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tags/tag3.xml" ContentType="application/vnd.openxmlformats-officedocument.presentationml.tags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33"/>
  </p:notesMasterIdLst>
  <p:handoutMasterIdLst>
    <p:handoutMasterId r:id="rId34"/>
  </p:handoutMasterIdLst>
  <p:sldIdLst>
    <p:sldId id="258" r:id="rId2"/>
    <p:sldId id="257" r:id="rId3"/>
    <p:sldId id="259" r:id="rId4"/>
    <p:sldId id="324" r:id="rId5"/>
    <p:sldId id="325" r:id="rId6"/>
    <p:sldId id="261" r:id="rId7"/>
    <p:sldId id="287" r:id="rId8"/>
    <p:sldId id="289" r:id="rId9"/>
    <p:sldId id="314" r:id="rId10"/>
    <p:sldId id="315" r:id="rId11"/>
    <p:sldId id="316" r:id="rId12"/>
    <p:sldId id="284" r:id="rId13"/>
    <p:sldId id="306" r:id="rId14"/>
    <p:sldId id="323" r:id="rId15"/>
    <p:sldId id="307" r:id="rId16"/>
    <p:sldId id="326" r:id="rId17"/>
    <p:sldId id="320" r:id="rId18"/>
    <p:sldId id="313" r:id="rId19"/>
    <p:sldId id="321" r:id="rId20"/>
    <p:sldId id="319" r:id="rId21"/>
    <p:sldId id="317" r:id="rId22"/>
    <p:sldId id="322" r:id="rId23"/>
    <p:sldId id="274" r:id="rId24"/>
    <p:sldId id="275" r:id="rId25"/>
    <p:sldId id="302" r:id="rId26"/>
    <p:sldId id="280" r:id="rId27"/>
    <p:sldId id="327" r:id="rId28"/>
    <p:sldId id="329" r:id="rId29"/>
    <p:sldId id="297" r:id="rId30"/>
    <p:sldId id="298" r:id="rId31"/>
    <p:sldId id="283" r:id="rId32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30558C"/>
    <a:srgbClr val="BCD4EA"/>
    <a:srgbClr val="648DC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9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1C581E-C682-412D-B0F5-9470E4670C5A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E737DA50-32C9-4563-ADDF-54C9FBA84719}">
      <dgm:prSet phldrT="[Text]" custT="1"/>
      <dgm:spPr>
        <a:solidFill>
          <a:srgbClr val="FF9900"/>
        </a:solidFill>
      </dgm:spPr>
      <dgm:t>
        <a:bodyPr/>
        <a:lstStyle/>
        <a:p>
          <a:r>
            <a:rPr lang="de-DE" sz="1500" dirty="0" smtClean="0">
              <a:solidFill>
                <a:schemeClr val="tx1"/>
              </a:solidFill>
            </a:rPr>
            <a:t> </a:t>
          </a:r>
          <a:r>
            <a:rPr lang="de-DE" sz="2000" b="1" dirty="0" smtClean="0">
              <a:solidFill>
                <a:schemeClr val="tx1"/>
              </a:solidFill>
            </a:rPr>
            <a:t>REALIST</a:t>
          </a:r>
          <a:endParaRPr lang="de-DE" sz="2000" b="1" dirty="0">
            <a:solidFill>
              <a:schemeClr val="tx1"/>
            </a:solidFill>
          </a:endParaRPr>
        </a:p>
      </dgm:t>
    </dgm:pt>
    <dgm:pt modelId="{89B0DB82-7A90-4BE0-A207-B5231CFA6FF4}" type="parTrans" cxnId="{1AA3A6C0-5064-4DDC-9AC3-51AB647C26FC}">
      <dgm:prSet/>
      <dgm:spPr/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0EB62D50-A346-4E25-84C6-42B4E88E8BFD}" type="sibTrans" cxnId="{1AA3A6C0-5064-4DDC-9AC3-51AB647C26FC}">
      <dgm:prSet/>
      <dgm:spPr/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0D3665C6-5C34-452D-A667-D6B6A9DBA2A4}">
      <dgm:prSet phldrT="[Text]" custT="1"/>
      <dgm:spPr>
        <a:solidFill>
          <a:srgbClr val="FF9900"/>
        </a:solidFill>
        <a:effectLst>
          <a:innerShdw blurRad="63500" dist="50800" dir="18900000">
            <a:prstClr val="black">
              <a:alpha val="50000"/>
            </a:prstClr>
          </a:innerShdw>
        </a:effectLst>
      </dgm:spPr>
      <dgm:t>
        <a:bodyPr lIns="0" tIns="108000" anchor="t" anchorCtr="0"/>
        <a:lstStyle/>
        <a:p>
          <a:r>
            <a:rPr lang="en-US" sz="1100" noProof="0" dirty="0" smtClean="0">
              <a:solidFill>
                <a:schemeClr val="tx1"/>
              </a:solidFill>
            </a:rPr>
            <a:t>Automotive and Mechanical Engineering</a:t>
          </a:r>
          <a:endParaRPr lang="en-US" sz="1100" noProof="0" dirty="0">
            <a:solidFill>
              <a:schemeClr val="tx1"/>
            </a:solidFill>
          </a:endParaRPr>
        </a:p>
      </dgm:t>
    </dgm:pt>
    <dgm:pt modelId="{B1047D13-EAE0-42E9-ACEB-9D4D10F78CCB}" type="parTrans" cxnId="{C11D47C3-8E3C-49DE-8179-711D96CB00FF}">
      <dgm:prSet/>
      <dgm:spPr>
        <a:solidFill>
          <a:srgbClr val="0082B0"/>
        </a:solidFill>
      </dgm:spPr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5C6CB351-7761-4E49-9BA1-081E71A4BB24}" type="sibTrans" cxnId="{C11D47C3-8E3C-49DE-8179-711D96CB00FF}">
      <dgm:prSet/>
      <dgm:spPr/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3A1D7314-3E4A-4022-BBB3-1430BE7A83E1}">
      <dgm:prSet phldrT="[Text]" custT="1"/>
      <dgm:spPr>
        <a:solidFill>
          <a:srgbClr val="FF9900"/>
        </a:solidFill>
        <a:effectLst>
          <a:innerShdw blurRad="63500" dist="50800" dir="18900000">
            <a:prstClr val="black">
              <a:alpha val="50000"/>
            </a:prstClr>
          </a:innerShdw>
        </a:effectLst>
      </dgm:spPr>
      <dgm:t>
        <a:bodyPr lIns="0" tIns="108000" anchor="t" anchorCtr="0"/>
        <a:lstStyle/>
        <a:p>
          <a:r>
            <a:rPr lang="en-US" sz="1100" noProof="0" dirty="0" smtClean="0">
              <a:solidFill>
                <a:schemeClr val="tx1"/>
              </a:solidFill>
            </a:rPr>
            <a:t>Machine Tool or Facility Engineering</a:t>
          </a:r>
          <a:endParaRPr lang="en-US" sz="1100" noProof="0" dirty="0">
            <a:solidFill>
              <a:schemeClr val="tx1"/>
            </a:solidFill>
          </a:endParaRPr>
        </a:p>
      </dgm:t>
    </dgm:pt>
    <dgm:pt modelId="{CCA54071-F964-4F49-8925-138F1EBDEF9C}" type="parTrans" cxnId="{A8DF2EAF-2EF2-4684-AA70-DB450EFA3B89}">
      <dgm:prSet/>
      <dgm:spPr>
        <a:solidFill>
          <a:srgbClr val="0082B0"/>
        </a:solidFill>
      </dgm:spPr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9D1BB9DF-1DC4-4170-8676-E5677223B3DA}" type="sibTrans" cxnId="{A8DF2EAF-2EF2-4684-AA70-DB450EFA3B89}">
      <dgm:prSet/>
      <dgm:spPr/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562960A3-5553-4F2B-97D0-20D79DA2EB0B}">
      <dgm:prSet phldrT="[Text]" custT="1"/>
      <dgm:spPr>
        <a:solidFill>
          <a:srgbClr val="FF9900"/>
        </a:solidFill>
        <a:effectLst>
          <a:innerShdw blurRad="63500" dist="50800" dir="18900000">
            <a:prstClr val="black">
              <a:alpha val="50000"/>
            </a:prstClr>
          </a:innerShdw>
        </a:effectLst>
      </dgm:spPr>
      <dgm:t>
        <a:bodyPr lIns="0" tIns="108000" anchor="t" anchorCtr="0"/>
        <a:lstStyle/>
        <a:p>
          <a:r>
            <a:rPr lang="en-US" sz="1100" noProof="0" dirty="0" smtClean="0">
              <a:solidFill>
                <a:schemeClr val="tx1"/>
              </a:solidFill>
            </a:rPr>
            <a:t>Production processes</a:t>
          </a:r>
          <a:endParaRPr lang="en-US" sz="1100" noProof="0" dirty="0">
            <a:solidFill>
              <a:schemeClr val="tx1"/>
            </a:solidFill>
          </a:endParaRPr>
        </a:p>
      </dgm:t>
    </dgm:pt>
    <dgm:pt modelId="{99A077F6-0DB0-4C14-807F-D3C47C60200E}" type="parTrans" cxnId="{8A62C113-BFF7-444D-BA54-1035E44F3B43}">
      <dgm:prSet/>
      <dgm:spPr>
        <a:solidFill>
          <a:srgbClr val="0082B0"/>
        </a:solidFill>
      </dgm:spPr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BACFA9A3-D9A0-4A7E-B703-96994F1E482B}" type="sibTrans" cxnId="{8A62C113-BFF7-444D-BA54-1035E44F3B43}">
      <dgm:prSet/>
      <dgm:spPr/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F3CEDC4B-FE6E-4548-AF57-DDE3D5217BE7}">
      <dgm:prSet phldrT="[Text]" custT="1"/>
      <dgm:spPr>
        <a:solidFill>
          <a:srgbClr val="FF9900"/>
        </a:solidFill>
        <a:effectLst>
          <a:innerShdw blurRad="63500" dist="50800" dir="18900000">
            <a:prstClr val="black">
              <a:alpha val="50000"/>
            </a:prstClr>
          </a:innerShdw>
        </a:effectLst>
      </dgm:spPr>
      <dgm:t>
        <a:bodyPr lIns="0" tIns="108000" anchor="t" anchorCtr="0"/>
        <a:lstStyle/>
        <a:p>
          <a:r>
            <a:rPr lang="en-US" sz="1100" noProof="0" dirty="0" smtClean="0">
              <a:solidFill>
                <a:schemeClr val="tx1"/>
              </a:solidFill>
            </a:rPr>
            <a:t>Logistics</a:t>
          </a:r>
          <a:endParaRPr lang="en-US" sz="1100" noProof="0" dirty="0">
            <a:solidFill>
              <a:schemeClr val="tx1"/>
            </a:solidFill>
          </a:endParaRPr>
        </a:p>
      </dgm:t>
    </dgm:pt>
    <dgm:pt modelId="{91433F19-1822-431D-8D09-A572F771A20C}" type="parTrans" cxnId="{F312DC41-347F-4175-9D01-C2D6923567D7}">
      <dgm:prSet/>
      <dgm:spPr>
        <a:solidFill>
          <a:srgbClr val="0082B0"/>
        </a:solidFill>
      </dgm:spPr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783860FA-D3EB-4D4D-8D58-86155A98BCD0}" type="sibTrans" cxnId="{F312DC41-347F-4175-9D01-C2D6923567D7}">
      <dgm:prSet/>
      <dgm:spPr/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0BCB949A-5623-41CC-81B9-42606D6F732C}">
      <dgm:prSet phldrT="[Text]" custT="1"/>
      <dgm:spPr>
        <a:solidFill>
          <a:srgbClr val="FF9900"/>
        </a:solidFill>
        <a:effectLst>
          <a:innerShdw blurRad="63500" dist="50800" dir="18900000">
            <a:prstClr val="black">
              <a:alpha val="50000"/>
            </a:prstClr>
          </a:innerShdw>
        </a:effectLst>
      </dgm:spPr>
      <dgm:t>
        <a:bodyPr lIns="0" tIns="108000" anchor="t" anchorCtr="0"/>
        <a:lstStyle/>
        <a:p>
          <a:r>
            <a:rPr lang="en-US" sz="1100" noProof="0" dirty="0" smtClean="0">
              <a:solidFill>
                <a:schemeClr val="tx1"/>
              </a:solidFill>
            </a:rPr>
            <a:t>Power Engineering</a:t>
          </a:r>
          <a:endParaRPr lang="en-US" sz="1100" noProof="0" dirty="0">
            <a:solidFill>
              <a:schemeClr val="tx1"/>
            </a:solidFill>
          </a:endParaRPr>
        </a:p>
      </dgm:t>
    </dgm:pt>
    <dgm:pt modelId="{ACCF9AC6-640C-4A23-9ADE-0FF3C303A182}" type="sibTrans" cxnId="{0BED7923-60AD-4DC0-9A94-869891F241A2}">
      <dgm:prSet/>
      <dgm:spPr/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AC333C3B-EA75-4F91-B933-2CB13E2FD529}" type="parTrans" cxnId="{0BED7923-60AD-4DC0-9A94-869891F241A2}">
      <dgm:prSet/>
      <dgm:spPr>
        <a:solidFill>
          <a:srgbClr val="0082B0"/>
        </a:solidFill>
      </dgm:spPr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EED36DE2-408C-4FE5-AC93-C4533DDB8CF3}">
      <dgm:prSet phldrT="[Text]" custT="1"/>
      <dgm:spPr>
        <a:solidFill>
          <a:srgbClr val="FF9900"/>
        </a:solidFill>
        <a:effectLst>
          <a:innerShdw blurRad="63500" dist="50800" dir="18900000">
            <a:prstClr val="black">
              <a:alpha val="50000"/>
            </a:prstClr>
          </a:innerShdw>
        </a:effectLst>
      </dgm:spPr>
      <dgm:t>
        <a:bodyPr lIns="0" tIns="108000" anchor="t" anchorCtr="0"/>
        <a:lstStyle/>
        <a:p>
          <a:r>
            <a:rPr lang="en-US" sz="1100" noProof="0" dirty="0" smtClean="0">
              <a:solidFill>
                <a:schemeClr val="tx1"/>
              </a:solidFill>
            </a:rPr>
            <a:t>Aerospace Engineering</a:t>
          </a:r>
          <a:endParaRPr lang="en-US" sz="1100" noProof="0" dirty="0">
            <a:solidFill>
              <a:schemeClr val="tx1"/>
            </a:solidFill>
          </a:endParaRPr>
        </a:p>
      </dgm:t>
    </dgm:pt>
    <dgm:pt modelId="{6B359616-4102-4D67-B06B-2E6C22F3DC44}" type="sibTrans" cxnId="{48FFC282-3E25-447D-A90E-21A9AB8DC014}">
      <dgm:prSet/>
      <dgm:spPr/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65E6D05B-D638-4C77-BDA0-CD907966ED1F}" type="parTrans" cxnId="{48FFC282-3E25-447D-A90E-21A9AB8DC014}">
      <dgm:prSet/>
      <dgm:spPr>
        <a:solidFill>
          <a:srgbClr val="0082B0"/>
        </a:solidFill>
      </dgm:spPr>
      <dgm:t>
        <a:bodyPr/>
        <a:lstStyle/>
        <a:p>
          <a:endParaRPr lang="de-DE">
            <a:solidFill>
              <a:schemeClr val="tx1"/>
            </a:solidFill>
          </a:endParaRPr>
        </a:p>
      </dgm:t>
    </dgm:pt>
    <dgm:pt modelId="{BD6D65D1-B782-438A-9783-F6201B6B4D40}" type="pres">
      <dgm:prSet presAssocID="{971C581E-C682-412D-B0F5-9470E4670C5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EB38834-5C8B-4DDD-9084-FA9953F4B5A8}" type="pres">
      <dgm:prSet presAssocID="{E737DA50-32C9-4563-ADDF-54C9FBA84719}" presName="centerShape" presStyleLbl="node0" presStyleIdx="0" presStyleCnt="1" custScaleX="151905"/>
      <dgm:spPr/>
      <dgm:t>
        <a:bodyPr/>
        <a:lstStyle/>
        <a:p>
          <a:endParaRPr lang="de-DE"/>
        </a:p>
      </dgm:t>
    </dgm:pt>
    <dgm:pt modelId="{C2B5F139-8212-4FC2-A74B-F2800C5F0BE7}" type="pres">
      <dgm:prSet presAssocID="{B1047D13-EAE0-42E9-ACEB-9D4D10F78CCB}" presName="parTrans" presStyleLbl="sibTrans2D1" presStyleIdx="0" presStyleCnt="6"/>
      <dgm:spPr/>
      <dgm:t>
        <a:bodyPr/>
        <a:lstStyle/>
        <a:p>
          <a:endParaRPr lang="de-DE"/>
        </a:p>
      </dgm:t>
    </dgm:pt>
    <dgm:pt modelId="{7AE64238-919D-464E-8A87-2C60E99A3B9C}" type="pres">
      <dgm:prSet presAssocID="{B1047D13-EAE0-42E9-ACEB-9D4D10F78CCB}" presName="connectorText" presStyleLbl="sibTrans2D1" presStyleIdx="0" presStyleCnt="6"/>
      <dgm:spPr/>
      <dgm:t>
        <a:bodyPr/>
        <a:lstStyle/>
        <a:p>
          <a:endParaRPr lang="de-DE"/>
        </a:p>
      </dgm:t>
    </dgm:pt>
    <dgm:pt modelId="{39B2D58B-8D01-4CD3-BFBF-ABE7FFCC6219}" type="pres">
      <dgm:prSet presAssocID="{0D3665C6-5C34-452D-A667-D6B6A9DBA2A4}" presName="node" presStyleLbl="node1" presStyleIdx="0" presStyleCnt="6" custScaleX="132174" custScaleY="9177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de-DE"/>
        </a:p>
      </dgm:t>
    </dgm:pt>
    <dgm:pt modelId="{8BA5FA6C-7874-4694-AD9A-7E72078E3B0A}" type="pres">
      <dgm:prSet presAssocID="{CCA54071-F964-4F49-8925-138F1EBDEF9C}" presName="parTrans" presStyleLbl="sibTrans2D1" presStyleIdx="1" presStyleCnt="6"/>
      <dgm:spPr/>
      <dgm:t>
        <a:bodyPr/>
        <a:lstStyle/>
        <a:p>
          <a:endParaRPr lang="de-DE"/>
        </a:p>
      </dgm:t>
    </dgm:pt>
    <dgm:pt modelId="{28BF7A84-1656-4C16-8E57-5FC27E82575F}" type="pres">
      <dgm:prSet presAssocID="{CCA54071-F964-4F49-8925-138F1EBDEF9C}" presName="connectorText" presStyleLbl="sibTrans2D1" presStyleIdx="1" presStyleCnt="6"/>
      <dgm:spPr/>
      <dgm:t>
        <a:bodyPr/>
        <a:lstStyle/>
        <a:p>
          <a:endParaRPr lang="de-DE"/>
        </a:p>
      </dgm:t>
    </dgm:pt>
    <dgm:pt modelId="{38207A20-E02C-4D7A-8BD1-963E15C950FD}" type="pres">
      <dgm:prSet presAssocID="{3A1D7314-3E4A-4022-BBB3-1430BE7A83E1}" presName="node" presStyleLbl="node1" presStyleIdx="1" presStyleCnt="6" custScaleX="132174" custScaleY="91776" custRadScaleRad="130293" custRadScaleInc="2477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de-DE"/>
        </a:p>
      </dgm:t>
    </dgm:pt>
    <dgm:pt modelId="{077923C4-24EA-49AD-83F2-E77F6516274C}" type="pres">
      <dgm:prSet presAssocID="{99A077F6-0DB0-4C14-807F-D3C47C60200E}" presName="parTrans" presStyleLbl="sibTrans2D1" presStyleIdx="2" presStyleCnt="6"/>
      <dgm:spPr/>
      <dgm:t>
        <a:bodyPr/>
        <a:lstStyle/>
        <a:p>
          <a:endParaRPr lang="de-DE"/>
        </a:p>
      </dgm:t>
    </dgm:pt>
    <dgm:pt modelId="{76EAED79-40CB-4FD0-AE11-323536049F6C}" type="pres">
      <dgm:prSet presAssocID="{99A077F6-0DB0-4C14-807F-D3C47C60200E}" presName="connectorText" presStyleLbl="sibTrans2D1" presStyleIdx="2" presStyleCnt="6"/>
      <dgm:spPr/>
      <dgm:t>
        <a:bodyPr/>
        <a:lstStyle/>
        <a:p>
          <a:endParaRPr lang="de-DE"/>
        </a:p>
      </dgm:t>
    </dgm:pt>
    <dgm:pt modelId="{459A4341-5ADC-4FFB-8D84-F9DA72026CF3}" type="pres">
      <dgm:prSet presAssocID="{562960A3-5553-4F2B-97D0-20D79DA2EB0B}" presName="node" presStyleLbl="node1" presStyleIdx="2" presStyleCnt="6" custScaleX="132174" custScaleY="91776" custRadScaleRad="130293" custRadScaleInc="-2477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de-DE"/>
        </a:p>
      </dgm:t>
    </dgm:pt>
    <dgm:pt modelId="{627902C5-BF46-4388-96B8-BF3D50E48C38}" type="pres">
      <dgm:prSet presAssocID="{91433F19-1822-431D-8D09-A572F771A20C}" presName="parTrans" presStyleLbl="sibTrans2D1" presStyleIdx="3" presStyleCnt="6"/>
      <dgm:spPr/>
      <dgm:t>
        <a:bodyPr/>
        <a:lstStyle/>
        <a:p>
          <a:endParaRPr lang="de-DE"/>
        </a:p>
      </dgm:t>
    </dgm:pt>
    <dgm:pt modelId="{2E9B990E-B9CF-455D-8C75-A21842459115}" type="pres">
      <dgm:prSet presAssocID="{91433F19-1822-431D-8D09-A572F771A20C}" presName="connectorText" presStyleLbl="sibTrans2D1" presStyleIdx="3" presStyleCnt="6"/>
      <dgm:spPr/>
      <dgm:t>
        <a:bodyPr/>
        <a:lstStyle/>
        <a:p>
          <a:endParaRPr lang="de-DE"/>
        </a:p>
      </dgm:t>
    </dgm:pt>
    <dgm:pt modelId="{A6C8B0E5-8794-4010-8DBC-5986B02DCFED}" type="pres">
      <dgm:prSet presAssocID="{F3CEDC4B-FE6E-4548-AF57-DDE3D5217BE7}" presName="node" presStyleLbl="node1" presStyleIdx="3" presStyleCnt="6" custScaleX="132174" custScaleY="9177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de-DE"/>
        </a:p>
      </dgm:t>
    </dgm:pt>
    <dgm:pt modelId="{C7984F55-38E7-4A92-8623-A1167129E78C}" type="pres">
      <dgm:prSet presAssocID="{AC333C3B-EA75-4F91-B933-2CB13E2FD529}" presName="parTrans" presStyleLbl="sibTrans2D1" presStyleIdx="4" presStyleCnt="6"/>
      <dgm:spPr/>
      <dgm:t>
        <a:bodyPr/>
        <a:lstStyle/>
        <a:p>
          <a:endParaRPr lang="de-DE"/>
        </a:p>
      </dgm:t>
    </dgm:pt>
    <dgm:pt modelId="{0F3F2E93-7E19-47E5-BFA0-1B22486E0353}" type="pres">
      <dgm:prSet presAssocID="{AC333C3B-EA75-4F91-B933-2CB13E2FD529}" presName="connectorText" presStyleLbl="sibTrans2D1" presStyleIdx="4" presStyleCnt="6"/>
      <dgm:spPr/>
      <dgm:t>
        <a:bodyPr/>
        <a:lstStyle/>
        <a:p>
          <a:endParaRPr lang="de-DE"/>
        </a:p>
      </dgm:t>
    </dgm:pt>
    <dgm:pt modelId="{82E7FDC3-AA5E-4D3F-9B21-94E00641B133}" type="pres">
      <dgm:prSet presAssocID="{0BCB949A-5623-41CC-81B9-42606D6F732C}" presName="node" presStyleLbl="node1" presStyleIdx="4" presStyleCnt="6" custScaleX="132174" custScaleY="91776" custRadScaleRad="130972" custRadScaleInc="2519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de-DE"/>
        </a:p>
      </dgm:t>
    </dgm:pt>
    <dgm:pt modelId="{3E16770A-E0B9-4F6D-8F95-6A92A3F376A9}" type="pres">
      <dgm:prSet presAssocID="{65E6D05B-D638-4C77-BDA0-CD907966ED1F}" presName="parTrans" presStyleLbl="sibTrans2D1" presStyleIdx="5" presStyleCnt="6"/>
      <dgm:spPr/>
      <dgm:t>
        <a:bodyPr/>
        <a:lstStyle/>
        <a:p>
          <a:endParaRPr lang="de-DE"/>
        </a:p>
      </dgm:t>
    </dgm:pt>
    <dgm:pt modelId="{49CA9349-105E-4104-AB90-43911FD1EB5D}" type="pres">
      <dgm:prSet presAssocID="{65E6D05B-D638-4C77-BDA0-CD907966ED1F}" presName="connectorText" presStyleLbl="sibTrans2D1" presStyleIdx="5" presStyleCnt="6"/>
      <dgm:spPr/>
      <dgm:t>
        <a:bodyPr/>
        <a:lstStyle/>
        <a:p>
          <a:endParaRPr lang="de-DE"/>
        </a:p>
      </dgm:t>
    </dgm:pt>
    <dgm:pt modelId="{9CDB6239-5E31-4AAD-9988-AA2C39BDFDA0}" type="pres">
      <dgm:prSet presAssocID="{EED36DE2-408C-4FE5-AC93-C4533DDB8CF3}" presName="node" presStyleLbl="node1" presStyleIdx="5" presStyleCnt="6" custScaleX="132174" custScaleY="91776" custRadScaleRad="132015" custRadScaleInc="-2581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de-DE"/>
        </a:p>
      </dgm:t>
    </dgm:pt>
  </dgm:ptLst>
  <dgm:cxnLst>
    <dgm:cxn modelId="{1CF3AD11-CE19-4B3E-9C0E-CAAA7C6F8196}" type="presOf" srcId="{F3CEDC4B-FE6E-4548-AF57-DDE3D5217BE7}" destId="{A6C8B0E5-8794-4010-8DBC-5986B02DCFED}" srcOrd="0" destOrd="0" presId="urn:microsoft.com/office/officeart/2005/8/layout/radial5"/>
    <dgm:cxn modelId="{8A62C113-BFF7-444D-BA54-1035E44F3B43}" srcId="{E737DA50-32C9-4563-ADDF-54C9FBA84719}" destId="{562960A3-5553-4F2B-97D0-20D79DA2EB0B}" srcOrd="2" destOrd="0" parTransId="{99A077F6-0DB0-4C14-807F-D3C47C60200E}" sibTransId="{BACFA9A3-D9A0-4A7E-B703-96994F1E482B}"/>
    <dgm:cxn modelId="{1AA3A6C0-5064-4DDC-9AC3-51AB647C26FC}" srcId="{971C581E-C682-412D-B0F5-9470E4670C5A}" destId="{E737DA50-32C9-4563-ADDF-54C9FBA84719}" srcOrd="0" destOrd="0" parTransId="{89B0DB82-7A90-4BE0-A207-B5231CFA6FF4}" sibTransId="{0EB62D50-A346-4E25-84C6-42B4E88E8BFD}"/>
    <dgm:cxn modelId="{0D1A65A7-5B3C-4538-96DB-794713603E35}" type="presOf" srcId="{65E6D05B-D638-4C77-BDA0-CD907966ED1F}" destId="{3E16770A-E0B9-4F6D-8F95-6A92A3F376A9}" srcOrd="0" destOrd="0" presId="urn:microsoft.com/office/officeart/2005/8/layout/radial5"/>
    <dgm:cxn modelId="{A8DF2EAF-2EF2-4684-AA70-DB450EFA3B89}" srcId="{E737DA50-32C9-4563-ADDF-54C9FBA84719}" destId="{3A1D7314-3E4A-4022-BBB3-1430BE7A83E1}" srcOrd="1" destOrd="0" parTransId="{CCA54071-F964-4F49-8925-138F1EBDEF9C}" sibTransId="{9D1BB9DF-1DC4-4170-8676-E5677223B3DA}"/>
    <dgm:cxn modelId="{8C96B98D-0FDA-478C-B9EA-102CFEEF5FA6}" type="presOf" srcId="{E737DA50-32C9-4563-ADDF-54C9FBA84719}" destId="{3EB38834-5C8B-4DDD-9084-FA9953F4B5A8}" srcOrd="0" destOrd="0" presId="urn:microsoft.com/office/officeart/2005/8/layout/radial5"/>
    <dgm:cxn modelId="{ECA1F1EE-B465-4753-8DBE-70811F6A1553}" type="presOf" srcId="{562960A3-5553-4F2B-97D0-20D79DA2EB0B}" destId="{459A4341-5ADC-4FFB-8D84-F9DA72026CF3}" srcOrd="0" destOrd="0" presId="urn:microsoft.com/office/officeart/2005/8/layout/radial5"/>
    <dgm:cxn modelId="{61ECBFEB-44BB-4481-B376-E6E3F244F0FA}" type="presOf" srcId="{0D3665C6-5C34-452D-A667-D6B6A9DBA2A4}" destId="{39B2D58B-8D01-4CD3-BFBF-ABE7FFCC6219}" srcOrd="0" destOrd="0" presId="urn:microsoft.com/office/officeart/2005/8/layout/radial5"/>
    <dgm:cxn modelId="{71F49AA5-BF17-4B86-A0DE-0A087DA614B0}" type="presOf" srcId="{99A077F6-0DB0-4C14-807F-D3C47C60200E}" destId="{077923C4-24EA-49AD-83F2-E77F6516274C}" srcOrd="0" destOrd="0" presId="urn:microsoft.com/office/officeart/2005/8/layout/radial5"/>
    <dgm:cxn modelId="{58176FD3-3EDC-4FDF-B160-9A55541BAC9E}" type="presOf" srcId="{971C581E-C682-412D-B0F5-9470E4670C5A}" destId="{BD6D65D1-B782-438A-9783-F6201B6B4D40}" srcOrd="0" destOrd="0" presId="urn:microsoft.com/office/officeart/2005/8/layout/radial5"/>
    <dgm:cxn modelId="{2626E7AC-DE9E-41E6-82F8-A895BEBBD1EC}" type="presOf" srcId="{65E6D05B-D638-4C77-BDA0-CD907966ED1F}" destId="{49CA9349-105E-4104-AB90-43911FD1EB5D}" srcOrd="1" destOrd="0" presId="urn:microsoft.com/office/officeart/2005/8/layout/radial5"/>
    <dgm:cxn modelId="{C11D47C3-8E3C-49DE-8179-711D96CB00FF}" srcId="{E737DA50-32C9-4563-ADDF-54C9FBA84719}" destId="{0D3665C6-5C34-452D-A667-D6B6A9DBA2A4}" srcOrd="0" destOrd="0" parTransId="{B1047D13-EAE0-42E9-ACEB-9D4D10F78CCB}" sibTransId="{5C6CB351-7761-4E49-9BA1-081E71A4BB24}"/>
    <dgm:cxn modelId="{48FFC282-3E25-447D-A90E-21A9AB8DC014}" srcId="{E737DA50-32C9-4563-ADDF-54C9FBA84719}" destId="{EED36DE2-408C-4FE5-AC93-C4533DDB8CF3}" srcOrd="5" destOrd="0" parTransId="{65E6D05B-D638-4C77-BDA0-CD907966ED1F}" sibTransId="{6B359616-4102-4D67-B06B-2E6C22F3DC44}"/>
    <dgm:cxn modelId="{7A879CBB-4431-4FBD-BF87-4595AC795408}" type="presOf" srcId="{EED36DE2-408C-4FE5-AC93-C4533DDB8CF3}" destId="{9CDB6239-5E31-4AAD-9988-AA2C39BDFDA0}" srcOrd="0" destOrd="0" presId="urn:microsoft.com/office/officeart/2005/8/layout/radial5"/>
    <dgm:cxn modelId="{52947327-B25F-4806-8054-DFF49256242C}" type="presOf" srcId="{91433F19-1822-431D-8D09-A572F771A20C}" destId="{2E9B990E-B9CF-455D-8C75-A21842459115}" srcOrd="1" destOrd="0" presId="urn:microsoft.com/office/officeart/2005/8/layout/radial5"/>
    <dgm:cxn modelId="{3D62EC43-6771-4E15-82C1-0A685E70A9EF}" type="presOf" srcId="{91433F19-1822-431D-8D09-A572F771A20C}" destId="{627902C5-BF46-4388-96B8-BF3D50E48C38}" srcOrd="0" destOrd="0" presId="urn:microsoft.com/office/officeart/2005/8/layout/radial5"/>
    <dgm:cxn modelId="{6E3F286C-A7E0-486D-A3D9-FAFAF47881A8}" type="presOf" srcId="{3A1D7314-3E4A-4022-BBB3-1430BE7A83E1}" destId="{38207A20-E02C-4D7A-8BD1-963E15C950FD}" srcOrd="0" destOrd="0" presId="urn:microsoft.com/office/officeart/2005/8/layout/radial5"/>
    <dgm:cxn modelId="{7018B639-7308-419C-B2D2-EB2596A5D43C}" type="presOf" srcId="{0BCB949A-5623-41CC-81B9-42606D6F732C}" destId="{82E7FDC3-AA5E-4D3F-9B21-94E00641B133}" srcOrd="0" destOrd="0" presId="urn:microsoft.com/office/officeart/2005/8/layout/radial5"/>
    <dgm:cxn modelId="{3DB6A393-F2BB-499D-924F-CAB153ED20FE}" type="presOf" srcId="{AC333C3B-EA75-4F91-B933-2CB13E2FD529}" destId="{0F3F2E93-7E19-47E5-BFA0-1B22486E0353}" srcOrd="1" destOrd="0" presId="urn:microsoft.com/office/officeart/2005/8/layout/radial5"/>
    <dgm:cxn modelId="{EE7FBEFA-284C-4765-9968-3BD85E8B7931}" type="presOf" srcId="{99A077F6-0DB0-4C14-807F-D3C47C60200E}" destId="{76EAED79-40CB-4FD0-AE11-323536049F6C}" srcOrd="1" destOrd="0" presId="urn:microsoft.com/office/officeart/2005/8/layout/radial5"/>
    <dgm:cxn modelId="{F312DC41-347F-4175-9D01-C2D6923567D7}" srcId="{E737DA50-32C9-4563-ADDF-54C9FBA84719}" destId="{F3CEDC4B-FE6E-4548-AF57-DDE3D5217BE7}" srcOrd="3" destOrd="0" parTransId="{91433F19-1822-431D-8D09-A572F771A20C}" sibTransId="{783860FA-D3EB-4D4D-8D58-86155A98BCD0}"/>
    <dgm:cxn modelId="{32143FC2-A8C8-4971-B77A-14DE2CCAE6A2}" type="presOf" srcId="{AC333C3B-EA75-4F91-B933-2CB13E2FD529}" destId="{C7984F55-38E7-4A92-8623-A1167129E78C}" srcOrd="0" destOrd="0" presId="urn:microsoft.com/office/officeart/2005/8/layout/radial5"/>
    <dgm:cxn modelId="{D88B696A-77FF-47B1-B01A-18888F89317C}" type="presOf" srcId="{B1047D13-EAE0-42E9-ACEB-9D4D10F78CCB}" destId="{C2B5F139-8212-4FC2-A74B-F2800C5F0BE7}" srcOrd="0" destOrd="0" presId="urn:microsoft.com/office/officeart/2005/8/layout/radial5"/>
    <dgm:cxn modelId="{0BED7923-60AD-4DC0-9A94-869891F241A2}" srcId="{E737DA50-32C9-4563-ADDF-54C9FBA84719}" destId="{0BCB949A-5623-41CC-81B9-42606D6F732C}" srcOrd="4" destOrd="0" parTransId="{AC333C3B-EA75-4F91-B933-2CB13E2FD529}" sibTransId="{ACCF9AC6-640C-4A23-9ADE-0FF3C303A182}"/>
    <dgm:cxn modelId="{463AD1C6-FC33-4F1F-BB52-9D3CED2EDCE3}" type="presOf" srcId="{B1047D13-EAE0-42E9-ACEB-9D4D10F78CCB}" destId="{7AE64238-919D-464E-8A87-2C60E99A3B9C}" srcOrd="1" destOrd="0" presId="urn:microsoft.com/office/officeart/2005/8/layout/radial5"/>
    <dgm:cxn modelId="{B46F5A7D-B55A-4270-8DDC-4CA98FE47988}" type="presOf" srcId="{CCA54071-F964-4F49-8925-138F1EBDEF9C}" destId="{28BF7A84-1656-4C16-8E57-5FC27E82575F}" srcOrd="1" destOrd="0" presId="urn:microsoft.com/office/officeart/2005/8/layout/radial5"/>
    <dgm:cxn modelId="{DDAB47CC-5905-44DB-A26F-47FDE61F79D8}" type="presOf" srcId="{CCA54071-F964-4F49-8925-138F1EBDEF9C}" destId="{8BA5FA6C-7874-4694-AD9A-7E72078E3B0A}" srcOrd="0" destOrd="0" presId="urn:microsoft.com/office/officeart/2005/8/layout/radial5"/>
    <dgm:cxn modelId="{A278330A-6B07-41E9-9D6C-4F828AF3A8F5}" type="presParOf" srcId="{BD6D65D1-B782-438A-9783-F6201B6B4D40}" destId="{3EB38834-5C8B-4DDD-9084-FA9953F4B5A8}" srcOrd="0" destOrd="0" presId="urn:microsoft.com/office/officeart/2005/8/layout/radial5"/>
    <dgm:cxn modelId="{357AA5EA-2DD7-45F0-AD35-C6CE0B030BEB}" type="presParOf" srcId="{BD6D65D1-B782-438A-9783-F6201B6B4D40}" destId="{C2B5F139-8212-4FC2-A74B-F2800C5F0BE7}" srcOrd="1" destOrd="0" presId="urn:microsoft.com/office/officeart/2005/8/layout/radial5"/>
    <dgm:cxn modelId="{664784D3-0068-4CDB-9CE4-FB1D4EDF5D12}" type="presParOf" srcId="{C2B5F139-8212-4FC2-A74B-F2800C5F0BE7}" destId="{7AE64238-919D-464E-8A87-2C60E99A3B9C}" srcOrd="0" destOrd="0" presId="urn:microsoft.com/office/officeart/2005/8/layout/radial5"/>
    <dgm:cxn modelId="{CF616FEC-A496-4ECB-8C08-71900CA0B60D}" type="presParOf" srcId="{BD6D65D1-B782-438A-9783-F6201B6B4D40}" destId="{39B2D58B-8D01-4CD3-BFBF-ABE7FFCC6219}" srcOrd="2" destOrd="0" presId="urn:microsoft.com/office/officeart/2005/8/layout/radial5"/>
    <dgm:cxn modelId="{D03399FD-0FB8-46C3-A6A4-B62C005ACB14}" type="presParOf" srcId="{BD6D65D1-B782-438A-9783-F6201B6B4D40}" destId="{8BA5FA6C-7874-4694-AD9A-7E72078E3B0A}" srcOrd="3" destOrd="0" presId="urn:microsoft.com/office/officeart/2005/8/layout/radial5"/>
    <dgm:cxn modelId="{E82D4795-4A75-40A7-B6BB-2E99E6572C4A}" type="presParOf" srcId="{8BA5FA6C-7874-4694-AD9A-7E72078E3B0A}" destId="{28BF7A84-1656-4C16-8E57-5FC27E82575F}" srcOrd="0" destOrd="0" presId="urn:microsoft.com/office/officeart/2005/8/layout/radial5"/>
    <dgm:cxn modelId="{CF1BE451-0679-490D-A5D8-B323426794F0}" type="presParOf" srcId="{BD6D65D1-B782-438A-9783-F6201B6B4D40}" destId="{38207A20-E02C-4D7A-8BD1-963E15C950FD}" srcOrd="4" destOrd="0" presId="urn:microsoft.com/office/officeart/2005/8/layout/radial5"/>
    <dgm:cxn modelId="{CA65F236-4FE2-40E2-8206-280B6810613D}" type="presParOf" srcId="{BD6D65D1-B782-438A-9783-F6201B6B4D40}" destId="{077923C4-24EA-49AD-83F2-E77F6516274C}" srcOrd="5" destOrd="0" presId="urn:microsoft.com/office/officeart/2005/8/layout/radial5"/>
    <dgm:cxn modelId="{2E37C7CC-29BE-4FA6-870E-95C333084BE1}" type="presParOf" srcId="{077923C4-24EA-49AD-83F2-E77F6516274C}" destId="{76EAED79-40CB-4FD0-AE11-323536049F6C}" srcOrd="0" destOrd="0" presId="urn:microsoft.com/office/officeart/2005/8/layout/radial5"/>
    <dgm:cxn modelId="{5117A557-D9A1-4F41-BA8C-2111F4F509E3}" type="presParOf" srcId="{BD6D65D1-B782-438A-9783-F6201B6B4D40}" destId="{459A4341-5ADC-4FFB-8D84-F9DA72026CF3}" srcOrd="6" destOrd="0" presId="urn:microsoft.com/office/officeart/2005/8/layout/radial5"/>
    <dgm:cxn modelId="{177076C7-9F77-4243-8F3A-A75FFB85A454}" type="presParOf" srcId="{BD6D65D1-B782-438A-9783-F6201B6B4D40}" destId="{627902C5-BF46-4388-96B8-BF3D50E48C38}" srcOrd="7" destOrd="0" presId="urn:microsoft.com/office/officeart/2005/8/layout/radial5"/>
    <dgm:cxn modelId="{1C7F979C-231D-4D58-BD79-60A831B62051}" type="presParOf" srcId="{627902C5-BF46-4388-96B8-BF3D50E48C38}" destId="{2E9B990E-B9CF-455D-8C75-A21842459115}" srcOrd="0" destOrd="0" presId="urn:microsoft.com/office/officeart/2005/8/layout/radial5"/>
    <dgm:cxn modelId="{69290878-6474-4F55-B62C-BB6139F1D782}" type="presParOf" srcId="{BD6D65D1-B782-438A-9783-F6201B6B4D40}" destId="{A6C8B0E5-8794-4010-8DBC-5986B02DCFED}" srcOrd="8" destOrd="0" presId="urn:microsoft.com/office/officeart/2005/8/layout/radial5"/>
    <dgm:cxn modelId="{4F761073-BA86-4F89-8E64-1456765A1AD2}" type="presParOf" srcId="{BD6D65D1-B782-438A-9783-F6201B6B4D40}" destId="{C7984F55-38E7-4A92-8623-A1167129E78C}" srcOrd="9" destOrd="0" presId="urn:microsoft.com/office/officeart/2005/8/layout/radial5"/>
    <dgm:cxn modelId="{59572A26-1D20-41B8-BC54-C15A22674F45}" type="presParOf" srcId="{C7984F55-38E7-4A92-8623-A1167129E78C}" destId="{0F3F2E93-7E19-47E5-BFA0-1B22486E0353}" srcOrd="0" destOrd="0" presId="urn:microsoft.com/office/officeart/2005/8/layout/radial5"/>
    <dgm:cxn modelId="{D1002B25-AEA6-4E07-8221-E1C158926718}" type="presParOf" srcId="{BD6D65D1-B782-438A-9783-F6201B6B4D40}" destId="{82E7FDC3-AA5E-4D3F-9B21-94E00641B133}" srcOrd="10" destOrd="0" presId="urn:microsoft.com/office/officeart/2005/8/layout/radial5"/>
    <dgm:cxn modelId="{7564DC34-F4D8-429E-A62C-F31E91E8A008}" type="presParOf" srcId="{BD6D65D1-B782-438A-9783-F6201B6B4D40}" destId="{3E16770A-E0B9-4F6D-8F95-6A92A3F376A9}" srcOrd="11" destOrd="0" presId="urn:microsoft.com/office/officeart/2005/8/layout/radial5"/>
    <dgm:cxn modelId="{F04895B0-6A23-4462-B761-E39053BBB22F}" type="presParOf" srcId="{3E16770A-E0B9-4F6D-8F95-6A92A3F376A9}" destId="{49CA9349-105E-4104-AB90-43911FD1EB5D}" srcOrd="0" destOrd="0" presId="urn:microsoft.com/office/officeart/2005/8/layout/radial5"/>
    <dgm:cxn modelId="{2FA5F7CA-C017-42AE-A14C-B199E3F41231}" type="presParOf" srcId="{BD6D65D1-B782-438A-9783-F6201B6B4D40}" destId="{9CDB6239-5E31-4AAD-9988-AA2C39BDFDA0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B38834-5C8B-4DDD-9084-FA9953F4B5A8}">
      <dsp:nvSpPr>
        <dsp:cNvPr id="0" name=""/>
        <dsp:cNvSpPr/>
      </dsp:nvSpPr>
      <dsp:spPr>
        <a:xfrm>
          <a:off x="3388808" y="1751405"/>
          <a:ext cx="1898382" cy="1249716"/>
        </a:xfrm>
        <a:prstGeom prst="ellipse">
          <a:avLst/>
        </a:prstGeom>
        <a:solidFill>
          <a:srgbClr val="FF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>
              <a:solidFill>
                <a:schemeClr val="tx1"/>
              </a:solidFill>
            </a:rPr>
            <a:t> </a:t>
          </a:r>
          <a:r>
            <a:rPr lang="de-DE" sz="2000" b="1" kern="1200" dirty="0" smtClean="0">
              <a:solidFill>
                <a:schemeClr val="tx1"/>
              </a:solidFill>
            </a:rPr>
            <a:t>REALIST</a:t>
          </a:r>
          <a:endParaRPr lang="de-DE" sz="2000" b="1" kern="1200" dirty="0">
            <a:solidFill>
              <a:schemeClr val="tx1"/>
            </a:solidFill>
          </a:endParaRPr>
        </a:p>
      </dsp:txBody>
      <dsp:txXfrm>
        <a:off x="3388808" y="1751405"/>
        <a:ext cx="1898382" cy="1249716"/>
      </dsp:txXfrm>
    </dsp:sp>
    <dsp:sp modelId="{C2B5F139-8212-4FC2-A74B-F2800C5F0BE7}">
      <dsp:nvSpPr>
        <dsp:cNvPr id="0" name=""/>
        <dsp:cNvSpPr/>
      </dsp:nvSpPr>
      <dsp:spPr>
        <a:xfrm rot="16200000">
          <a:off x="4192327" y="1272345"/>
          <a:ext cx="291345" cy="424903"/>
        </a:xfrm>
        <a:prstGeom prst="rightArrow">
          <a:avLst>
            <a:gd name="adj1" fmla="val 60000"/>
            <a:gd name="adj2" fmla="val 50000"/>
          </a:avLst>
        </a:prstGeom>
        <a:solidFill>
          <a:srgbClr val="0082B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900" kern="1200">
            <a:solidFill>
              <a:schemeClr val="tx1"/>
            </a:solidFill>
          </a:endParaRPr>
        </a:p>
      </dsp:txBody>
      <dsp:txXfrm rot="16200000">
        <a:off x="4192327" y="1272345"/>
        <a:ext cx="291345" cy="424903"/>
      </dsp:txXfrm>
    </dsp:sp>
    <dsp:sp modelId="{39B2D58B-8D01-4CD3-BFBF-ABE7FFCC6219}">
      <dsp:nvSpPr>
        <dsp:cNvPr id="0" name=""/>
        <dsp:cNvSpPr/>
      </dsp:nvSpPr>
      <dsp:spPr>
        <a:xfrm>
          <a:off x="3512099" y="54757"/>
          <a:ext cx="1651800" cy="1146940"/>
        </a:xfrm>
        <a:prstGeom prst="roundRect">
          <a:avLst/>
        </a:prstGeom>
        <a:solidFill>
          <a:srgbClr val="FF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63500" dist="50800" dir="189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8000" rIns="13970" bIns="1397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noProof="0" dirty="0" smtClean="0">
              <a:solidFill>
                <a:schemeClr val="tx1"/>
              </a:solidFill>
            </a:rPr>
            <a:t>Automotive and Mechanical Engineering</a:t>
          </a:r>
          <a:endParaRPr lang="en-US" sz="1100" kern="1200" noProof="0" dirty="0">
            <a:solidFill>
              <a:schemeClr val="tx1"/>
            </a:solidFill>
          </a:endParaRPr>
        </a:p>
      </dsp:txBody>
      <dsp:txXfrm>
        <a:off x="3512099" y="54757"/>
        <a:ext cx="1651800" cy="1146940"/>
      </dsp:txXfrm>
    </dsp:sp>
    <dsp:sp modelId="{8BA5FA6C-7874-4694-AD9A-7E72078E3B0A}">
      <dsp:nvSpPr>
        <dsp:cNvPr id="0" name=""/>
        <dsp:cNvSpPr/>
      </dsp:nvSpPr>
      <dsp:spPr>
        <a:xfrm rot="20246022">
          <a:off x="5257849" y="1710965"/>
          <a:ext cx="339702" cy="424903"/>
        </a:xfrm>
        <a:prstGeom prst="rightArrow">
          <a:avLst>
            <a:gd name="adj1" fmla="val 60000"/>
            <a:gd name="adj2" fmla="val 50000"/>
          </a:avLst>
        </a:prstGeom>
        <a:solidFill>
          <a:srgbClr val="0082B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900" kern="1200">
            <a:solidFill>
              <a:schemeClr val="tx1"/>
            </a:solidFill>
          </a:endParaRPr>
        </a:p>
      </dsp:txBody>
      <dsp:txXfrm rot="20246022">
        <a:off x="5257849" y="1710965"/>
        <a:ext cx="339702" cy="424903"/>
      </dsp:txXfrm>
    </dsp:sp>
    <dsp:sp modelId="{38207A20-E02C-4D7A-8BD1-963E15C950FD}">
      <dsp:nvSpPr>
        <dsp:cNvPr id="0" name=""/>
        <dsp:cNvSpPr/>
      </dsp:nvSpPr>
      <dsp:spPr>
        <a:xfrm>
          <a:off x="5615289" y="928771"/>
          <a:ext cx="1651800" cy="1146940"/>
        </a:xfrm>
        <a:prstGeom prst="roundRect">
          <a:avLst/>
        </a:prstGeom>
        <a:solidFill>
          <a:srgbClr val="FF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63500" dist="50800" dir="189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8000" rIns="13970" bIns="1397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noProof="0" dirty="0" smtClean="0">
              <a:solidFill>
                <a:schemeClr val="tx1"/>
              </a:solidFill>
            </a:rPr>
            <a:t>Machine Tool or Facility Engineering</a:t>
          </a:r>
          <a:endParaRPr lang="en-US" sz="1100" kern="1200" noProof="0" dirty="0">
            <a:solidFill>
              <a:schemeClr val="tx1"/>
            </a:solidFill>
          </a:endParaRPr>
        </a:p>
      </dsp:txBody>
      <dsp:txXfrm>
        <a:off x="5615289" y="928771"/>
        <a:ext cx="1651800" cy="1146940"/>
      </dsp:txXfrm>
    </dsp:sp>
    <dsp:sp modelId="{077923C4-24EA-49AD-83F2-E77F6516274C}">
      <dsp:nvSpPr>
        <dsp:cNvPr id="0" name=""/>
        <dsp:cNvSpPr/>
      </dsp:nvSpPr>
      <dsp:spPr>
        <a:xfrm rot="1353978">
          <a:off x="5257849" y="2616659"/>
          <a:ext cx="339702" cy="424903"/>
        </a:xfrm>
        <a:prstGeom prst="rightArrow">
          <a:avLst>
            <a:gd name="adj1" fmla="val 60000"/>
            <a:gd name="adj2" fmla="val 50000"/>
          </a:avLst>
        </a:prstGeom>
        <a:solidFill>
          <a:srgbClr val="0082B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900" kern="1200">
            <a:solidFill>
              <a:schemeClr val="tx1"/>
            </a:solidFill>
          </a:endParaRPr>
        </a:p>
      </dsp:txBody>
      <dsp:txXfrm rot="1353978">
        <a:off x="5257849" y="2616659"/>
        <a:ext cx="339702" cy="424903"/>
      </dsp:txXfrm>
    </dsp:sp>
    <dsp:sp modelId="{459A4341-5ADC-4FFB-8D84-F9DA72026CF3}">
      <dsp:nvSpPr>
        <dsp:cNvPr id="0" name=""/>
        <dsp:cNvSpPr/>
      </dsp:nvSpPr>
      <dsp:spPr>
        <a:xfrm>
          <a:off x="5615289" y="2676816"/>
          <a:ext cx="1651800" cy="1146940"/>
        </a:xfrm>
        <a:prstGeom prst="roundRect">
          <a:avLst/>
        </a:prstGeom>
        <a:solidFill>
          <a:srgbClr val="FF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63500" dist="50800" dir="189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8000" rIns="13970" bIns="1397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noProof="0" dirty="0" smtClean="0">
              <a:solidFill>
                <a:schemeClr val="tx1"/>
              </a:solidFill>
            </a:rPr>
            <a:t>Production processes</a:t>
          </a:r>
          <a:endParaRPr lang="en-US" sz="1100" kern="1200" noProof="0" dirty="0">
            <a:solidFill>
              <a:schemeClr val="tx1"/>
            </a:solidFill>
          </a:endParaRPr>
        </a:p>
      </dsp:txBody>
      <dsp:txXfrm>
        <a:off x="5615289" y="2676816"/>
        <a:ext cx="1651800" cy="1146940"/>
      </dsp:txXfrm>
    </dsp:sp>
    <dsp:sp modelId="{627902C5-BF46-4388-96B8-BF3D50E48C38}">
      <dsp:nvSpPr>
        <dsp:cNvPr id="0" name=""/>
        <dsp:cNvSpPr/>
      </dsp:nvSpPr>
      <dsp:spPr>
        <a:xfrm rot="5400000">
          <a:off x="4192327" y="3055279"/>
          <a:ext cx="291345" cy="424903"/>
        </a:xfrm>
        <a:prstGeom prst="rightArrow">
          <a:avLst>
            <a:gd name="adj1" fmla="val 60000"/>
            <a:gd name="adj2" fmla="val 50000"/>
          </a:avLst>
        </a:prstGeom>
        <a:solidFill>
          <a:srgbClr val="0082B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900" kern="1200">
            <a:solidFill>
              <a:schemeClr val="tx1"/>
            </a:solidFill>
          </a:endParaRPr>
        </a:p>
      </dsp:txBody>
      <dsp:txXfrm rot="5400000">
        <a:off x="4192327" y="3055279"/>
        <a:ext cx="291345" cy="424903"/>
      </dsp:txXfrm>
    </dsp:sp>
    <dsp:sp modelId="{A6C8B0E5-8794-4010-8DBC-5986B02DCFED}">
      <dsp:nvSpPr>
        <dsp:cNvPr id="0" name=""/>
        <dsp:cNvSpPr/>
      </dsp:nvSpPr>
      <dsp:spPr>
        <a:xfrm>
          <a:off x="3512099" y="3550830"/>
          <a:ext cx="1651800" cy="1146940"/>
        </a:xfrm>
        <a:prstGeom prst="roundRect">
          <a:avLst/>
        </a:prstGeom>
        <a:solidFill>
          <a:srgbClr val="FF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63500" dist="50800" dir="189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8000" rIns="13970" bIns="1397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noProof="0" dirty="0" smtClean="0">
              <a:solidFill>
                <a:schemeClr val="tx1"/>
              </a:solidFill>
            </a:rPr>
            <a:t>Logistics</a:t>
          </a:r>
          <a:endParaRPr lang="en-US" sz="1100" kern="1200" noProof="0" dirty="0">
            <a:solidFill>
              <a:schemeClr val="tx1"/>
            </a:solidFill>
          </a:endParaRPr>
        </a:p>
      </dsp:txBody>
      <dsp:txXfrm>
        <a:off x="3512099" y="3550830"/>
        <a:ext cx="1651800" cy="1146940"/>
      </dsp:txXfrm>
    </dsp:sp>
    <dsp:sp modelId="{C7984F55-38E7-4A92-8623-A1167129E78C}">
      <dsp:nvSpPr>
        <dsp:cNvPr id="0" name=""/>
        <dsp:cNvSpPr/>
      </dsp:nvSpPr>
      <dsp:spPr>
        <a:xfrm rot="9453474">
          <a:off x="3069238" y="2616536"/>
          <a:ext cx="345315" cy="424903"/>
        </a:xfrm>
        <a:prstGeom prst="rightArrow">
          <a:avLst>
            <a:gd name="adj1" fmla="val 60000"/>
            <a:gd name="adj2" fmla="val 50000"/>
          </a:avLst>
        </a:prstGeom>
        <a:solidFill>
          <a:srgbClr val="0082B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900" kern="1200">
            <a:solidFill>
              <a:schemeClr val="tx1"/>
            </a:solidFill>
          </a:endParaRPr>
        </a:p>
      </dsp:txBody>
      <dsp:txXfrm rot="9453474">
        <a:off x="3069238" y="2616536"/>
        <a:ext cx="345315" cy="424903"/>
      </dsp:txXfrm>
    </dsp:sp>
    <dsp:sp modelId="{82E7FDC3-AA5E-4D3F-9B21-94E00641B133}">
      <dsp:nvSpPr>
        <dsp:cNvPr id="0" name=""/>
        <dsp:cNvSpPr/>
      </dsp:nvSpPr>
      <dsp:spPr>
        <a:xfrm>
          <a:off x="1396049" y="2676786"/>
          <a:ext cx="1651800" cy="1146940"/>
        </a:xfrm>
        <a:prstGeom prst="roundRect">
          <a:avLst/>
        </a:prstGeom>
        <a:solidFill>
          <a:srgbClr val="FF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63500" dist="50800" dir="189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8000" rIns="13970" bIns="1397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noProof="0" dirty="0" smtClean="0">
              <a:solidFill>
                <a:schemeClr val="tx1"/>
              </a:solidFill>
            </a:rPr>
            <a:t>Power Engineering</a:t>
          </a:r>
          <a:endParaRPr lang="en-US" sz="1100" kern="1200" noProof="0" dirty="0">
            <a:solidFill>
              <a:schemeClr val="tx1"/>
            </a:solidFill>
          </a:endParaRPr>
        </a:p>
      </dsp:txBody>
      <dsp:txXfrm>
        <a:off x="1396049" y="2676786"/>
        <a:ext cx="1651800" cy="1146940"/>
      </dsp:txXfrm>
    </dsp:sp>
    <dsp:sp modelId="{3E16770A-E0B9-4F6D-8F95-6A92A3F376A9}">
      <dsp:nvSpPr>
        <dsp:cNvPr id="0" name=""/>
        <dsp:cNvSpPr/>
      </dsp:nvSpPr>
      <dsp:spPr>
        <a:xfrm rot="12135348">
          <a:off x="3055108" y="1711242"/>
          <a:ext cx="353965" cy="424903"/>
        </a:xfrm>
        <a:prstGeom prst="rightArrow">
          <a:avLst>
            <a:gd name="adj1" fmla="val 60000"/>
            <a:gd name="adj2" fmla="val 50000"/>
          </a:avLst>
        </a:prstGeom>
        <a:solidFill>
          <a:srgbClr val="0082B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900" kern="1200">
            <a:solidFill>
              <a:schemeClr val="tx1"/>
            </a:solidFill>
          </a:endParaRPr>
        </a:p>
      </dsp:txBody>
      <dsp:txXfrm rot="12135348">
        <a:off x="3055108" y="1711242"/>
        <a:ext cx="353965" cy="424903"/>
      </dsp:txXfrm>
    </dsp:sp>
    <dsp:sp modelId="{9CDB6239-5E31-4AAD-9988-AA2C39BDFDA0}">
      <dsp:nvSpPr>
        <dsp:cNvPr id="0" name=""/>
        <dsp:cNvSpPr/>
      </dsp:nvSpPr>
      <dsp:spPr>
        <a:xfrm>
          <a:off x="1376345" y="928781"/>
          <a:ext cx="1651800" cy="1146940"/>
        </a:xfrm>
        <a:prstGeom prst="roundRect">
          <a:avLst/>
        </a:prstGeom>
        <a:solidFill>
          <a:srgbClr val="FF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63500" dist="50800" dir="18900000">
            <a:prstClr val="black">
              <a:alpha val="50000"/>
            </a:prstClr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8000" rIns="13970" bIns="13970" numCol="1" spcCol="1270" anchor="t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noProof="0" dirty="0" smtClean="0">
              <a:solidFill>
                <a:schemeClr val="tx1"/>
              </a:solidFill>
            </a:rPr>
            <a:t>Aerospace Engineering</a:t>
          </a:r>
          <a:endParaRPr lang="en-US" sz="1100" kern="1200" noProof="0" dirty="0">
            <a:solidFill>
              <a:schemeClr val="tx1"/>
            </a:solidFill>
          </a:endParaRPr>
        </a:p>
      </dsp:txBody>
      <dsp:txXfrm>
        <a:off x="1376345" y="928781"/>
        <a:ext cx="1651800" cy="11469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448" cy="496332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643" y="1"/>
            <a:ext cx="2945448" cy="496332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r">
              <a:defRPr sz="1200"/>
            </a:lvl1pPr>
          </a:lstStyle>
          <a:p>
            <a:fld id="{650AC776-C2D0-49B8-B7E4-C3EEEAD14648}" type="datetimeFigureOut">
              <a:rPr lang="de-DE" smtClean="0"/>
              <a:pPr/>
              <a:t>27.11.2013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308"/>
            <a:ext cx="2945448" cy="496331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643" y="9430308"/>
            <a:ext cx="2945448" cy="496331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r">
              <a:defRPr sz="1200"/>
            </a:lvl1pPr>
          </a:lstStyle>
          <a:p>
            <a:fld id="{426898D0-1BB5-4DA7-A3DD-36486BAF583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411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r">
              <a:defRPr sz="1200"/>
            </a:lvl1pPr>
          </a:lstStyle>
          <a:p>
            <a:fld id="{08FABFF2-C11F-4A3B-A4CD-1B762B5AA078}" type="datetimeFigureOut">
              <a:rPr lang="de-DE" smtClean="0"/>
              <a:pPr/>
              <a:t>27.11.2013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12" tIns="45656" rIns="91312" bIns="45656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312" tIns="45656" rIns="91312" bIns="45656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945659" cy="496411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r">
              <a:defRPr sz="1200"/>
            </a:lvl1pPr>
          </a:lstStyle>
          <a:p>
            <a:fld id="{49EE662C-9B06-41C6-884B-F5484F67A2B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Yesterday: Separation of product (P) and service (S)</a:t>
            </a:r>
          </a:p>
          <a:p>
            <a:r>
              <a:rPr lang="en-US" dirty="0" smtClean="0"/>
              <a:t>Today: Extension with product-related services</a:t>
            </a:r>
          </a:p>
          <a:p>
            <a:r>
              <a:rPr lang="en-US" dirty="0" smtClean="0"/>
              <a:t>Tomorrow: „hybrid performance bundles“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E662C-9B06-41C6-884B-F5484F67A2B6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ADC302-0A07-4152-AC3E-D0EA8B998283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ADC302-0A07-4152-AC3E-D0EA8B998283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ADC302-0A07-4152-AC3E-D0EA8B998283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ADC302-0A07-4152-AC3E-D0EA8B998283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5988" y="744538"/>
            <a:ext cx="4965700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Degradation wird in diese zwei Gruppen unterteilt:</a:t>
            </a:r>
          </a:p>
          <a:p>
            <a:pPr lvl="0"/>
            <a:r>
              <a:rPr lang="de-DE" dirty="0" smtClean="0"/>
              <a:t>Bei der </a:t>
            </a:r>
            <a:r>
              <a:rPr lang="de-DE" i="1" dirty="0" smtClean="0"/>
              <a:t>normale/natürliche Degradation</a:t>
            </a:r>
            <a:r>
              <a:rPr lang="de-DE" dirty="0" smtClean="0"/>
              <a:t> werden Auswirkungen unter normalen Betriebsbedingungen untersucht. </a:t>
            </a:r>
          </a:p>
          <a:p>
            <a:pPr lvl="0"/>
            <a:r>
              <a:rPr lang="de-DE" dirty="0" smtClean="0"/>
              <a:t>Hingegen werden bei der </a:t>
            </a:r>
            <a:r>
              <a:rPr lang="de-DE" i="1" dirty="0" smtClean="0"/>
              <a:t>beschleunigten Degradation</a:t>
            </a:r>
            <a:r>
              <a:rPr lang="de-DE" dirty="0" smtClean="0"/>
              <a:t> die Belastungen erhöht. So kommt es zu einem verstärkten Degradationsprozess, wodurch der Ausfall früher erfolgt.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ADC302-0A07-4152-AC3E-D0EA8B998283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3938129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4056" y="1124748"/>
            <a:ext cx="7988424" cy="129614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4000" b="1" cap="none" baseline="0" dirty="0" smtClean="0">
                <a:solidFill>
                  <a:schemeClr val="tx2"/>
                </a:solidFill>
                <a:latin typeface="+mj-lt"/>
                <a:ea typeface="+mj-ea"/>
                <a:cs typeface="ＭＳ Ｐゴシック"/>
              </a:defRPr>
            </a:lvl1pPr>
          </a:lstStyle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6" name="Rechteck 5"/>
          <p:cNvSpPr/>
          <p:nvPr userDrawn="1"/>
        </p:nvSpPr>
        <p:spPr>
          <a:xfrm>
            <a:off x="899592" y="3782650"/>
            <a:ext cx="51845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000" b="1" kern="0" noProof="0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kern="0" noProof="0" dirty="0" smtClean="0">
                <a:solidFill>
                  <a:srgbClr val="000000"/>
                </a:solidFill>
              </a:rPr>
              <a:t>Dr.-Ing. Peter Zeiler</a:t>
            </a:r>
            <a:r>
              <a:rPr lang="en-US" sz="2000" kern="0" noProof="0" dirty="0" smtClean="0">
                <a:solidFill>
                  <a:srgbClr val="000000"/>
                </a:solidFill>
              </a:rPr>
              <a:t/>
            </a:r>
            <a:br>
              <a:rPr lang="en-US" sz="2000" kern="0" noProof="0" dirty="0" smtClean="0">
                <a:solidFill>
                  <a:srgbClr val="000000"/>
                </a:solidFill>
              </a:rPr>
            </a:br>
            <a:r>
              <a:rPr lang="en-US" sz="1600" kern="0" noProof="0" dirty="0" smtClean="0">
                <a:solidFill>
                  <a:srgbClr val="000000"/>
                </a:solidFill>
              </a:rPr>
              <a:t/>
            </a:r>
            <a:br>
              <a:rPr lang="en-US" sz="1600" kern="0" noProof="0" dirty="0" smtClean="0">
                <a:solidFill>
                  <a:srgbClr val="000000"/>
                </a:solidFill>
              </a:rPr>
            </a:br>
            <a:r>
              <a:rPr lang="en-US" sz="1600" b="0" kern="0" noProof="0" dirty="0" smtClean="0">
                <a:solidFill>
                  <a:srgbClr val="000000"/>
                </a:solidFill>
              </a:rPr>
              <a:t>                  Institute of Machine Components</a:t>
            </a:r>
            <a:br>
              <a:rPr lang="en-US" sz="1600" b="0" kern="0" noProof="0" dirty="0" smtClean="0">
                <a:solidFill>
                  <a:srgbClr val="000000"/>
                </a:solidFill>
              </a:rPr>
            </a:br>
            <a:r>
              <a:rPr lang="en-US" sz="1600" b="0" kern="0" noProof="0" dirty="0" smtClean="0">
                <a:solidFill>
                  <a:srgbClr val="000000"/>
                </a:solidFill>
              </a:rPr>
              <a:t>                  Department: Reliability Engineering</a:t>
            </a:r>
            <a:endParaRPr lang="en-US" sz="2200" b="0" noProof="0" dirty="0">
              <a:solidFill>
                <a:srgbClr val="1F3A45"/>
              </a:solidFill>
            </a:endParaRPr>
          </a:p>
        </p:txBody>
      </p:sp>
      <p:pic>
        <p:nvPicPr>
          <p:cNvPr id="9" name="Grafik 12" descr="ima_Schlange_Word.tif"/>
          <p:cNvPicPr>
            <a:picLocks noChangeAspect="1"/>
          </p:cNvPicPr>
          <p:nvPr userDrawn="1"/>
        </p:nvPicPr>
        <p:blipFill>
          <a:blip r:embed="rId2" cstate="print"/>
          <a:srcRect r="82851" b="26102"/>
          <a:stretch>
            <a:fillRect/>
          </a:stretch>
        </p:blipFill>
        <p:spPr bwMode="auto">
          <a:xfrm>
            <a:off x="1011066" y="4674035"/>
            <a:ext cx="944282" cy="442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hteck 9"/>
          <p:cNvSpPr/>
          <p:nvPr userDrawn="1"/>
        </p:nvSpPr>
        <p:spPr>
          <a:xfrm>
            <a:off x="904056" y="5766355"/>
            <a:ext cx="7988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0" noProof="0" dirty="0" smtClean="0">
                <a:solidFill>
                  <a:srgbClr val="808080"/>
                </a:solidFill>
              </a:rPr>
              <a:t>Workshop: Machine Availability and Dependability for post LS1 LHC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kern="0" noProof="0" dirty="0" smtClean="0">
                <a:solidFill>
                  <a:srgbClr val="808080"/>
                </a:solidFill>
              </a:rPr>
              <a:t>28 November 2013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kern="0" noProof="0" dirty="0" smtClean="0">
                <a:solidFill>
                  <a:srgbClr val="808080"/>
                </a:solidFill>
              </a:rPr>
              <a:t>Geneva, Switzerland</a:t>
            </a:r>
            <a:endParaRPr lang="en-US" sz="1600" kern="0" noProof="0" dirty="0">
              <a:solidFill>
                <a:srgbClr val="8080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feld 45"/>
          <p:cNvSpPr txBox="1">
            <a:spLocks noChangeArrowheads="1"/>
          </p:cNvSpPr>
          <p:nvPr userDrawn="1"/>
        </p:nvSpPr>
        <p:spPr bwMode="auto">
          <a:xfrm>
            <a:off x="4151365" y="6605786"/>
            <a:ext cx="3156942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900" dirty="0">
                <a:solidFill>
                  <a:srgbClr val="000000"/>
                </a:solidFill>
              </a:rPr>
              <a:t>Development </a:t>
            </a:r>
            <a:r>
              <a:rPr lang="de-DE" sz="900" dirty="0" err="1">
                <a:solidFill>
                  <a:srgbClr val="000000"/>
                </a:solidFill>
              </a:rPr>
              <a:t>of</a:t>
            </a:r>
            <a:r>
              <a:rPr lang="de-DE" sz="900" dirty="0">
                <a:solidFill>
                  <a:srgbClr val="000000"/>
                </a:solidFill>
              </a:rPr>
              <a:t> </a:t>
            </a:r>
            <a:r>
              <a:rPr lang="de-DE" sz="900" dirty="0" err="1">
                <a:solidFill>
                  <a:srgbClr val="000000"/>
                </a:solidFill>
              </a:rPr>
              <a:t>product-related</a:t>
            </a:r>
            <a:r>
              <a:rPr lang="de-DE" sz="900" dirty="0">
                <a:solidFill>
                  <a:srgbClr val="000000"/>
                </a:solidFill>
              </a:rPr>
              <a:t> </a:t>
            </a:r>
            <a:r>
              <a:rPr lang="de-DE" sz="900" dirty="0" err="1">
                <a:solidFill>
                  <a:srgbClr val="000000"/>
                </a:solidFill>
              </a:rPr>
              <a:t>services</a:t>
            </a:r>
            <a:r>
              <a:rPr lang="de-DE" sz="9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5" name="Textfeld 45"/>
          <p:cNvSpPr txBox="1">
            <a:spLocks noChangeArrowheads="1"/>
          </p:cNvSpPr>
          <p:nvPr userDrawn="1"/>
        </p:nvSpPr>
        <p:spPr bwMode="auto">
          <a:xfrm>
            <a:off x="1812626" y="6602875"/>
            <a:ext cx="2687366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900" dirty="0">
                <a:solidFill>
                  <a:srgbClr val="000000"/>
                </a:solidFill>
              </a:rPr>
              <a:t>RAMS+C </a:t>
            </a:r>
            <a:r>
              <a:rPr lang="de-DE" sz="900" dirty="0" err="1">
                <a:solidFill>
                  <a:srgbClr val="000000"/>
                </a:solidFill>
              </a:rPr>
              <a:t>modeling</a:t>
            </a:r>
            <a:r>
              <a:rPr lang="de-DE" sz="900" dirty="0">
                <a:solidFill>
                  <a:srgbClr val="000000"/>
                </a:solidFill>
              </a:rPr>
              <a:t> </a:t>
            </a:r>
            <a:r>
              <a:rPr lang="de-DE" sz="900" dirty="0" err="1">
                <a:solidFill>
                  <a:srgbClr val="000000"/>
                </a:solidFill>
              </a:rPr>
              <a:t>and</a:t>
            </a:r>
            <a:r>
              <a:rPr lang="de-DE" sz="900" dirty="0">
                <a:solidFill>
                  <a:srgbClr val="000000"/>
                </a:solidFill>
              </a:rPr>
              <a:t> </a:t>
            </a:r>
            <a:r>
              <a:rPr lang="de-DE" sz="900" dirty="0" err="1">
                <a:solidFill>
                  <a:srgbClr val="000000"/>
                </a:solidFill>
              </a:rPr>
              <a:t>analysis</a:t>
            </a:r>
            <a:endParaRPr lang="de-DE" sz="900" dirty="0">
              <a:solidFill>
                <a:srgbClr val="000000"/>
              </a:solidFill>
            </a:endParaRPr>
          </a:p>
        </p:txBody>
      </p:sp>
      <p:sp>
        <p:nvSpPr>
          <p:cNvPr id="5" name="Line 73"/>
          <p:cNvSpPr>
            <a:spLocks noChangeShapeType="1"/>
          </p:cNvSpPr>
          <p:nvPr userDrawn="1"/>
        </p:nvSpPr>
        <p:spPr bwMode="auto">
          <a:xfrm>
            <a:off x="777878" y="1052736"/>
            <a:ext cx="8366125" cy="0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1F3A45"/>
              </a:solidFill>
              <a:cs typeface="ＭＳ Ｐゴシック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992888" cy="504056"/>
          </a:xfrm>
          <a:prstGeom prst="rect">
            <a:avLst/>
          </a:prstGeom>
        </p:spPr>
        <p:txBody>
          <a:bodyPr/>
          <a:lstStyle>
            <a:lvl1pPr algn="l">
              <a:defRPr sz="2800"/>
            </a:lvl1pPr>
          </a:lstStyle>
          <a:p>
            <a:r>
              <a:rPr lang="de-DE" noProof="0" dirty="0" smtClean="0"/>
              <a:t>Titelmasterformat durch Klicken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60134" y="1599882"/>
            <a:ext cx="8132346" cy="452583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 sz="2000"/>
            </a:lvl1pPr>
            <a:lvl2pPr>
              <a:spcBef>
                <a:spcPts val="600"/>
              </a:spcBef>
              <a:buFont typeface="Wingdings" pitchFamily="2" charset="2"/>
              <a:buChar char="§"/>
              <a:defRPr sz="1800"/>
            </a:lvl2pPr>
            <a:lvl3pPr>
              <a:spcBef>
                <a:spcPts val="600"/>
              </a:spcBef>
              <a:buFont typeface="Wingdings" pitchFamily="2" charset="2"/>
              <a:buChar char="§"/>
              <a:defRPr sz="1600"/>
            </a:lvl3pPr>
            <a:lvl4pPr>
              <a:spcBef>
                <a:spcPts val="600"/>
              </a:spcBef>
              <a:defRPr sz="1400" i="1"/>
            </a:lvl4pPr>
            <a:lvl5pPr>
              <a:spcBef>
                <a:spcPts val="600"/>
              </a:spcBef>
              <a:defRPr sz="1400"/>
            </a:lvl5pPr>
          </a:lstStyle>
          <a:p>
            <a:pPr lvl="0"/>
            <a:r>
              <a:rPr lang="de-DE" noProof="0" dirty="0" smtClean="0"/>
              <a:t>Textmasterformate durch Klicken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  <a:endParaRPr lang="de-DE" noProof="0" dirty="0"/>
          </a:p>
        </p:txBody>
      </p:sp>
      <p:sp>
        <p:nvSpPr>
          <p:cNvPr id="14" name="Line 73"/>
          <p:cNvSpPr>
            <a:spLocks noChangeShapeType="1"/>
          </p:cNvSpPr>
          <p:nvPr userDrawn="1"/>
        </p:nvSpPr>
        <p:spPr bwMode="auto">
          <a:xfrm>
            <a:off x="539552" y="6741368"/>
            <a:ext cx="8081788" cy="0"/>
          </a:xfrm>
          <a:prstGeom prst="line">
            <a:avLst/>
          </a:prstGeom>
          <a:noFill/>
          <a:ln w="6350" cmpd="sng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1F3A45"/>
              </a:solidFill>
              <a:cs typeface="ＭＳ Ｐゴシック"/>
            </a:endParaRPr>
          </a:p>
        </p:txBody>
      </p:sp>
      <p:sp>
        <p:nvSpPr>
          <p:cNvPr id="2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31CE0-8A91-46B8-8D71-A1F6986DE8DA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5" name="Text Box 22"/>
          <p:cNvSpPr txBox="1">
            <a:spLocks noChangeArrowheads="1"/>
          </p:cNvSpPr>
          <p:nvPr userDrawn="1"/>
        </p:nvSpPr>
        <p:spPr bwMode="auto">
          <a:xfrm rot="16200000">
            <a:off x="-1560311" y="2697291"/>
            <a:ext cx="349619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050" dirty="0">
                <a:solidFill>
                  <a:srgbClr val="FFFFFF"/>
                </a:solidFill>
              </a:rPr>
              <a:t>Dr. -Ing. P. Zeiler, Prof. Dr.-Ing. B. Bertsche</a:t>
            </a:r>
            <a:br>
              <a:rPr lang="de-DE" sz="1050" dirty="0">
                <a:solidFill>
                  <a:srgbClr val="FFFFFF"/>
                </a:solidFill>
              </a:rPr>
            </a:br>
            <a:endParaRPr lang="de-DE" sz="1050" dirty="0">
              <a:solidFill>
                <a:srgbClr val="FFFFFF"/>
              </a:solidFill>
            </a:endParaRPr>
          </a:p>
        </p:txBody>
      </p:sp>
      <p:sp>
        <p:nvSpPr>
          <p:cNvPr id="36" name="Textfeld 45"/>
          <p:cNvSpPr txBox="1">
            <a:spLocks noChangeArrowheads="1"/>
          </p:cNvSpPr>
          <p:nvPr userDrawn="1"/>
        </p:nvSpPr>
        <p:spPr bwMode="auto">
          <a:xfrm>
            <a:off x="654996" y="6607810"/>
            <a:ext cx="1428750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900" dirty="0" err="1">
                <a:solidFill>
                  <a:srgbClr val="000000"/>
                </a:solidFill>
              </a:rPr>
              <a:t>Introduction</a:t>
            </a:r>
            <a:endParaRPr lang="de-DE" sz="900" dirty="0">
              <a:solidFill>
                <a:srgbClr val="000000"/>
              </a:solidFill>
            </a:endParaRPr>
          </a:p>
        </p:txBody>
      </p:sp>
      <p:sp>
        <p:nvSpPr>
          <p:cNvPr id="54" name="Ellipse 53"/>
          <p:cNvSpPr/>
          <p:nvPr userDrawn="1"/>
        </p:nvSpPr>
        <p:spPr>
          <a:xfrm>
            <a:off x="1691681" y="6703845"/>
            <a:ext cx="72008" cy="7086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200" b="1">
              <a:solidFill>
                <a:srgbClr val="FFFFFF"/>
              </a:solidFill>
            </a:endParaRPr>
          </a:p>
        </p:txBody>
      </p:sp>
      <p:pic>
        <p:nvPicPr>
          <p:cNvPr id="24" name="Grafik 23" descr="IMA_Logo_SW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152C81"/>
              </a:clrFrom>
              <a:clrTo>
                <a:srgbClr val="152C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29" y="101598"/>
            <a:ext cx="711153" cy="324000"/>
          </a:xfrm>
          <a:prstGeom prst="rect">
            <a:avLst/>
          </a:prstGeom>
        </p:spPr>
      </p:pic>
      <p:sp>
        <p:nvSpPr>
          <p:cNvPr id="26" name="Ellipse 25"/>
          <p:cNvSpPr/>
          <p:nvPr userDrawn="1"/>
        </p:nvSpPr>
        <p:spPr>
          <a:xfrm>
            <a:off x="539555" y="6704799"/>
            <a:ext cx="72008" cy="7086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200" b="1">
              <a:solidFill>
                <a:srgbClr val="FFFFFF"/>
              </a:solidFill>
            </a:endParaRPr>
          </a:p>
        </p:txBody>
      </p:sp>
      <p:sp>
        <p:nvSpPr>
          <p:cNvPr id="27" name="Line 73"/>
          <p:cNvSpPr>
            <a:spLocks noChangeShapeType="1"/>
          </p:cNvSpPr>
          <p:nvPr userDrawn="1"/>
        </p:nvSpPr>
        <p:spPr bwMode="auto">
          <a:xfrm>
            <a:off x="251523" y="6563450"/>
            <a:ext cx="8899525" cy="9525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1F3A45"/>
              </a:solidFill>
              <a:cs typeface="ＭＳ Ｐゴシック"/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3995939" y="6707466"/>
            <a:ext cx="72008" cy="7086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200" b="1">
              <a:solidFill>
                <a:srgbClr val="FFFFFF"/>
              </a:solidFill>
            </a:endParaRPr>
          </a:p>
        </p:txBody>
      </p:sp>
      <p:sp>
        <p:nvSpPr>
          <p:cNvPr id="19" name="Textfeld 45"/>
          <p:cNvSpPr txBox="1">
            <a:spLocks noChangeArrowheads="1"/>
          </p:cNvSpPr>
          <p:nvPr userDrawn="1"/>
        </p:nvSpPr>
        <p:spPr bwMode="auto">
          <a:xfrm>
            <a:off x="6876253" y="6597358"/>
            <a:ext cx="1908000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900" dirty="0" err="1">
                <a:solidFill>
                  <a:srgbClr val="000000"/>
                </a:solidFill>
              </a:rPr>
              <a:t>Conclusion</a:t>
            </a:r>
            <a:endParaRPr lang="de-DE" sz="900" dirty="0">
              <a:solidFill>
                <a:srgbClr val="000000"/>
              </a:solidFill>
            </a:endParaRPr>
          </a:p>
        </p:txBody>
      </p:sp>
      <p:sp>
        <p:nvSpPr>
          <p:cNvPr id="20" name="Ellipse 19"/>
          <p:cNvSpPr/>
          <p:nvPr userDrawn="1"/>
        </p:nvSpPr>
        <p:spPr>
          <a:xfrm>
            <a:off x="6732240" y="6699038"/>
            <a:ext cx="72008" cy="7086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2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722312" y="3128992"/>
            <a:ext cx="8170167" cy="19589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722315" y="1628800"/>
            <a:ext cx="8170166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31CE0-8A91-46B8-8D71-A1F6986DE8DA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Text Box 22"/>
          <p:cNvSpPr txBox="1">
            <a:spLocks noChangeArrowheads="1"/>
          </p:cNvSpPr>
          <p:nvPr userDrawn="1"/>
        </p:nvSpPr>
        <p:spPr bwMode="auto">
          <a:xfrm rot="16200000">
            <a:off x="-1560311" y="2697291"/>
            <a:ext cx="349619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050" dirty="0">
                <a:solidFill>
                  <a:srgbClr val="FFFFFF"/>
                </a:solidFill>
              </a:rPr>
              <a:t>Dr. -Ing. P. Zeiler, Prof. Dr.-Ing. B. Bertsche</a:t>
            </a:r>
            <a:br>
              <a:rPr lang="de-DE" sz="1050" dirty="0">
                <a:solidFill>
                  <a:srgbClr val="FFFFFF"/>
                </a:solidFill>
              </a:rPr>
            </a:br>
            <a:endParaRPr lang="de-DE" sz="1050" dirty="0">
              <a:solidFill>
                <a:srgbClr val="FFFFFF"/>
              </a:solidFill>
            </a:endParaRPr>
          </a:p>
        </p:txBody>
      </p:sp>
      <p:pic>
        <p:nvPicPr>
          <p:cNvPr id="7" name="Grafik 6" descr="IMA_Logo_SW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152C81"/>
              </a:clrFrom>
              <a:clrTo>
                <a:srgbClr val="152C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29" y="101598"/>
            <a:ext cx="711153" cy="3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73"/>
          <p:cNvSpPr>
            <a:spLocks noChangeShapeType="1"/>
          </p:cNvSpPr>
          <p:nvPr userDrawn="1"/>
        </p:nvSpPr>
        <p:spPr bwMode="auto">
          <a:xfrm>
            <a:off x="776290" y="1082681"/>
            <a:ext cx="8367712" cy="9525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1F3A45"/>
              </a:solidFill>
              <a:cs typeface="ＭＳ Ｐゴシック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60137" y="1599882"/>
            <a:ext cx="3739437" cy="4525834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000"/>
            </a:lvl1pPr>
            <a:lvl2pPr>
              <a:buFont typeface="Wingdings" pitchFamily="2" charset="2"/>
              <a:buChar char="§"/>
              <a:defRPr sz="1800"/>
            </a:lvl2pPr>
            <a:lvl3pPr>
              <a:buFont typeface="Wingdings" pitchFamily="2" charset="2"/>
              <a:buChar char="§"/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34032" y="1599882"/>
            <a:ext cx="3952992" cy="4525834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000"/>
            </a:lvl1pPr>
            <a:lvl2pPr>
              <a:buFont typeface="Wingdings" pitchFamily="2" charset="2"/>
              <a:buChar char="§"/>
              <a:defRPr sz="1800"/>
            </a:lvl2pPr>
            <a:lvl3pPr>
              <a:buFont typeface="Wingdings" pitchFamily="2" charset="2"/>
              <a:buChar char="§"/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915504" y="517354"/>
            <a:ext cx="8048983" cy="574846"/>
          </a:xfrm>
          <a:prstGeom prst="rect">
            <a:avLst/>
          </a:prstGeom>
        </p:spPr>
        <p:txBody>
          <a:bodyPr/>
          <a:lstStyle>
            <a:lvl1pPr algn="l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3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31CE0-8A91-46B8-8D71-A1F6986DE8DA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4" name="Text Box 22"/>
          <p:cNvSpPr txBox="1">
            <a:spLocks noChangeArrowheads="1"/>
          </p:cNvSpPr>
          <p:nvPr userDrawn="1"/>
        </p:nvSpPr>
        <p:spPr bwMode="auto">
          <a:xfrm rot="16200000">
            <a:off x="-1560311" y="2697291"/>
            <a:ext cx="349619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050" dirty="0">
                <a:solidFill>
                  <a:srgbClr val="000000"/>
                </a:solidFill>
              </a:rPr>
              <a:t> </a:t>
            </a:r>
            <a:r>
              <a:rPr lang="de-DE" sz="1050" dirty="0">
                <a:solidFill>
                  <a:srgbClr val="FFFFFF"/>
                </a:solidFill>
              </a:rPr>
              <a:t>Prof. Dr.-Ing. B. </a:t>
            </a:r>
            <a:r>
              <a:rPr lang="de-DE" sz="1050" dirty="0" err="1">
                <a:solidFill>
                  <a:srgbClr val="FFFFFF"/>
                </a:solidFill>
              </a:rPr>
              <a:t>Bertsche</a:t>
            </a:r>
            <a:r>
              <a:rPr lang="de-DE" sz="1050" dirty="0">
                <a:solidFill>
                  <a:srgbClr val="FFFFFF"/>
                </a:solidFill>
              </a:rPr>
              <a:t>; Dipl.-Ing. M. </a:t>
            </a:r>
            <a:r>
              <a:rPr lang="de-DE" sz="1050" dirty="0" err="1">
                <a:solidFill>
                  <a:srgbClr val="FFFFFF"/>
                </a:solidFill>
              </a:rPr>
              <a:t>Stohrer</a:t>
            </a:r>
            <a:r>
              <a:rPr lang="de-DE" sz="1050" dirty="0">
                <a:solidFill>
                  <a:srgbClr val="000000"/>
                </a:solidFill>
              </a:rPr>
              <a:t/>
            </a:r>
            <a:br>
              <a:rPr lang="de-DE" sz="1050" dirty="0">
                <a:solidFill>
                  <a:srgbClr val="000000"/>
                </a:solidFill>
              </a:rPr>
            </a:br>
            <a:endParaRPr lang="de-DE" sz="1050" dirty="0">
              <a:solidFill>
                <a:srgbClr val="000000"/>
              </a:solidFill>
            </a:endParaRPr>
          </a:p>
        </p:txBody>
      </p:sp>
      <p:pic>
        <p:nvPicPr>
          <p:cNvPr id="15" name="Grafik 14" descr="TTI Logo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172983"/>
              </a:clrFrom>
              <a:clrTo>
                <a:srgbClr val="17298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12" y="692720"/>
            <a:ext cx="186958" cy="216000"/>
          </a:xfrm>
          <a:prstGeom prst="rect">
            <a:avLst/>
          </a:prstGeom>
        </p:spPr>
      </p:pic>
      <p:pic>
        <p:nvPicPr>
          <p:cNvPr id="16" name="Grafik 15" descr="IMA_Logo_SW.pn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152C81"/>
              </a:clrFrom>
              <a:clrTo>
                <a:srgbClr val="152C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29" y="101598"/>
            <a:ext cx="711153" cy="324000"/>
          </a:xfrm>
          <a:prstGeom prst="rect">
            <a:avLst/>
          </a:prstGeom>
        </p:spPr>
      </p:pic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51523" y="6563450"/>
            <a:ext cx="8899525" cy="9525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1F3A45"/>
              </a:solidFill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73"/>
          <p:cNvSpPr>
            <a:spLocks noChangeShapeType="1"/>
          </p:cNvSpPr>
          <p:nvPr userDrawn="1"/>
        </p:nvSpPr>
        <p:spPr bwMode="auto">
          <a:xfrm>
            <a:off x="776290" y="1082681"/>
            <a:ext cx="8367712" cy="9525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1F3A45"/>
              </a:solidFill>
              <a:cs typeface="ＭＳ Ｐゴシック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60137" y="1534619"/>
            <a:ext cx="3737947" cy="63995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60137" y="2174568"/>
            <a:ext cx="3737947" cy="39511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000"/>
            </a:lvl1pPr>
            <a:lvl2pPr>
              <a:buFont typeface="Wingdings" pitchFamily="2" charset="2"/>
              <a:buChar char="§"/>
              <a:defRPr sz="1800"/>
            </a:lvl2pPr>
            <a:lvl3pPr>
              <a:buFont typeface="Wingdings" pitchFamily="2" charset="2"/>
              <a:buChar char="§"/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34032" y="1534619"/>
            <a:ext cx="3952996" cy="63995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34032" y="2174568"/>
            <a:ext cx="3952996" cy="39511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000"/>
            </a:lvl1pPr>
            <a:lvl2pPr>
              <a:buFont typeface="Wingdings" pitchFamily="2" charset="2"/>
              <a:buChar char="§"/>
              <a:defRPr sz="1800"/>
            </a:lvl2pPr>
            <a:lvl3pPr>
              <a:buFont typeface="Wingdings" pitchFamily="2" charset="2"/>
              <a:buChar char="§"/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915504" y="517354"/>
            <a:ext cx="8048983" cy="574846"/>
          </a:xfrm>
          <a:prstGeom prst="rect">
            <a:avLst/>
          </a:prstGeom>
        </p:spPr>
        <p:txBody>
          <a:bodyPr/>
          <a:lstStyle>
            <a:lvl1pPr algn="l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5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31CE0-8A91-46B8-8D71-A1F6986DE8DA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ext Box 22"/>
          <p:cNvSpPr txBox="1">
            <a:spLocks noChangeArrowheads="1"/>
          </p:cNvSpPr>
          <p:nvPr userDrawn="1"/>
        </p:nvSpPr>
        <p:spPr bwMode="auto">
          <a:xfrm rot="16200000">
            <a:off x="-1560311" y="2697291"/>
            <a:ext cx="349619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050" dirty="0">
                <a:solidFill>
                  <a:srgbClr val="000000"/>
                </a:solidFill>
              </a:rPr>
              <a:t> </a:t>
            </a:r>
            <a:r>
              <a:rPr lang="de-DE" sz="1050" dirty="0">
                <a:solidFill>
                  <a:srgbClr val="FFFFFF"/>
                </a:solidFill>
              </a:rPr>
              <a:t>Prof. Dr.-Ing. B. </a:t>
            </a:r>
            <a:r>
              <a:rPr lang="de-DE" sz="1050" dirty="0" err="1">
                <a:solidFill>
                  <a:srgbClr val="FFFFFF"/>
                </a:solidFill>
              </a:rPr>
              <a:t>Bertsche</a:t>
            </a:r>
            <a:r>
              <a:rPr lang="de-DE" sz="1050" dirty="0">
                <a:solidFill>
                  <a:srgbClr val="FFFFFF"/>
                </a:solidFill>
              </a:rPr>
              <a:t>; Dipl.-Ing. M. </a:t>
            </a:r>
            <a:r>
              <a:rPr lang="de-DE" sz="1050" dirty="0" err="1">
                <a:solidFill>
                  <a:srgbClr val="FFFFFF"/>
                </a:solidFill>
              </a:rPr>
              <a:t>Stohrer</a:t>
            </a:r>
            <a:r>
              <a:rPr lang="de-DE" sz="1050" dirty="0">
                <a:solidFill>
                  <a:srgbClr val="000000"/>
                </a:solidFill>
              </a:rPr>
              <a:t/>
            </a:r>
            <a:br>
              <a:rPr lang="de-DE" sz="1050" dirty="0">
                <a:solidFill>
                  <a:srgbClr val="000000"/>
                </a:solidFill>
              </a:rPr>
            </a:br>
            <a:endParaRPr lang="de-DE" sz="1050" dirty="0">
              <a:solidFill>
                <a:srgbClr val="000000"/>
              </a:solidFill>
            </a:endParaRPr>
          </a:p>
        </p:txBody>
      </p:sp>
      <p:pic>
        <p:nvPicPr>
          <p:cNvPr id="17" name="Grafik 16" descr="TTI Logo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172983"/>
              </a:clrFrom>
              <a:clrTo>
                <a:srgbClr val="17298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12" y="692720"/>
            <a:ext cx="186958" cy="216000"/>
          </a:xfrm>
          <a:prstGeom prst="rect">
            <a:avLst/>
          </a:prstGeom>
        </p:spPr>
      </p:pic>
      <p:pic>
        <p:nvPicPr>
          <p:cNvPr id="18" name="Grafik 17" descr="IMA_Logo_SW.pn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152C81"/>
              </a:clrFrom>
              <a:clrTo>
                <a:srgbClr val="152C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29" y="101598"/>
            <a:ext cx="711153" cy="324000"/>
          </a:xfrm>
          <a:prstGeom prst="rect">
            <a:avLst/>
          </a:prstGeom>
        </p:spPr>
      </p:pic>
      <p:sp>
        <p:nvSpPr>
          <p:cNvPr id="20" name="Line 73"/>
          <p:cNvSpPr>
            <a:spLocks noChangeShapeType="1"/>
          </p:cNvSpPr>
          <p:nvPr userDrawn="1"/>
        </p:nvSpPr>
        <p:spPr bwMode="auto">
          <a:xfrm>
            <a:off x="251523" y="6563450"/>
            <a:ext cx="8899525" cy="9525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1F3A45"/>
              </a:solidFill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3"/>
          <p:cNvSpPr>
            <a:spLocks noChangeShapeType="1"/>
          </p:cNvSpPr>
          <p:nvPr userDrawn="1"/>
        </p:nvSpPr>
        <p:spPr bwMode="auto">
          <a:xfrm>
            <a:off x="776290" y="1043213"/>
            <a:ext cx="8367712" cy="9525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1F3A45"/>
              </a:solidFill>
              <a:cs typeface="ＭＳ Ｐゴシック"/>
            </a:endParaRPr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915507" y="549898"/>
            <a:ext cx="7976975" cy="574846"/>
          </a:xfrm>
          <a:prstGeom prst="rect">
            <a:avLst/>
          </a:prstGeom>
        </p:spPr>
        <p:txBody>
          <a:bodyPr/>
          <a:lstStyle>
            <a:lvl1pPr algn="l">
              <a:defRPr sz="28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31CE0-8A91-46B8-8D71-A1F6986DE8DA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Text Box 22"/>
          <p:cNvSpPr txBox="1">
            <a:spLocks noChangeArrowheads="1"/>
          </p:cNvSpPr>
          <p:nvPr userDrawn="1"/>
        </p:nvSpPr>
        <p:spPr bwMode="auto">
          <a:xfrm rot="16200000">
            <a:off x="-1560311" y="2697291"/>
            <a:ext cx="349619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050" dirty="0">
                <a:solidFill>
                  <a:srgbClr val="000000"/>
                </a:solidFill>
              </a:rPr>
              <a:t> </a:t>
            </a:r>
            <a:r>
              <a:rPr lang="de-DE" sz="1050" dirty="0">
                <a:solidFill>
                  <a:srgbClr val="FFFFFF"/>
                </a:solidFill>
              </a:rPr>
              <a:t>Prof. Dr.-Ing. B. </a:t>
            </a:r>
            <a:r>
              <a:rPr lang="de-DE" sz="1050" dirty="0" err="1">
                <a:solidFill>
                  <a:srgbClr val="FFFFFF"/>
                </a:solidFill>
              </a:rPr>
              <a:t>Bertsche</a:t>
            </a:r>
            <a:r>
              <a:rPr lang="de-DE" sz="1050" dirty="0">
                <a:solidFill>
                  <a:srgbClr val="FFFFFF"/>
                </a:solidFill>
              </a:rPr>
              <a:t>; Dipl.-Ing. M. </a:t>
            </a:r>
            <a:r>
              <a:rPr lang="de-DE" sz="1050" dirty="0" err="1">
                <a:solidFill>
                  <a:srgbClr val="FFFFFF"/>
                </a:solidFill>
              </a:rPr>
              <a:t>Stohrer</a:t>
            </a:r>
            <a:r>
              <a:rPr lang="de-DE" sz="1050" dirty="0">
                <a:solidFill>
                  <a:srgbClr val="000000"/>
                </a:solidFill>
              </a:rPr>
              <a:t/>
            </a:r>
            <a:br>
              <a:rPr lang="de-DE" sz="1050" dirty="0">
                <a:solidFill>
                  <a:srgbClr val="000000"/>
                </a:solidFill>
              </a:rPr>
            </a:br>
            <a:endParaRPr lang="de-DE" sz="1050" dirty="0">
              <a:solidFill>
                <a:srgbClr val="000000"/>
              </a:solidFill>
            </a:endParaRPr>
          </a:p>
        </p:txBody>
      </p:sp>
      <p:pic>
        <p:nvPicPr>
          <p:cNvPr id="13" name="Grafik 12" descr="TTI Logo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172983"/>
              </a:clrFrom>
              <a:clrTo>
                <a:srgbClr val="17298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12" y="692720"/>
            <a:ext cx="186958" cy="216000"/>
          </a:xfrm>
          <a:prstGeom prst="rect">
            <a:avLst/>
          </a:prstGeom>
        </p:spPr>
      </p:pic>
      <p:pic>
        <p:nvPicPr>
          <p:cNvPr id="14" name="Grafik 13" descr="IMA_Logo_SW.pn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152C81"/>
              </a:clrFrom>
              <a:clrTo>
                <a:srgbClr val="152C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29" y="101598"/>
            <a:ext cx="711153" cy="324000"/>
          </a:xfrm>
          <a:prstGeom prst="rect">
            <a:avLst/>
          </a:prstGeom>
        </p:spPr>
      </p:pic>
      <p:sp>
        <p:nvSpPr>
          <p:cNvPr id="16" name="Line 73"/>
          <p:cNvSpPr>
            <a:spLocks noChangeShapeType="1"/>
          </p:cNvSpPr>
          <p:nvPr userDrawn="1"/>
        </p:nvSpPr>
        <p:spPr bwMode="auto">
          <a:xfrm>
            <a:off x="251523" y="6563450"/>
            <a:ext cx="8899525" cy="9525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1F3A45"/>
              </a:solidFill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73"/>
          <p:cNvSpPr>
            <a:spLocks noChangeShapeType="1"/>
          </p:cNvSpPr>
          <p:nvPr userDrawn="1"/>
        </p:nvSpPr>
        <p:spPr bwMode="auto">
          <a:xfrm>
            <a:off x="776290" y="1082681"/>
            <a:ext cx="8367712" cy="9525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1F3A45"/>
              </a:solidFill>
              <a:cs typeface="ＭＳ Ｐゴシック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760137" y="1599882"/>
            <a:ext cx="3739437" cy="4525834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000"/>
            </a:lvl1pPr>
            <a:lvl2pPr>
              <a:buFont typeface="Wingdings" pitchFamily="2" charset="2"/>
              <a:buChar char="§"/>
              <a:defRPr sz="1800"/>
            </a:lvl2pPr>
            <a:lvl3pPr>
              <a:buFont typeface="Wingdings" pitchFamily="2" charset="2"/>
              <a:buChar char="§"/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34032" y="1599885"/>
            <a:ext cx="3952992" cy="2185708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000"/>
            </a:lvl1pPr>
            <a:lvl2pPr>
              <a:buFont typeface="Wingdings" pitchFamily="2" charset="2"/>
              <a:buChar char="§"/>
              <a:defRPr sz="1800"/>
            </a:lvl2pPr>
            <a:lvl3pPr>
              <a:buFont typeface="Wingdings" pitchFamily="2" charset="2"/>
              <a:buChar char="§"/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34034" y="3938423"/>
            <a:ext cx="3952993" cy="2187301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000"/>
            </a:lvl1pPr>
            <a:lvl2pPr>
              <a:buFont typeface="Wingdings" pitchFamily="2" charset="2"/>
              <a:buChar char="§"/>
              <a:defRPr sz="1800"/>
            </a:lvl2pPr>
            <a:lvl3pPr>
              <a:buFont typeface="Wingdings" pitchFamily="2" charset="2"/>
              <a:buChar char="§"/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915507" y="517354"/>
            <a:ext cx="7976975" cy="574846"/>
          </a:xfrm>
          <a:prstGeom prst="rect">
            <a:avLst/>
          </a:prstGeom>
        </p:spPr>
        <p:txBody>
          <a:bodyPr/>
          <a:lstStyle>
            <a:lvl1pPr algn="l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31CE0-8A91-46B8-8D71-A1F6986DE8DA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5" name="Text Box 22"/>
          <p:cNvSpPr txBox="1">
            <a:spLocks noChangeArrowheads="1"/>
          </p:cNvSpPr>
          <p:nvPr userDrawn="1"/>
        </p:nvSpPr>
        <p:spPr bwMode="auto">
          <a:xfrm rot="16200000">
            <a:off x="-1560311" y="2697291"/>
            <a:ext cx="349619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050" dirty="0">
                <a:solidFill>
                  <a:srgbClr val="000000"/>
                </a:solidFill>
              </a:rPr>
              <a:t> </a:t>
            </a:r>
            <a:r>
              <a:rPr lang="de-DE" sz="1050" dirty="0">
                <a:solidFill>
                  <a:srgbClr val="FFFFFF"/>
                </a:solidFill>
              </a:rPr>
              <a:t>Prof. Dr.-Ing. B. </a:t>
            </a:r>
            <a:r>
              <a:rPr lang="de-DE" sz="1050" dirty="0" err="1">
                <a:solidFill>
                  <a:srgbClr val="FFFFFF"/>
                </a:solidFill>
              </a:rPr>
              <a:t>Bertsche</a:t>
            </a:r>
            <a:r>
              <a:rPr lang="de-DE" sz="1050" dirty="0">
                <a:solidFill>
                  <a:srgbClr val="FFFFFF"/>
                </a:solidFill>
              </a:rPr>
              <a:t>; Dipl.-Ing. M. </a:t>
            </a:r>
            <a:r>
              <a:rPr lang="de-DE" sz="1050" dirty="0" err="1">
                <a:solidFill>
                  <a:srgbClr val="FFFFFF"/>
                </a:solidFill>
              </a:rPr>
              <a:t>Stohrer</a:t>
            </a:r>
            <a:r>
              <a:rPr lang="de-DE" sz="1050" dirty="0">
                <a:solidFill>
                  <a:srgbClr val="000000"/>
                </a:solidFill>
              </a:rPr>
              <a:t/>
            </a:r>
            <a:br>
              <a:rPr lang="de-DE" sz="1050" dirty="0">
                <a:solidFill>
                  <a:srgbClr val="000000"/>
                </a:solidFill>
              </a:rPr>
            </a:br>
            <a:endParaRPr lang="de-DE" sz="1050" dirty="0">
              <a:solidFill>
                <a:srgbClr val="000000"/>
              </a:solidFill>
            </a:endParaRPr>
          </a:p>
        </p:txBody>
      </p:sp>
      <p:pic>
        <p:nvPicPr>
          <p:cNvPr id="16" name="Grafik 15" descr="TTI Logo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172983"/>
              </a:clrFrom>
              <a:clrTo>
                <a:srgbClr val="17298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12" y="692720"/>
            <a:ext cx="186958" cy="216000"/>
          </a:xfrm>
          <a:prstGeom prst="rect">
            <a:avLst/>
          </a:prstGeom>
        </p:spPr>
      </p:pic>
      <p:pic>
        <p:nvPicPr>
          <p:cNvPr id="17" name="Grafik 16" descr="IMA_Logo_SW.pn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152C81"/>
              </a:clrFrom>
              <a:clrTo>
                <a:srgbClr val="152C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29" y="101598"/>
            <a:ext cx="711153" cy="324000"/>
          </a:xfrm>
          <a:prstGeom prst="rect">
            <a:avLst/>
          </a:prstGeom>
        </p:spPr>
      </p:pic>
      <p:sp>
        <p:nvSpPr>
          <p:cNvPr id="19" name="Line 73"/>
          <p:cNvSpPr>
            <a:spLocks noChangeShapeType="1"/>
          </p:cNvSpPr>
          <p:nvPr userDrawn="1"/>
        </p:nvSpPr>
        <p:spPr bwMode="auto">
          <a:xfrm>
            <a:off x="251523" y="6563450"/>
            <a:ext cx="8899525" cy="9525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1F3A45"/>
              </a:solidFill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899592" y="3782650"/>
            <a:ext cx="46085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kern="0" noProof="0" smtClean="0">
                <a:solidFill>
                  <a:srgbClr val="000000"/>
                </a:solidFill>
              </a:rPr>
              <a:t>Dr.-Ing. Peter Zeiler</a:t>
            </a:r>
            <a:r>
              <a:rPr lang="en-US" sz="2000" kern="0" noProof="0" smtClean="0">
                <a:solidFill>
                  <a:srgbClr val="000000"/>
                </a:solidFill>
              </a:rPr>
              <a:t/>
            </a:r>
            <a:br>
              <a:rPr lang="en-US" sz="2000" kern="0" noProof="0" smtClean="0">
                <a:solidFill>
                  <a:srgbClr val="000000"/>
                </a:solidFill>
              </a:rPr>
            </a:br>
            <a:r>
              <a:rPr lang="en-US" sz="2000" kern="0" noProof="0" smtClean="0">
                <a:solidFill>
                  <a:srgbClr val="000000"/>
                </a:solidFill>
              </a:rPr>
              <a:t>Prof. Dr.-Ing. Bernd Bertsche </a:t>
            </a:r>
            <a:r>
              <a:rPr lang="en-US" sz="1600" kern="0" noProof="0" smtClean="0">
                <a:solidFill>
                  <a:srgbClr val="000000"/>
                </a:solidFill>
              </a:rPr>
              <a:t/>
            </a:r>
            <a:br>
              <a:rPr lang="en-US" sz="1600" kern="0" noProof="0" smtClean="0">
                <a:solidFill>
                  <a:srgbClr val="000000"/>
                </a:solidFill>
              </a:rPr>
            </a:br>
            <a:r>
              <a:rPr lang="en-US" sz="1600" kern="0" noProof="0" smtClean="0">
                <a:solidFill>
                  <a:srgbClr val="000000"/>
                </a:solidFill>
              </a:rPr>
              <a:t/>
            </a:r>
            <a:br>
              <a:rPr lang="en-US" sz="1600" kern="0" noProof="0" smtClean="0">
                <a:solidFill>
                  <a:srgbClr val="000000"/>
                </a:solidFill>
              </a:rPr>
            </a:br>
            <a:r>
              <a:rPr lang="en-US" sz="1600" kern="0" noProof="0" smtClean="0">
                <a:solidFill>
                  <a:srgbClr val="000000"/>
                </a:solidFill>
              </a:rPr>
              <a:t>                  Institute of Machine Components</a:t>
            </a:r>
            <a:br>
              <a:rPr lang="en-US" sz="1600" kern="0" noProof="0" smtClean="0">
                <a:solidFill>
                  <a:srgbClr val="000000"/>
                </a:solidFill>
              </a:rPr>
            </a:br>
            <a:r>
              <a:rPr lang="en-US" sz="1600" kern="0" noProof="0" smtClean="0">
                <a:solidFill>
                  <a:srgbClr val="000000"/>
                </a:solidFill>
              </a:rPr>
              <a:t>                  Department: Reliability Engineering</a:t>
            </a:r>
            <a:endParaRPr lang="en-US" sz="2200" b="1" noProof="0">
              <a:solidFill>
                <a:srgbClr val="1F3A45"/>
              </a:solidFill>
            </a:endParaRPr>
          </a:p>
        </p:txBody>
      </p:sp>
      <p:pic>
        <p:nvPicPr>
          <p:cNvPr id="8" name="Grafik 12" descr="ima_Schlange_Word.tif"/>
          <p:cNvPicPr>
            <a:picLocks noChangeAspect="1"/>
          </p:cNvPicPr>
          <p:nvPr userDrawn="1"/>
        </p:nvPicPr>
        <p:blipFill>
          <a:blip r:embed="rId2" cstate="print"/>
          <a:srcRect r="82851" b="26102"/>
          <a:stretch>
            <a:fillRect/>
          </a:stretch>
        </p:blipFill>
        <p:spPr bwMode="auto">
          <a:xfrm>
            <a:off x="1011066" y="4674035"/>
            <a:ext cx="944282" cy="442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eck 10"/>
          <p:cNvSpPr/>
          <p:nvPr userDrawn="1"/>
        </p:nvSpPr>
        <p:spPr>
          <a:xfrm>
            <a:off x="904056" y="5766355"/>
            <a:ext cx="7988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0" noProof="0">
                <a:solidFill>
                  <a:srgbClr val="808080"/>
                </a:solidFill>
              </a:rPr>
              <a:t>European Safety and Reliability Conference 2013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kern="0" noProof="0">
                <a:solidFill>
                  <a:srgbClr val="808080"/>
                </a:solidFill>
              </a:rPr>
              <a:t>29 September – 2 October 2013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kern="0" noProof="0">
                <a:solidFill>
                  <a:srgbClr val="808080"/>
                </a:solidFill>
              </a:rPr>
              <a:t>Amsterdam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4056" y="1124748"/>
            <a:ext cx="7988424" cy="129614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4000" b="1" cap="all" dirty="0" smtClean="0">
                <a:solidFill>
                  <a:schemeClr val="tx2"/>
                </a:solidFill>
                <a:latin typeface="+mj-lt"/>
                <a:ea typeface="+mj-ea"/>
                <a:cs typeface="ＭＳ Ｐゴシック"/>
              </a:defRPr>
            </a:lvl1pPr>
          </a:lstStyle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feld 45"/>
          <p:cNvSpPr txBox="1">
            <a:spLocks noChangeArrowheads="1"/>
          </p:cNvSpPr>
          <p:nvPr userDrawn="1"/>
        </p:nvSpPr>
        <p:spPr bwMode="auto">
          <a:xfrm>
            <a:off x="4151365" y="6605786"/>
            <a:ext cx="3156942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900" dirty="0">
                <a:solidFill>
                  <a:srgbClr val="000000"/>
                </a:solidFill>
              </a:rPr>
              <a:t>Development </a:t>
            </a:r>
            <a:r>
              <a:rPr lang="de-DE" sz="900" dirty="0" err="1">
                <a:solidFill>
                  <a:srgbClr val="000000"/>
                </a:solidFill>
              </a:rPr>
              <a:t>of</a:t>
            </a:r>
            <a:r>
              <a:rPr lang="de-DE" sz="900" dirty="0">
                <a:solidFill>
                  <a:srgbClr val="000000"/>
                </a:solidFill>
              </a:rPr>
              <a:t> </a:t>
            </a:r>
            <a:r>
              <a:rPr lang="de-DE" sz="900" dirty="0" err="1">
                <a:solidFill>
                  <a:srgbClr val="000000"/>
                </a:solidFill>
              </a:rPr>
              <a:t>product-related</a:t>
            </a:r>
            <a:r>
              <a:rPr lang="de-DE" sz="900" dirty="0">
                <a:solidFill>
                  <a:srgbClr val="000000"/>
                </a:solidFill>
              </a:rPr>
              <a:t> </a:t>
            </a:r>
            <a:r>
              <a:rPr lang="de-DE" sz="900" dirty="0" err="1">
                <a:solidFill>
                  <a:srgbClr val="000000"/>
                </a:solidFill>
              </a:rPr>
              <a:t>services</a:t>
            </a:r>
            <a:r>
              <a:rPr lang="de-DE" sz="9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5" name="Textfeld 45"/>
          <p:cNvSpPr txBox="1">
            <a:spLocks noChangeArrowheads="1"/>
          </p:cNvSpPr>
          <p:nvPr userDrawn="1"/>
        </p:nvSpPr>
        <p:spPr bwMode="auto">
          <a:xfrm>
            <a:off x="1812626" y="6602875"/>
            <a:ext cx="2687366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900" dirty="0">
                <a:solidFill>
                  <a:srgbClr val="000000"/>
                </a:solidFill>
              </a:rPr>
              <a:t>RAMS+C </a:t>
            </a:r>
            <a:r>
              <a:rPr lang="de-DE" sz="900" dirty="0" err="1">
                <a:solidFill>
                  <a:srgbClr val="000000"/>
                </a:solidFill>
              </a:rPr>
              <a:t>modeling</a:t>
            </a:r>
            <a:r>
              <a:rPr lang="de-DE" sz="900" dirty="0">
                <a:solidFill>
                  <a:srgbClr val="000000"/>
                </a:solidFill>
              </a:rPr>
              <a:t> </a:t>
            </a:r>
            <a:r>
              <a:rPr lang="de-DE" sz="900" dirty="0" err="1">
                <a:solidFill>
                  <a:srgbClr val="000000"/>
                </a:solidFill>
              </a:rPr>
              <a:t>and</a:t>
            </a:r>
            <a:r>
              <a:rPr lang="de-DE" sz="900" dirty="0">
                <a:solidFill>
                  <a:srgbClr val="000000"/>
                </a:solidFill>
              </a:rPr>
              <a:t> </a:t>
            </a:r>
            <a:r>
              <a:rPr lang="de-DE" sz="900" dirty="0" err="1">
                <a:solidFill>
                  <a:srgbClr val="000000"/>
                </a:solidFill>
              </a:rPr>
              <a:t>analysis</a:t>
            </a:r>
            <a:endParaRPr lang="de-DE" sz="900" dirty="0">
              <a:solidFill>
                <a:srgbClr val="000000"/>
              </a:solidFill>
            </a:endParaRPr>
          </a:p>
        </p:txBody>
      </p:sp>
      <p:sp>
        <p:nvSpPr>
          <p:cNvPr id="5" name="Line 73"/>
          <p:cNvSpPr>
            <a:spLocks noChangeShapeType="1"/>
          </p:cNvSpPr>
          <p:nvPr userDrawn="1"/>
        </p:nvSpPr>
        <p:spPr bwMode="auto">
          <a:xfrm>
            <a:off x="777878" y="1052736"/>
            <a:ext cx="8366125" cy="0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1F3A45"/>
              </a:solidFill>
              <a:cs typeface="ＭＳ Ｐゴシック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992888" cy="504056"/>
          </a:xfrm>
          <a:prstGeom prst="rect">
            <a:avLst/>
          </a:prstGeom>
        </p:spPr>
        <p:txBody>
          <a:bodyPr/>
          <a:lstStyle>
            <a:lvl1pPr algn="l">
              <a:defRPr sz="2800"/>
            </a:lvl1pPr>
          </a:lstStyle>
          <a:p>
            <a:r>
              <a:rPr lang="de-DE" noProof="0" dirty="0" smtClean="0"/>
              <a:t>Titelmasterformat durch Klicken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60134" y="1599882"/>
            <a:ext cx="8132346" cy="452583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 sz="2000"/>
            </a:lvl1pPr>
            <a:lvl2pPr>
              <a:spcBef>
                <a:spcPts val="600"/>
              </a:spcBef>
              <a:buFont typeface="Wingdings" pitchFamily="2" charset="2"/>
              <a:buChar char="§"/>
              <a:defRPr sz="1800"/>
            </a:lvl2pPr>
            <a:lvl3pPr>
              <a:spcBef>
                <a:spcPts val="600"/>
              </a:spcBef>
              <a:buFont typeface="Wingdings" pitchFamily="2" charset="2"/>
              <a:buChar char="§"/>
              <a:defRPr sz="1600"/>
            </a:lvl3pPr>
            <a:lvl4pPr>
              <a:spcBef>
                <a:spcPts val="600"/>
              </a:spcBef>
              <a:defRPr sz="1400" i="1"/>
            </a:lvl4pPr>
            <a:lvl5pPr>
              <a:spcBef>
                <a:spcPts val="600"/>
              </a:spcBef>
              <a:defRPr sz="1400"/>
            </a:lvl5pPr>
          </a:lstStyle>
          <a:p>
            <a:pPr lvl="0"/>
            <a:r>
              <a:rPr lang="de-DE" noProof="0" dirty="0" smtClean="0"/>
              <a:t>Textmasterformate durch Klicken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  <a:endParaRPr lang="de-DE" noProof="0" dirty="0"/>
          </a:p>
        </p:txBody>
      </p:sp>
      <p:sp>
        <p:nvSpPr>
          <p:cNvPr id="14" name="Line 73"/>
          <p:cNvSpPr>
            <a:spLocks noChangeShapeType="1"/>
          </p:cNvSpPr>
          <p:nvPr userDrawn="1"/>
        </p:nvSpPr>
        <p:spPr bwMode="auto">
          <a:xfrm>
            <a:off x="539552" y="6741368"/>
            <a:ext cx="8081788" cy="0"/>
          </a:xfrm>
          <a:prstGeom prst="line">
            <a:avLst/>
          </a:prstGeom>
          <a:noFill/>
          <a:ln w="6350" cmpd="sng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1F3A45"/>
              </a:solidFill>
              <a:cs typeface="ＭＳ Ｐゴシック"/>
            </a:endParaRPr>
          </a:p>
        </p:txBody>
      </p:sp>
      <p:sp>
        <p:nvSpPr>
          <p:cNvPr id="2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31CE0-8A91-46B8-8D71-A1F6986DE8DA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5" name="Text Box 22"/>
          <p:cNvSpPr txBox="1">
            <a:spLocks noChangeArrowheads="1"/>
          </p:cNvSpPr>
          <p:nvPr userDrawn="1"/>
        </p:nvSpPr>
        <p:spPr bwMode="auto">
          <a:xfrm rot="16200000">
            <a:off x="-1560311" y="2697291"/>
            <a:ext cx="349619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050" dirty="0">
                <a:solidFill>
                  <a:srgbClr val="FFFFFF"/>
                </a:solidFill>
              </a:rPr>
              <a:t>Dr. -Ing. P. Zeiler, Prof. Dr.-Ing. B. Bertsche</a:t>
            </a:r>
            <a:br>
              <a:rPr lang="de-DE" sz="1050" dirty="0">
                <a:solidFill>
                  <a:srgbClr val="FFFFFF"/>
                </a:solidFill>
              </a:rPr>
            </a:br>
            <a:endParaRPr lang="de-DE" sz="1050" dirty="0">
              <a:solidFill>
                <a:srgbClr val="FFFFFF"/>
              </a:solidFill>
            </a:endParaRPr>
          </a:p>
        </p:txBody>
      </p:sp>
      <p:sp>
        <p:nvSpPr>
          <p:cNvPr id="36" name="Textfeld 45"/>
          <p:cNvSpPr txBox="1">
            <a:spLocks noChangeArrowheads="1"/>
          </p:cNvSpPr>
          <p:nvPr userDrawn="1"/>
        </p:nvSpPr>
        <p:spPr bwMode="auto">
          <a:xfrm>
            <a:off x="654996" y="6607810"/>
            <a:ext cx="1428750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900" dirty="0" err="1">
                <a:solidFill>
                  <a:srgbClr val="000000"/>
                </a:solidFill>
              </a:rPr>
              <a:t>Introduction</a:t>
            </a:r>
            <a:endParaRPr lang="de-DE" sz="900" dirty="0">
              <a:solidFill>
                <a:srgbClr val="000000"/>
              </a:solidFill>
            </a:endParaRPr>
          </a:p>
        </p:txBody>
      </p:sp>
      <p:sp>
        <p:nvSpPr>
          <p:cNvPr id="54" name="Ellipse 53"/>
          <p:cNvSpPr/>
          <p:nvPr userDrawn="1"/>
        </p:nvSpPr>
        <p:spPr>
          <a:xfrm>
            <a:off x="1691681" y="6703845"/>
            <a:ext cx="72008" cy="7086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200" b="1">
              <a:solidFill>
                <a:srgbClr val="FFFFFF"/>
              </a:solidFill>
            </a:endParaRPr>
          </a:p>
        </p:txBody>
      </p:sp>
      <p:pic>
        <p:nvPicPr>
          <p:cNvPr id="24" name="Grafik 23" descr="IMA_Logo_SW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152C81"/>
              </a:clrFrom>
              <a:clrTo>
                <a:srgbClr val="152C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29" y="101598"/>
            <a:ext cx="711153" cy="324000"/>
          </a:xfrm>
          <a:prstGeom prst="rect">
            <a:avLst/>
          </a:prstGeom>
        </p:spPr>
      </p:pic>
      <p:sp>
        <p:nvSpPr>
          <p:cNvPr id="26" name="Ellipse 25"/>
          <p:cNvSpPr/>
          <p:nvPr userDrawn="1"/>
        </p:nvSpPr>
        <p:spPr>
          <a:xfrm>
            <a:off x="539555" y="6704799"/>
            <a:ext cx="72008" cy="7086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200" b="1">
              <a:solidFill>
                <a:srgbClr val="FFFFFF"/>
              </a:solidFill>
            </a:endParaRPr>
          </a:p>
        </p:txBody>
      </p:sp>
      <p:sp>
        <p:nvSpPr>
          <p:cNvPr id="27" name="Line 73"/>
          <p:cNvSpPr>
            <a:spLocks noChangeShapeType="1"/>
          </p:cNvSpPr>
          <p:nvPr userDrawn="1"/>
        </p:nvSpPr>
        <p:spPr bwMode="auto">
          <a:xfrm>
            <a:off x="251523" y="6563450"/>
            <a:ext cx="8899525" cy="9525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1F3A45"/>
              </a:solidFill>
              <a:cs typeface="ＭＳ Ｐゴシック"/>
            </a:endParaRPr>
          </a:p>
        </p:txBody>
      </p:sp>
      <p:sp>
        <p:nvSpPr>
          <p:cNvPr id="16" name="Ellipse 15"/>
          <p:cNvSpPr/>
          <p:nvPr userDrawn="1"/>
        </p:nvSpPr>
        <p:spPr>
          <a:xfrm>
            <a:off x="3995939" y="6707466"/>
            <a:ext cx="72008" cy="7086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200" b="1">
              <a:solidFill>
                <a:srgbClr val="FFFFFF"/>
              </a:solidFill>
            </a:endParaRPr>
          </a:p>
        </p:txBody>
      </p:sp>
      <p:sp>
        <p:nvSpPr>
          <p:cNvPr id="19" name="Textfeld 45"/>
          <p:cNvSpPr txBox="1">
            <a:spLocks noChangeArrowheads="1"/>
          </p:cNvSpPr>
          <p:nvPr userDrawn="1"/>
        </p:nvSpPr>
        <p:spPr bwMode="auto">
          <a:xfrm>
            <a:off x="6876253" y="6597358"/>
            <a:ext cx="1908000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900" dirty="0" err="1">
                <a:solidFill>
                  <a:srgbClr val="000000"/>
                </a:solidFill>
              </a:rPr>
              <a:t>Conclusion</a:t>
            </a:r>
            <a:endParaRPr lang="de-DE" sz="900" dirty="0">
              <a:solidFill>
                <a:srgbClr val="000000"/>
              </a:solidFill>
            </a:endParaRPr>
          </a:p>
        </p:txBody>
      </p:sp>
      <p:sp>
        <p:nvSpPr>
          <p:cNvPr id="20" name="Ellipse 19"/>
          <p:cNvSpPr/>
          <p:nvPr userDrawn="1"/>
        </p:nvSpPr>
        <p:spPr>
          <a:xfrm>
            <a:off x="6732240" y="6699038"/>
            <a:ext cx="72008" cy="7086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22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722312" y="3128992"/>
            <a:ext cx="8170167" cy="19589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722315" y="1628800"/>
            <a:ext cx="8170166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31CE0-8A91-46B8-8D71-A1F6986DE8DA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Text Box 22"/>
          <p:cNvSpPr txBox="1">
            <a:spLocks noChangeArrowheads="1"/>
          </p:cNvSpPr>
          <p:nvPr userDrawn="1"/>
        </p:nvSpPr>
        <p:spPr bwMode="auto">
          <a:xfrm rot="16200000">
            <a:off x="-1560311" y="2697291"/>
            <a:ext cx="349619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050" dirty="0">
                <a:solidFill>
                  <a:srgbClr val="FFFFFF"/>
                </a:solidFill>
              </a:rPr>
              <a:t>Dr. -Ing. P. Zeiler, Prof. Dr.-Ing. B. Bertsche</a:t>
            </a:r>
            <a:br>
              <a:rPr lang="de-DE" sz="1050" dirty="0">
                <a:solidFill>
                  <a:srgbClr val="FFFFFF"/>
                </a:solidFill>
              </a:rPr>
            </a:br>
            <a:endParaRPr lang="de-DE" sz="1050" dirty="0">
              <a:solidFill>
                <a:srgbClr val="FFFFFF"/>
              </a:solidFill>
            </a:endParaRPr>
          </a:p>
        </p:txBody>
      </p:sp>
      <p:pic>
        <p:nvPicPr>
          <p:cNvPr id="7" name="Grafik 6" descr="IMA_Logo_SW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152C81"/>
              </a:clrFrom>
              <a:clrTo>
                <a:srgbClr val="152C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29" y="101598"/>
            <a:ext cx="711153" cy="3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73"/>
          <p:cNvSpPr>
            <a:spLocks noChangeShapeType="1"/>
          </p:cNvSpPr>
          <p:nvPr userDrawn="1"/>
        </p:nvSpPr>
        <p:spPr bwMode="auto">
          <a:xfrm>
            <a:off x="776290" y="1082681"/>
            <a:ext cx="8367712" cy="9525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1F3A45"/>
              </a:solidFill>
              <a:cs typeface="ＭＳ Ｐゴシック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60137" y="1599882"/>
            <a:ext cx="3739437" cy="4525834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000"/>
            </a:lvl1pPr>
            <a:lvl2pPr>
              <a:buFont typeface="Wingdings" pitchFamily="2" charset="2"/>
              <a:buChar char="§"/>
              <a:defRPr sz="1800"/>
            </a:lvl2pPr>
            <a:lvl3pPr>
              <a:buFont typeface="Wingdings" pitchFamily="2" charset="2"/>
              <a:buChar char="§"/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34032" y="1599882"/>
            <a:ext cx="3952992" cy="4525834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000"/>
            </a:lvl1pPr>
            <a:lvl2pPr>
              <a:buFont typeface="Wingdings" pitchFamily="2" charset="2"/>
              <a:buChar char="§"/>
              <a:defRPr sz="1800"/>
            </a:lvl2pPr>
            <a:lvl3pPr>
              <a:buFont typeface="Wingdings" pitchFamily="2" charset="2"/>
              <a:buChar char="§"/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915504" y="517354"/>
            <a:ext cx="8048983" cy="574846"/>
          </a:xfrm>
          <a:prstGeom prst="rect">
            <a:avLst/>
          </a:prstGeom>
        </p:spPr>
        <p:txBody>
          <a:bodyPr/>
          <a:lstStyle>
            <a:lvl1pPr algn="l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3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31CE0-8A91-46B8-8D71-A1F6986DE8DA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4" name="Text Box 22"/>
          <p:cNvSpPr txBox="1">
            <a:spLocks noChangeArrowheads="1"/>
          </p:cNvSpPr>
          <p:nvPr userDrawn="1"/>
        </p:nvSpPr>
        <p:spPr bwMode="auto">
          <a:xfrm rot="16200000">
            <a:off x="-1560311" y="2697291"/>
            <a:ext cx="349619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050" dirty="0">
                <a:solidFill>
                  <a:srgbClr val="000000"/>
                </a:solidFill>
              </a:rPr>
              <a:t> </a:t>
            </a:r>
            <a:r>
              <a:rPr lang="de-DE" sz="1050" dirty="0">
                <a:solidFill>
                  <a:srgbClr val="FFFFFF"/>
                </a:solidFill>
              </a:rPr>
              <a:t>Prof. Dr.-Ing. B. </a:t>
            </a:r>
            <a:r>
              <a:rPr lang="de-DE" sz="1050" dirty="0" err="1">
                <a:solidFill>
                  <a:srgbClr val="FFFFFF"/>
                </a:solidFill>
              </a:rPr>
              <a:t>Bertsche</a:t>
            </a:r>
            <a:r>
              <a:rPr lang="de-DE" sz="1050" dirty="0">
                <a:solidFill>
                  <a:srgbClr val="FFFFFF"/>
                </a:solidFill>
              </a:rPr>
              <a:t>; Dipl.-Ing. M. </a:t>
            </a:r>
            <a:r>
              <a:rPr lang="de-DE" sz="1050" dirty="0" err="1">
                <a:solidFill>
                  <a:srgbClr val="FFFFFF"/>
                </a:solidFill>
              </a:rPr>
              <a:t>Stohrer</a:t>
            </a:r>
            <a:r>
              <a:rPr lang="de-DE" sz="1050" dirty="0">
                <a:solidFill>
                  <a:srgbClr val="000000"/>
                </a:solidFill>
              </a:rPr>
              <a:t/>
            </a:r>
            <a:br>
              <a:rPr lang="de-DE" sz="1050" dirty="0">
                <a:solidFill>
                  <a:srgbClr val="000000"/>
                </a:solidFill>
              </a:rPr>
            </a:br>
            <a:endParaRPr lang="de-DE" sz="1050" dirty="0">
              <a:solidFill>
                <a:srgbClr val="000000"/>
              </a:solidFill>
            </a:endParaRPr>
          </a:p>
        </p:txBody>
      </p:sp>
      <p:pic>
        <p:nvPicPr>
          <p:cNvPr id="15" name="Grafik 14" descr="TTI Logo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172983"/>
              </a:clrFrom>
              <a:clrTo>
                <a:srgbClr val="17298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12" y="692720"/>
            <a:ext cx="186958" cy="216000"/>
          </a:xfrm>
          <a:prstGeom prst="rect">
            <a:avLst/>
          </a:prstGeom>
        </p:spPr>
      </p:pic>
      <p:pic>
        <p:nvPicPr>
          <p:cNvPr id="16" name="Grafik 15" descr="IMA_Logo_SW.pn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152C81"/>
              </a:clrFrom>
              <a:clrTo>
                <a:srgbClr val="152C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29" y="101598"/>
            <a:ext cx="711153" cy="324000"/>
          </a:xfrm>
          <a:prstGeom prst="rect">
            <a:avLst/>
          </a:prstGeom>
        </p:spPr>
      </p:pic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51523" y="6563450"/>
            <a:ext cx="8899525" cy="9525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1F3A45"/>
              </a:solidFill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73"/>
          <p:cNvSpPr>
            <a:spLocks noChangeShapeType="1"/>
          </p:cNvSpPr>
          <p:nvPr userDrawn="1"/>
        </p:nvSpPr>
        <p:spPr bwMode="auto">
          <a:xfrm>
            <a:off x="806230" y="1066912"/>
            <a:ext cx="8366125" cy="0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noProof="0">
              <a:ea typeface="ＭＳ Ｐゴシック"/>
              <a:cs typeface="ＭＳ Ｐゴシック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992888" cy="504056"/>
          </a:xfrm>
          <a:prstGeom prst="rect">
            <a:avLst/>
          </a:prstGeom>
        </p:spPr>
        <p:txBody>
          <a:bodyPr/>
          <a:lstStyle>
            <a:lvl1pPr algn="l">
              <a:defRPr sz="2800"/>
            </a:lvl1pPr>
          </a:lstStyle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60134" y="1599882"/>
            <a:ext cx="8132346" cy="452583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Wingdings" pitchFamily="2" charset="2"/>
              <a:buChar char="§"/>
              <a:defRPr sz="2000"/>
            </a:lvl1pPr>
            <a:lvl2pPr>
              <a:spcBef>
                <a:spcPts val="600"/>
              </a:spcBef>
              <a:buFont typeface="Wingdings" pitchFamily="2" charset="2"/>
              <a:buChar char="§"/>
              <a:defRPr sz="1800"/>
            </a:lvl2pPr>
            <a:lvl3pPr>
              <a:spcBef>
                <a:spcPts val="600"/>
              </a:spcBef>
              <a:buFont typeface="Wingdings" pitchFamily="2" charset="2"/>
              <a:buChar char="§"/>
              <a:defRPr sz="1600"/>
            </a:lvl3pPr>
            <a:lvl4pPr>
              <a:spcBef>
                <a:spcPts val="600"/>
              </a:spcBef>
              <a:defRPr sz="1400" i="1"/>
            </a:lvl4pPr>
            <a:lvl5pPr>
              <a:spcBef>
                <a:spcPts val="600"/>
              </a:spcBef>
              <a:defRPr sz="1400"/>
            </a:lvl5pPr>
          </a:lstStyle>
          <a:p>
            <a:pPr lvl="0"/>
            <a:r>
              <a:rPr lang="en-US" noProof="0" dirty="0" err="1" smtClean="0"/>
              <a:t>Textmasterformate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/>
          </a:p>
        </p:txBody>
      </p:sp>
      <p:sp>
        <p:nvSpPr>
          <p:cNvPr id="2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31CE0-8A91-46B8-8D71-A1F6986DE8DA}" type="slidenum">
              <a:rPr lang="en-US" noProof="0" smtClean="0"/>
              <a:pPr>
                <a:defRPr/>
              </a:pPr>
              <a:t>‹Nr.›</a:t>
            </a:fld>
            <a:endParaRPr lang="en-US" noProof="0"/>
          </a:p>
        </p:txBody>
      </p:sp>
      <p:pic>
        <p:nvPicPr>
          <p:cNvPr id="24" name="Grafik 23" descr="IMA_Logo_SW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152C81"/>
              </a:clrFrom>
              <a:clrTo>
                <a:srgbClr val="152C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3439" y="101598"/>
            <a:ext cx="711153" cy="324000"/>
          </a:xfrm>
          <a:prstGeom prst="rect">
            <a:avLst/>
          </a:prstGeom>
        </p:spPr>
      </p:pic>
      <p:grpSp>
        <p:nvGrpSpPr>
          <p:cNvPr id="4" name="Gruppieren 21"/>
          <p:cNvGrpSpPr/>
          <p:nvPr userDrawn="1"/>
        </p:nvGrpSpPr>
        <p:grpSpPr>
          <a:xfrm>
            <a:off x="1728248" y="132534"/>
            <a:ext cx="2016224" cy="293223"/>
            <a:chOff x="971600" y="116632"/>
            <a:chExt cx="2016224" cy="293223"/>
          </a:xfrm>
        </p:grpSpPr>
        <p:sp>
          <p:nvSpPr>
            <p:cNvPr id="23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800" b="0" noProof="0" smtClean="0">
                  <a:solidFill>
                    <a:schemeClr val="bg1"/>
                  </a:solidFill>
                  <a:latin typeface="+mj-lt"/>
                </a:rPr>
                <a:t>Department: Reliability Engineering</a:t>
              </a:r>
              <a:endParaRPr lang="en-US" sz="800" b="0" noProof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8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1000" b="1" noProof="0" smtClean="0">
                  <a:solidFill>
                    <a:schemeClr val="bg1"/>
                  </a:solidFill>
                  <a:latin typeface="+mj-lt"/>
                </a:rPr>
                <a:t>Institute of Machine Components</a:t>
              </a:r>
              <a:endParaRPr lang="en-US" sz="1000" b="1" noProof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0" name="Line 73"/>
          <p:cNvSpPr>
            <a:spLocks noChangeShapeType="1"/>
          </p:cNvSpPr>
          <p:nvPr userDrawn="1"/>
        </p:nvSpPr>
        <p:spPr bwMode="auto">
          <a:xfrm>
            <a:off x="272787" y="6563450"/>
            <a:ext cx="8899525" cy="0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noProof="0">
              <a:ea typeface="ＭＳ Ｐゴシック"/>
              <a:cs typeface="ＭＳ Ｐゴシック"/>
            </a:endParaRPr>
          </a:p>
        </p:txBody>
      </p:sp>
      <p:sp>
        <p:nvSpPr>
          <p:cNvPr id="22" name="Textfeld 21"/>
          <p:cNvSpPr txBox="1"/>
          <p:nvPr userDrawn="1"/>
        </p:nvSpPr>
        <p:spPr>
          <a:xfrm>
            <a:off x="683568" y="6590152"/>
            <a:ext cx="59046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none" dirty="0" smtClean="0"/>
              <a:t>Potentials of Petri nets for Availability Modeling and Analysis</a:t>
            </a:r>
            <a:endParaRPr lang="de-DE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73"/>
          <p:cNvSpPr>
            <a:spLocks noChangeShapeType="1"/>
          </p:cNvSpPr>
          <p:nvPr userDrawn="1"/>
        </p:nvSpPr>
        <p:spPr bwMode="auto">
          <a:xfrm>
            <a:off x="776290" y="1082681"/>
            <a:ext cx="8367712" cy="9525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1F3A45"/>
              </a:solidFill>
              <a:cs typeface="ＭＳ Ｐゴシック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60137" y="1534619"/>
            <a:ext cx="3737947" cy="63995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60137" y="2174568"/>
            <a:ext cx="3737947" cy="39511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000"/>
            </a:lvl1pPr>
            <a:lvl2pPr>
              <a:buFont typeface="Wingdings" pitchFamily="2" charset="2"/>
              <a:buChar char="§"/>
              <a:defRPr sz="1800"/>
            </a:lvl2pPr>
            <a:lvl3pPr>
              <a:buFont typeface="Wingdings" pitchFamily="2" charset="2"/>
              <a:buChar char="§"/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34032" y="1534619"/>
            <a:ext cx="3952996" cy="63995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34032" y="2174568"/>
            <a:ext cx="3952996" cy="39511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000"/>
            </a:lvl1pPr>
            <a:lvl2pPr>
              <a:buFont typeface="Wingdings" pitchFamily="2" charset="2"/>
              <a:buChar char="§"/>
              <a:defRPr sz="1800"/>
            </a:lvl2pPr>
            <a:lvl3pPr>
              <a:buFont typeface="Wingdings" pitchFamily="2" charset="2"/>
              <a:buChar char="§"/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915504" y="517354"/>
            <a:ext cx="8048983" cy="574846"/>
          </a:xfrm>
          <a:prstGeom prst="rect">
            <a:avLst/>
          </a:prstGeom>
        </p:spPr>
        <p:txBody>
          <a:bodyPr/>
          <a:lstStyle>
            <a:lvl1pPr algn="l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5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31CE0-8A91-46B8-8D71-A1F6986DE8DA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ext Box 22"/>
          <p:cNvSpPr txBox="1">
            <a:spLocks noChangeArrowheads="1"/>
          </p:cNvSpPr>
          <p:nvPr userDrawn="1"/>
        </p:nvSpPr>
        <p:spPr bwMode="auto">
          <a:xfrm rot="16200000">
            <a:off x="-1560311" y="2697291"/>
            <a:ext cx="349619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050" dirty="0">
                <a:solidFill>
                  <a:srgbClr val="000000"/>
                </a:solidFill>
              </a:rPr>
              <a:t> </a:t>
            </a:r>
            <a:r>
              <a:rPr lang="de-DE" sz="1050" dirty="0">
                <a:solidFill>
                  <a:srgbClr val="FFFFFF"/>
                </a:solidFill>
              </a:rPr>
              <a:t>Prof. Dr.-Ing. B. </a:t>
            </a:r>
            <a:r>
              <a:rPr lang="de-DE" sz="1050" dirty="0" err="1">
                <a:solidFill>
                  <a:srgbClr val="FFFFFF"/>
                </a:solidFill>
              </a:rPr>
              <a:t>Bertsche</a:t>
            </a:r>
            <a:r>
              <a:rPr lang="de-DE" sz="1050" dirty="0">
                <a:solidFill>
                  <a:srgbClr val="FFFFFF"/>
                </a:solidFill>
              </a:rPr>
              <a:t>; Dipl.-Ing. M. </a:t>
            </a:r>
            <a:r>
              <a:rPr lang="de-DE" sz="1050" dirty="0" err="1">
                <a:solidFill>
                  <a:srgbClr val="FFFFFF"/>
                </a:solidFill>
              </a:rPr>
              <a:t>Stohrer</a:t>
            </a:r>
            <a:r>
              <a:rPr lang="de-DE" sz="1050" dirty="0">
                <a:solidFill>
                  <a:srgbClr val="000000"/>
                </a:solidFill>
              </a:rPr>
              <a:t/>
            </a:r>
            <a:br>
              <a:rPr lang="de-DE" sz="1050" dirty="0">
                <a:solidFill>
                  <a:srgbClr val="000000"/>
                </a:solidFill>
              </a:rPr>
            </a:br>
            <a:endParaRPr lang="de-DE" sz="1050" dirty="0">
              <a:solidFill>
                <a:srgbClr val="000000"/>
              </a:solidFill>
            </a:endParaRPr>
          </a:p>
        </p:txBody>
      </p:sp>
      <p:pic>
        <p:nvPicPr>
          <p:cNvPr id="17" name="Grafik 16" descr="TTI Logo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172983"/>
              </a:clrFrom>
              <a:clrTo>
                <a:srgbClr val="17298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12" y="692720"/>
            <a:ext cx="186958" cy="216000"/>
          </a:xfrm>
          <a:prstGeom prst="rect">
            <a:avLst/>
          </a:prstGeom>
        </p:spPr>
      </p:pic>
      <p:pic>
        <p:nvPicPr>
          <p:cNvPr id="18" name="Grafik 17" descr="IMA_Logo_SW.pn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152C81"/>
              </a:clrFrom>
              <a:clrTo>
                <a:srgbClr val="152C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29" y="101598"/>
            <a:ext cx="711153" cy="324000"/>
          </a:xfrm>
          <a:prstGeom prst="rect">
            <a:avLst/>
          </a:prstGeom>
        </p:spPr>
      </p:pic>
      <p:sp>
        <p:nvSpPr>
          <p:cNvPr id="20" name="Line 73"/>
          <p:cNvSpPr>
            <a:spLocks noChangeShapeType="1"/>
          </p:cNvSpPr>
          <p:nvPr userDrawn="1"/>
        </p:nvSpPr>
        <p:spPr bwMode="auto">
          <a:xfrm>
            <a:off x="251523" y="6563450"/>
            <a:ext cx="8899525" cy="9525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1F3A45"/>
              </a:solidFill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3"/>
          <p:cNvSpPr>
            <a:spLocks noChangeShapeType="1"/>
          </p:cNvSpPr>
          <p:nvPr userDrawn="1"/>
        </p:nvSpPr>
        <p:spPr bwMode="auto">
          <a:xfrm>
            <a:off x="776290" y="1043213"/>
            <a:ext cx="8367712" cy="9525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1F3A45"/>
              </a:solidFill>
              <a:cs typeface="ＭＳ Ｐゴシック"/>
            </a:endParaRPr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915507" y="549898"/>
            <a:ext cx="7976975" cy="574846"/>
          </a:xfrm>
          <a:prstGeom prst="rect">
            <a:avLst/>
          </a:prstGeom>
        </p:spPr>
        <p:txBody>
          <a:bodyPr/>
          <a:lstStyle>
            <a:lvl1pPr algn="l">
              <a:defRPr sz="28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31CE0-8A91-46B8-8D71-A1F6986DE8DA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Text Box 22"/>
          <p:cNvSpPr txBox="1">
            <a:spLocks noChangeArrowheads="1"/>
          </p:cNvSpPr>
          <p:nvPr userDrawn="1"/>
        </p:nvSpPr>
        <p:spPr bwMode="auto">
          <a:xfrm rot="16200000">
            <a:off x="-1560311" y="2697291"/>
            <a:ext cx="349619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050" dirty="0">
                <a:solidFill>
                  <a:srgbClr val="000000"/>
                </a:solidFill>
              </a:rPr>
              <a:t> </a:t>
            </a:r>
            <a:r>
              <a:rPr lang="de-DE" sz="1050" dirty="0">
                <a:solidFill>
                  <a:srgbClr val="FFFFFF"/>
                </a:solidFill>
              </a:rPr>
              <a:t>Prof. Dr.-Ing. B. </a:t>
            </a:r>
            <a:r>
              <a:rPr lang="de-DE" sz="1050" dirty="0" err="1">
                <a:solidFill>
                  <a:srgbClr val="FFFFFF"/>
                </a:solidFill>
              </a:rPr>
              <a:t>Bertsche</a:t>
            </a:r>
            <a:r>
              <a:rPr lang="de-DE" sz="1050" dirty="0">
                <a:solidFill>
                  <a:srgbClr val="FFFFFF"/>
                </a:solidFill>
              </a:rPr>
              <a:t>; Dipl.-Ing. M. </a:t>
            </a:r>
            <a:r>
              <a:rPr lang="de-DE" sz="1050" dirty="0" err="1">
                <a:solidFill>
                  <a:srgbClr val="FFFFFF"/>
                </a:solidFill>
              </a:rPr>
              <a:t>Stohrer</a:t>
            </a:r>
            <a:r>
              <a:rPr lang="de-DE" sz="1050" dirty="0">
                <a:solidFill>
                  <a:srgbClr val="000000"/>
                </a:solidFill>
              </a:rPr>
              <a:t/>
            </a:r>
            <a:br>
              <a:rPr lang="de-DE" sz="1050" dirty="0">
                <a:solidFill>
                  <a:srgbClr val="000000"/>
                </a:solidFill>
              </a:rPr>
            </a:br>
            <a:endParaRPr lang="de-DE" sz="1050" dirty="0">
              <a:solidFill>
                <a:srgbClr val="000000"/>
              </a:solidFill>
            </a:endParaRPr>
          </a:p>
        </p:txBody>
      </p:sp>
      <p:pic>
        <p:nvPicPr>
          <p:cNvPr id="13" name="Grafik 12" descr="TTI Logo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172983"/>
              </a:clrFrom>
              <a:clrTo>
                <a:srgbClr val="17298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12" y="692720"/>
            <a:ext cx="186958" cy="216000"/>
          </a:xfrm>
          <a:prstGeom prst="rect">
            <a:avLst/>
          </a:prstGeom>
        </p:spPr>
      </p:pic>
      <p:pic>
        <p:nvPicPr>
          <p:cNvPr id="14" name="Grafik 13" descr="IMA_Logo_SW.pn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152C81"/>
              </a:clrFrom>
              <a:clrTo>
                <a:srgbClr val="152C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29" y="101598"/>
            <a:ext cx="711153" cy="324000"/>
          </a:xfrm>
          <a:prstGeom prst="rect">
            <a:avLst/>
          </a:prstGeom>
        </p:spPr>
      </p:pic>
      <p:sp>
        <p:nvSpPr>
          <p:cNvPr id="16" name="Line 73"/>
          <p:cNvSpPr>
            <a:spLocks noChangeShapeType="1"/>
          </p:cNvSpPr>
          <p:nvPr userDrawn="1"/>
        </p:nvSpPr>
        <p:spPr bwMode="auto">
          <a:xfrm>
            <a:off x="251523" y="6563450"/>
            <a:ext cx="8899525" cy="9525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1F3A45"/>
              </a:solidFill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73"/>
          <p:cNvSpPr>
            <a:spLocks noChangeShapeType="1"/>
          </p:cNvSpPr>
          <p:nvPr userDrawn="1"/>
        </p:nvSpPr>
        <p:spPr bwMode="auto">
          <a:xfrm>
            <a:off x="776290" y="1082681"/>
            <a:ext cx="8367712" cy="9525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1F3A45"/>
              </a:solidFill>
              <a:cs typeface="ＭＳ Ｐゴシック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760137" y="1599882"/>
            <a:ext cx="3739437" cy="4525834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000"/>
            </a:lvl1pPr>
            <a:lvl2pPr>
              <a:buFont typeface="Wingdings" pitchFamily="2" charset="2"/>
              <a:buChar char="§"/>
              <a:defRPr sz="1800"/>
            </a:lvl2pPr>
            <a:lvl3pPr>
              <a:buFont typeface="Wingdings" pitchFamily="2" charset="2"/>
              <a:buChar char="§"/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34032" y="1599885"/>
            <a:ext cx="3952992" cy="2185708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000"/>
            </a:lvl1pPr>
            <a:lvl2pPr>
              <a:buFont typeface="Wingdings" pitchFamily="2" charset="2"/>
              <a:buChar char="§"/>
              <a:defRPr sz="1800"/>
            </a:lvl2pPr>
            <a:lvl3pPr>
              <a:buFont typeface="Wingdings" pitchFamily="2" charset="2"/>
              <a:buChar char="§"/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34034" y="3938423"/>
            <a:ext cx="3952993" cy="2187301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000"/>
            </a:lvl1pPr>
            <a:lvl2pPr>
              <a:buFont typeface="Wingdings" pitchFamily="2" charset="2"/>
              <a:buChar char="§"/>
              <a:defRPr sz="1800"/>
            </a:lvl2pPr>
            <a:lvl3pPr>
              <a:buFont typeface="Wingdings" pitchFamily="2" charset="2"/>
              <a:buChar char="§"/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915507" y="517354"/>
            <a:ext cx="7976975" cy="574846"/>
          </a:xfrm>
          <a:prstGeom prst="rect">
            <a:avLst/>
          </a:prstGeom>
        </p:spPr>
        <p:txBody>
          <a:bodyPr/>
          <a:lstStyle>
            <a:lvl1pPr algn="l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31CE0-8A91-46B8-8D71-A1F6986DE8DA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5" name="Text Box 22"/>
          <p:cNvSpPr txBox="1">
            <a:spLocks noChangeArrowheads="1"/>
          </p:cNvSpPr>
          <p:nvPr userDrawn="1"/>
        </p:nvSpPr>
        <p:spPr bwMode="auto">
          <a:xfrm rot="16200000">
            <a:off x="-1560311" y="2697291"/>
            <a:ext cx="349619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de-DE" sz="1050" dirty="0">
                <a:solidFill>
                  <a:srgbClr val="000000"/>
                </a:solidFill>
              </a:rPr>
              <a:t> </a:t>
            </a:r>
            <a:r>
              <a:rPr lang="de-DE" sz="1050" dirty="0">
                <a:solidFill>
                  <a:srgbClr val="FFFFFF"/>
                </a:solidFill>
              </a:rPr>
              <a:t>Prof. Dr.-Ing. B. </a:t>
            </a:r>
            <a:r>
              <a:rPr lang="de-DE" sz="1050" dirty="0" err="1">
                <a:solidFill>
                  <a:srgbClr val="FFFFFF"/>
                </a:solidFill>
              </a:rPr>
              <a:t>Bertsche</a:t>
            </a:r>
            <a:r>
              <a:rPr lang="de-DE" sz="1050" dirty="0">
                <a:solidFill>
                  <a:srgbClr val="FFFFFF"/>
                </a:solidFill>
              </a:rPr>
              <a:t>; Dipl.-Ing. M. </a:t>
            </a:r>
            <a:r>
              <a:rPr lang="de-DE" sz="1050" dirty="0" err="1">
                <a:solidFill>
                  <a:srgbClr val="FFFFFF"/>
                </a:solidFill>
              </a:rPr>
              <a:t>Stohrer</a:t>
            </a:r>
            <a:r>
              <a:rPr lang="de-DE" sz="1050" dirty="0">
                <a:solidFill>
                  <a:srgbClr val="000000"/>
                </a:solidFill>
              </a:rPr>
              <a:t/>
            </a:r>
            <a:br>
              <a:rPr lang="de-DE" sz="1050" dirty="0">
                <a:solidFill>
                  <a:srgbClr val="000000"/>
                </a:solidFill>
              </a:rPr>
            </a:br>
            <a:endParaRPr lang="de-DE" sz="1050" dirty="0">
              <a:solidFill>
                <a:srgbClr val="000000"/>
              </a:solidFill>
            </a:endParaRPr>
          </a:p>
        </p:txBody>
      </p:sp>
      <p:pic>
        <p:nvPicPr>
          <p:cNvPr id="16" name="Grafik 15" descr="TTI Logo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172983"/>
              </a:clrFrom>
              <a:clrTo>
                <a:srgbClr val="17298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12" y="692720"/>
            <a:ext cx="186958" cy="216000"/>
          </a:xfrm>
          <a:prstGeom prst="rect">
            <a:avLst/>
          </a:prstGeom>
        </p:spPr>
      </p:pic>
      <p:pic>
        <p:nvPicPr>
          <p:cNvPr id="17" name="Grafik 16" descr="IMA_Logo_SW.pn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152C81"/>
              </a:clrFrom>
              <a:clrTo>
                <a:srgbClr val="152C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29" y="101598"/>
            <a:ext cx="711153" cy="324000"/>
          </a:xfrm>
          <a:prstGeom prst="rect">
            <a:avLst/>
          </a:prstGeom>
        </p:spPr>
      </p:pic>
      <p:sp>
        <p:nvSpPr>
          <p:cNvPr id="19" name="Line 73"/>
          <p:cNvSpPr>
            <a:spLocks noChangeShapeType="1"/>
          </p:cNvSpPr>
          <p:nvPr userDrawn="1"/>
        </p:nvSpPr>
        <p:spPr bwMode="auto">
          <a:xfrm>
            <a:off x="251523" y="6563450"/>
            <a:ext cx="8899525" cy="9525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b="1" dirty="0">
              <a:solidFill>
                <a:srgbClr val="1F3A45"/>
              </a:solidFill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722312" y="3128992"/>
            <a:ext cx="8170167" cy="1958975"/>
          </a:xfrm>
          <a:prstGeom prst="rect">
            <a:avLst/>
          </a:prstGeo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722315" y="1628800"/>
            <a:ext cx="8170166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Textmasterformate durch Klicken bearbeiten</a:t>
            </a:r>
          </a:p>
        </p:txBody>
      </p:sp>
      <p:sp>
        <p:nvSpPr>
          <p:cNvPr id="6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31CE0-8A91-46B8-8D71-A1F6986DE8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17" name="Grafik 16" descr="IMA_Logo_SW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152C81"/>
              </a:clrFrom>
              <a:clrTo>
                <a:srgbClr val="152C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3439" y="101598"/>
            <a:ext cx="711153" cy="324000"/>
          </a:xfrm>
          <a:prstGeom prst="rect">
            <a:avLst/>
          </a:prstGeom>
        </p:spPr>
      </p:pic>
      <p:grpSp>
        <p:nvGrpSpPr>
          <p:cNvPr id="2" name="Gruppieren 17"/>
          <p:cNvGrpSpPr/>
          <p:nvPr userDrawn="1"/>
        </p:nvGrpSpPr>
        <p:grpSpPr>
          <a:xfrm>
            <a:off x="1728248" y="132534"/>
            <a:ext cx="2016224" cy="293223"/>
            <a:chOff x="971600" y="116632"/>
            <a:chExt cx="2016224" cy="293223"/>
          </a:xfrm>
        </p:grpSpPr>
        <p:sp>
          <p:nvSpPr>
            <p:cNvPr id="19" name="Textfeld 45"/>
            <p:cNvSpPr txBox="1">
              <a:spLocks noChangeArrowheads="1"/>
            </p:cNvSpPr>
            <p:nvPr/>
          </p:nvSpPr>
          <p:spPr bwMode="auto">
            <a:xfrm>
              <a:off x="971600" y="286744"/>
              <a:ext cx="201622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800" b="0" noProof="0" smtClean="0">
                  <a:solidFill>
                    <a:schemeClr val="bg1"/>
                  </a:solidFill>
                  <a:latin typeface="+mj-lt"/>
                </a:rPr>
                <a:t>Department: Reliability Engineering</a:t>
              </a:r>
              <a:endParaRPr lang="en-US" sz="800" b="0" noProof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Textfeld 45"/>
            <p:cNvSpPr txBox="1">
              <a:spLocks noChangeArrowheads="1"/>
            </p:cNvSpPr>
            <p:nvPr/>
          </p:nvSpPr>
          <p:spPr bwMode="auto">
            <a:xfrm>
              <a:off x="971600" y="116632"/>
              <a:ext cx="2016224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2200" b="1" kern="1200">
                  <a:solidFill>
                    <a:srgbClr val="1F3A45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r>
                <a:rPr lang="en-US" sz="1000" b="1" noProof="0" smtClean="0">
                  <a:solidFill>
                    <a:schemeClr val="bg1"/>
                  </a:solidFill>
                  <a:latin typeface="+mj-lt"/>
                </a:rPr>
                <a:t>Institute of Machine Components</a:t>
              </a:r>
              <a:endParaRPr lang="en-US" sz="1000" b="1" noProof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10" name="Line 73"/>
          <p:cNvSpPr>
            <a:spLocks noChangeShapeType="1"/>
          </p:cNvSpPr>
          <p:nvPr userDrawn="1"/>
        </p:nvSpPr>
        <p:spPr bwMode="auto">
          <a:xfrm>
            <a:off x="272787" y="6563450"/>
            <a:ext cx="8899525" cy="0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noProof="0">
              <a:ea typeface="ＭＳ Ｐゴシック"/>
              <a:cs typeface="ＭＳ Ｐゴシック"/>
            </a:endParaRP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83568" y="6590152"/>
            <a:ext cx="59046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cap="none" dirty="0" smtClean="0"/>
              <a:t>Potentials of Petri nets for Availability Modeling and Analysis</a:t>
            </a:r>
            <a:endParaRPr lang="de-DE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73"/>
          <p:cNvSpPr>
            <a:spLocks noChangeShapeType="1"/>
          </p:cNvSpPr>
          <p:nvPr userDrawn="1"/>
        </p:nvSpPr>
        <p:spPr bwMode="auto">
          <a:xfrm>
            <a:off x="776290" y="1082681"/>
            <a:ext cx="8367712" cy="9525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a typeface="ＭＳ Ｐゴシック"/>
              <a:cs typeface="ＭＳ Ｐゴシック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60137" y="1599882"/>
            <a:ext cx="3739437" cy="4525834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000"/>
            </a:lvl1pPr>
            <a:lvl2pPr>
              <a:buFont typeface="Wingdings" pitchFamily="2" charset="2"/>
              <a:buChar char="§"/>
              <a:defRPr sz="1800"/>
            </a:lvl2pPr>
            <a:lvl3pPr>
              <a:buFont typeface="Wingdings" pitchFamily="2" charset="2"/>
              <a:buChar char="§"/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34032" y="1599882"/>
            <a:ext cx="3952992" cy="4525834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000"/>
            </a:lvl1pPr>
            <a:lvl2pPr>
              <a:buFont typeface="Wingdings" pitchFamily="2" charset="2"/>
              <a:buChar char="§"/>
              <a:defRPr sz="1800"/>
            </a:lvl2pPr>
            <a:lvl3pPr>
              <a:buFont typeface="Wingdings" pitchFamily="2" charset="2"/>
              <a:buChar char="§"/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915504" y="517354"/>
            <a:ext cx="8048983" cy="574846"/>
          </a:xfrm>
          <a:prstGeom prst="rect">
            <a:avLst/>
          </a:prstGeom>
        </p:spPr>
        <p:txBody>
          <a:bodyPr/>
          <a:lstStyle>
            <a:lvl1pPr algn="l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3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31CE0-8A91-46B8-8D71-A1F6986DE8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4" name="Text Box 22"/>
          <p:cNvSpPr txBox="1">
            <a:spLocks noChangeArrowheads="1"/>
          </p:cNvSpPr>
          <p:nvPr userDrawn="1"/>
        </p:nvSpPr>
        <p:spPr bwMode="auto">
          <a:xfrm rot="16200000">
            <a:off x="-1560311" y="2697291"/>
            <a:ext cx="349619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de-DE" sz="1050" b="0" noProof="0" dirty="0" smtClean="0">
                <a:solidFill>
                  <a:srgbClr val="000000"/>
                </a:solidFill>
              </a:rPr>
              <a:t> </a:t>
            </a:r>
            <a:r>
              <a:rPr lang="de-DE" sz="1050" b="0" kern="1200" noProof="0" dirty="0" smtClean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+mn-cs"/>
              </a:rPr>
              <a:t>Prof. Dr.-Ing. B. </a:t>
            </a:r>
            <a:r>
              <a:rPr lang="de-DE" sz="1050" b="0" kern="1200" noProof="0" dirty="0" err="1" smtClean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+mn-cs"/>
              </a:rPr>
              <a:t>Bertsche</a:t>
            </a:r>
            <a:r>
              <a:rPr lang="de-DE" sz="1050" b="0" kern="1200" noProof="0" dirty="0" smtClean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+mn-cs"/>
              </a:rPr>
              <a:t>; Dipl.-Ing. M. </a:t>
            </a:r>
            <a:r>
              <a:rPr lang="de-DE" sz="1050" b="0" kern="1200" noProof="0" dirty="0" err="1" smtClean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+mn-cs"/>
              </a:rPr>
              <a:t>Stohrer</a:t>
            </a:r>
            <a:r>
              <a:rPr lang="de-DE" sz="1050" b="0" noProof="0" dirty="0" smtClean="0">
                <a:solidFill>
                  <a:srgbClr val="000000"/>
                </a:solidFill>
              </a:rPr>
              <a:t/>
            </a:r>
            <a:br>
              <a:rPr lang="de-DE" sz="1050" b="0" noProof="0" dirty="0" smtClean="0">
                <a:solidFill>
                  <a:srgbClr val="000000"/>
                </a:solidFill>
              </a:rPr>
            </a:br>
            <a:endParaRPr lang="de-DE" sz="1050" b="0" noProof="0" dirty="0">
              <a:solidFill>
                <a:srgbClr val="000000"/>
              </a:solidFill>
            </a:endParaRPr>
          </a:p>
        </p:txBody>
      </p:sp>
      <p:pic>
        <p:nvPicPr>
          <p:cNvPr id="15" name="Grafik 14" descr="TTI Logo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172983"/>
              </a:clrFrom>
              <a:clrTo>
                <a:srgbClr val="17298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12" y="692720"/>
            <a:ext cx="186958" cy="216000"/>
          </a:xfrm>
          <a:prstGeom prst="rect">
            <a:avLst/>
          </a:prstGeom>
        </p:spPr>
      </p:pic>
      <p:pic>
        <p:nvPicPr>
          <p:cNvPr id="16" name="Grafik 15" descr="IMA_Logo_SW.pn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152C81"/>
              </a:clrFrom>
              <a:clrTo>
                <a:srgbClr val="152C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29" y="101598"/>
            <a:ext cx="711153" cy="324000"/>
          </a:xfrm>
          <a:prstGeom prst="rect">
            <a:avLst/>
          </a:prstGeom>
        </p:spPr>
      </p:pic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51523" y="6563450"/>
            <a:ext cx="8899525" cy="0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73"/>
          <p:cNvSpPr>
            <a:spLocks noChangeShapeType="1"/>
          </p:cNvSpPr>
          <p:nvPr userDrawn="1"/>
        </p:nvSpPr>
        <p:spPr bwMode="auto">
          <a:xfrm>
            <a:off x="776290" y="1082681"/>
            <a:ext cx="8367712" cy="9525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a typeface="ＭＳ Ｐゴシック"/>
              <a:cs typeface="ＭＳ Ｐゴシック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60137" y="1534619"/>
            <a:ext cx="3737947" cy="63995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60137" y="2174568"/>
            <a:ext cx="3737947" cy="39511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000"/>
            </a:lvl1pPr>
            <a:lvl2pPr>
              <a:buFont typeface="Wingdings" pitchFamily="2" charset="2"/>
              <a:buChar char="§"/>
              <a:defRPr sz="1800"/>
            </a:lvl2pPr>
            <a:lvl3pPr>
              <a:buFont typeface="Wingdings" pitchFamily="2" charset="2"/>
              <a:buChar char="§"/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34032" y="1534619"/>
            <a:ext cx="3952996" cy="63995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34032" y="2174568"/>
            <a:ext cx="3952996" cy="39511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000"/>
            </a:lvl1pPr>
            <a:lvl2pPr>
              <a:buFont typeface="Wingdings" pitchFamily="2" charset="2"/>
              <a:buChar char="§"/>
              <a:defRPr sz="1800"/>
            </a:lvl2pPr>
            <a:lvl3pPr>
              <a:buFont typeface="Wingdings" pitchFamily="2" charset="2"/>
              <a:buChar char="§"/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915504" y="517354"/>
            <a:ext cx="8048983" cy="574846"/>
          </a:xfrm>
          <a:prstGeom prst="rect">
            <a:avLst/>
          </a:prstGeom>
        </p:spPr>
        <p:txBody>
          <a:bodyPr/>
          <a:lstStyle>
            <a:lvl1pPr algn="l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5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31CE0-8A91-46B8-8D71-A1F6986DE8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6" name="Text Box 22"/>
          <p:cNvSpPr txBox="1">
            <a:spLocks noChangeArrowheads="1"/>
          </p:cNvSpPr>
          <p:nvPr userDrawn="1"/>
        </p:nvSpPr>
        <p:spPr bwMode="auto">
          <a:xfrm rot="16200000">
            <a:off x="-1560311" y="2697291"/>
            <a:ext cx="349619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de-DE" sz="1050" b="0" noProof="0" dirty="0" smtClean="0">
                <a:solidFill>
                  <a:srgbClr val="000000"/>
                </a:solidFill>
              </a:rPr>
              <a:t> </a:t>
            </a:r>
            <a:r>
              <a:rPr lang="de-DE" sz="1050" b="0" kern="1200" noProof="0" dirty="0" smtClean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+mn-cs"/>
              </a:rPr>
              <a:t>Prof. Dr.-Ing. B. </a:t>
            </a:r>
            <a:r>
              <a:rPr lang="de-DE" sz="1050" b="0" kern="1200" noProof="0" dirty="0" err="1" smtClean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+mn-cs"/>
              </a:rPr>
              <a:t>Bertsche</a:t>
            </a:r>
            <a:r>
              <a:rPr lang="de-DE" sz="1050" b="0" kern="1200" noProof="0" dirty="0" smtClean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+mn-cs"/>
              </a:rPr>
              <a:t>; Dipl.-Ing. M. </a:t>
            </a:r>
            <a:r>
              <a:rPr lang="de-DE" sz="1050" b="0" kern="1200" noProof="0" dirty="0" err="1" smtClean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+mn-cs"/>
              </a:rPr>
              <a:t>Stohrer</a:t>
            </a:r>
            <a:r>
              <a:rPr lang="de-DE" sz="1050" b="0" noProof="0" dirty="0" smtClean="0">
                <a:solidFill>
                  <a:srgbClr val="000000"/>
                </a:solidFill>
              </a:rPr>
              <a:t/>
            </a:r>
            <a:br>
              <a:rPr lang="de-DE" sz="1050" b="0" noProof="0" dirty="0" smtClean="0">
                <a:solidFill>
                  <a:srgbClr val="000000"/>
                </a:solidFill>
              </a:rPr>
            </a:br>
            <a:endParaRPr lang="de-DE" sz="1050" b="0" noProof="0" dirty="0">
              <a:solidFill>
                <a:srgbClr val="000000"/>
              </a:solidFill>
            </a:endParaRPr>
          </a:p>
        </p:txBody>
      </p:sp>
      <p:pic>
        <p:nvPicPr>
          <p:cNvPr id="17" name="Grafik 16" descr="TTI Logo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172983"/>
              </a:clrFrom>
              <a:clrTo>
                <a:srgbClr val="17298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12" y="692720"/>
            <a:ext cx="186958" cy="216000"/>
          </a:xfrm>
          <a:prstGeom prst="rect">
            <a:avLst/>
          </a:prstGeom>
        </p:spPr>
      </p:pic>
      <p:pic>
        <p:nvPicPr>
          <p:cNvPr id="18" name="Grafik 17" descr="IMA_Logo_SW.pn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152C81"/>
              </a:clrFrom>
              <a:clrTo>
                <a:srgbClr val="152C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29" y="101598"/>
            <a:ext cx="711153" cy="324000"/>
          </a:xfrm>
          <a:prstGeom prst="rect">
            <a:avLst/>
          </a:prstGeom>
        </p:spPr>
      </p:pic>
      <p:sp>
        <p:nvSpPr>
          <p:cNvPr id="20" name="Line 73"/>
          <p:cNvSpPr>
            <a:spLocks noChangeShapeType="1"/>
          </p:cNvSpPr>
          <p:nvPr userDrawn="1"/>
        </p:nvSpPr>
        <p:spPr bwMode="auto">
          <a:xfrm>
            <a:off x="251523" y="6563450"/>
            <a:ext cx="8899525" cy="0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3"/>
          <p:cNvSpPr>
            <a:spLocks noChangeShapeType="1"/>
          </p:cNvSpPr>
          <p:nvPr userDrawn="1"/>
        </p:nvSpPr>
        <p:spPr bwMode="auto">
          <a:xfrm>
            <a:off x="776290" y="1043213"/>
            <a:ext cx="8367712" cy="9525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a typeface="ＭＳ Ｐゴシック"/>
              <a:cs typeface="ＭＳ Ｐゴシック"/>
            </a:endParaRPr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915507" y="549898"/>
            <a:ext cx="7976975" cy="574846"/>
          </a:xfrm>
          <a:prstGeom prst="rect">
            <a:avLst/>
          </a:prstGeom>
        </p:spPr>
        <p:txBody>
          <a:bodyPr/>
          <a:lstStyle>
            <a:lvl1pPr algn="l">
              <a:defRPr sz="28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1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31CE0-8A91-46B8-8D71-A1F6986DE8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 Box 22"/>
          <p:cNvSpPr txBox="1">
            <a:spLocks noChangeArrowheads="1"/>
          </p:cNvSpPr>
          <p:nvPr userDrawn="1"/>
        </p:nvSpPr>
        <p:spPr bwMode="auto">
          <a:xfrm rot="16200000">
            <a:off x="-1560311" y="2697291"/>
            <a:ext cx="349619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de-DE" sz="1050" b="0" noProof="0" dirty="0" smtClean="0">
                <a:solidFill>
                  <a:srgbClr val="000000"/>
                </a:solidFill>
              </a:rPr>
              <a:t> </a:t>
            </a:r>
            <a:r>
              <a:rPr lang="de-DE" sz="1050" b="0" kern="1200" noProof="0" dirty="0" smtClean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+mn-cs"/>
              </a:rPr>
              <a:t>Prof. Dr.-Ing. B. </a:t>
            </a:r>
            <a:r>
              <a:rPr lang="de-DE" sz="1050" b="0" kern="1200" noProof="0" dirty="0" err="1" smtClean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+mn-cs"/>
              </a:rPr>
              <a:t>Bertsche</a:t>
            </a:r>
            <a:r>
              <a:rPr lang="de-DE" sz="1050" b="0" kern="1200" noProof="0" dirty="0" smtClean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+mn-cs"/>
              </a:rPr>
              <a:t>; Dipl.-Ing. M. </a:t>
            </a:r>
            <a:r>
              <a:rPr lang="de-DE" sz="1050" b="0" kern="1200" noProof="0" dirty="0" err="1" smtClean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+mn-cs"/>
              </a:rPr>
              <a:t>Stohrer</a:t>
            </a:r>
            <a:r>
              <a:rPr lang="de-DE" sz="1050" b="0" noProof="0" dirty="0" smtClean="0">
                <a:solidFill>
                  <a:srgbClr val="000000"/>
                </a:solidFill>
              </a:rPr>
              <a:t/>
            </a:r>
            <a:br>
              <a:rPr lang="de-DE" sz="1050" b="0" noProof="0" dirty="0" smtClean="0">
                <a:solidFill>
                  <a:srgbClr val="000000"/>
                </a:solidFill>
              </a:rPr>
            </a:br>
            <a:endParaRPr lang="de-DE" sz="1050" b="0" noProof="0" dirty="0">
              <a:solidFill>
                <a:srgbClr val="000000"/>
              </a:solidFill>
            </a:endParaRPr>
          </a:p>
        </p:txBody>
      </p:sp>
      <p:pic>
        <p:nvPicPr>
          <p:cNvPr id="13" name="Grafik 12" descr="TTI Logo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172983"/>
              </a:clrFrom>
              <a:clrTo>
                <a:srgbClr val="17298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12" y="692720"/>
            <a:ext cx="186958" cy="216000"/>
          </a:xfrm>
          <a:prstGeom prst="rect">
            <a:avLst/>
          </a:prstGeom>
        </p:spPr>
      </p:pic>
      <p:pic>
        <p:nvPicPr>
          <p:cNvPr id="14" name="Grafik 13" descr="IMA_Logo_SW.pn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152C81"/>
              </a:clrFrom>
              <a:clrTo>
                <a:srgbClr val="152C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29" y="101598"/>
            <a:ext cx="711153" cy="324000"/>
          </a:xfrm>
          <a:prstGeom prst="rect">
            <a:avLst/>
          </a:prstGeom>
        </p:spPr>
      </p:pic>
      <p:sp>
        <p:nvSpPr>
          <p:cNvPr id="16" name="Line 73"/>
          <p:cNvSpPr>
            <a:spLocks noChangeShapeType="1"/>
          </p:cNvSpPr>
          <p:nvPr userDrawn="1"/>
        </p:nvSpPr>
        <p:spPr bwMode="auto">
          <a:xfrm>
            <a:off x="251523" y="6563450"/>
            <a:ext cx="8899525" cy="0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31CE0-8A91-46B8-8D71-A1F6986DE8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" name="Text Box 22"/>
          <p:cNvSpPr txBox="1">
            <a:spLocks noChangeArrowheads="1"/>
          </p:cNvSpPr>
          <p:nvPr userDrawn="1"/>
        </p:nvSpPr>
        <p:spPr bwMode="auto">
          <a:xfrm rot="16200000">
            <a:off x="-1560311" y="2697291"/>
            <a:ext cx="349619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de-DE" sz="1050" b="0" noProof="0" dirty="0" smtClean="0">
                <a:solidFill>
                  <a:srgbClr val="000000"/>
                </a:solidFill>
              </a:rPr>
              <a:t> </a:t>
            </a:r>
            <a:r>
              <a:rPr lang="de-DE" sz="1050" b="0" kern="1200" noProof="0" dirty="0" smtClean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+mn-cs"/>
              </a:rPr>
              <a:t>Prof. Dr.-Ing. B. </a:t>
            </a:r>
            <a:r>
              <a:rPr lang="de-DE" sz="1050" b="0" kern="1200" noProof="0" dirty="0" err="1" smtClean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+mn-cs"/>
              </a:rPr>
              <a:t>Bertsche</a:t>
            </a:r>
            <a:r>
              <a:rPr lang="de-DE" sz="1050" b="0" kern="1200" noProof="0" dirty="0" smtClean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+mn-cs"/>
              </a:rPr>
              <a:t>; Dipl.-Ing. M. </a:t>
            </a:r>
            <a:r>
              <a:rPr lang="de-DE" sz="1050" b="0" kern="1200" noProof="0" dirty="0" err="1" smtClean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+mn-cs"/>
              </a:rPr>
              <a:t>Stohrer</a:t>
            </a:r>
            <a:r>
              <a:rPr lang="de-DE" sz="1050" b="0" noProof="0" dirty="0" smtClean="0">
                <a:solidFill>
                  <a:srgbClr val="000000"/>
                </a:solidFill>
              </a:rPr>
              <a:t/>
            </a:r>
            <a:br>
              <a:rPr lang="de-DE" sz="1050" b="0" noProof="0" dirty="0" smtClean="0">
                <a:solidFill>
                  <a:srgbClr val="000000"/>
                </a:solidFill>
              </a:rPr>
            </a:br>
            <a:endParaRPr lang="de-DE" sz="1050" b="0" noProof="0" dirty="0">
              <a:solidFill>
                <a:srgbClr val="000000"/>
              </a:solidFill>
            </a:endParaRPr>
          </a:p>
        </p:txBody>
      </p:sp>
      <p:pic>
        <p:nvPicPr>
          <p:cNvPr id="11" name="Grafik 10" descr="TTI Logo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172983"/>
              </a:clrFrom>
              <a:clrTo>
                <a:srgbClr val="17298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12" y="692720"/>
            <a:ext cx="186958" cy="216000"/>
          </a:xfrm>
          <a:prstGeom prst="rect">
            <a:avLst/>
          </a:prstGeom>
        </p:spPr>
      </p:pic>
      <p:pic>
        <p:nvPicPr>
          <p:cNvPr id="12" name="Grafik 11" descr="IMA_Logo_SW.pn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152C81"/>
              </a:clrFrom>
              <a:clrTo>
                <a:srgbClr val="152C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29" y="101598"/>
            <a:ext cx="711153" cy="324000"/>
          </a:xfrm>
          <a:prstGeom prst="rect">
            <a:avLst/>
          </a:prstGeom>
        </p:spPr>
      </p:pic>
      <p:sp>
        <p:nvSpPr>
          <p:cNvPr id="18" name="Line 73"/>
          <p:cNvSpPr>
            <a:spLocks noChangeShapeType="1"/>
          </p:cNvSpPr>
          <p:nvPr userDrawn="1"/>
        </p:nvSpPr>
        <p:spPr bwMode="auto">
          <a:xfrm>
            <a:off x="251523" y="6563450"/>
            <a:ext cx="8899525" cy="0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73"/>
          <p:cNvSpPr>
            <a:spLocks noChangeShapeType="1"/>
          </p:cNvSpPr>
          <p:nvPr userDrawn="1"/>
        </p:nvSpPr>
        <p:spPr bwMode="auto">
          <a:xfrm>
            <a:off x="776290" y="1082681"/>
            <a:ext cx="8367712" cy="9525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a typeface="ＭＳ Ｐゴシック"/>
              <a:cs typeface="ＭＳ Ｐゴシック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760137" y="1599882"/>
            <a:ext cx="3739437" cy="4525834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000"/>
            </a:lvl1pPr>
            <a:lvl2pPr>
              <a:buFont typeface="Wingdings" pitchFamily="2" charset="2"/>
              <a:buChar char="§"/>
              <a:defRPr sz="1800"/>
            </a:lvl2pPr>
            <a:lvl3pPr>
              <a:buFont typeface="Wingdings" pitchFamily="2" charset="2"/>
              <a:buChar char="§"/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734032" y="1599885"/>
            <a:ext cx="3952992" cy="2185708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000"/>
            </a:lvl1pPr>
            <a:lvl2pPr>
              <a:buFont typeface="Wingdings" pitchFamily="2" charset="2"/>
              <a:buChar char="§"/>
              <a:defRPr sz="1800"/>
            </a:lvl2pPr>
            <a:lvl3pPr>
              <a:buFont typeface="Wingdings" pitchFamily="2" charset="2"/>
              <a:buChar char="§"/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734034" y="3938423"/>
            <a:ext cx="3952993" cy="2187301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000"/>
            </a:lvl1pPr>
            <a:lvl2pPr>
              <a:buFont typeface="Wingdings" pitchFamily="2" charset="2"/>
              <a:buChar char="§"/>
              <a:defRPr sz="1800"/>
            </a:lvl2pPr>
            <a:lvl3pPr>
              <a:buFont typeface="Wingdings" pitchFamily="2" charset="2"/>
              <a:buChar char="§"/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915507" y="517354"/>
            <a:ext cx="7976975" cy="574846"/>
          </a:xfrm>
          <a:prstGeom prst="rect">
            <a:avLst/>
          </a:prstGeom>
        </p:spPr>
        <p:txBody>
          <a:bodyPr/>
          <a:lstStyle>
            <a:lvl1pPr algn="l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4" name="Foliennummernplatzhalter 24"/>
          <p:cNvSpPr>
            <a:spLocks noGrp="1"/>
          </p:cNvSpPr>
          <p:nvPr>
            <p:ph type="sldNum" sz="quarter" idx="10"/>
          </p:nvPr>
        </p:nvSpPr>
        <p:spPr>
          <a:xfrm>
            <a:off x="8621340" y="6531700"/>
            <a:ext cx="512204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31CE0-8A91-46B8-8D71-A1F6986DE8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5" name="Text Box 22"/>
          <p:cNvSpPr txBox="1">
            <a:spLocks noChangeArrowheads="1"/>
          </p:cNvSpPr>
          <p:nvPr userDrawn="1"/>
        </p:nvSpPr>
        <p:spPr bwMode="auto">
          <a:xfrm rot="16200000">
            <a:off x="-1560311" y="2697291"/>
            <a:ext cx="349619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de-DE" sz="1050" b="0" noProof="0" dirty="0" smtClean="0">
                <a:solidFill>
                  <a:srgbClr val="000000"/>
                </a:solidFill>
              </a:rPr>
              <a:t> </a:t>
            </a:r>
            <a:r>
              <a:rPr lang="de-DE" sz="1050" b="0" kern="1200" noProof="0" dirty="0" smtClean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+mn-cs"/>
              </a:rPr>
              <a:t>Prof. Dr.-Ing. B. </a:t>
            </a:r>
            <a:r>
              <a:rPr lang="de-DE" sz="1050" b="0" kern="1200" noProof="0" dirty="0" err="1" smtClean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+mn-cs"/>
              </a:rPr>
              <a:t>Bertsche</a:t>
            </a:r>
            <a:r>
              <a:rPr lang="de-DE" sz="1050" b="0" kern="1200" noProof="0" dirty="0" smtClean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+mn-cs"/>
              </a:rPr>
              <a:t>; Dipl.-Ing. M. </a:t>
            </a:r>
            <a:r>
              <a:rPr lang="de-DE" sz="1050" b="0" kern="1200" noProof="0" dirty="0" err="1" smtClean="0">
                <a:solidFill>
                  <a:schemeClr val="bg1"/>
                </a:solidFill>
                <a:latin typeface="Arial" charset="0"/>
                <a:ea typeface="ＭＳ Ｐゴシック" pitchFamily="124" charset="-128"/>
                <a:cs typeface="+mn-cs"/>
              </a:rPr>
              <a:t>Stohrer</a:t>
            </a:r>
            <a:r>
              <a:rPr lang="de-DE" sz="1050" b="0" noProof="0" dirty="0" smtClean="0">
                <a:solidFill>
                  <a:srgbClr val="000000"/>
                </a:solidFill>
              </a:rPr>
              <a:t/>
            </a:r>
            <a:br>
              <a:rPr lang="de-DE" sz="1050" b="0" noProof="0" dirty="0" smtClean="0">
                <a:solidFill>
                  <a:srgbClr val="000000"/>
                </a:solidFill>
              </a:rPr>
            </a:br>
            <a:endParaRPr lang="de-DE" sz="1050" b="0" noProof="0" dirty="0">
              <a:solidFill>
                <a:srgbClr val="000000"/>
              </a:solidFill>
            </a:endParaRPr>
          </a:p>
        </p:txBody>
      </p:sp>
      <p:pic>
        <p:nvPicPr>
          <p:cNvPr id="16" name="Grafik 15" descr="TTI Logo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172983"/>
              </a:clrFrom>
              <a:clrTo>
                <a:srgbClr val="17298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12" y="692720"/>
            <a:ext cx="186958" cy="216000"/>
          </a:xfrm>
          <a:prstGeom prst="rect">
            <a:avLst/>
          </a:prstGeom>
        </p:spPr>
      </p:pic>
      <p:pic>
        <p:nvPicPr>
          <p:cNvPr id="17" name="Grafik 16" descr="IMA_Logo_SW.pn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152C81"/>
              </a:clrFrom>
              <a:clrTo>
                <a:srgbClr val="152C8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29" y="101598"/>
            <a:ext cx="711153" cy="324000"/>
          </a:xfrm>
          <a:prstGeom prst="rect">
            <a:avLst/>
          </a:prstGeom>
        </p:spPr>
      </p:pic>
      <p:sp>
        <p:nvSpPr>
          <p:cNvPr id="19" name="Line 73"/>
          <p:cNvSpPr>
            <a:spLocks noChangeShapeType="1"/>
          </p:cNvSpPr>
          <p:nvPr userDrawn="1"/>
        </p:nvSpPr>
        <p:spPr bwMode="auto">
          <a:xfrm>
            <a:off x="251523" y="6563450"/>
            <a:ext cx="8899525" cy="0"/>
          </a:xfrm>
          <a:prstGeom prst="line">
            <a:avLst/>
          </a:prstGeom>
          <a:noFill/>
          <a:ln w="3175">
            <a:solidFill>
              <a:srgbClr val="AAAA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899592" y="3782650"/>
            <a:ext cx="46085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kern="0" noProof="0" smtClean="0">
                <a:solidFill>
                  <a:srgbClr val="000000"/>
                </a:solidFill>
              </a:rPr>
              <a:t>Dr.-Ing. Peter Zeiler</a:t>
            </a:r>
            <a:r>
              <a:rPr lang="en-US" sz="2000" kern="0" noProof="0" smtClean="0">
                <a:solidFill>
                  <a:srgbClr val="000000"/>
                </a:solidFill>
              </a:rPr>
              <a:t/>
            </a:r>
            <a:br>
              <a:rPr lang="en-US" sz="2000" kern="0" noProof="0" smtClean="0">
                <a:solidFill>
                  <a:srgbClr val="000000"/>
                </a:solidFill>
              </a:rPr>
            </a:br>
            <a:r>
              <a:rPr lang="en-US" sz="2000" kern="0" noProof="0" smtClean="0">
                <a:solidFill>
                  <a:srgbClr val="000000"/>
                </a:solidFill>
              </a:rPr>
              <a:t>Prof. Dr.-Ing. Bernd Bertsche </a:t>
            </a:r>
            <a:r>
              <a:rPr lang="en-US" sz="1600" kern="0" noProof="0" smtClean="0">
                <a:solidFill>
                  <a:srgbClr val="000000"/>
                </a:solidFill>
              </a:rPr>
              <a:t/>
            </a:r>
            <a:br>
              <a:rPr lang="en-US" sz="1600" kern="0" noProof="0" smtClean="0">
                <a:solidFill>
                  <a:srgbClr val="000000"/>
                </a:solidFill>
              </a:rPr>
            </a:br>
            <a:r>
              <a:rPr lang="en-US" sz="1600" kern="0" noProof="0" smtClean="0">
                <a:solidFill>
                  <a:srgbClr val="000000"/>
                </a:solidFill>
              </a:rPr>
              <a:t/>
            </a:r>
            <a:br>
              <a:rPr lang="en-US" sz="1600" kern="0" noProof="0" smtClean="0">
                <a:solidFill>
                  <a:srgbClr val="000000"/>
                </a:solidFill>
              </a:rPr>
            </a:br>
            <a:r>
              <a:rPr lang="en-US" sz="1600" kern="0" noProof="0" smtClean="0">
                <a:solidFill>
                  <a:srgbClr val="000000"/>
                </a:solidFill>
              </a:rPr>
              <a:t>                  Institute of Machine Components</a:t>
            </a:r>
            <a:br>
              <a:rPr lang="en-US" sz="1600" kern="0" noProof="0" smtClean="0">
                <a:solidFill>
                  <a:srgbClr val="000000"/>
                </a:solidFill>
              </a:rPr>
            </a:br>
            <a:r>
              <a:rPr lang="en-US" sz="1600" kern="0" noProof="0" smtClean="0">
                <a:solidFill>
                  <a:srgbClr val="000000"/>
                </a:solidFill>
              </a:rPr>
              <a:t>                  Department: Reliability Engineering</a:t>
            </a:r>
            <a:endParaRPr lang="en-US" sz="2200" b="1" noProof="0">
              <a:solidFill>
                <a:srgbClr val="1F3A45"/>
              </a:solidFill>
            </a:endParaRPr>
          </a:p>
        </p:txBody>
      </p:sp>
      <p:pic>
        <p:nvPicPr>
          <p:cNvPr id="8" name="Grafik 12" descr="ima_Schlange_Word.tif"/>
          <p:cNvPicPr>
            <a:picLocks noChangeAspect="1"/>
          </p:cNvPicPr>
          <p:nvPr userDrawn="1"/>
        </p:nvPicPr>
        <p:blipFill>
          <a:blip r:embed="rId2" cstate="print"/>
          <a:srcRect r="82851" b="26102"/>
          <a:stretch>
            <a:fillRect/>
          </a:stretch>
        </p:blipFill>
        <p:spPr bwMode="auto">
          <a:xfrm>
            <a:off x="1011066" y="4674035"/>
            <a:ext cx="944282" cy="442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eck 10"/>
          <p:cNvSpPr/>
          <p:nvPr userDrawn="1"/>
        </p:nvSpPr>
        <p:spPr>
          <a:xfrm>
            <a:off x="904056" y="5766355"/>
            <a:ext cx="7988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kern="0" noProof="0">
                <a:solidFill>
                  <a:srgbClr val="808080"/>
                </a:solidFill>
              </a:rPr>
              <a:t>European Safety and Reliability Conference 2013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kern="0" noProof="0">
                <a:solidFill>
                  <a:srgbClr val="808080"/>
                </a:solidFill>
              </a:rPr>
              <a:t>29 September – 2 October 2013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kern="0" noProof="0">
                <a:solidFill>
                  <a:srgbClr val="808080"/>
                </a:solidFill>
              </a:rPr>
              <a:t>Amsterdam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4056" y="1124748"/>
            <a:ext cx="7988424" cy="1296143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4000" b="1" cap="all" dirty="0" smtClean="0">
                <a:solidFill>
                  <a:schemeClr val="tx2"/>
                </a:solidFill>
                <a:latin typeface="+mj-lt"/>
                <a:ea typeface="+mj-ea"/>
                <a:cs typeface="ＭＳ Ｐゴシック"/>
              </a:defRPr>
            </a:lvl1pPr>
          </a:lstStyle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eck 25"/>
          <p:cNvSpPr/>
          <p:nvPr/>
        </p:nvSpPr>
        <p:spPr bwMode="auto">
          <a:xfrm>
            <a:off x="255588" y="515938"/>
            <a:ext cx="8897937" cy="634206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 dirty="0">
              <a:ea typeface="ＭＳ Ｐゴシック" pitchFamily="124" charset="-128"/>
            </a:endParaRPr>
          </a:p>
        </p:txBody>
      </p:sp>
      <p:pic>
        <p:nvPicPr>
          <p:cNvPr id="11" name="Picture 30" descr="Folie_US10_R1int"/>
          <p:cNvPicPr>
            <a:picLocks noChangeArrowheads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9106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6959600" y="64071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1"/>
                </a:solidFill>
                <a:latin typeface="Arial" charset="0"/>
                <a:ea typeface="ＭＳ Ｐゴシック" pitchFamily="124" charset="-128"/>
                <a:cs typeface="+mn-cs"/>
              </a:defRPr>
            </a:lvl1pPr>
          </a:lstStyle>
          <a:p>
            <a:pPr>
              <a:defRPr/>
            </a:pPr>
            <a:fld id="{00B8FE59-CD48-4AAB-945B-1F6CA1F3F39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 rot="16200000">
            <a:off x="-448235" y="6094447"/>
            <a:ext cx="1120314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1050" b="0" noProof="0" dirty="0" smtClean="0">
                <a:solidFill>
                  <a:schemeClr val="bg1"/>
                </a:solidFill>
                <a:ea typeface="ＭＳ Ｐゴシック" pitchFamily="124" charset="-128"/>
              </a:rPr>
              <a:t>19.-20.06.2013</a:t>
            </a:r>
            <a:endParaRPr lang="de-DE" sz="1050" b="0" noProof="0" dirty="0">
              <a:solidFill>
                <a:schemeClr val="bg1"/>
              </a:solidFill>
              <a:ea typeface="ＭＳ Ｐゴシック" pitchFamily="124" charset="-128"/>
            </a:endParaRPr>
          </a:p>
        </p:txBody>
      </p:sp>
      <p:pic>
        <p:nvPicPr>
          <p:cNvPr id="9" name="Picture 24" descr="Folie_US10_R3"/>
          <p:cNvPicPr>
            <a:picLocks noChangeArrowheads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9499"/>
            <a:ext cx="271463" cy="5803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8" descr="Folie_US10_R2"/>
          <p:cNvPicPr>
            <a:picLocks noChangeArrowheads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96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61" r:id="rId16"/>
    <p:sldLayoutId id="2147483662" r:id="rId17"/>
    <p:sldLayoutId id="2147483663" r:id="rId18"/>
    <p:sldLayoutId id="2147483664" r:id="rId19"/>
    <p:sldLayoutId id="2147483665" r:id="rId20"/>
    <p:sldLayoutId id="2147483666" r:id="rId21"/>
    <p:sldLayoutId id="2147483668" r:id="rId2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  <a:cs typeface="ＭＳ Ｐゴシック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12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9.xml"/><Relationship Id="rId4" Type="http://schemas.openxmlformats.org/officeDocument/2006/relationships/tags" Target="../tags/tag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3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12" Type="http://schemas.openxmlformats.org/officeDocument/2006/relationships/image" Target="../media/image2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4.jpeg"/><Relationship Id="rId11" Type="http://schemas.openxmlformats.org/officeDocument/2006/relationships/image" Target="../media/image15.png"/><Relationship Id="rId5" Type="http://schemas.openxmlformats.org/officeDocument/2006/relationships/image" Target="../media/image23.jpeg"/><Relationship Id="rId10" Type="http://schemas.openxmlformats.org/officeDocument/2006/relationships/image" Target="../media/image14.png"/><Relationship Id="rId4" Type="http://schemas.openxmlformats.org/officeDocument/2006/relationships/image" Target="../media/image22.jpeg"/><Relationship Id="rId9" Type="http://schemas.openxmlformats.org/officeDocument/2006/relationships/oleObject" Target="../embeddings/oleObject4.bin"/><Relationship Id="rId1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4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32.png"/><Relationship Id="rId5" Type="http://schemas.openxmlformats.org/officeDocument/2006/relationships/diagramQuickStyle" Target="../diagrams/quickStyle1.xml"/><Relationship Id="rId10" Type="http://schemas.openxmlformats.org/officeDocument/2006/relationships/oleObject" Target="../embeddings/oleObject7.bin"/><Relationship Id="rId4" Type="http://schemas.openxmlformats.org/officeDocument/2006/relationships/diagramLayout" Target="../diagrams/layout1.xml"/><Relationship Id="rId9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6.jpeg"/><Relationship Id="rId4" Type="http://schemas.openxmlformats.org/officeDocument/2006/relationships/hyperlink" Target="http://upload.wikimedia.org/wikipedia/commons/d/db/Vertikalbearbeitungszentrum_Hermle_C_30_U.jpg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7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3.png"/><Relationship Id="rId5" Type="http://schemas.openxmlformats.org/officeDocument/2006/relationships/image" Target="../media/image36.jpeg"/><Relationship Id="rId4" Type="http://schemas.openxmlformats.org/officeDocument/2006/relationships/hyperlink" Target="http://upload.wikimedia.org/wikipedia/commons/d/db/Vertikalbearbeitungszentrum_Hermle_C_30_U.jpg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4056" y="1700809"/>
            <a:ext cx="7988424" cy="1296143"/>
          </a:xfrm>
        </p:spPr>
        <p:txBody>
          <a:bodyPr/>
          <a:lstStyle/>
          <a:p>
            <a:pPr>
              <a:lnSpc>
                <a:spcPts val="4300"/>
              </a:lnSpc>
            </a:pPr>
            <a:r>
              <a:rPr lang="en-US" sz="3200" dirty="0"/>
              <a:t>Potentials of Petri nets for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Availability </a:t>
            </a:r>
            <a:r>
              <a:rPr lang="en-US" sz="3200" dirty="0"/>
              <a:t>Modeling and </a:t>
            </a:r>
            <a:r>
              <a:rPr lang="en-US" sz="3200" dirty="0" smtClean="0"/>
              <a:t>Analysis</a:t>
            </a:r>
            <a:endParaRPr lang="de-DE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557645"/>
            <a:ext cx="8172400" cy="504056"/>
          </a:xfrm>
        </p:spPr>
        <p:txBody>
          <a:bodyPr/>
          <a:lstStyle/>
          <a:p>
            <a:r>
              <a:rPr lang="en-US" dirty="0" smtClean="0"/>
              <a:t>Extended </a:t>
            </a:r>
            <a:r>
              <a:rPr lang="en-US" dirty="0" err="1" smtClean="0"/>
              <a:t>Coloured</a:t>
            </a:r>
            <a:r>
              <a:rPr lang="en-US" dirty="0" smtClean="0"/>
              <a:t> Stochastic Petri Net (ECSPN)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en-US" noProof="0" smtClean="0"/>
              <a:pPr>
                <a:defRPr/>
              </a:pPr>
              <a:t>10</a:t>
            </a:fld>
            <a:endParaRPr lang="en-US" noProof="0"/>
          </a:p>
        </p:txBody>
      </p:sp>
      <p:sp>
        <p:nvSpPr>
          <p:cNvPr id="109" name="Rectangle 42"/>
          <p:cNvSpPr>
            <a:spLocks noChangeArrowheads="1"/>
          </p:cNvSpPr>
          <p:nvPr/>
        </p:nvSpPr>
        <p:spPr bwMode="auto">
          <a:xfrm>
            <a:off x="6333088" y="1790988"/>
            <a:ext cx="371475" cy="37147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1" name="Rectangle 7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05350" y="1625149"/>
            <a:ext cx="3541713" cy="468330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0" tIns="72377" rIns="0" bIns="0" numCol="1" anchor="t" anchorCtr="0" compatLnSpc="1">
            <a:prstTxWarp prst="textNoShape">
              <a:avLst/>
            </a:prstTxWarp>
          </a:bodyPr>
          <a:lstStyle/>
          <a:p>
            <a:pPr marL="347663" marR="0" lvl="0" indent="-347663" algn="just" defTabSz="957263" rtl="0" eaLnBrk="0" fontAlgn="base" latinLnBrk="0" hangingPunct="0">
              <a:lnSpc>
                <a:spcPct val="101000"/>
              </a:lnSpc>
              <a:spcBef>
                <a:spcPct val="25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000" b="1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Extensions</a:t>
            </a:r>
          </a:p>
          <a:p>
            <a:pPr marL="347663" marR="0" lvl="0" indent="-347663" algn="l" defTabSz="957263" rtl="0" eaLnBrk="0" fontAlgn="base" latinLnBrk="0" hangingPunct="0">
              <a:lnSpc>
                <a:spcPct val="101000"/>
              </a:lnSpc>
              <a:spcBef>
                <a:spcPct val="25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Char char="è"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Markings with complex information</a:t>
            </a:r>
            <a:b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(„</a:t>
            </a:r>
            <a:r>
              <a:rPr kumimoji="0" lang="en-US" sz="1800" b="0" i="0" u="none" strike="noStrike" kern="0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Colour</a:t>
            </a: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 = Data type) </a:t>
            </a:r>
          </a:p>
          <a:p>
            <a:pPr marL="347663" marR="0" lvl="0" indent="-347663" algn="l" defTabSz="957263" rtl="0" eaLnBrk="0" fontAlgn="base" latinLnBrk="0" hangingPunct="0">
              <a:lnSpc>
                <a:spcPct val="101000"/>
              </a:lnSpc>
              <a:spcBef>
                <a:spcPct val="25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Char char="è"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Activation condition and switching rule are </a:t>
            </a:r>
            <a:r>
              <a:rPr kumimoji="0" lang="en-US" sz="1800" b="0" i="0" u="none" strike="noStrike" kern="0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colour</a:t>
            </a: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dependent</a:t>
            </a:r>
          </a:p>
          <a:p>
            <a:pPr marL="347663" marR="0" lvl="0" indent="-347663" algn="l" defTabSz="957263" rtl="0" eaLnBrk="0" fontAlgn="base" latinLnBrk="0" hangingPunct="0">
              <a:lnSpc>
                <a:spcPct val="101000"/>
              </a:lnSpc>
              <a:spcBef>
                <a:spcPct val="25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Char char="è"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Special elements and switching processes</a:t>
            </a:r>
          </a:p>
          <a:p>
            <a:pPr marL="695325" marR="0" lvl="1" indent="-217488" algn="l" defTabSz="957263" rtl="0" eaLnBrk="0" fontAlgn="base" latinLnBrk="0" hangingPunct="0">
              <a:lnSpc>
                <a:spcPct val="101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7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State </a:t>
            </a:r>
            <a:r>
              <a:rPr kumimoji="0" lang="en-US" sz="1700" b="0" i="0" u="none" strike="noStrike" kern="0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behaviour</a:t>
            </a:r>
            <a:r>
              <a:rPr kumimoji="0" lang="en-US" sz="17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with ageing</a:t>
            </a:r>
          </a:p>
          <a:p>
            <a:pPr marL="695325" marR="0" lvl="1" indent="-217488" algn="l" defTabSz="957263" rtl="0" eaLnBrk="0" fontAlgn="base" latinLnBrk="0" hangingPunct="0">
              <a:lnSpc>
                <a:spcPct val="101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7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Queuing discipline	</a:t>
            </a:r>
          </a:p>
          <a:p>
            <a:pPr marL="695325" marR="0" lvl="1" indent="-217488" algn="l" defTabSz="957263" rtl="0" eaLnBrk="0" fontAlgn="base" latinLnBrk="0" hangingPunct="0">
              <a:lnSpc>
                <a:spcPct val="101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7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Degree of renewal</a:t>
            </a:r>
          </a:p>
          <a:p>
            <a:pPr marL="695325" marR="0" lvl="1" indent="-217488" algn="l" defTabSz="957263" rtl="0" eaLnBrk="0" fontAlgn="base" latinLnBrk="0" hangingPunct="0">
              <a:lnSpc>
                <a:spcPct val="101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7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Operational costs</a:t>
            </a:r>
          </a:p>
        </p:txBody>
      </p:sp>
      <p:sp>
        <p:nvSpPr>
          <p:cNvPr id="112" name="Oval 8"/>
          <p:cNvSpPr>
            <a:spLocks noChangeArrowheads="1"/>
          </p:cNvSpPr>
          <p:nvPr/>
        </p:nvSpPr>
        <p:spPr bwMode="auto">
          <a:xfrm>
            <a:off x="6333088" y="5956588"/>
            <a:ext cx="371475" cy="37147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3" name="Oval 9"/>
          <p:cNvSpPr>
            <a:spLocks noChangeArrowheads="1"/>
          </p:cNvSpPr>
          <p:nvPr/>
        </p:nvSpPr>
        <p:spPr bwMode="auto">
          <a:xfrm>
            <a:off x="6371188" y="5994688"/>
            <a:ext cx="295275" cy="29527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4" name="Rectangle 10"/>
          <p:cNvSpPr>
            <a:spLocks noChangeArrowheads="1"/>
          </p:cNvSpPr>
          <p:nvPr/>
        </p:nvSpPr>
        <p:spPr bwMode="auto">
          <a:xfrm>
            <a:off x="5882238" y="6189950"/>
            <a:ext cx="4286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0" marR="0" lvl="0" indent="0" algn="r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rp</a:t>
            </a:r>
            <a:r>
              <a:rPr kumimoji="0" lang="de-DE" sz="1100" b="0" i="0" u="none" strike="noStrike" kern="0" cap="none" spc="0" normalizeH="0" baseline="-2500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1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/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p</a:t>
            </a:r>
            <a:r>
              <a:rPr kumimoji="0" lang="de-DE" sz="1100" b="0" i="0" u="none" strike="noStrike" kern="0" cap="none" spc="0" normalizeH="0" baseline="-2500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1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15" name="Rectangle 11"/>
          <p:cNvSpPr>
            <a:spLocks noChangeArrowheads="1"/>
          </p:cNvSpPr>
          <p:nvPr/>
        </p:nvSpPr>
        <p:spPr bwMode="auto">
          <a:xfrm>
            <a:off x="5494888" y="6342350"/>
            <a:ext cx="9540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Cost_OP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, 1200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16" name="Rectangle 12"/>
          <p:cNvSpPr>
            <a:spLocks noChangeArrowheads="1"/>
          </p:cNvSpPr>
          <p:nvPr/>
        </p:nvSpPr>
        <p:spPr bwMode="auto">
          <a:xfrm>
            <a:off x="6085438" y="5804188"/>
            <a:ext cx="368691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active</a:t>
            </a:r>
            <a:endParaRPr kumimoji="0" lang="en-US" sz="1800" b="0" i="0" u="none" strike="noStrike" kern="0" cap="none" spc="0" normalizeH="0" baseline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17" name="Rectangle 13"/>
          <p:cNvSpPr>
            <a:spLocks noChangeArrowheads="1"/>
          </p:cNvSpPr>
          <p:nvPr/>
        </p:nvSpPr>
        <p:spPr bwMode="auto">
          <a:xfrm>
            <a:off x="6723613" y="6189950"/>
            <a:ext cx="3730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Comp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18" name="Rectangle 14"/>
          <p:cNvSpPr>
            <a:spLocks noChangeArrowheads="1"/>
          </p:cNvSpPr>
          <p:nvPr/>
        </p:nvSpPr>
        <p:spPr bwMode="auto">
          <a:xfrm>
            <a:off x="6714088" y="5804188"/>
            <a:ext cx="5635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sng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1`(0,0, 2)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19" name="Oval 15"/>
          <p:cNvSpPr>
            <a:spLocks noChangeArrowheads="1"/>
          </p:cNvSpPr>
          <p:nvPr/>
        </p:nvSpPr>
        <p:spPr bwMode="auto">
          <a:xfrm>
            <a:off x="8238088" y="4658013"/>
            <a:ext cx="371475" cy="37147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0" name="Rectangle 16"/>
          <p:cNvSpPr>
            <a:spLocks noChangeArrowheads="1"/>
          </p:cNvSpPr>
          <p:nvPr/>
        </p:nvSpPr>
        <p:spPr bwMode="auto">
          <a:xfrm>
            <a:off x="7928525" y="5039013"/>
            <a:ext cx="2921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0" marR="0" lvl="0" indent="0" algn="r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p</a:t>
            </a:r>
            <a:r>
              <a:rPr kumimoji="0" lang="de-DE" sz="1100" b="0" i="0" u="none" strike="noStrike" kern="0" cap="none" spc="0" normalizeH="0" baseline="-2500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5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21" name="Rectangle 17"/>
          <p:cNvSpPr>
            <a:spLocks noChangeArrowheads="1"/>
          </p:cNvSpPr>
          <p:nvPr/>
        </p:nvSpPr>
        <p:spPr bwMode="auto">
          <a:xfrm>
            <a:off x="7647722" y="4324638"/>
            <a:ext cx="1357312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Maintenance personnel</a:t>
            </a:r>
            <a:endParaRPr kumimoji="0" lang="en-US" sz="1800" b="0" i="0" u="none" strike="noStrike" kern="0" cap="none" spc="0" normalizeH="0" baseline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22" name="Rectangle 18"/>
          <p:cNvSpPr>
            <a:spLocks noChangeArrowheads="1"/>
          </p:cNvSpPr>
          <p:nvPr/>
        </p:nvSpPr>
        <p:spPr bwMode="auto">
          <a:xfrm>
            <a:off x="8619088" y="5039013"/>
            <a:ext cx="2095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MP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23" name="Rectangle 19"/>
          <p:cNvSpPr>
            <a:spLocks noChangeArrowheads="1"/>
          </p:cNvSpPr>
          <p:nvPr/>
        </p:nvSpPr>
        <p:spPr bwMode="auto">
          <a:xfrm>
            <a:off x="8619088" y="4505613"/>
            <a:ext cx="2936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sng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1`(2)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24" name="Oval 20"/>
          <p:cNvSpPr>
            <a:spLocks noChangeArrowheads="1"/>
          </p:cNvSpPr>
          <p:nvPr/>
        </p:nvSpPr>
        <p:spPr bwMode="auto">
          <a:xfrm>
            <a:off x="4428088" y="4658013"/>
            <a:ext cx="371475" cy="37147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5" name="Rectangle 21"/>
          <p:cNvSpPr>
            <a:spLocks noChangeArrowheads="1"/>
          </p:cNvSpPr>
          <p:nvPr/>
        </p:nvSpPr>
        <p:spPr bwMode="auto">
          <a:xfrm>
            <a:off x="4156625" y="5039013"/>
            <a:ext cx="2540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0" marR="0" lvl="0" indent="0" algn="r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p</a:t>
            </a:r>
            <a:r>
              <a:rPr kumimoji="0" lang="de-DE" sz="1100" b="0" i="0" u="none" strike="noStrike" kern="0" cap="none" spc="0" normalizeH="0" baseline="-2500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4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26" name="Rectangle 22"/>
          <p:cNvSpPr>
            <a:spLocks noChangeArrowheads="1"/>
          </p:cNvSpPr>
          <p:nvPr/>
        </p:nvSpPr>
        <p:spPr bwMode="auto">
          <a:xfrm>
            <a:off x="3964354" y="4299238"/>
            <a:ext cx="1157368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Spare parts depot </a:t>
            </a:r>
            <a:endParaRPr kumimoji="0" lang="en-US" sz="1800" b="0" i="0" u="none" strike="noStrike" kern="0" cap="none" spc="0" normalizeH="0" baseline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27" name="Rectangle 23"/>
          <p:cNvSpPr>
            <a:spLocks noChangeArrowheads="1"/>
          </p:cNvSpPr>
          <p:nvPr/>
        </p:nvSpPr>
        <p:spPr bwMode="auto">
          <a:xfrm>
            <a:off x="4809088" y="5039013"/>
            <a:ext cx="1873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SP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28" name="Rectangle 24"/>
          <p:cNvSpPr>
            <a:spLocks noChangeArrowheads="1"/>
          </p:cNvSpPr>
          <p:nvPr/>
        </p:nvSpPr>
        <p:spPr bwMode="auto">
          <a:xfrm>
            <a:off x="3972475" y="4492913"/>
            <a:ext cx="74453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sng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3`(2) + 2`(4)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29" name="Rectangle 25"/>
          <p:cNvSpPr>
            <a:spLocks noChangeArrowheads="1"/>
          </p:cNvSpPr>
          <p:nvPr/>
        </p:nvSpPr>
        <p:spPr bwMode="auto">
          <a:xfrm>
            <a:off x="8238088" y="3316575"/>
            <a:ext cx="371475" cy="37147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0" name="Rectangle 26"/>
          <p:cNvSpPr>
            <a:spLocks noChangeArrowheads="1"/>
          </p:cNvSpPr>
          <p:nvPr/>
        </p:nvSpPr>
        <p:spPr bwMode="auto">
          <a:xfrm>
            <a:off x="8371438" y="3268950"/>
            <a:ext cx="128587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3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</a:rPr>
              <a:t>t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31" name="Rectangle 27"/>
          <p:cNvSpPr>
            <a:spLocks noChangeArrowheads="1"/>
          </p:cNvSpPr>
          <p:nvPr/>
        </p:nvSpPr>
        <p:spPr bwMode="auto">
          <a:xfrm>
            <a:off x="8065050" y="3697575"/>
            <a:ext cx="1746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0" marR="0" lvl="0" indent="0" algn="r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tr</a:t>
            </a:r>
            <a:r>
              <a:rPr kumimoji="0" lang="de-DE" sz="1100" b="0" i="0" u="none" strike="noStrike" kern="0" cap="none" spc="0" normalizeH="0" baseline="-2500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3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32" name="Rectangle 28"/>
          <p:cNvSpPr>
            <a:spLocks noChangeArrowheads="1"/>
          </p:cNvSpPr>
          <p:nvPr/>
        </p:nvSpPr>
        <p:spPr bwMode="auto">
          <a:xfrm>
            <a:off x="7303050" y="3095913"/>
            <a:ext cx="898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0" marR="0" lvl="0" indent="0" algn="r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Lifetime</a:t>
            </a:r>
            <a:br>
              <a:rPr kumimoji="0" lang="en-US" sz="1100" b="0" i="0" u="none" strike="noStrike" kern="0" cap="none" spc="0" normalizeH="0" baseline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</a:br>
            <a:r>
              <a:rPr kumimoji="0" lang="en-US" sz="1100" b="0" i="0" u="none" strike="noStrike" kern="0" cap="none" spc="0" normalizeH="0" baseline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passive</a:t>
            </a:r>
            <a:endParaRPr kumimoji="0" lang="en-US" sz="1800" b="0" i="0" u="none" strike="noStrike" kern="0" cap="none" spc="0" normalizeH="0" baseline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33" name="Rectangle 29"/>
          <p:cNvSpPr>
            <a:spLocks noChangeArrowheads="1"/>
          </p:cNvSpPr>
          <p:nvPr/>
        </p:nvSpPr>
        <p:spPr bwMode="auto">
          <a:xfrm>
            <a:off x="8652425" y="3246725"/>
            <a:ext cx="3651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AgeIn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34" name="Rectangle 30"/>
          <p:cNvSpPr>
            <a:spLocks noChangeArrowheads="1"/>
          </p:cNvSpPr>
          <p:nvPr/>
        </p:nvSpPr>
        <p:spPr bwMode="auto">
          <a:xfrm>
            <a:off x="8652425" y="3094325"/>
            <a:ext cx="2095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Wb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5" name="Oval 31"/>
          <p:cNvSpPr>
            <a:spLocks noChangeArrowheads="1"/>
          </p:cNvSpPr>
          <p:nvPr/>
        </p:nvSpPr>
        <p:spPr bwMode="auto">
          <a:xfrm>
            <a:off x="8238088" y="1790988"/>
            <a:ext cx="371475" cy="37147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6" name="Rectangle 32"/>
          <p:cNvSpPr>
            <a:spLocks noChangeArrowheads="1"/>
          </p:cNvSpPr>
          <p:nvPr/>
        </p:nvSpPr>
        <p:spPr bwMode="auto">
          <a:xfrm>
            <a:off x="7909475" y="2095788"/>
            <a:ext cx="2921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0" marR="0" lvl="0" indent="0" algn="r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p</a:t>
            </a:r>
            <a:r>
              <a:rPr kumimoji="0" lang="de-DE" sz="1100" b="0" i="0" u="none" strike="noStrike" kern="0" cap="none" spc="0" normalizeH="0" baseline="-2500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2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37" name="Rectangle 33"/>
          <p:cNvSpPr>
            <a:spLocks noChangeArrowheads="1"/>
          </p:cNvSpPr>
          <p:nvPr/>
        </p:nvSpPr>
        <p:spPr bwMode="auto">
          <a:xfrm>
            <a:off x="7533238" y="2248188"/>
            <a:ext cx="7683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Cost_P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, 400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38" name="Rectangle 34"/>
          <p:cNvSpPr>
            <a:spLocks noChangeArrowheads="1"/>
          </p:cNvSpPr>
          <p:nvPr/>
        </p:nvSpPr>
        <p:spPr bwMode="auto">
          <a:xfrm>
            <a:off x="8542888" y="1619538"/>
            <a:ext cx="479298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passive</a:t>
            </a:r>
            <a:endParaRPr kumimoji="0" lang="en-US" sz="1800" b="0" i="0" u="none" strike="noStrike" kern="0" cap="none" spc="0" normalizeH="0" baseline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39" name="Rectangle 35"/>
          <p:cNvSpPr>
            <a:spLocks noChangeArrowheads="1"/>
          </p:cNvSpPr>
          <p:nvPr/>
        </p:nvSpPr>
        <p:spPr bwMode="auto">
          <a:xfrm>
            <a:off x="8619088" y="2171988"/>
            <a:ext cx="3730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Comp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40" name="Oval 36"/>
          <p:cNvSpPr>
            <a:spLocks noChangeArrowheads="1"/>
          </p:cNvSpPr>
          <p:nvPr/>
        </p:nvSpPr>
        <p:spPr bwMode="auto">
          <a:xfrm>
            <a:off x="4428088" y="1790988"/>
            <a:ext cx="371475" cy="37147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Rectangle 37"/>
          <p:cNvSpPr>
            <a:spLocks noChangeArrowheads="1"/>
          </p:cNvSpPr>
          <p:nvPr/>
        </p:nvSpPr>
        <p:spPr bwMode="auto">
          <a:xfrm>
            <a:off x="4137575" y="2095788"/>
            <a:ext cx="2540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0" marR="0" lvl="0" indent="0" algn="r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p</a:t>
            </a:r>
            <a:r>
              <a:rPr kumimoji="0" lang="de-DE" sz="1100" b="0" i="0" u="none" strike="noStrike" kern="0" cap="none" spc="0" normalizeH="0" baseline="-2500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1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42" name="Rectangle 38"/>
          <p:cNvSpPr>
            <a:spLocks noChangeArrowheads="1"/>
          </p:cNvSpPr>
          <p:nvPr/>
        </p:nvSpPr>
        <p:spPr bwMode="auto">
          <a:xfrm>
            <a:off x="3561313" y="2267238"/>
            <a:ext cx="9540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Cost_OP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, 1200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43" name="Rectangle 39"/>
          <p:cNvSpPr>
            <a:spLocks noChangeArrowheads="1"/>
          </p:cNvSpPr>
          <p:nvPr/>
        </p:nvSpPr>
        <p:spPr bwMode="auto">
          <a:xfrm>
            <a:off x="4180438" y="1638588"/>
            <a:ext cx="368691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active</a:t>
            </a:r>
            <a:endParaRPr kumimoji="0" lang="en-US" sz="1800" b="0" i="0" u="none" strike="noStrike" kern="0" cap="none" spc="0" normalizeH="0" baseline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44" name="Rectangle 40"/>
          <p:cNvSpPr>
            <a:spLocks noChangeArrowheads="1"/>
          </p:cNvSpPr>
          <p:nvPr/>
        </p:nvSpPr>
        <p:spPr bwMode="auto">
          <a:xfrm>
            <a:off x="4809088" y="2171988"/>
            <a:ext cx="3730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Comp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45" name="Rectangle 41"/>
          <p:cNvSpPr>
            <a:spLocks noChangeArrowheads="1"/>
          </p:cNvSpPr>
          <p:nvPr/>
        </p:nvSpPr>
        <p:spPr bwMode="auto">
          <a:xfrm>
            <a:off x="4209013" y="1467138"/>
            <a:ext cx="523875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sng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1`(0,0, 2)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46" name="Rectangle 43"/>
          <p:cNvSpPr>
            <a:spLocks noChangeArrowheads="1"/>
          </p:cNvSpPr>
          <p:nvPr/>
        </p:nvSpPr>
        <p:spPr bwMode="auto">
          <a:xfrm>
            <a:off x="6447388" y="1771938"/>
            <a:ext cx="146050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300" b="1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</a:rPr>
              <a:t>0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47" name="Rectangle 44"/>
          <p:cNvSpPr>
            <a:spLocks noChangeArrowheads="1"/>
          </p:cNvSpPr>
          <p:nvPr/>
        </p:nvSpPr>
        <p:spPr bwMode="auto">
          <a:xfrm>
            <a:off x="5966375" y="2095788"/>
            <a:ext cx="32861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0" marR="0" lvl="0" indent="0" algn="r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tr</a:t>
            </a:r>
            <a:r>
              <a:rPr kumimoji="0" lang="de-DE" sz="1100" b="0" i="0" u="none" strike="noStrike" kern="0" cap="none" spc="0" normalizeH="0" baseline="-2500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2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48" name="Rectangle 45"/>
          <p:cNvSpPr>
            <a:spLocks noChangeArrowheads="1"/>
          </p:cNvSpPr>
          <p:nvPr/>
        </p:nvSpPr>
        <p:spPr bwMode="auto">
          <a:xfrm>
            <a:off x="6166400" y="2262475"/>
            <a:ext cx="722955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Passivation</a:t>
            </a:r>
            <a:endParaRPr kumimoji="0" lang="en-US" sz="1800" b="0" i="0" u="none" strike="noStrike" kern="0" cap="none" spc="0" normalizeH="0" baseline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49" name="Rectangle 46"/>
          <p:cNvSpPr>
            <a:spLocks noChangeArrowheads="1"/>
          </p:cNvSpPr>
          <p:nvPr/>
        </p:nvSpPr>
        <p:spPr bwMode="auto">
          <a:xfrm>
            <a:off x="6755363" y="2094200"/>
            <a:ext cx="3365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</a:rPr>
              <a:t>Π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 = 3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50" name="Rectangle 47"/>
          <p:cNvSpPr>
            <a:spLocks noChangeArrowheads="1"/>
          </p:cNvSpPr>
          <p:nvPr/>
        </p:nvSpPr>
        <p:spPr bwMode="auto">
          <a:xfrm>
            <a:off x="5791750" y="1587788"/>
            <a:ext cx="157321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[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X_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1 = 1 AND 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X_Sys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 = 0]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51" name="Oval 48"/>
          <p:cNvSpPr>
            <a:spLocks noChangeArrowheads="1"/>
          </p:cNvSpPr>
          <p:nvPr/>
        </p:nvSpPr>
        <p:spPr bwMode="auto">
          <a:xfrm>
            <a:off x="6333088" y="3316575"/>
            <a:ext cx="371475" cy="37147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2" name="Rectangle 49"/>
          <p:cNvSpPr>
            <a:spLocks noChangeArrowheads="1"/>
          </p:cNvSpPr>
          <p:nvPr/>
        </p:nvSpPr>
        <p:spPr bwMode="auto">
          <a:xfrm>
            <a:off x="6495013" y="3335625"/>
            <a:ext cx="6826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900" b="1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|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53" name="Rectangle 50"/>
          <p:cNvSpPr>
            <a:spLocks noChangeArrowheads="1"/>
          </p:cNvSpPr>
          <p:nvPr/>
        </p:nvSpPr>
        <p:spPr bwMode="auto">
          <a:xfrm>
            <a:off x="6552163" y="3459450"/>
            <a:ext cx="857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p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54" name="Rectangle 51"/>
          <p:cNvSpPr>
            <a:spLocks noChangeArrowheads="1"/>
          </p:cNvSpPr>
          <p:nvPr/>
        </p:nvSpPr>
        <p:spPr bwMode="auto">
          <a:xfrm>
            <a:off x="6121950" y="3697575"/>
            <a:ext cx="2159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0" marR="0" lvl="0" indent="0" algn="r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p</a:t>
            </a:r>
            <a:r>
              <a:rPr kumimoji="0" lang="de-DE" sz="1100" b="0" i="0" u="none" strike="noStrike" kern="0" cap="none" spc="0" normalizeH="0" baseline="-2500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3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55" name="Rectangle 52"/>
          <p:cNvSpPr>
            <a:spLocks noChangeArrowheads="1"/>
          </p:cNvSpPr>
          <p:nvPr/>
        </p:nvSpPr>
        <p:spPr bwMode="auto">
          <a:xfrm>
            <a:off x="5909144" y="3129250"/>
            <a:ext cx="1106072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failed</a:t>
            </a:r>
            <a:r>
              <a:rPr kumimoji="0" lang="de-DE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 / </a:t>
            </a:r>
            <a:r>
              <a:rPr kumimoji="0" lang="en-US" sz="1100" b="0" i="0" u="none" strike="noStrike" kern="0" cap="none" spc="0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negotiable</a:t>
            </a:r>
            <a:endParaRPr kumimoji="0" lang="en-US" sz="1800" b="0" i="0" u="none" strike="noStrike" kern="0" cap="none" spc="0" normalizeH="0" baseline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56" name="Rectangle 53"/>
          <p:cNvSpPr>
            <a:spLocks noChangeArrowheads="1"/>
          </p:cNvSpPr>
          <p:nvPr/>
        </p:nvSpPr>
        <p:spPr bwMode="auto">
          <a:xfrm>
            <a:off x="6714088" y="3697575"/>
            <a:ext cx="37306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Comp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157" name="Rectangle 54"/>
          <p:cNvSpPr>
            <a:spLocks noChangeArrowheads="1"/>
          </p:cNvSpPr>
          <p:nvPr/>
        </p:nvSpPr>
        <p:spPr bwMode="auto">
          <a:xfrm>
            <a:off x="6333088" y="4658013"/>
            <a:ext cx="371475" cy="37147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8" name="Rectangle 55"/>
          <p:cNvSpPr>
            <a:spLocks noChangeArrowheads="1"/>
          </p:cNvSpPr>
          <p:nvPr/>
        </p:nvSpPr>
        <p:spPr bwMode="auto">
          <a:xfrm>
            <a:off x="6466438" y="4610388"/>
            <a:ext cx="128587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3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</a:rPr>
              <a:t>t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59" name="Rectangle 56"/>
          <p:cNvSpPr>
            <a:spLocks noChangeArrowheads="1"/>
          </p:cNvSpPr>
          <p:nvPr/>
        </p:nvSpPr>
        <p:spPr bwMode="auto">
          <a:xfrm>
            <a:off x="5985425" y="5039013"/>
            <a:ext cx="32861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0" marR="0" lvl="0" indent="0" algn="r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tr</a:t>
            </a:r>
            <a:r>
              <a:rPr kumimoji="0" lang="de-DE" sz="1100" b="0" i="0" u="none" strike="noStrike" kern="0" cap="none" spc="0" normalizeH="0" baseline="-2500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4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60" name="Rectangle 57"/>
          <p:cNvSpPr>
            <a:spLocks noChangeArrowheads="1"/>
          </p:cNvSpPr>
          <p:nvPr/>
        </p:nvSpPr>
        <p:spPr bwMode="auto">
          <a:xfrm>
            <a:off x="5647288" y="5191413"/>
            <a:ext cx="7762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Cost_R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, 580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61" name="Rectangle 58"/>
          <p:cNvSpPr>
            <a:spLocks noChangeArrowheads="1"/>
          </p:cNvSpPr>
          <p:nvPr/>
        </p:nvSpPr>
        <p:spPr bwMode="auto">
          <a:xfrm>
            <a:off x="5359950" y="4461163"/>
            <a:ext cx="8620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Time </a:t>
            </a:r>
            <a:r>
              <a:rPr kumimoji="0" lang="de-DE" sz="11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to</a:t>
            </a:r>
            <a:r>
              <a:rPr kumimoji="0" lang="de-DE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 </a:t>
            </a:r>
            <a:r>
              <a:rPr kumimoji="0" lang="de-DE" sz="11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repair</a:t>
            </a:r>
            <a:endParaRPr kumimoji="0" lang="de-DE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62" name="Rectangle 59"/>
          <p:cNvSpPr>
            <a:spLocks noChangeArrowheads="1"/>
          </p:cNvSpPr>
          <p:nvPr/>
        </p:nvSpPr>
        <p:spPr bwMode="auto">
          <a:xfrm>
            <a:off x="6714088" y="5039013"/>
            <a:ext cx="12604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[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sp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 = 1 AND 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mp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 = 2]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63" name="Rectangle 60"/>
          <p:cNvSpPr>
            <a:spLocks noChangeArrowheads="1"/>
          </p:cNvSpPr>
          <p:nvPr/>
        </p:nvSpPr>
        <p:spPr bwMode="auto">
          <a:xfrm>
            <a:off x="6745838" y="4575463"/>
            <a:ext cx="5588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AgeMem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64" name="Rectangle 61"/>
          <p:cNvSpPr>
            <a:spLocks noChangeArrowheads="1"/>
          </p:cNvSpPr>
          <p:nvPr/>
        </p:nvSpPr>
        <p:spPr bwMode="auto">
          <a:xfrm>
            <a:off x="6745838" y="4423063"/>
            <a:ext cx="2095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Wb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65" name="Rectangle 62"/>
          <p:cNvSpPr>
            <a:spLocks noChangeArrowheads="1"/>
          </p:cNvSpPr>
          <p:nvPr/>
        </p:nvSpPr>
        <p:spPr bwMode="auto">
          <a:xfrm>
            <a:off x="4428088" y="3316575"/>
            <a:ext cx="371475" cy="37147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6" name="Rectangle 63"/>
          <p:cNvSpPr>
            <a:spLocks noChangeArrowheads="1"/>
          </p:cNvSpPr>
          <p:nvPr/>
        </p:nvSpPr>
        <p:spPr bwMode="auto">
          <a:xfrm>
            <a:off x="4561438" y="3268950"/>
            <a:ext cx="128587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3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</a:rPr>
              <a:t>t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67" name="Rectangle 64"/>
          <p:cNvSpPr>
            <a:spLocks noChangeArrowheads="1"/>
          </p:cNvSpPr>
          <p:nvPr/>
        </p:nvSpPr>
        <p:spPr bwMode="auto">
          <a:xfrm>
            <a:off x="4178850" y="3697575"/>
            <a:ext cx="2508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0" marR="0" lvl="0" indent="0" algn="r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tr</a:t>
            </a:r>
            <a:r>
              <a:rPr kumimoji="0" lang="de-DE" sz="1100" b="0" i="0" u="none" strike="noStrike" kern="0" cap="none" spc="0" normalizeH="0" baseline="-2500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1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68" name="Rectangle 65"/>
          <p:cNvSpPr>
            <a:spLocks noChangeArrowheads="1"/>
          </p:cNvSpPr>
          <p:nvPr/>
        </p:nvSpPr>
        <p:spPr bwMode="auto">
          <a:xfrm>
            <a:off x="3534325" y="3113375"/>
            <a:ext cx="863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0" marR="0" lvl="0" indent="0" algn="r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Lifetime</a:t>
            </a:r>
            <a:br>
              <a:rPr kumimoji="0" lang="en-US" sz="1100" b="0" i="0" u="none" strike="noStrike" kern="0" cap="none" spc="0" normalizeH="0" baseline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</a:br>
            <a:r>
              <a:rPr kumimoji="0" lang="en-US" sz="1100" b="0" i="0" u="none" strike="noStrike" kern="0" cap="none" spc="0" normalizeH="0" baseline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active</a:t>
            </a:r>
            <a:endParaRPr kumimoji="0" lang="en-US" sz="1800" b="0" i="0" u="none" strike="noStrike" kern="0" cap="none" spc="0" normalizeH="0" baseline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69" name="Rectangle 66"/>
          <p:cNvSpPr>
            <a:spLocks noChangeArrowheads="1"/>
          </p:cNvSpPr>
          <p:nvPr/>
        </p:nvSpPr>
        <p:spPr bwMode="auto">
          <a:xfrm>
            <a:off x="4842425" y="3246725"/>
            <a:ext cx="3651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AgeIn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70" name="Rectangle 67"/>
          <p:cNvSpPr>
            <a:spLocks noChangeArrowheads="1"/>
          </p:cNvSpPr>
          <p:nvPr/>
        </p:nvSpPr>
        <p:spPr bwMode="auto">
          <a:xfrm>
            <a:off x="4842425" y="3094325"/>
            <a:ext cx="2095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Wb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71" name="Freeform 68"/>
          <p:cNvSpPr>
            <a:spLocks/>
          </p:cNvSpPr>
          <p:nvPr/>
        </p:nvSpPr>
        <p:spPr bwMode="auto">
          <a:xfrm>
            <a:off x="6456913" y="5823238"/>
            <a:ext cx="133350" cy="133350"/>
          </a:xfrm>
          <a:custGeom>
            <a:avLst/>
            <a:gdLst>
              <a:gd name="T0" fmla="*/ 42338633 w 210"/>
              <a:gd name="T1" fmla="*/ 84275951 h 211"/>
              <a:gd name="T2" fmla="*/ 84677265 w 210"/>
              <a:gd name="T3" fmla="*/ 0 h 211"/>
              <a:gd name="T4" fmla="*/ 0 w 210"/>
              <a:gd name="T5" fmla="*/ 0 h 211"/>
              <a:gd name="T6" fmla="*/ 42338633 w 210"/>
              <a:gd name="T7" fmla="*/ 84275951 h 211"/>
              <a:gd name="T8" fmla="*/ 0 60000 65536"/>
              <a:gd name="T9" fmla="*/ 0 60000 65536"/>
              <a:gd name="T10" fmla="*/ 0 60000 65536"/>
              <a:gd name="T11" fmla="*/ 0 60000 65536"/>
              <a:gd name="T12" fmla="*/ 0 w 210"/>
              <a:gd name="T13" fmla="*/ 0 h 211"/>
              <a:gd name="T14" fmla="*/ 210 w 210"/>
              <a:gd name="T15" fmla="*/ 211 h 21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0" h="211">
                <a:moveTo>
                  <a:pt x="105" y="211"/>
                </a:moveTo>
                <a:lnTo>
                  <a:pt x="210" y="0"/>
                </a:lnTo>
                <a:lnTo>
                  <a:pt x="0" y="0"/>
                </a:lnTo>
                <a:lnTo>
                  <a:pt x="105" y="211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2" name="Line 69"/>
          <p:cNvSpPr>
            <a:spLocks noChangeShapeType="1"/>
          </p:cNvSpPr>
          <p:nvPr/>
        </p:nvSpPr>
        <p:spPr bwMode="auto">
          <a:xfrm>
            <a:off x="6523588" y="5039013"/>
            <a:ext cx="0" cy="83661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3" name="Rectangle 70"/>
          <p:cNvSpPr>
            <a:spLocks noChangeArrowheads="1"/>
          </p:cNvSpPr>
          <p:nvPr/>
        </p:nvSpPr>
        <p:spPr bwMode="auto">
          <a:xfrm>
            <a:off x="6580738" y="5346988"/>
            <a:ext cx="7254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1`(0,2*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k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, 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4" name="Rectangle 71"/>
          <p:cNvSpPr>
            <a:spLocks noChangeArrowheads="1"/>
          </p:cNvSpPr>
          <p:nvPr/>
        </p:nvSpPr>
        <p:spPr bwMode="auto">
          <a:xfrm>
            <a:off x="6580738" y="5499388"/>
            <a:ext cx="78581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Set(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X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_1 = 1)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5" name="Freeform 72"/>
          <p:cNvSpPr>
            <a:spLocks/>
          </p:cNvSpPr>
          <p:nvPr/>
        </p:nvSpPr>
        <p:spPr bwMode="auto">
          <a:xfrm>
            <a:off x="6714088" y="4781838"/>
            <a:ext cx="133350" cy="133350"/>
          </a:xfrm>
          <a:custGeom>
            <a:avLst/>
            <a:gdLst>
              <a:gd name="T0" fmla="*/ 0 w 210"/>
              <a:gd name="T1" fmla="*/ 42338633 h 210"/>
              <a:gd name="T2" fmla="*/ 84677265 w 210"/>
              <a:gd name="T3" fmla="*/ 84677265 h 210"/>
              <a:gd name="T4" fmla="*/ 84677265 w 210"/>
              <a:gd name="T5" fmla="*/ 0 h 210"/>
              <a:gd name="T6" fmla="*/ 0 w 210"/>
              <a:gd name="T7" fmla="*/ 42338633 h 210"/>
              <a:gd name="T8" fmla="*/ 0 60000 65536"/>
              <a:gd name="T9" fmla="*/ 0 60000 65536"/>
              <a:gd name="T10" fmla="*/ 0 60000 65536"/>
              <a:gd name="T11" fmla="*/ 0 60000 65536"/>
              <a:gd name="T12" fmla="*/ 0 w 210"/>
              <a:gd name="T13" fmla="*/ 0 h 210"/>
              <a:gd name="T14" fmla="*/ 210 w 210"/>
              <a:gd name="T15" fmla="*/ 210 h 2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0" h="210">
                <a:moveTo>
                  <a:pt x="0" y="105"/>
                </a:moveTo>
                <a:lnTo>
                  <a:pt x="210" y="210"/>
                </a:lnTo>
                <a:lnTo>
                  <a:pt x="210" y="0"/>
                </a:lnTo>
                <a:lnTo>
                  <a:pt x="0" y="105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6" name="Line 73"/>
          <p:cNvSpPr>
            <a:spLocks noChangeShapeType="1"/>
          </p:cNvSpPr>
          <p:nvPr/>
        </p:nvSpPr>
        <p:spPr bwMode="auto">
          <a:xfrm flipH="1">
            <a:off x="6847438" y="4848513"/>
            <a:ext cx="1390650" cy="158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7" name="Rectangle 74"/>
          <p:cNvSpPr>
            <a:spLocks noChangeArrowheads="1"/>
          </p:cNvSpPr>
          <p:nvPr/>
        </p:nvSpPr>
        <p:spPr bwMode="auto">
          <a:xfrm>
            <a:off x="7428463" y="4658013"/>
            <a:ext cx="40957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1`(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mp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8" name="Freeform 75"/>
          <p:cNvSpPr>
            <a:spLocks/>
          </p:cNvSpPr>
          <p:nvPr/>
        </p:nvSpPr>
        <p:spPr bwMode="auto">
          <a:xfrm>
            <a:off x="6456913" y="4521488"/>
            <a:ext cx="133350" cy="133350"/>
          </a:xfrm>
          <a:custGeom>
            <a:avLst/>
            <a:gdLst>
              <a:gd name="T0" fmla="*/ 42338633 w 210"/>
              <a:gd name="T1" fmla="*/ 84677265 h 210"/>
              <a:gd name="T2" fmla="*/ 84677265 w 210"/>
              <a:gd name="T3" fmla="*/ 0 h 210"/>
              <a:gd name="T4" fmla="*/ 0 w 210"/>
              <a:gd name="T5" fmla="*/ 0 h 210"/>
              <a:gd name="T6" fmla="*/ 42338633 w 210"/>
              <a:gd name="T7" fmla="*/ 84677265 h 210"/>
              <a:gd name="T8" fmla="*/ 0 60000 65536"/>
              <a:gd name="T9" fmla="*/ 0 60000 65536"/>
              <a:gd name="T10" fmla="*/ 0 60000 65536"/>
              <a:gd name="T11" fmla="*/ 0 60000 65536"/>
              <a:gd name="T12" fmla="*/ 0 w 210"/>
              <a:gd name="T13" fmla="*/ 0 h 210"/>
              <a:gd name="T14" fmla="*/ 210 w 210"/>
              <a:gd name="T15" fmla="*/ 210 h 2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0" h="210">
                <a:moveTo>
                  <a:pt x="105" y="210"/>
                </a:moveTo>
                <a:lnTo>
                  <a:pt x="210" y="0"/>
                </a:lnTo>
                <a:lnTo>
                  <a:pt x="0" y="0"/>
                </a:lnTo>
                <a:lnTo>
                  <a:pt x="105" y="21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9" name="Line 76"/>
          <p:cNvSpPr>
            <a:spLocks noChangeShapeType="1"/>
          </p:cNvSpPr>
          <p:nvPr/>
        </p:nvSpPr>
        <p:spPr bwMode="auto">
          <a:xfrm>
            <a:off x="6523588" y="3697575"/>
            <a:ext cx="0" cy="898525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0" name="Rectangle 77"/>
          <p:cNvSpPr>
            <a:spLocks noChangeArrowheads="1"/>
          </p:cNvSpPr>
          <p:nvPr/>
        </p:nvSpPr>
        <p:spPr bwMode="auto">
          <a:xfrm>
            <a:off x="6571213" y="4056350"/>
            <a:ext cx="4778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1`(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k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, 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1" name="Freeform 78"/>
          <p:cNvSpPr>
            <a:spLocks/>
          </p:cNvSpPr>
          <p:nvPr/>
        </p:nvSpPr>
        <p:spPr bwMode="auto">
          <a:xfrm>
            <a:off x="6199738" y="4781838"/>
            <a:ext cx="133350" cy="133350"/>
          </a:xfrm>
          <a:custGeom>
            <a:avLst/>
            <a:gdLst>
              <a:gd name="T0" fmla="*/ 84677265 w 210"/>
              <a:gd name="T1" fmla="*/ 42338633 h 210"/>
              <a:gd name="T2" fmla="*/ 0 w 210"/>
              <a:gd name="T3" fmla="*/ 0 h 210"/>
              <a:gd name="T4" fmla="*/ 0 w 210"/>
              <a:gd name="T5" fmla="*/ 84677265 h 210"/>
              <a:gd name="T6" fmla="*/ 84677265 w 210"/>
              <a:gd name="T7" fmla="*/ 42338633 h 210"/>
              <a:gd name="T8" fmla="*/ 0 60000 65536"/>
              <a:gd name="T9" fmla="*/ 0 60000 65536"/>
              <a:gd name="T10" fmla="*/ 0 60000 65536"/>
              <a:gd name="T11" fmla="*/ 0 60000 65536"/>
              <a:gd name="T12" fmla="*/ 0 w 210"/>
              <a:gd name="T13" fmla="*/ 0 h 210"/>
              <a:gd name="T14" fmla="*/ 210 w 210"/>
              <a:gd name="T15" fmla="*/ 210 h 2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0" h="210">
                <a:moveTo>
                  <a:pt x="210" y="105"/>
                </a:moveTo>
                <a:lnTo>
                  <a:pt x="0" y="0"/>
                </a:lnTo>
                <a:lnTo>
                  <a:pt x="0" y="210"/>
                </a:lnTo>
                <a:lnTo>
                  <a:pt x="210" y="105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2" name="Line 79"/>
          <p:cNvSpPr>
            <a:spLocks noChangeShapeType="1"/>
          </p:cNvSpPr>
          <p:nvPr/>
        </p:nvSpPr>
        <p:spPr bwMode="auto">
          <a:xfrm>
            <a:off x="4809088" y="4848513"/>
            <a:ext cx="1390650" cy="158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3" name="Rectangle 80"/>
          <p:cNvSpPr>
            <a:spLocks noChangeArrowheads="1"/>
          </p:cNvSpPr>
          <p:nvPr/>
        </p:nvSpPr>
        <p:spPr bwMode="auto">
          <a:xfrm>
            <a:off x="5463138" y="4648488"/>
            <a:ext cx="3635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1`(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sp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4" name="Freeform 81"/>
          <p:cNvSpPr>
            <a:spLocks/>
          </p:cNvSpPr>
          <p:nvPr/>
        </p:nvSpPr>
        <p:spPr bwMode="auto">
          <a:xfrm>
            <a:off x="6714088" y="3440400"/>
            <a:ext cx="133350" cy="133350"/>
          </a:xfrm>
          <a:custGeom>
            <a:avLst/>
            <a:gdLst>
              <a:gd name="T0" fmla="*/ 0 w 210"/>
              <a:gd name="T1" fmla="*/ 42338633 h 210"/>
              <a:gd name="T2" fmla="*/ 84677265 w 210"/>
              <a:gd name="T3" fmla="*/ 84677265 h 210"/>
              <a:gd name="T4" fmla="*/ 84677265 w 210"/>
              <a:gd name="T5" fmla="*/ 0 h 210"/>
              <a:gd name="T6" fmla="*/ 0 w 210"/>
              <a:gd name="T7" fmla="*/ 42338633 h 210"/>
              <a:gd name="T8" fmla="*/ 0 60000 65536"/>
              <a:gd name="T9" fmla="*/ 0 60000 65536"/>
              <a:gd name="T10" fmla="*/ 0 60000 65536"/>
              <a:gd name="T11" fmla="*/ 0 60000 65536"/>
              <a:gd name="T12" fmla="*/ 0 w 210"/>
              <a:gd name="T13" fmla="*/ 0 h 210"/>
              <a:gd name="T14" fmla="*/ 210 w 210"/>
              <a:gd name="T15" fmla="*/ 210 h 2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0" h="210">
                <a:moveTo>
                  <a:pt x="0" y="105"/>
                </a:moveTo>
                <a:lnTo>
                  <a:pt x="210" y="210"/>
                </a:lnTo>
                <a:lnTo>
                  <a:pt x="210" y="0"/>
                </a:lnTo>
                <a:lnTo>
                  <a:pt x="0" y="105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5" name="Line 82"/>
          <p:cNvSpPr>
            <a:spLocks noChangeShapeType="1"/>
          </p:cNvSpPr>
          <p:nvPr/>
        </p:nvSpPr>
        <p:spPr bwMode="auto">
          <a:xfrm flipH="1">
            <a:off x="6847438" y="3507075"/>
            <a:ext cx="139065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6" name="Rectangle 83"/>
          <p:cNvSpPr>
            <a:spLocks noChangeArrowheads="1"/>
          </p:cNvSpPr>
          <p:nvPr/>
        </p:nvSpPr>
        <p:spPr bwMode="auto">
          <a:xfrm>
            <a:off x="7123663" y="3564225"/>
            <a:ext cx="8985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1`(AgeFire, 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7" name="Rectangle 84"/>
          <p:cNvSpPr>
            <a:spLocks noChangeArrowheads="1"/>
          </p:cNvSpPr>
          <p:nvPr/>
        </p:nvSpPr>
        <p:spPr bwMode="auto">
          <a:xfrm>
            <a:off x="7123663" y="3716625"/>
            <a:ext cx="7080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Priority = 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8" name="Freeform 85"/>
          <p:cNvSpPr>
            <a:spLocks/>
          </p:cNvSpPr>
          <p:nvPr/>
        </p:nvSpPr>
        <p:spPr bwMode="auto">
          <a:xfrm>
            <a:off x="8361913" y="3183225"/>
            <a:ext cx="133350" cy="133350"/>
          </a:xfrm>
          <a:custGeom>
            <a:avLst/>
            <a:gdLst>
              <a:gd name="T0" fmla="*/ 42338633 w 210"/>
              <a:gd name="T1" fmla="*/ 84677265 h 210"/>
              <a:gd name="T2" fmla="*/ 84677265 w 210"/>
              <a:gd name="T3" fmla="*/ 0 h 210"/>
              <a:gd name="T4" fmla="*/ 0 w 210"/>
              <a:gd name="T5" fmla="*/ 0 h 210"/>
              <a:gd name="T6" fmla="*/ 42338633 w 210"/>
              <a:gd name="T7" fmla="*/ 84677265 h 210"/>
              <a:gd name="T8" fmla="*/ 0 60000 65536"/>
              <a:gd name="T9" fmla="*/ 0 60000 65536"/>
              <a:gd name="T10" fmla="*/ 0 60000 65536"/>
              <a:gd name="T11" fmla="*/ 0 60000 65536"/>
              <a:gd name="T12" fmla="*/ 0 w 210"/>
              <a:gd name="T13" fmla="*/ 0 h 210"/>
              <a:gd name="T14" fmla="*/ 210 w 210"/>
              <a:gd name="T15" fmla="*/ 210 h 2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0" h="210">
                <a:moveTo>
                  <a:pt x="105" y="210"/>
                </a:moveTo>
                <a:lnTo>
                  <a:pt x="210" y="0"/>
                </a:lnTo>
                <a:lnTo>
                  <a:pt x="0" y="0"/>
                </a:lnTo>
                <a:lnTo>
                  <a:pt x="105" y="21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9" name="Line 86"/>
          <p:cNvSpPr>
            <a:spLocks noChangeShapeType="1"/>
          </p:cNvSpPr>
          <p:nvPr/>
        </p:nvSpPr>
        <p:spPr bwMode="auto">
          <a:xfrm>
            <a:off x="8428588" y="2171988"/>
            <a:ext cx="0" cy="10112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0" name="Rectangle 87"/>
          <p:cNvSpPr>
            <a:spLocks noChangeArrowheads="1"/>
          </p:cNvSpPr>
          <p:nvPr/>
        </p:nvSpPr>
        <p:spPr bwMode="auto">
          <a:xfrm>
            <a:off x="7714213" y="2591088"/>
            <a:ext cx="4778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1`(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k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, 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1" name="Rectangle 88"/>
          <p:cNvSpPr>
            <a:spLocks noChangeArrowheads="1"/>
          </p:cNvSpPr>
          <p:nvPr/>
        </p:nvSpPr>
        <p:spPr bwMode="auto">
          <a:xfrm>
            <a:off x="7652300" y="2743488"/>
            <a:ext cx="6477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AgeEn = 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k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2" name="Freeform 89"/>
          <p:cNvSpPr>
            <a:spLocks/>
          </p:cNvSpPr>
          <p:nvPr/>
        </p:nvSpPr>
        <p:spPr bwMode="auto">
          <a:xfrm>
            <a:off x="8104738" y="1914813"/>
            <a:ext cx="133350" cy="133350"/>
          </a:xfrm>
          <a:custGeom>
            <a:avLst/>
            <a:gdLst>
              <a:gd name="T0" fmla="*/ 84677265 w 210"/>
              <a:gd name="T1" fmla="*/ 42338633 h 210"/>
              <a:gd name="T2" fmla="*/ 0 w 210"/>
              <a:gd name="T3" fmla="*/ 0 h 210"/>
              <a:gd name="T4" fmla="*/ 0 w 210"/>
              <a:gd name="T5" fmla="*/ 84677265 h 210"/>
              <a:gd name="T6" fmla="*/ 84677265 w 210"/>
              <a:gd name="T7" fmla="*/ 42338633 h 210"/>
              <a:gd name="T8" fmla="*/ 0 60000 65536"/>
              <a:gd name="T9" fmla="*/ 0 60000 65536"/>
              <a:gd name="T10" fmla="*/ 0 60000 65536"/>
              <a:gd name="T11" fmla="*/ 0 60000 65536"/>
              <a:gd name="T12" fmla="*/ 0 w 210"/>
              <a:gd name="T13" fmla="*/ 0 h 210"/>
              <a:gd name="T14" fmla="*/ 210 w 210"/>
              <a:gd name="T15" fmla="*/ 210 h 2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0" h="210">
                <a:moveTo>
                  <a:pt x="210" y="105"/>
                </a:moveTo>
                <a:lnTo>
                  <a:pt x="0" y="0"/>
                </a:lnTo>
                <a:lnTo>
                  <a:pt x="0" y="210"/>
                </a:lnTo>
                <a:lnTo>
                  <a:pt x="210" y="105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3" name="Line 90"/>
          <p:cNvSpPr>
            <a:spLocks noChangeShapeType="1"/>
          </p:cNvSpPr>
          <p:nvPr/>
        </p:nvSpPr>
        <p:spPr bwMode="auto">
          <a:xfrm>
            <a:off x="6714088" y="1981488"/>
            <a:ext cx="139065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4" name="Rectangle 91"/>
          <p:cNvSpPr>
            <a:spLocks noChangeArrowheads="1"/>
          </p:cNvSpPr>
          <p:nvPr/>
        </p:nvSpPr>
        <p:spPr bwMode="auto">
          <a:xfrm>
            <a:off x="6995075" y="1794163"/>
            <a:ext cx="10858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1`(AgeDis(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tr</a:t>
            </a:r>
            <a:r>
              <a:rPr kumimoji="0" lang="de-DE" sz="1100" b="0" i="0" u="none" strike="noStrike" kern="0" cap="none" spc="0" normalizeH="0" baseline="-2500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, 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5" name="Freeform 92"/>
          <p:cNvSpPr>
            <a:spLocks/>
          </p:cNvSpPr>
          <p:nvPr/>
        </p:nvSpPr>
        <p:spPr bwMode="auto">
          <a:xfrm>
            <a:off x="6199738" y="1914813"/>
            <a:ext cx="133350" cy="133350"/>
          </a:xfrm>
          <a:custGeom>
            <a:avLst/>
            <a:gdLst>
              <a:gd name="T0" fmla="*/ 84677265 w 210"/>
              <a:gd name="T1" fmla="*/ 42338633 h 210"/>
              <a:gd name="T2" fmla="*/ 0 w 210"/>
              <a:gd name="T3" fmla="*/ 0 h 210"/>
              <a:gd name="T4" fmla="*/ 0 w 210"/>
              <a:gd name="T5" fmla="*/ 84677265 h 210"/>
              <a:gd name="T6" fmla="*/ 84677265 w 210"/>
              <a:gd name="T7" fmla="*/ 42338633 h 210"/>
              <a:gd name="T8" fmla="*/ 0 60000 65536"/>
              <a:gd name="T9" fmla="*/ 0 60000 65536"/>
              <a:gd name="T10" fmla="*/ 0 60000 65536"/>
              <a:gd name="T11" fmla="*/ 0 60000 65536"/>
              <a:gd name="T12" fmla="*/ 0 w 210"/>
              <a:gd name="T13" fmla="*/ 0 h 210"/>
              <a:gd name="T14" fmla="*/ 210 w 210"/>
              <a:gd name="T15" fmla="*/ 210 h 2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0" h="210">
                <a:moveTo>
                  <a:pt x="210" y="105"/>
                </a:moveTo>
                <a:lnTo>
                  <a:pt x="0" y="0"/>
                </a:lnTo>
                <a:lnTo>
                  <a:pt x="0" y="210"/>
                </a:lnTo>
                <a:lnTo>
                  <a:pt x="210" y="105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6" name="Line 93"/>
          <p:cNvSpPr>
            <a:spLocks noChangeShapeType="1"/>
          </p:cNvSpPr>
          <p:nvPr/>
        </p:nvSpPr>
        <p:spPr bwMode="auto">
          <a:xfrm>
            <a:off x="4809088" y="1981488"/>
            <a:ext cx="139065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7" name="Rectangle 94"/>
          <p:cNvSpPr>
            <a:spLocks noChangeArrowheads="1"/>
          </p:cNvSpPr>
          <p:nvPr/>
        </p:nvSpPr>
        <p:spPr bwMode="auto">
          <a:xfrm>
            <a:off x="5171038" y="1800513"/>
            <a:ext cx="4778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1`(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k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, 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8" name="Freeform 95"/>
          <p:cNvSpPr>
            <a:spLocks/>
          </p:cNvSpPr>
          <p:nvPr/>
        </p:nvSpPr>
        <p:spPr bwMode="auto">
          <a:xfrm>
            <a:off x="6199738" y="3440400"/>
            <a:ext cx="133350" cy="133350"/>
          </a:xfrm>
          <a:custGeom>
            <a:avLst/>
            <a:gdLst>
              <a:gd name="T0" fmla="*/ 84677265 w 210"/>
              <a:gd name="T1" fmla="*/ 42338633 h 210"/>
              <a:gd name="T2" fmla="*/ 0 w 210"/>
              <a:gd name="T3" fmla="*/ 0 h 210"/>
              <a:gd name="T4" fmla="*/ 0 w 210"/>
              <a:gd name="T5" fmla="*/ 84677265 h 210"/>
              <a:gd name="T6" fmla="*/ 84677265 w 210"/>
              <a:gd name="T7" fmla="*/ 42338633 h 210"/>
              <a:gd name="T8" fmla="*/ 0 60000 65536"/>
              <a:gd name="T9" fmla="*/ 0 60000 65536"/>
              <a:gd name="T10" fmla="*/ 0 60000 65536"/>
              <a:gd name="T11" fmla="*/ 0 60000 65536"/>
              <a:gd name="T12" fmla="*/ 0 w 210"/>
              <a:gd name="T13" fmla="*/ 0 h 210"/>
              <a:gd name="T14" fmla="*/ 210 w 210"/>
              <a:gd name="T15" fmla="*/ 210 h 2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0" h="210">
                <a:moveTo>
                  <a:pt x="210" y="105"/>
                </a:moveTo>
                <a:lnTo>
                  <a:pt x="0" y="0"/>
                </a:lnTo>
                <a:lnTo>
                  <a:pt x="0" y="210"/>
                </a:lnTo>
                <a:lnTo>
                  <a:pt x="210" y="105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9" name="Line 96"/>
          <p:cNvSpPr>
            <a:spLocks noChangeShapeType="1"/>
          </p:cNvSpPr>
          <p:nvPr/>
        </p:nvSpPr>
        <p:spPr bwMode="auto">
          <a:xfrm>
            <a:off x="4809088" y="3507075"/>
            <a:ext cx="139065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0" name="Rectangle 97"/>
          <p:cNvSpPr>
            <a:spLocks noChangeArrowheads="1"/>
          </p:cNvSpPr>
          <p:nvPr/>
        </p:nvSpPr>
        <p:spPr bwMode="auto">
          <a:xfrm>
            <a:off x="5047213" y="3564225"/>
            <a:ext cx="8985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1`(AgeFire, 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1" name="Rectangle 98"/>
          <p:cNvSpPr>
            <a:spLocks noChangeArrowheads="1"/>
          </p:cNvSpPr>
          <p:nvPr/>
        </p:nvSpPr>
        <p:spPr bwMode="auto">
          <a:xfrm>
            <a:off x="5047213" y="3716625"/>
            <a:ext cx="7080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Priority = 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2" name="Freeform 99"/>
          <p:cNvSpPr>
            <a:spLocks/>
          </p:cNvSpPr>
          <p:nvPr/>
        </p:nvSpPr>
        <p:spPr bwMode="auto">
          <a:xfrm>
            <a:off x="4551913" y="3183225"/>
            <a:ext cx="133350" cy="133350"/>
          </a:xfrm>
          <a:custGeom>
            <a:avLst/>
            <a:gdLst>
              <a:gd name="T0" fmla="*/ 42338633 w 210"/>
              <a:gd name="T1" fmla="*/ 84677265 h 210"/>
              <a:gd name="T2" fmla="*/ 84677265 w 210"/>
              <a:gd name="T3" fmla="*/ 0 h 210"/>
              <a:gd name="T4" fmla="*/ 0 w 210"/>
              <a:gd name="T5" fmla="*/ 0 h 210"/>
              <a:gd name="T6" fmla="*/ 42338633 w 210"/>
              <a:gd name="T7" fmla="*/ 84677265 h 210"/>
              <a:gd name="T8" fmla="*/ 0 60000 65536"/>
              <a:gd name="T9" fmla="*/ 0 60000 65536"/>
              <a:gd name="T10" fmla="*/ 0 60000 65536"/>
              <a:gd name="T11" fmla="*/ 0 60000 65536"/>
              <a:gd name="T12" fmla="*/ 0 w 210"/>
              <a:gd name="T13" fmla="*/ 0 h 210"/>
              <a:gd name="T14" fmla="*/ 210 w 210"/>
              <a:gd name="T15" fmla="*/ 210 h 2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0" h="210">
                <a:moveTo>
                  <a:pt x="105" y="210"/>
                </a:moveTo>
                <a:lnTo>
                  <a:pt x="210" y="0"/>
                </a:lnTo>
                <a:lnTo>
                  <a:pt x="0" y="0"/>
                </a:lnTo>
                <a:lnTo>
                  <a:pt x="105" y="21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3" name="Line 100"/>
          <p:cNvSpPr>
            <a:spLocks noChangeShapeType="1"/>
          </p:cNvSpPr>
          <p:nvPr/>
        </p:nvSpPr>
        <p:spPr bwMode="auto">
          <a:xfrm>
            <a:off x="4618588" y="2171988"/>
            <a:ext cx="0" cy="10112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4" name="Rectangle 101"/>
          <p:cNvSpPr>
            <a:spLocks noChangeArrowheads="1"/>
          </p:cNvSpPr>
          <p:nvPr/>
        </p:nvSpPr>
        <p:spPr bwMode="auto">
          <a:xfrm>
            <a:off x="4685263" y="2591088"/>
            <a:ext cx="47783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1`(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k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, 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)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5" name="Rectangle 102"/>
          <p:cNvSpPr>
            <a:spLocks noChangeArrowheads="1"/>
          </p:cNvSpPr>
          <p:nvPr/>
        </p:nvSpPr>
        <p:spPr bwMode="auto">
          <a:xfrm>
            <a:off x="4685263" y="2743488"/>
            <a:ext cx="6477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AgeEn = 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k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6" name="Rectangle 103"/>
          <p:cNvSpPr>
            <a:spLocks noChangeArrowheads="1"/>
          </p:cNvSpPr>
          <p:nvPr/>
        </p:nvSpPr>
        <p:spPr bwMode="auto">
          <a:xfrm>
            <a:off x="7123663" y="3870613"/>
            <a:ext cx="78581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Set(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X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_1 = 0)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7" name="Rectangle 104"/>
          <p:cNvSpPr>
            <a:spLocks noChangeArrowheads="1"/>
          </p:cNvSpPr>
          <p:nvPr/>
        </p:nvSpPr>
        <p:spPr bwMode="auto">
          <a:xfrm>
            <a:off x="5047213" y="3870613"/>
            <a:ext cx="78581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Set(</a:t>
            </a:r>
            <a:r>
              <a:rPr kumimoji="0" lang="de-DE" sz="1100" b="0" i="1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X</a:t>
            </a:r>
            <a:r>
              <a:rPr kumimoji="0" lang="de-DE" sz="11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_1 = 0)</a:t>
            </a: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" name="Group 135"/>
          <p:cNvGrpSpPr>
            <a:grpSpLocks/>
          </p:cNvGrpSpPr>
          <p:nvPr/>
        </p:nvGrpSpPr>
        <p:grpSpPr bwMode="auto">
          <a:xfrm>
            <a:off x="3829133" y="1177283"/>
            <a:ext cx="1628775" cy="2501900"/>
            <a:chOff x="2394" y="890"/>
            <a:chExt cx="325" cy="499"/>
          </a:xfrm>
        </p:grpSpPr>
        <p:sp>
          <p:nvSpPr>
            <p:cNvPr id="209" name="Oval 136"/>
            <p:cNvSpPr>
              <a:spLocks noChangeArrowheads="1"/>
            </p:cNvSpPr>
            <p:nvPr/>
          </p:nvSpPr>
          <p:spPr bwMode="auto">
            <a:xfrm>
              <a:off x="2394" y="890"/>
              <a:ext cx="272" cy="272"/>
            </a:xfrm>
            <a:prstGeom prst="ellipse">
              <a:avLst/>
            </a:prstGeom>
            <a:noFill/>
            <a:ln w="825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0" name="Line 137"/>
            <p:cNvSpPr>
              <a:spLocks noChangeShapeType="1"/>
            </p:cNvSpPr>
            <p:nvPr/>
          </p:nvSpPr>
          <p:spPr bwMode="auto">
            <a:xfrm>
              <a:off x="2597" y="1146"/>
              <a:ext cx="122" cy="243"/>
            </a:xfrm>
            <a:prstGeom prst="line">
              <a:avLst/>
            </a:prstGeom>
            <a:noFill/>
            <a:ln w="1905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6" name="Pfeil nach unten 105"/>
          <p:cNvSpPr>
            <a:spLocks noChangeAspect="1"/>
          </p:cNvSpPr>
          <p:nvPr/>
        </p:nvSpPr>
        <p:spPr bwMode="auto">
          <a:xfrm rot="16200000">
            <a:off x="291399" y="3896959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107" name="Pfeil nach unten 106"/>
          <p:cNvSpPr>
            <a:spLocks noChangeAspect="1"/>
          </p:cNvSpPr>
          <p:nvPr/>
        </p:nvSpPr>
        <p:spPr bwMode="auto">
          <a:xfrm rot="16200000">
            <a:off x="291399" y="3000459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108" name="Pfeil nach unten 107"/>
          <p:cNvSpPr>
            <a:spLocks noChangeAspect="1"/>
          </p:cNvSpPr>
          <p:nvPr/>
        </p:nvSpPr>
        <p:spPr bwMode="auto">
          <a:xfrm rot="16200000">
            <a:off x="291399" y="2086029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0" fill="hold"/>
                                        <p:tgtEl>
                                          <p:spTgt spid="145"/>
                                        </p:tgtEl>
                                      </p:cBhvr>
                                      <p:by x="160000" y="16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500" fill="hold"/>
                                        <p:tgtEl>
                                          <p:spTgt spid="145"/>
                                        </p:tgtEl>
                                      </p:cBhvr>
                                      <p:by x="63000" y="6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14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Conjoint System Modeling (CSM)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en-US" noProof="0" smtClean="0"/>
              <a:pPr>
                <a:defRPr/>
              </a:pPr>
              <a:t>11</a:t>
            </a:fld>
            <a:endParaRPr lang="en-US" noProof="0"/>
          </a:p>
        </p:txBody>
      </p:sp>
      <p:sp>
        <p:nvSpPr>
          <p:cNvPr id="32" name="Rectangle 9"/>
          <p:cNvSpPr>
            <a:spLocks noChangeArrowheads="1"/>
          </p:cNvSpPr>
          <p:nvPr/>
        </p:nvSpPr>
        <p:spPr bwMode="auto">
          <a:xfrm>
            <a:off x="-286880" y="1358867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Rectangle 11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50175" y="1212299"/>
            <a:ext cx="8655050" cy="5195887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0" tIns="72377" rIns="0" bIns="0" numCol="1" anchor="t" anchorCtr="0" compatLnSpc="1">
            <a:prstTxWarp prst="textNoShape">
              <a:avLst/>
            </a:prstTxWarp>
          </a:bodyPr>
          <a:lstStyle/>
          <a:p>
            <a:pPr marL="347663" marR="0" lvl="0" indent="-347663" algn="l" defTabSz="957263" rtl="0" eaLnBrk="0" fontAlgn="base" latinLnBrk="0" hangingPunct="0">
              <a:lnSpc>
                <a:spcPct val="105000"/>
              </a:lnSpc>
              <a:spcBef>
                <a:spcPct val="25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Char char="è"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Hybrid system model</a:t>
            </a:r>
          </a:p>
          <a:p>
            <a:pPr marL="347663" marR="0" lvl="0" indent="-347663" algn="l" defTabSz="957263" rtl="0" eaLnBrk="0" fontAlgn="base" latinLnBrk="0" hangingPunct="0">
              <a:lnSpc>
                <a:spcPct val="105000"/>
              </a:lnSpc>
              <a:spcBef>
                <a:spcPct val="25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Char char="è"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ECSPN state space oriented</a:t>
            </a:r>
          </a:p>
          <a:p>
            <a:pPr marL="695325" marR="0" lvl="1" indent="-217488" algn="l" defTabSz="957263" rtl="0" eaLnBrk="0" fontAlgn="base" latinLnBrk="0" hangingPunct="0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Reliability structure is not directly </a:t>
            </a:r>
            <a:r>
              <a:rPr kumimoji="0" lang="en-US" sz="1800" b="0" i="0" u="none" strike="noStrike" kern="0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representable</a:t>
            </a:r>
            <a:endParaRPr kumimoji="0" lang="en-US" sz="1800" b="0" i="0" u="none" strike="noStrike" kern="0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695325" marR="0" lvl="1" indent="-217488" algn="l" defTabSz="957263" rtl="0" eaLnBrk="0" fontAlgn="base" latinLnBrk="0" hangingPunct="0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System state complex</a:t>
            </a:r>
          </a:p>
          <a:p>
            <a:pPr marL="347663" marR="0" lvl="0" indent="-347663" algn="l" defTabSz="957263" rtl="0" eaLnBrk="0" fontAlgn="base" latinLnBrk="0" hangingPunct="0">
              <a:lnSpc>
                <a:spcPct val="105000"/>
              </a:lnSpc>
              <a:spcBef>
                <a:spcPct val="25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Char char="è"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Reliability Block Diagram (RBD) favorable for reliability structure</a:t>
            </a:r>
          </a:p>
        </p:txBody>
      </p:sp>
      <p:sp>
        <p:nvSpPr>
          <p:cNvPr id="35" name="Text Box 122"/>
          <p:cNvSpPr txBox="1">
            <a:spLocks noChangeArrowheads="1"/>
          </p:cNvSpPr>
          <p:nvPr/>
        </p:nvSpPr>
        <p:spPr bwMode="auto">
          <a:xfrm>
            <a:off x="683568" y="5688505"/>
            <a:ext cx="8180388" cy="646331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0" dirty="0" smtClean="0">
                <a:solidFill>
                  <a:srgbClr val="000000"/>
                </a:solidFill>
                <a:cs typeface="Arial" charset="0"/>
              </a:rPr>
              <a:t>Presentation of various aspects using the optimal modeling technique in each case</a:t>
            </a:r>
          </a:p>
        </p:txBody>
      </p:sp>
      <p:sp>
        <p:nvSpPr>
          <p:cNvPr id="37" name="Text Box 115"/>
          <p:cNvSpPr txBox="1">
            <a:spLocks noChangeArrowheads="1"/>
          </p:cNvSpPr>
          <p:nvPr/>
        </p:nvSpPr>
        <p:spPr bwMode="auto">
          <a:xfrm>
            <a:off x="3885538" y="3873103"/>
            <a:ext cx="19081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Conjoint</a:t>
            </a:r>
            <a:br>
              <a:rPr kumimoji="0" lang="en-US" sz="2000" b="1" i="0" u="none" strike="noStrike" kern="0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r>
              <a:rPr kumimoji="0" lang="en-US" sz="2000" b="1" i="0" u="none" strike="noStrike" kern="0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System Model</a:t>
            </a:r>
            <a:endParaRPr kumimoji="0" lang="en-US" sz="2000" b="1" i="0" u="none" strike="noStrike" kern="0" cap="none" spc="0" normalizeH="0" baseline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" name="Group 127"/>
          <p:cNvGrpSpPr>
            <a:grpSpLocks/>
          </p:cNvGrpSpPr>
          <p:nvPr/>
        </p:nvGrpSpPr>
        <p:grpSpPr bwMode="auto">
          <a:xfrm>
            <a:off x="3172750" y="3461510"/>
            <a:ext cx="5863746" cy="1654175"/>
            <a:chOff x="2168" y="1932"/>
            <a:chExt cx="3764" cy="1042"/>
          </a:xfrm>
        </p:grpSpPr>
        <p:sp>
          <p:nvSpPr>
            <p:cNvPr id="39" name="Oval 120"/>
            <p:cNvSpPr>
              <a:spLocks noChangeArrowheads="1"/>
            </p:cNvSpPr>
            <p:nvPr/>
          </p:nvSpPr>
          <p:spPr bwMode="auto">
            <a:xfrm>
              <a:off x="2168" y="1932"/>
              <a:ext cx="3764" cy="1042"/>
            </a:xfrm>
            <a:prstGeom prst="ellipse">
              <a:avLst/>
            </a:prstGeom>
            <a:solidFill>
              <a:srgbClr val="0070C0">
                <a:alpha val="4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Rectangle 116"/>
            <p:cNvSpPr>
              <a:spLocks noChangeArrowheads="1"/>
            </p:cNvSpPr>
            <p:nvPr/>
          </p:nvSpPr>
          <p:spPr bwMode="auto">
            <a:xfrm>
              <a:off x="4169" y="2215"/>
              <a:ext cx="1407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10429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900" b="0" i="0" u="none" strike="noStrike" kern="0" cap="none" spc="0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Reliability</a:t>
              </a:r>
            </a:p>
            <a:p>
              <a:pPr marL="0" marR="0" lvl="0" indent="0" algn="ctr" defTabSz="10429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900" b="0" i="0" u="none" strike="noStrike" kern="0" cap="none" spc="0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Block Diagram</a:t>
              </a:r>
            </a:p>
          </p:txBody>
        </p:sp>
      </p:grpSp>
      <p:sp>
        <p:nvSpPr>
          <p:cNvPr id="17" name="Pfeil nach unten 16"/>
          <p:cNvSpPr>
            <a:spLocks noChangeAspect="1"/>
          </p:cNvSpPr>
          <p:nvPr/>
        </p:nvSpPr>
        <p:spPr bwMode="auto">
          <a:xfrm rot="16200000">
            <a:off x="300364" y="1679147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24" name="Pfeil nach unten 23"/>
          <p:cNvSpPr>
            <a:spLocks noChangeAspect="1"/>
          </p:cNvSpPr>
          <p:nvPr/>
        </p:nvSpPr>
        <p:spPr bwMode="auto">
          <a:xfrm rot="16200000">
            <a:off x="300364" y="2597034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grpSp>
        <p:nvGrpSpPr>
          <p:cNvPr id="5" name="Group 126"/>
          <p:cNvGrpSpPr>
            <a:grpSpLocks/>
          </p:cNvGrpSpPr>
          <p:nvPr/>
        </p:nvGrpSpPr>
        <p:grpSpPr bwMode="auto">
          <a:xfrm>
            <a:off x="323528" y="3463098"/>
            <a:ext cx="5871822" cy="1657350"/>
            <a:chOff x="308" y="1932"/>
            <a:chExt cx="3764" cy="1044"/>
          </a:xfrm>
        </p:grpSpPr>
        <p:sp>
          <p:nvSpPr>
            <p:cNvPr id="42" name="Oval 118"/>
            <p:cNvSpPr>
              <a:spLocks noChangeArrowheads="1"/>
            </p:cNvSpPr>
            <p:nvPr/>
          </p:nvSpPr>
          <p:spPr bwMode="auto">
            <a:xfrm>
              <a:off x="308" y="1932"/>
              <a:ext cx="3764" cy="1044"/>
            </a:xfrm>
            <a:prstGeom prst="ellipse">
              <a:avLst/>
            </a:prstGeom>
            <a:solidFill>
              <a:srgbClr val="FF9900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Rectangle 117"/>
            <p:cNvSpPr>
              <a:spLocks noChangeArrowheads="1"/>
            </p:cNvSpPr>
            <p:nvPr/>
          </p:nvSpPr>
          <p:spPr bwMode="auto">
            <a:xfrm>
              <a:off x="313" y="2215"/>
              <a:ext cx="1953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10429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900" b="0" i="0" u="none" strike="noStrike" kern="0" cap="none" spc="0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Extended Coloured</a:t>
              </a:r>
            </a:p>
            <a:p>
              <a:pPr marL="0" marR="0" lvl="0" indent="0" algn="ctr" defTabSz="104298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900" b="0" i="0" u="none" strike="noStrike" kern="0" cap="none" spc="0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Stochastic Petri Net</a:t>
              </a:r>
            </a:p>
          </p:txBody>
        </p:sp>
      </p:grpSp>
      <p:sp>
        <p:nvSpPr>
          <p:cNvPr id="21" name="Pfeil nach unten 20"/>
          <p:cNvSpPr>
            <a:spLocks noChangeAspect="1"/>
          </p:cNvSpPr>
          <p:nvPr/>
        </p:nvSpPr>
        <p:spPr bwMode="auto">
          <a:xfrm rot="16200000">
            <a:off x="300365" y="1314595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22" name="Pfeil nach unten 21"/>
          <p:cNvSpPr>
            <a:spLocks noChangeAspect="1"/>
          </p:cNvSpPr>
          <p:nvPr/>
        </p:nvSpPr>
        <p:spPr bwMode="auto">
          <a:xfrm rot="16200000">
            <a:off x="300364" y="5828429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Hierarchy of Modeling Methods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en-US" noProof="0" smtClean="0"/>
              <a:pPr>
                <a:defRPr/>
              </a:pPr>
              <a:t>12</a:t>
            </a:fld>
            <a:endParaRPr lang="en-US" noProof="0"/>
          </a:p>
        </p:txBody>
      </p:sp>
      <p:sp>
        <p:nvSpPr>
          <p:cNvPr id="5" name="Rechteck 4"/>
          <p:cNvSpPr/>
          <p:nvPr/>
        </p:nvSpPr>
        <p:spPr bwMode="auto">
          <a:xfrm>
            <a:off x="3492000" y="5699512"/>
            <a:ext cx="2448272" cy="753824"/>
          </a:xfrm>
          <a:prstGeom prst="rect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000000"/>
                </a:solidFill>
              </a:rPr>
              <a:t>Queue oriented models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6228184" y="5699512"/>
            <a:ext cx="2448272" cy="753824"/>
          </a:xfrm>
          <a:prstGeom prst="rect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smtClean="0">
                <a:solidFill>
                  <a:srgbClr val="000000"/>
                </a:solidFill>
              </a:rPr>
              <a:t>State-space      oriented models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7" name="Rechteck 6"/>
          <p:cNvSpPr/>
          <p:nvPr/>
        </p:nvSpPr>
        <p:spPr bwMode="auto">
          <a:xfrm>
            <a:off x="755576" y="5699512"/>
            <a:ext cx="2448272" cy="753824"/>
          </a:xfrm>
          <a:prstGeom prst="rect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smtClean="0">
                <a:solidFill>
                  <a:srgbClr val="000000"/>
                </a:solidFill>
              </a:rPr>
              <a:t>Combinatorial models</a:t>
            </a:r>
            <a:endParaRPr lang="en-US" sz="1600" b="1">
              <a:solidFill>
                <a:srgbClr val="000000"/>
              </a:solidFill>
            </a:endParaRPr>
          </a:p>
        </p:txBody>
      </p:sp>
      <p:grpSp>
        <p:nvGrpSpPr>
          <p:cNvPr id="3" name="Gruppieren 25"/>
          <p:cNvGrpSpPr/>
          <p:nvPr/>
        </p:nvGrpSpPr>
        <p:grpSpPr>
          <a:xfrm>
            <a:off x="395536" y="1268760"/>
            <a:ext cx="8640960" cy="4464496"/>
            <a:chOff x="395536" y="1268760"/>
            <a:chExt cx="8640960" cy="4464496"/>
          </a:xfrm>
        </p:grpSpPr>
        <p:sp>
          <p:nvSpPr>
            <p:cNvPr id="8" name="Rechteck 7"/>
            <p:cNvSpPr>
              <a:spLocks noChangeAspect="1"/>
            </p:cNvSpPr>
            <p:nvPr/>
          </p:nvSpPr>
          <p:spPr bwMode="auto">
            <a:xfrm>
              <a:off x="1794656" y="4365104"/>
              <a:ext cx="1625216" cy="936016"/>
            </a:xfrm>
            <a:prstGeom prst="rect">
              <a:avLst/>
            </a:prstGeom>
            <a:solidFill>
              <a:srgbClr val="FF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4298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smtClean="0">
                  <a:solidFill>
                    <a:srgbClr val="000000"/>
                  </a:solidFill>
                </a:rPr>
                <a:t>Reliability block diagram (RBD)</a:t>
              </a:r>
              <a:endParaRPr lang="en-US" sz="1600" b="1">
                <a:solidFill>
                  <a:srgbClr val="000000"/>
                </a:solidFill>
              </a:endParaRPr>
            </a:p>
          </p:txBody>
        </p:sp>
        <p:sp>
          <p:nvSpPr>
            <p:cNvPr id="9" name="Rechteck 8"/>
            <p:cNvSpPr/>
            <p:nvPr/>
          </p:nvSpPr>
          <p:spPr bwMode="auto">
            <a:xfrm>
              <a:off x="3456000" y="1268760"/>
              <a:ext cx="2232000" cy="1008112"/>
            </a:xfrm>
            <a:prstGeom prst="rect">
              <a:avLst/>
            </a:prstGeom>
            <a:solidFill>
              <a:srgbClr val="FF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4298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smtClean="0">
                  <a:solidFill>
                    <a:srgbClr val="000000"/>
                  </a:solidFill>
                </a:rPr>
                <a:t>Conjoint System Model (CSM)</a:t>
              </a:r>
              <a:endParaRPr lang="en-US" sz="1600" b="1">
                <a:solidFill>
                  <a:srgbClr val="000000"/>
                </a:solidFill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4283968" y="2708920"/>
              <a:ext cx="3024336" cy="864000"/>
            </a:xfrm>
            <a:prstGeom prst="rect">
              <a:avLst/>
            </a:prstGeom>
            <a:solidFill>
              <a:srgbClr val="FF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4298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smtClean="0">
                  <a:solidFill>
                    <a:srgbClr val="000000"/>
                  </a:solidFill>
                </a:rPr>
                <a:t>Extended Coloured Stochastic Petri Nets (ECSPN)</a:t>
              </a:r>
              <a:endParaRPr lang="en-US" sz="1600" b="1">
                <a:solidFill>
                  <a:srgbClr val="000000"/>
                </a:solidFill>
              </a:endParaRPr>
            </a:p>
          </p:txBody>
        </p:sp>
        <p:sp>
          <p:nvSpPr>
            <p:cNvPr id="11" name="Rechteck 10"/>
            <p:cNvSpPr/>
            <p:nvPr/>
          </p:nvSpPr>
          <p:spPr bwMode="auto">
            <a:xfrm>
              <a:off x="5508104" y="3899312"/>
              <a:ext cx="2304256" cy="753824"/>
            </a:xfrm>
            <a:prstGeom prst="rect">
              <a:avLst/>
            </a:prstGeom>
            <a:solidFill>
              <a:srgbClr val="FF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4298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smtClean="0">
                  <a:solidFill>
                    <a:srgbClr val="000000"/>
                  </a:solidFill>
                </a:rPr>
                <a:t>Extended Stochastic Petri Nets (ESPN)</a:t>
              </a:r>
              <a:endParaRPr lang="en-US" sz="1600" b="1">
                <a:solidFill>
                  <a:srgbClr val="000000"/>
                </a:solidFill>
              </a:endParaRPr>
            </a:p>
          </p:txBody>
        </p:sp>
        <p:sp>
          <p:nvSpPr>
            <p:cNvPr id="12" name="Rechteck 11"/>
            <p:cNvSpPr/>
            <p:nvPr/>
          </p:nvSpPr>
          <p:spPr bwMode="auto">
            <a:xfrm>
              <a:off x="3779912" y="4905232"/>
              <a:ext cx="1872208" cy="612000"/>
            </a:xfrm>
            <a:prstGeom prst="rect">
              <a:avLst/>
            </a:prstGeom>
            <a:solidFill>
              <a:srgbClr val="FF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smtClean="0">
                  <a:solidFill>
                    <a:srgbClr val="000000"/>
                  </a:solidFill>
                </a:rPr>
                <a:t>Queue (Q)</a:t>
              </a:r>
              <a:endParaRPr lang="en-US" sz="1600" b="1">
                <a:solidFill>
                  <a:srgbClr val="000000"/>
                </a:solidFill>
              </a:endParaRPr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6012160" y="4905232"/>
              <a:ext cx="1296144" cy="612000"/>
            </a:xfrm>
            <a:prstGeom prst="rect">
              <a:avLst/>
            </a:prstGeom>
            <a:solidFill>
              <a:srgbClr val="FF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 smtClean="0">
                  <a:solidFill>
                    <a:srgbClr val="000000"/>
                  </a:solidFill>
                </a:rPr>
                <a:t>Petri nets</a:t>
              </a:r>
              <a:endParaRPr lang="en-US" sz="1600" b="1" dirty="0">
                <a:solidFill>
                  <a:srgbClr val="000000"/>
                </a:solidFill>
              </a:endParaRPr>
            </a:p>
          </p:txBody>
        </p:sp>
        <p:sp>
          <p:nvSpPr>
            <p:cNvPr id="14" name="Rechteck 13"/>
            <p:cNvSpPr/>
            <p:nvPr/>
          </p:nvSpPr>
          <p:spPr bwMode="auto">
            <a:xfrm>
              <a:off x="7452320" y="4905232"/>
              <a:ext cx="1584176" cy="612000"/>
            </a:xfrm>
            <a:prstGeom prst="rect">
              <a:avLst/>
            </a:prstGeom>
            <a:solidFill>
              <a:srgbClr val="FF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500" b="1" smtClean="0">
                  <a:solidFill>
                    <a:srgbClr val="000000"/>
                  </a:solidFill>
                </a:rPr>
                <a:t>Markov state graphs (MG)</a:t>
              </a:r>
              <a:endParaRPr lang="en-US" sz="1500" b="1">
                <a:solidFill>
                  <a:srgbClr val="000000"/>
                </a:solidFill>
              </a:endParaRPr>
            </a:p>
          </p:txBody>
        </p:sp>
        <p:cxnSp>
          <p:nvCxnSpPr>
            <p:cNvPr id="15" name="Gerade Verbindung mit Pfeil 14"/>
            <p:cNvCxnSpPr>
              <a:stCxn id="10" idx="0"/>
            </p:cNvCxnSpPr>
            <p:nvPr/>
          </p:nvCxnSpPr>
          <p:spPr bwMode="auto">
            <a:xfrm flipH="1" flipV="1">
              <a:off x="5004048" y="2276872"/>
              <a:ext cx="792088" cy="468000"/>
            </a:xfrm>
            <a:prstGeom prst="straightConnector1">
              <a:avLst/>
            </a:prstGeom>
            <a:solidFill>
              <a:srgbClr val="FFFF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" name="Gerade Verbindung mit Pfeil 15"/>
            <p:cNvCxnSpPr>
              <a:stCxn id="8" idx="0"/>
            </p:cNvCxnSpPr>
            <p:nvPr/>
          </p:nvCxnSpPr>
          <p:spPr bwMode="auto">
            <a:xfrm flipV="1">
              <a:off x="2607264" y="2276872"/>
              <a:ext cx="1707672" cy="2088232"/>
            </a:xfrm>
            <a:prstGeom prst="straightConnector1">
              <a:avLst/>
            </a:prstGeom>
            <a:solidFill>
              <a:srgbClr val="FFFF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7" name="Gerade Verbindung mit Pfeil 16"/>
            <p:cNvCxnSpPr/>
            <p:nvPr/>
          </p:nvCxnSpPr>
          <p:spPr bwMode="auto">
            <a:xfrm flipV="1">
              <a:off x="2339752" y="5301208"/>
              <a:ext cx="288032" cy="432048"/>
            </a:xfrm>
            <a:prstGeom prst="straightConnector1">
              <a:avLst/>
            </a:prstGeom>
            <a:solidFill>
              <a:srgbClr val="FFFF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8" name="Gerade Verbindung mit Pfeil 17"/>
            <p:cNvCxnSpPr/>
            <p:nvPr/>
          </p:nvCxnSpPr>
          <p:spPr bwMode="auto">
            <a:xfrm flipV="1">
              <a:off x="7956376" y="5517232"/>
              <a:ext cx="144016" cy="216000"/>
            </a:xfrm>
            <a:prstGeom prst="straightConnector1">
              <a:avLst/>
            </a:prstGeom>
            <a:solidFill>
              <a:srgbClr val="FFFF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9" name="Gerade Verbindung mit Pfeil 18"/>
            <p:cNvCxnSpPr>
              <a:stCxn id="13" idx="0"/>
            </p:cNvCxnSpPr>
            <p:nvPr/>
          </p:nvCxnSpPr>
          <p:spPr bwMode="auto">
            <a:xfrm flipV="1">
              <a:off x="6660232" y="4653136"/>
              <a:ext cx="0" cy="288000"/>
            </a:xfrm>
            <a:prstGeom prst="straightConnector1">
              <a:avLst/>
            </a:prstGeom>
            <a:solidFill>
              <a:srgbClr val="FFFF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Gerade Verbindung mit Pfeil 19"/>
            <p:cNvCxnSpPr>
              <a:stCxn id="11" idx="0"/>
            </p:cNvCxnSpPr>
            <p:nvPr/>
          </p:nvCxnSpPr>
          <p:spPr bwMode="auto">
            <a:xfrm flipH="1" flipV="1">
              <a:off x="6516216" y="3572920"/>
              <a:ext cx="144016" cy="360000"/>
            </a:xfrm>
            <a:prstGeom prst="straightConnector1">
              <a:avLst/>
            </a:prstGeom>
            <a:solidFill>
              <a:srgbClr val="FFFF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1" name="Gerade Verbindung mit Pfeil 20"/>
            <p:cNvCxnSpPr>
              <a:stCxn id="12" idx="0"/>
            </p:cNvCxnSpPr>
            <p:nvPr/>
          </p:nvCxnSpPr>
          <p:spPr bwMode="auto">
            <a:xfrm flipV="1">
              <a:off x="4716016" y="3572920"/>
              <a:ext cx="288032" cy="1368000"/>
            </a:xfrm>
            <a:prstGeom prst="straightConnector1">
              <a:avLst/>
            </a:prstGeom>
            <a:solidFill>
              <a:srgbClr val="FFFF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2" name="Gerade Verbindung mit Pfeil 21"/>
            <p:cNvCxnSpPr>
              <a:stCxn id="5" idx="0"/>
            </p:cNvCxnSpPr>
            <p:nvPr/>
          </p:nvCxnSpPr>
          <p:spPr bwMode="auto">
            <a:xfrm flipH="1" flipV="1">
              <a:off x="4716016" y="5517232"/>
              <a:ext cx="120" cy="216000"/>
            </a:xfrm>
            <a:prstGeom prst="straightConnector1">
              <a:avLst/>
            </a:prstGeom>
            <a:solidFill>
              <a:srgbClr val="FFFF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3" name="Gerade Verbindung mit Pfeil 22"/>
            <p:cNvCxnSpPr/>
            <p:nvPr/>
          </p:nvCxnSpPr>
          <p:spPr bwMode="auto">
            <a:xfrm flipH="1" flipV="1">
              <a:off x="6804248" y="5517232"/>
              <a:ext cx="144016" cy="216000"/>
            </a:xfrm>
            <a:prstGeom prst="straightConnector1">
              <a:avLst/>
            </a:prstGeom>
            <a:solidFill>
              <a:srgbClr val="FFFF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5" name="Rechteck 24"/>
            <p:cNvSpPr>
              <a:spLocks noChangeAspect="1"/>
            </p:cNvSpPr>
            <p:nvPr/>
          </p:nvSpPr>
          <p:spPr bwMode="auto">
            <a:xfrm>
              <a:off x="395536" y="4365104"/>
              <a:ext cx="1229680" cy="936016"/>
            </a:xfrm>
            <a:prstGeom prst="rect">
              <a:avLst/>
            </a:prstGeom>
            <a:solidFill>
              <a:srgbClr val="FF99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104298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 smtClean="0">
                  <a:solidFill>
                    <a:srgbClr val="000000"/>
                  </a:solidFill>
                </a:rPr>
                <a:t>Fault Tree</a:t>
              </a:r>
              <a:endParaRPr lang="en-US" sz="16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27" name="Gerade Verbindung mit Pfeil 26"/>
            <p:cNvCxnSpPr>
              <a:endCxn id="25" idx="2"/>
            </p:cNvCxnSpPr>
            <p:nvPr/>
          </p:nvCxnSpPr>
          <p:spPr bwMode="auto">
            <a:xfrm flipH="1" flipV="1">
              <a:off x="1010376" y="5301120"/>
              <a:ext cx="249256" cy="432136"/>
            </a:xfrm>
            <a:prstGeom prst="straightConnector1">
              <a:avLst/>
            </a:prstGeom>
            <a:solidFill>
              <a:srgbClr val="FFFFFF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CSM/ECSPN – Modeling capability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en-US" noProof="0" smtClean="0"/>
              <a:pPr>
                <a:defRPr/>
              </a:pPr>
              <a:t>13</a:t>
            </a:fld>
            <a:endParaRPr lang="en-US" noProof="0"/>
          </a:p>
        </p:txBody>
      </p:sp>
      <p:sp>
        <p:nvSpPr>
          <p:cNvPr id="5" name="Rechteck 4"/>
          <p:cNvSpPr/>
          <p:nvPr/>
        </p:nvSpPr>
        <p:spPr bwMode="auto">
          <a:xfrm>
            <a:off x="647672" y="1810904"/>
            <a:ext cx="1980112" cy="401228"/>
          </a:xfrm>
          <a:prstGeom prst="rect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dirty="0" smtClean="0">
                <a:solidFill>
                  <a:schemeClr val="tx1"/>
                </a:solidFill>
                <a:ea typeface="ＭＳ Ｐゴシック" pitchFamily="124" charset="-128"/>
              </a:rPr>
              <a:t>General</a:t>
            </a:r>
            <a:endParaRPr kumimoji="0" lang="de-DE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199284" y="1810904"/>
            <a:ext cx="53285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Concurrency/Synchronization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Chronological sequences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Competition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Logic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Queuing behavior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Timed/Stochastic system behavior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Dynamic changing system behavior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Fuzzy input data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CSM/ECSPN – Modeling capability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en-US" noProof="0" smtClean="0"/>
              <a:pPr>
                <a:defRPr/>
              </a:pPr>
              <a:t>14</a:t>
            </a:fld>
            <a:endParaRPr lang="en-US" noProof="0"/>
          </a:p>
        </p:txBody>
      </p:sp>
      <p:sp>
        <p:nvSpPr>
          <p:cNvPr id="6" name="Rechteck 5"/>
          <p:cNvSpPr/>
          <p:nvPr/>
        </p:nvSpPr>
        <p:spPr bwMode="auto">
          <a:xfrm>
            <a:off x="647672" y="3978398"/>
            <a:ext cx="1980112" cy="376912"/>
          </a:xfrm>
          <a:prstGeom prst="rect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sz="1600" smtClean="0">
                <a:ea typeface="ＭＳ Ｐゴシック" pitchFamily="124" charset="-128"/>
              </a:rPr>
              <a:t>System &amp; Reliability</a:t>
            </a:r>
            <a:endParaRPr lang="en-US" sz="1600" smtClean="0">
              <a:solidFill>
                <a:schemeClr val="tx1"/>
              </a:solidFill>
              <a:ea typeface="ＭＳ Ｐゴシック" pitchFamily="124" charset="-128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199284" y="3903790"/>
            <a:ext cx="46085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Reliability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System and component states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Constant failure 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Time-dependent failure 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Dynamic changing failure behavior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Several operative states*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Failure dependencies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519247" y="6248345"/>
            <a:ext cx="3357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 with time-dependent failure or transition rates</a:t>
            </a:r>
            <a:endParaRPr lang="de-DE" sz="1200" dirty="0"/>
          </a:p>
        </p:txBody>
      </p:sp>
      <p:sp>
        <p:nvSpPr>
          <p:cNvPr id="12" name="Rechteck 11"/>
          <p:cNvSpPr/>
          <p:nvPr/>
        </p:nvSpPr>
        <p:spPr bwMode="auto">
          <a:xfrm>
            <a:off x="647672" y="1628800"/>
            <a:ext cx="1980112" cy="376912"/>
          </a:xfrm>
          <a:prstGeom prst="rect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sz="1600" smtClean="0">
                <a:ea typeface="ＭＳ Ｐゴシック" pitchFamily="124" charset="-128"/>
              </a:rPr>
              <a:t>Operation</a:t>
            </a:r>
            <a:endParaRPr lang="en-US" sz="1600" smtClean="0">
              <a:solidFill>
                <a:schemeClr val="tx1"/>
              </a:solidFill>
              <a:ea typeface="ＭＳ Ｐゴシック" pitchFamily="124" charset="-128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199284" y="1556792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Operation schedule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Mission profile</a:t>
            </a:r>
          </a:p>
        </p:txBody>
      </p:sp>
      <p:sp>
        <p:nvSpPr>
          <p:cNvPr id="14" name="Rechteck 13"/>
          <p:cNvSpPr/>
          <p:nvPr/>
        </p:nvSpPr>
        <p:spPr bwMode="auto">
          <a:xfrm>
            <a:off x="647672" y="2332008"/>
            <a:ext cx="1980112" cy="376912"/>
          </a:xfrm>
          <a:prstGeom prst="rect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smtClean="0">
                <a:ea typeface="ＭＳ Ｐゴシック" pitchFamily="124" charset="-128"/>
              </a:rPr>
              <a:t>Production</a:t>
            </a:r>
            <a:endParaRPr lang="en-US" sz="1600" smtClean="0">
              <a:solidFill>
                <a:schemeClr val="tx1"/>
              </a:solidFill>
              <a:ea typeface="ＭＳ Ｐゴシック" pitchFamily="124" charset="-128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193008" y="2276872"/>
            <a:ext cx="4464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Material flow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Information flow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Production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Queuing behavior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Priorities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Production dependencies</a:t>
            </a:r>
          </a:p>
        </p:txBody>
      </p:sp>
      <p:grpSp>
        <p:nvGrpSpPr>
          <p:cNvPr id="21" name="Gruppieren 20"/>
          <p:cNvGrpSpPr/>
          <p:nvPr/>
        </p:nvGrpSpPr>
        <p:grpSpPr>
          <a:xfrm>
            <a:off x="6660232" y="1268760"/>
            <a:ext cx="2114068" cy="657233"/>
            <a:chOff x="6660232" y="1268760"/>
            <a:chExt cx="2114068" cy="657233"/>
          </a:xfrm>
        </p:grpSpPr>
        <p:sp>
          <p:nvSpPr>
            <p:cNvPr id="11" name="Textfeld 10"/>
            <p:cNvSpPr txBox="1"/>
            <p:nvPr/>
          </p:nvSpPr>
          <p:spPr>
            <a:xfrm rot="20843992">
              <a:off x="6754180" y="1556661"/>
              <a:ext cx="2020120" cy="369332"/>
            </a:xfrm>
            <a:prstGeom prst="rect">
              <a:avLst/>
            </a:prstGeom>
            <a:noFill/>
            <a:ln>
              <a:solidFill>
                <a:srgbClr val="30558C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olidFill>
                    <a:srgbClr val="30558C"/>
                  </a:solidFill>
                </a:rPr>
                <a:t>LHC-Operation</a:t>
              </a:r>
              <a:endParaRPr lang="de-DE" dirty="0">
                <a:solidFill>
                  <a:srgbClr val="30558C"/>
                </a:solidFill>
              </a:endParaRPr>
            </a:p>
          </p:txBody>
        </p:sp>
        <p:pic>
          <p:nvPicPr>
            <p:cNvPr id="18" name="Picture 7" descr="C:\Users\Michael\Documents\CERN\CERN 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60232" y="1268760"/>
              <a:ext cx="432048" cy="43204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2" name="Gruppieren 21"/>
          <p:cNvGrpSpPr/>
          <p:nvPr/>
        </p:nvGrpSpPr>
        <p:grpSpPr>
          <a:xfrm>
            <a:off x="6660232" y="2489253"/>
            <a:ext cx="2114068" cy="939747"/>
            <a:chOff x="6660232" y="2276872"/>
            <a:chExt cx="2114068" cy="939747"/>
          </a:xfrm>
        </p:grpSpPr>
        <p:sp>
          <p:nvSpPr>
            <p:cNvPr id="16" name="Textfeld 15"/>
            <p:cNvSpPr txBox="1"/>
            <p:nvPr/>
          </p:nvSpPr>
          <p:spPr>
            <a:xfrm rot="20843992">
              <a:off x="6754180" y="2570288"/>
              <a:ext cx="2020120" cy="646331"/>
            </a:xfrm>
            <a:prstGeom prst="rect">
              <a:avLst/>
            </a:prstGeom>
            <a:noFill/>
            <a:ln>
              <a:solidFill>
                <a:srgbClr val="30558C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olidFill>
                    <a:srgbClr val="30558C"/>
                  </a:solidFill>
                </a:rPr>
                <a:t>Beam Generation &amp; Experiments</a:t>
              </a:r>
              <a:endParaRPr lang="de-DE" dirty="0">
                <a:solidFill>
                  <a:srgbClr val="30558C"/>
                </a:solidFill>
              </a:endParaRPr>
            </a:p>
          </p:txBody>
        </p:sp>
        <p:pic>
          <p:nvPicPr>
            <p:cNvPr id="19" name="Picture 7" descr="C:\Users\Michael\Documents\CERN\CERN 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60232" y="2276872"/>
              <a:ext cx="432048" cy="43204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3" name="Gruppieren 22"/>
          <p:cNvGrpSpPr/>
          <p:nvPr/>
        </p:nvGrpSpPr>
        <p:grpSpPr>
          <a:xfrm>
            <a:off x="6660232" y="4437112"/>
            <a:ext cx="2114068" cy="939746"/>
            <a:chOff x="6660232" y="4437112"/>
            <a:chExt cx="2114068" cy="939746"/>
          </a:xfrm>
        </p:grpSpPr>
        <p:sp>
          <p:nvSpPr>
            <p:cNvPr id="17" name="Textfeld 16"/>
            <p:cNvSpPr txBox="1"/>
            <p:nvPr/>
          </p:nvSpPr>
          <p:spPr>
            <a:xfrm rot="20843992">
              <a:off x="6754180" y="4730527"/>
              <a:ext cx="2020120" cy="646331"/>
            </a:xfrm>
            <a:prstGeom prst="rect">
              <a:avLst/>
            </a:prstGeom>
            <a:noFill/>
            <a:ln>
              <a:solidFill>
                <a:srgbClr val="30558C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olidFill>
                    <a:srgbClr val="30558C"/>
                  </a:solidFill>
                </a:rPr>
                <a:t>LHC </a:t>
              </a:r>
              <a:r>
                <a:rPr lang="de-DE" dirty="0" err="1" smtClean="0">
                  <a:solidFill>
                    <a:srgbClr val="30558C"/>
                  </a:solidFill>
                </a:rPr>
                <a:t>systems</a:t>
              </a:r>
              <a:r>
                <a:rPr lang="de-DE" dirty="0" smtClean="0">
                  <a:solidFill>
                    <a:srgbClr val="30558C"/>
                  </a:solidFill>
                </a:rPr>
                <a:t> &amp; </a:t>
              </a:r>
              <a:r>
                <a:rPr lang="de-DE" dirty="0" err="1" smtClean="0">
                  <a:solidFill>
                    <a:srgbClr val="30558C"/>
                  </a:solidFill>
                </a:rPr>
                <a:t>components</a:t>
              </a:r>
              <a:endParaRPr lang="de-DE" dirty="0">
                <a:solidFill>
                  <a:srgbClr val="30558C"/>
                </a:solidFill>
              </a:endParaRPr>
            </a:p>
          </p:txBody>
        </p:sp>
        <p:pic>
          <p:nvPicPr>
            <p:cNvPr id="20" name="Picture 7" descr="C:\Users\Michael\Documents\CERN\CERN 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60232" y="4437112"/>
              <a:ext cx="432048" cy="43204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CSM/ECSPN – Modeling capability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en-US" noProof="0" smtClean="0"/>
              <a:pPr>
                <a:defRPr/>
              </a:pPr>
              <a:t>15</a:t>
            </a:fld>
            <a:endParaRPr lang="en-US" noProof="0"/>
          </a:p>
        </p:txBody>
      </p:sp>
      <p:sp>
        <p:nvSpPr>
          <p:cNvPr id="5" name="Rechteck 4"/>
          <p:cNvSpPr/>
          <p:nvPr/>
        </p:nvSpPr>
        <p:spPr bwMode="auto">
          <a:xfrm>
            <a:off x="683568" y="2981270"/>
            <a:ext cx="1980112" cy="591746"/>
          </a:xfrm>
          <a:prstGeom prst="rect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smtClean="0">
                <a:ea typeface="ＭＳ Ｐゴシック" pitchFamily="124" charset="-128"/>
              </a:rPr>
              <a:t>Maintenance &amp; Logistics</a:t>
            </a:r>
            <a:endParaRPr lang="en-US" sz="1600" smtClean="0">
              <a:solidFill>
                <a:schemeClr val="tx1"/>
              </a:solidFill>
              <a:ea typeface="ＭＳ Ｐゴシック" pitchFamily="124" charset="-128"/>
            </a:endParaRPr>
          </a:p>
        </p:txBody>
      </p:sp>
      <p:sp>
        <p:nvSpPr>
          <p:cNvPr id="7" name="Rechteck 6"/>
          <p:cNvSpPr/>
          <p:nvPr/>
        </p:nvSpPr>
        <p:spPr bwMode="auto">
          <a:xfrm>
            <a:off x="683568" y="5157192"/>
            <a:ext cx="1980112" cy="376912"/>
          </a:xfrm>
          <a:prstGeom prst="rect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smtClean="0">
                <a:ea typeface="ＭＳ Ｐゴシック" pitchFamily="124" charset="-128"/>
              </a:rPr>
              <a:t>Costs</a:t>
            </a:r>
            <a:endParaRPr lang="en-US" sz="1600" smtClean="0">
              <a:solidFill>
                <a:schemeClr val="tx1"/>
              </a:solidFill>
              <a:ea typeface="ＭＳ Ｐゴシック" pitchFamily="124" charset="-128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347864" y="5085184"/>
            <a:ext cx="4608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Duration-based costs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Number-based costs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Variable Costs/Revenues</a:t>
            </a:r>
            <a:endParaRPr lang="en-US" sz="1600" dirty="0"/>
          </a:p>
        </p:txBody>
      </p:sp>
      <p:sp>
        <p:nvSpPr>
          <p:cNvPr id="11" name="Textfeld 10"/>
          <p:cNvSpPr txBox="1"/>
          <p:nvPr/>
        </p:nvSpPr>
        <p:spPr>
          <a:xfrm>
            <a:off x="3347864" y="2852936"/>
            <a:ext cx="540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Corrective and preventive maintenance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Inspections and sensor-based condition 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Time-dependent transition 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Degree of renewal*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Spare part logistics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Limited maintenance capacities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Maintenance dependencies</a:t>
            </a:r>
          </a:p>
        </p:txBody>
      </p:sp>
      <p:sp>
        <p:nvSpPr>
          <p:cNvPr id="12" name="Rechteck 11"/>
          <p:cNvSpPr/>
          <p:nvPr/>
        </p:nvSpPr>
        <p:spPr bwMode="auto">
          <a:xfrm>
            <a:off x="683568" y="1340768"/>
            <a:ext cx="1980112" cy="376912"/>
          </a:xfrm>
          <a:prstGeom prst="rect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sz="1600" smtClean="0">
                <a:ea typeface="ＭＳ Ｐゴシック" pitchFamily="124" charset="-128"/>
              </a:rPr>
              <a:t>Functions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3347864" y="1268760"/>
            <a:ext cx="46085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Functional states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Functional sequences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Functional logics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Functional dependencies</a:t>
            </a:r>
          </a:p>
        </p:txBody>
      </p:sp>
      <p:grpSp>
        <p:nvGrpSpPr>
          <p:cNvPr id="20" name="Gruppieren 19"/>
          <p:cNvGrpSpPr/>
          <p:nvPr/>
        </p:nvGrpSpPr>
        <p:grpSpPr>
          <a:xfrm>
            <a:off x="6632827" y="1124744"/>
            <a:ext cx="2262826" cy="939749"/>
            <a:chOff x="6632827" y="1124744"/>
            <a:chExt cx="2262826" cy="939749"/>
          </a:xfrm>
        </p:grpSpPr>
        <p:sp>
          <p:nvSpPr>
            <p:cNvPr id="14" name="Textfeld 13"/>
            <p:cNvSpPr txBox="1"/>
            <p:nvPr/>
          </p:nvSpPr>
          <p:spPr>
            <a:xfrm rot="20843992">
              <a:off x="6632827" y="1418162"/>
              <a:ext cx="2262826" cy="646331"/>
            </a:xfrm>
            <a:prstGeom prst="rect">
              <a:avLst/>
            </a:prstGeom>
            <a:noFill/>
            <a:ln>
              <a:solidFill>
                <a:srgbClr val="30558C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err="1" smtClean="0">
                  <a:solidFill>
                    <a:srgbClr val="30558C"/>
                  </a:solidFill>
                </a:rPr>
                <a:t>Monitoring</a:t>
              </a:r>
              <a:r>
                <a:rPr lang="de-DE" dirty="0" smtClean="0">
                  <a:solidFill>
                    <a:srgbClr val="30558C"/>
                  </a:solidFill>
                </a:rPr>
                <a:t> &amp; </a:t>
              </a:r>
              <a:r>
                <a:rPr lang="de-DE" dirty="0" err="1" smtClean="0">
                  <a:solidFill>
                    <a:srgbClr val="30558C"/>
                  </a:solidFill>
                </a:rPr>
                <a:t>Protection</a:t>
              </a:r>
              <a:r>
                <a:rPr lang="de-DE" dirty="0" smtClean="0">
                  <a:solidFill>
                    <a:srgbClr val="30558C"/>
                  </a:solidFill>
                </a:rPr>
                <a:t> System</a:t>
              </a:r>
              <a:endParaRPr lang="de-DE" dirty="0">
                <a:solidFill>
                  <a:srgbClr val="30558C"/>
                </a:solidFill>
              </a:endParaRPr>
            </a:p>
          </p:txBody>
        </p:sp>
        <p:pic>
          <p:nvPicPr>
            <p:cNvPr id="17" name="Picture 7" descr="C:\Users\Michael\Documents\CERN\CERN 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60232" y="1124744"/>
              <a:ext cx="432048" cy="43204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1" name="Gruppieren 20"/>
          <p:cNvGrpSpPr/>
          <p:nvPr/>
        </p:nvGrpSpPr>
        <p:grpSpPr>
          <a:xfrm>
            <a:off x="6660232" y="3356992"/>
            <a:ext cx="2066292" cy="939570"/>
            <a:chOff x="6660232" y="3356992"/>
            <a:chExt cx="2066292" cy="939570"/>
          </a:xfrm>
        </p:grpSpPr>
        <p:sp>
          <p:nvSpPr>
            <p:cNvPr id="15" name="Textfeld 14"/>
            <p:cNvSpPr txBox="1"/>
            <p:nvPr/>
          </p:nvSpPr>
          <p:spPr>
            <a:xfrm rot="20843992">
              <a:off x="6706404" y="3650231"/>
              <a:ext cx="2020120" cy="646331"/>
            </a:xfrm>
            <a:prstGeom prst="rect">
              <a:avLst/>
            </a:prstGeom>
            <a:noFill/>
            <a:ln>
              <a:solidFill>
                <a:srgbClr val="30558C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olidFill>
                    <a:srgbClr val="30558C"/>
                  </a:solidFill>
                </a:rPr>
                <a:t>Maintenance &amp; Logistics</a:t>
              </a:r>
              <a:endParaRPr lang="de-DE" dirty="0">
                <a:solidFill>
                  <a:srgbClr val="30558C"/>
                </a:solidFill>
              </a:endParaRPr>
            </a:p>
          </p:txBody>
        </p:sp>
        <p:pic>
          <p:nvPicPr>
            <p:cNvPr id="18" name="Picture 7" descr="C:\Users\Michael\Documents\CERN\CERN 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60232" y="3356992"/>
              <a:ext cx="432048" cy="43204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2" name="Gruppieren 21"/>
          <p:cNvGrpSpPr/>
          <p:nvPr/>
        </p:nvGrpSpPr>
        <p:grpSpPr>
          <a:xfrm>
            <a:off x="6593470" y="5050126"/>
            <a:ext cx="2341540" cy="648203"/>
            <a:chOff x="6593470" y="5050126"/>
            <a:chExt cx="2341540" cy="648203"/>
          </a:xfrm>
        </p:grpSpPr>
        <p:sp>
          <p:nvSpPr>
            <p:cNvPr id="16" name="Textfeld 15"/>
            <p:cNvSpPr txBox="1"/>
            <p:nvPr/>
          </p:nvSpPr>
          <p:spPr>
            <a:xfrm rot="20843992">
              <a:off x="6593470" y="5328997"/>
              <a:ext cx="2341540" cy="369332"/>
            </a:xfrm>
            <a:prstGeom prst="rect">
              <a:avLst/>
            </a:prstGeom>
            <a:noFill/>
            <a:ln>
              <a:solidFill>
                <a:srgbClr val="30558C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olidFill>
                    <a:srgbClr val="30558C"/>
                  </a:solidFill>
                </a:rPr>
                <a:t>Budget </a:t>
              </a:r>
              <a:r>
                <a:rPr lang="en-US" dirty="0" smtClean="0">
                  <a:solidFill>
                    <a:srgbClr val="30558C"/>
                  </a:solidFill>
                </a:rPr>
                <a:t>constraints</a:t>
              </a:r>
              <a:endParaRPr lang="en-US" dirty="0">
                <a:solidFill>
                  <a:srgbClr val="30558C"/>
                </a:solidFill>
              </a:endParaRPr>
            </a:p>
          </p:txBody>
        </p:sp>
        <p:pic>
          <p:nvPicPr>
            <p:cNvPr id="19" name="Picture 7" descr="C:\Users\Michael\Documents\CERN\CERN logo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60232" y="5050126"/>
              <a:ext cx="432048" cy="43204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3" name="Textfeld 22"/>
          <p:cNvSpPr txBox="1"/>
          <p:nvPr/>
        </p:nvSpPr>
        <p:spPr>
          <a:xfrm>
            <a:off x="3519247" y="6248345"/>
            <a:ext cx="3357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 with time-dependent failure or transition rates</a:t>
            </a:r>
            <a:endParaRPr lang="de-DE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9"/>
          <p:cNvSpPr>
            <a:spLocks noChangeArrowheads="1"/>
          </p:cNvSpPr>
          <p:nvPr/>
        </p:nvSpPr>
        <p:spPr bwMode="auto">
          <a:xfrm>
            <a:off x="1331090" y="1268760"/>
            <a:ext cx="6841310" cy="5184576"/>
          </a:xfrm>
          <a:prstGeom prst="rect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Model - Close to Reality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8" name="Text Box 80"/>
          <p:cNvSpPr txBox="1">
            <a:spLocks noChangeArrowheads="1"/>
          </p:cNvSpPr>
          <p:nvPr/>
        </p:nvSpPr>
        <p:spPr bwMode="auto">
          <a:xfrm>
            <a:off x="6370037" y="3479952"/>
            <a:ext cx="1728788" cy="75713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000000"/>
                </a:solidFill>
              </a:rPr>
              <a:t>Comprehensive stochastic </a:t>
            </a:r>
            <a:br>
              <a:rPr lang="en-US" sz="1600" b="1" dirty="0" smtClean="0">
                <a:solidFill>
                  <a:srgbClr val="000000"/>
                </a:solidFill>
              </a:rPr>
            </a:br>
            <a:r>
              <a:rPr lang="en-US" sz="1600" b="1" dirty="0" smtClean="0">
                <a:solidFill>
                  <a:srgbClr val="000000"/>
                </a:solidFill>
              </a:rPr>
              <a:t>system model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43" name="Rectangle 65"/>
          <p:cNvSpPr>
            <a:spLocks noChangeArrowheads="1"/>
          </p:cNvSpPr>
          <p:nvPr/>
        </p:nvSpPr>
        <p:spPr bwMode="auto">
          <a:xfrm rot="16200000">
            <a:off x="3364480" y="3611025"/>
            <a:ext cx="4860925" cy="4413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b="1">
              <a:solidFill>
                <a:srgbClr val="000000"/>
              </a:solidFill>
            </a:endParaRPr>
          </a:p>
        </p:txBody>
      </p:sp>
      <p:sp>
        <p:nvSpPr>
          <p:cNvPr id="44" name="Text Box 66"/>
          <p:cNvSpPr txBox="1">
            <a:spLocks noChangeArrowheads="1"/>
          </p:cNvSpPr>
          <p:nvPr/>
        </p:nvSpPr>
        <p:spPr bwMode="auto">
          <a:xfrm rot="16200000">
            <a:off x="4601393" y="3669761"/>
            <a:ext cx="2381250" cy="431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000000"/>
                </a:solidFill>
              </a:rPr>
              <a:t>Cost level</a:t>
            </a:r>
            <a:endParaRPr lang="en-US" sz="1200" b="1" dirty="0">
              <a:solidFill>
                <a:srgbClr val="000000"/>
              </a:solidFill>
            </a:endParaRPr>
          </a:p>
        </p:txBody>
      </p:sp>
      <p:grpSp>
        <p:nvGrpSpPr>
          <p:cNvPr id="3" name="Group 83"/>
          <p:cNvGrpSpPr>
            <a:grpSpLocks/>
          </p:cNvGrpSpPr>
          <p:nvPr/>
        </p:nvGrpSpPr>
        <p:grpSpPr bwMode="auto">
          <a:xfrm>
            <a:off x="1641912" y="1355808"/>
            <a:ext cx="631825" cy="4967287"/>
            <a:chOff x="1122" y="737"/>
            <a:chExt cx="398" cy="3129"/>
          </a:xfrm>
        </p:grpSpPr>
        <p:sp>
          <p:nvSpPr>
            <p:cNvPr id="51" name="Text Box 81"/>
            <p:cNvSpPr txBox="1">
              <a:spLocks noChangeArrowheads="1"/>
            </p:cNvSpPr>
            <p:nvPr/>
          </p:nvSpPr>
          <p:spPr bwMode="auto">
            <a:xfrm rot="16200000">
              <a:off x="-152" y="2214"/>
              <a:ext cx="2721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1042988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1200" b="1" smtClean="0">
                  <a:solidFill>
                    <a:srgbClr val="000000"/>
                  </a:solidFill>
                </a:rPr>
                <a:t>Aspects of modeling</a:t>
              </a:r>
              <a:endParaRPr lang="en-US" sz="1200" b="1">
                <a:solidFill>
                  <a:srgbClr val="000000"/>
                </a:solidFill>
              </a:endParaRPr>
            </a:p>
          </p:txBody>
        </p:sp>
        <p:sp>
          <p:nvSpPr>
            <p:cNvPr id="52" name="AutoShape 82"/>
            <p:cNvSpPr>
              <a:spLocks/>
            </p:cNvSpPr>
            <p:nvPr/>
          </p:nvSpPr>
          <p:spPr bwMode="auto">
            <a:xfrm>
              <a:off x="1339" y="737"/>
              <a:ext cx="181" cy="3129"/>
            </a:xfrm>
            <a:prstGeom prst="leftBrace">
              <a:avLst>
                <a:gd name="adj1" fmla="val 57464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200" b="1">
                <a:solidFill>
                  <a:srgbClr val="000000"/>
                </a:solidFill>
              </a:endParaRPr>
            </a:p>
          </p:txBody>
        </p:sp>
      </p:grpSp>
      <p:sp>
        <p:nvSpPr>
          <p:cNvPr id="56" name="Rectangle 11"/>
          <p:cNvSpPr>
            <a:spLocks noChangeArrowheads="1"/>
          </p:cNvSpPr>
          <p:nvPr/>
        </p:nvSpPr>
        <p:spPr bwMode="auto">
          <a:xfrm>
            <a:off x="2420686" y="2569473"/>
            <a:ext cx="2646363" cy="4680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7" name="AutoShape 31"/>
          <p:cNvSpPr>
            <a:spLocks noChangeArrowheads="1"/>
          </p:cNvSpPr>
          <p:nvPr/>
        </p:nvSpPr>
        <p:spPr bwMode="auto">
          <a:xfrm>
            <a:off x="2420686" y="1341586"/>
            <a:ext cx="2651125" cy="41359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8" name="Text Box 32"/>
          <p:cNvSpPr txBox="1">
            <a:spLocks noChangeArrowheads="1"/>
          </p:cNvSpPr>
          <p:nvPr/>
        </p:nvSpPr>
        <p:spPr bwMode="auto">
          <a:xfrm>
            <a:off x="2576261" y="1364257"/>
            <a:ext cx="2339975" cy="2408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tIns="0"/>
          <a:lstStyle/>
          <a:p>
            <a:pPr algn="ctr">
              <a:lnSpc>
                <a:spcPct val="90000"/>
              </a:lnSpc>
              <a:spcBef>
                <a:spcPts val="600"/>
              </a:spcBef>
            </a:pPr>
            <a:r>
              <a:rPr lang="de-DE" sz="1200" b="1" dirty="0" smtClean="0"/>
              <a:t>User/Operator</a:t>
            </a:r>
            <a:endParaRPr lang="de-DE" sz="1200" dirty="0"/>
          </a:p>
        </p:txBody>
      </p:sp>
      <p:grpSp>
        <p:nvGrpSpPr>
          <p:cNvPr id="59" name="Gruppieren 1189"/>
          <p:cNvGrpSpPr/>
          <p:nvPr/>
        </p:nvGrpSpPr>
        <p:grpSpPr>
          <a:xfrm>
            <a:off x="2573086" y="2592286"/>
            <a:ext cx="2339975" cy="498969"/>
            <a:chOff x="3495675" y="2537914"/>
            <a:chExt cx="2339975" cy="498969"/>
          </a:xfrm>
        </p:grpSpPr>
        <p:sp>
          <p:nvSpPr>
            <p:cNvPr id="60" name="Text Box 12"/>
            <p:cNvSpPr txBox="1">
              <a:spLocks noChangeArrowheads="1"/>
            </p:cNvSpPr>
            <p:nvPr/>
          </p:nvSpPr>
          <p:spPr bwMode="auto">
            <a:xfrm>
              <a:off x="3495675" y="2537914"/>
              <a:ext cx="2339975" cy="273148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tIns="0"/>
            <a:lstStyle/>
            <a:p>
              <a:pPr algn="ctr">
                <a:lnSpc>
                  <a:spcPct val="90000"/>
                </a:lnSpc>
              </a:pPr>
              <a:r>
                <a:rPr lang="de-DE" sz="1200" b="1" dirty="0" smtClean="0"/>
                <a:t>System Level</a:t>
              </a:r>
              <a:endParaRPr lang="de-DE" sz="1200" dirty="0"/>
            </a:p>
          </p:txBody>
        </p:sp>
        <p:grpSp>
          <p:nvGrpSpPr>
            <p:cNvPr id="69" name="Group 77"/>
            <p:cNvGrpSpPr>
              <a:grpSpLocks noChangeAspect="1"/>
            </p:cNvGrpSpPr>
            <p:nvPr/>
          </p:nvGrpSpPr>
          <p:grpSpPr bwMode="auto">
            <a:xfrm>
              <a:off x="3636963" y="2653954"/>
              <a:ext cx="2089150" cy="382929"/>
              <a:chOff x="1305" y="1932"/>
              <a:chExt cx="3852" cy="955"/>
            </a:xfrm>
          </p:grpSpPr>
          <p:sp>
            <p:nvSpPr>
              <p:cNvPr id="76" name="AutoShape 78"/>
              <p:cNvSpPr>
                <a:spLocks noChangeAspect="1" noChangeArrowheads="1" noTextEdit="1"/>
              </p:cNvSpPr>
              <p:nvPr/>
            </p:nvSpPr>
            <p:spPr bwMode="auto">
              <a:xfrm>
                <a:off x="1305" y="1932"/>
                <a:ext cx="3852" cy="7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83" name="Rectangle 79"/>
              <p:cNvSpPr>
                <a:spLocks noChangeArrowheads="1"/>
              </p:cNvSpPr>
              <p:nvPr/>
            </p:nvSpPr>
            <p:spPr bwMode="auto">
              <a:xfrm>
                <a:off x="1305" y="1932"/>
                <a:ext cx="70" cy="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42988"/>
                <a:r>
                  <a:rPr lang="de-DE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de-DE"/>
              </a:p>
            </p:txBody>
          </p:sp>
          <p:sp>
            <p:nvSpPr>
              <p:cNvPr id="90" name="Rectangle 80"/>
              <p:cNvSpPr>
                <a:spLocks noChangeArrowheads="1"/>
              </p:cNvSpPr>
              <p:nvPr/>
            </p:nvSpPr>
            <p:spPr bwMode="auto">
              <a:xfrm>
                <a:off x="2978" y="2194"/>
                <a:ext cx="340" cy="226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96" name="Rectangle 81"/>
              <p:cNvSpPr>
                <a:spLocks noChangeArrowheads="1"/>
              </p:cNvSpPr>
              <p:nvPr/>
            </p:nvSpPr>
            <p:spPr bwMode="auto">
              <a:xfrm>
                <a:off x="3047" y="2238"/>
                <a:ext cx="70" cy="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42988"/>
                <a:r>
                  <a:rPr lang="de-DE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de-DE"/>
              </a:p>
            </p:txBody>
          </p:sp>
          <p:sp>
            <p:nvSpPr>
              <p:cNvPr id="97" name="Line 82"/>
              <p:cNvSpPr>
                <a:spLocks noChangeShapeType="1"/>
              </p:cNvSpPr>
              <p:nvPr/>
            </p:nvSpPr>
            <p:spPr bwMode="auto">
              <a:xfrm>
                <a:off x="3318" y="2307"/>
                <a:ext cx="169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5" name="Line 83"/>
              <p:cNvSpPr>
                <a:spLocks noChangeShapeType="1"/>
              </p:cNvSpPr>
              <p:nvPr/>
            </p:nvSpPr>
            <p:spPr bwMode="auto">
              <a:xfrm flipH="1">
                <a:off x="5012" y="2307"/>
                <a:ext cx="73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6" name="Freeform 84"/>
              <p:cNvSpPr>
                <a:spLocks/>
              </p:cNvSpPr>
              <p:nvPr/>
            </p:nvSpPr>
            <p:spPr bwMode="auto">
              <a:xfrm>
                <a:off x="5085" y="2277"/>
                <a:ext cx="58" cy="57"/>
              </a:xfrm>
              <a:custGeom>
                <a:avLst/>
                <a:gdLst>
                  <a:gd name="T0" fmla="*/ 29 w 58"/>
                  <a:gd name="T1" fmla="*/ 0 h 57"/>
                  <a:gd name="T2" fmla="*/ 35 w 58"/>
                  <a:gd name="T3" fmla="*/ 0 h 57"/>
                  <a:gd name="T4" fmla="*/ 40 w 58"/>
                  <a:gd name="T5" fmla="*/ 1 h 57"/>
                  <a:gd name="T6" fmla="*/ 45 w 58"/>
                  <a:gd name="T7" fmla="*/ 4 h 57"/>
                  <a:gd name="T8" fmla="*/ 50 w 58"/>
                  <a:gd name="T9" fmla="*/ 7 h 57"/>
                  <a:gd name="T10" fmla="*/ 53 w 58"/>
                  <a:gd name="T11" fmla="*/ 12 h 57"/>
                  <a:gd name="T12" fmla="*/ 54 w 58"/>
                  <a:gd name="T13" fmla="*/ 17 h 57"/>
                  <a:gd name="T14" fmla="*/ 56 w 58"/>
                  <a:gd name="T15" fmla="*/ 22 h 57"/>
                  <a:gd name="T16" fmla="*/ 58 w 58"/>
                  <a:gd name="T17" fmla="*/ 28 h 57"/>
                  <a:gd name="T18" fmla="*/ 56 w 58"/>
                  <a:gd name="T19" fmla="*/ 33 h 57"/>
                  <a:gd name="T20" fmla="*/ 54 w 58"/>
                  <a:gd name="T21" fmla="*/ 39 h 57"/>
                  <a:gd name="T22" fmla="*/ 53 w 58"/>
                  <a:gd name="T23" fmla="*/ 44 h 57"/>
                  <a:gd name="T24" fmla="*/ 50 w 58"/>
                  <a:gd name="T25" fmla="*/ 47 h 57"/>
                  <a:gd name="T26" fmla="*/ 45 w 58"/>
                  <a:gd name="T27" fmla="*/ 52 h 57"/>
                  <a:gd name="T28" fmla="*/ 40 w 58"/>
                  <a:gd name="T29" fmla="*/ 54 h 57"/>
                  <a:gd name="T30" fmla="*/ 35 w 58"/>
                  <a:gd name="T31" fmla="*/ 55 h 57"/>
                  <a:gd name="T32" fmla="*/ 29 w 58"/>
                  <a:gd name="T33" fmla="*/ 57 h 57"/>
                  <a:gd name="T34" fmla="*/ 22 w 58"/>
                  <a:gd name="T35" fmla="*/ 55 h 57"/>
                  <a:gd name="T36" fmla="*/ 18 w 58"/>
                  <a:gd name="T37" fmla="*/ 54 h 57"/>
                  <a:gd name="T38" fmla="*/ 13 w 58"/>
                  <a:gd name="T39" fmla="*/ 52 h 57"/>
                  <a:gd name="T40" fmla="*/ 8 w 58"/>
                  <a:gd name="T41" fmla="*/ 47 h 57"/>
                  <a:gd name="T42" fmla="*/ 5 w 58"/>
                  <a:gd name="T43" fmla="*/ 44 h 57"/>
                  <a:gd name="T44" fmla="*/ 3 w 58"/>
                  <a:gd name="T45" fmla="*/ 39 h 57"/>
                  <a:gd name="T46" fmla="*/ 2 w 58"/>
                  <a:gd name="T47" fmla="*/ 33 h 57"/>
                  <a:gd name="T48" fmla="*/ 0 w 58"/>
                  <a:gd name="T49" fmla="*/ 28 h 57"/>
                  <a:gd name="T50" fmla="*/ 2 w 58"/>
                  <a:gd name="T51" fmla="*/ 22 h 57"/>
                  <a:gd name="T52" fmla="*/ 3 w 58"/>
                  <a:gd name="T53" fmla="*/ 17 h 57"/>
                  <a:gd name="T54" fmla="*/ 5 w 58"/>
                  <a:gd name="T55" fmla="*/ 12 h 57"/>
                  <a:gd name="T56" fmla="*/ 8 w 58"/>
                  <a:gd name="T57" fmla="*/ 7 h 57"/>
                  <a:gd name="T58" fmla="*/ 13 w 58"/>
                  <a:gd name="T59" fmla="*/ 4 h 57"/>
                  <a:gd name="T60" fmla="*/ 18 w 58"/>
                  <a:gd name="T61" fmla="*/ 1 h 57"/>
                  <a:gd name="T62" fmla="*/ 22 w 58"/>
                  <a:gd name="T63" fmla="*/ 0 h 57"/>
                  <a:gd name="T64" fmla="*/ 29 w 58"/>
                  <a:gd name="T65" fmla="*/ 0 h 5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8"/>
                  <a:gd name="T100" fmla="*/ 0 h 57"/>
                  <a:gd name="T101" fmla="*/ 58 w 58"/>
                  <a:gd name="T102" fmla="*/ 57 h 5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8" h="57">
                    <a:moveTo>
                      <a:pt x="29" y="0"/>
                    </a:moveTo>
                    <a:lnTo>
                      <a:pt x="35" y="0"/>
                    </a:lnTo>
                    <a:lnTo>
                      <a:pt x="40" y="1"/>
                    </a:lnTo>
                    <a:lnTo>
                      <a:pt x="45" y="4"/>
                    </a:lnTo>
                    <a:lnTo>
                      <a:pt x="50" y="7"/>
                    </a:lnTo>
                    <a:lnTo>
                      <a:pt x="53" y="12"/>
                    </a:lnTo>
                    <a:lnTo>
                      <a:pt x="54" y="17"/>
                    </a:lnTo>
                    <a:lnTo>
                      <a:pt x="56" y="22"/>
                    </a:lnTo>
                    <a:lnTo>
                      <a:pt x="58" y="28"/>
                    </a:lnTo>
                    <a:lnTo>
                      <a:pt x="56" y="33"/>
                    </a:lnTo>
                    <a:lnTo>
                      <a:pt x="54" y="39"/>
                    </a:lnTo>
                    <a:lnTo>
                      <a:pt x="53" y="44"/>
                    </a:lnTo>
                    <a:lnTo>
                      <a:pt x="50" y="47"/>
                    </a:lnTo>
                    <a:lnTo>
                      <a:pt x="45" y="52"/>
                    </a:lnTo>
                    <a:lnTo>
                      <a:pt x="40" y="54"/>
                    </a:lnTo>
                    <a:lnTo>
                      <a:pt x="35" y="55"/>
                    </a:lnTo>
                    <a:lnTo>
                      <a:pt x="29" y="57"/>
                    </a:lnTo>
                    <a:lnTo>
                      <a:pt x="22" y="55"/>
                    </a:lnTo>
                    <a:lnTo>
                      <a:pt x="18" y="54"/>
                    </a:lnTo>
                    <a:lnTo>
                      <a:pt x="13" y="52"/>
                    </a:lnTo>
                    <a:lnTo>
                      <a:pt x="8" y="47"/>
                    </a:lnTo>
                    <a:lnTo>
                      <a:pt x="5" y="44"/>
                    </a:lnTo>
                    <a:lnTo>
                      <a:pt x="3" y="39"/>
                    </a:lnTo>
                    <a:lnTo>
                      <a:pt x="2" y="33"/>
                    </a:lnTo>
                    <a:lnTo>
                      <a:pt x="0" y="28"/>
                    </a:lnTo>
                    <a:lnTo>
                      <a:pt x="2" y="22"/>
                    </a:lnTo>
                    <a:lnTo>
                      <a:pt x="3" y="17"/>
                    </a:lnTo>
                    <a:lnTo>
                      <a:pt x="5" y="12"/>
                    </a:lnTo>
                    <a:lnTo>
                      <a:pt x="8" y="7"/>
                    </a:lnTo>
                    <a:lnTo>
                      <a:pt x="13" y="4"/>
                    </a:lnTo>
                    <a:lnTo>
                      <a:pt x="18" y="1"/>
                    </a:lnTo>
                    <a:lnTo>
                      <a:pt x="22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7" name="Freeform 85"/>
              <p:cNvSpPr>
                <a:spLocks/>
              </p:cNvSpPr>
              <p:nvPr/>
            </p:nvSpPr>
            <p:spPr bwMode="auto">
              <a:xfrm>
                <a:off x="5085" y="2277"/>
                <a:ext cx="58" cy="57"/>
              </a:xfrm>
              <a:custGeom>
                <a:avLst/>
                <a:gdLst>
                  <a:gd name="T0" fmla="*/ 29 w 58"/>
                  <a:gd name="T1" fmla="*/ 0 h 57"/>
                  <a:gd name="T2" fmla="*/ 35 w 58"/>
                  <a:gd name="T3" fmla="*/ 0 h 57"/>
                  <a:gd name="T4" fmla="*/ 40 w 58"/>
                  <a:gd name="T5" fmla="*/ 1 h 57"/>
                  <a:gd name="T6" fmla="*/ 45 w 58"/>
                  <a:gd name="T7" fmla="*/ 4 h 57"/>
                  <a:gd name="T8" fmla="*/ 50 w 58"/>
                  <a:gd name="T9" fmla="*/ 7 h 57"/>
                  <a:gd name="T10" fmla="*/ 53 w 58"/>
                  <a:gd name="T11" fmla="*/ 12 h 57"/>
                  <a:gd name="T12" fmla="*/ 54 w 58"/>
                  <a:gd name="T13" fmla="*/ 17 h 57"/>
                  <a:gd name="T14" fmla="*/ 56 w 58"/>
                  <a:gd name="T15" fmla="*/ 22 h 57"/>
                  <a:gd name="T16" fmla="*/ 58 w 58"/>
                  <a:gd name="T17" fmla="*/ 28 h 57"/>
                  <a:gd name="T18" fmla="*/ 56 w 58"/>
                  <a:gd name="T19" fmla="*/ 33 h 57"/>
                  <a:gd name="T20" fmla="*/ 54 w 58"/>
                  <a:gd name="T21" fmla="*/ 39 h 57"/>
                  <a:gd name="T22" fmla="*/ 53 w 58"/>
                  <a:gd name="T23" fmla="*/ 44 h 57"/>
                  <a:gd name="T24" fmla="*/ 50 w 58"/>
                  <a:gd name="T25" fmla="*/ 47 h 57"/>
                  <a:gd name="T26" fmla="*/ 45 w 58"/>
                  <a:gd name="T27" fmla="*/ 52 h 57"/>
                  <a:gd name="T28" fmla="*/ 40 w 58"/>
                  <a:gd name="T29" fmla="*/ 54 h 57"/>
                  <a:gd name="T30" fmla="*/ 35 w 58"/>
                  <a:gd name="T31" fmla="*/ 55 h 57"/>
                  <a:gd name="T32" fmla="*/ 29 w 58"/>
                  <a:gd name="T33" fmla="*/ 57 h 57"/>
                  <a:gd name="T34" fmla="*/ 22 w 58"/>
                  <a:gd name="T35" fmla="*/ 55 h 57"/>
                  <a:gd name="T36" fmla="*/ 18 w 58"/>
                  <a:gd name="T37" fmla="*/ 54 h 57"/>
                  <a:gd name="T38" fmla="*/ 13 w 58"/>
                  <a:gd name="T39" fmla="*/ 52 h 57"/>
                  <a:gd name="T40" fmla="*/ 8 w 58"/>
                  <a:gd name="T41" fmla="*/ 47 h 57"/>
                  <a:gd name="T42" fmla="*/ 5 w 58"/>
                  <a:gd name="T43" fmla="*/ 44 h 57"/>
                  <a:gd name="T44" fmla="*/ 3 w 58"/>
                  <a:gd name="T45" fmla="*/ 39 h 57"/>
                  <a:gd name="T46" fmla="*/ 2 w 58"/>
                  <a:gd name="T47" fmla="*/ 33 h 57"/>
                  <a:gd name="T48" fmla="*/ 0 w 58"/>
                  <a:gd name="T49" fmla="*/ 28 h 57"/>
                  <a:gd name="T50" fmla="*/ 2 w 58"/>
                  <a:gd name="T51" fmla="*/ 22 h 57"/>
                  <a:gd name="T52" fmla="*/ 3 w 58"/>
                  <a:gd name="T53" fmla="*/ 17 h 57"/>
                  <a:gd name="T54" fmla="*/ 5 w 58"/>
                  <a:gd name="T55" fmla="*/ 12 h 57"/>
                  <a:gd name="T56" fmla="*/ 8 w 58"/>
                  <a:gd name="T57" fmla="*/ 7 h 57"/>
                  <a:gd name="T58" fmla="*/ 13 w 58"/>
                  <a:gd name="T59" fmla="*/ 4 h 57"/>
                  <a:gd name="T60" fmla="*/ 18 w 58"/>
                  <a:gd name="T61" fmla="*/ 1 h 57"/>
                  <a:gd name="T62" fmla="*/ 22 w 58"/>
                  <a:gd name="T63" fmla="*/ 0 h 57"/>
                  <a:gd name="T64" fmla="*/ 29 w 58"/>
                  <a:gd name="T65" fmla="*/ 0 h 5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8"/>
                  <a:gd name="T100" fmla="*/ 0 h 57"/>
                  <a:gd name="T101" fmla="*/ 58 w 58"/>
                  <a:gd name="T102" fmla="*/ 57 h 5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8" h="57">
                    <a:moveTo>
                      <a:pt x="29" y="0"/>
                    </a:moveTo>
                    <a:lnTo>
                      <a:pt x="35" y="0"/>
                    </a:lnTo>
                    <a:lnTo>
                      <a:pt x="40" y="1"/>
                    </a:lnTo>
                    <a:lnTo>
                      <a:pt x="45" y="4"/>
                    </a:lnTo>
                    <a:lnTo>
                      <a:pt x="50" y="7"/>
                    </a:lnTo>
                    <a:lnTo>
                      <a:pt x="53" y="12"/>
                    </a:lnTo>
                    <a:lnTo>
                      <a:pt x="54" y="17"/>
                    </a:lnTo>
                    <a:lnTo>
                      <a:pt x="56" y="22"/>
                    </a:lnTo>
                    <a:lnTo>
                      <a:pt x="58" y="28"/>
                    </a:lnTo>
                    <a:lnTo>
                      <a:pt x="56" y="33"/>
                    </a:lnTo>
                    <a:lnTo>
                      <a:pt x="54" y="39"/>
                    </a:lnTo>
                    <a:lnTo>
                      <a:pt x="53" y="44"/>
                    </a:lnTo>
                    <a:lnTo>
                      <a:pt x="50" y="47"/>
                    </a:lnTo>
                    <a:lnTo>
                      <a:pt x="45" y="52"/>
                    </a:lnTo>
                    <a:lnTo>
                      <a:pt x="40" y="54"/>
                    </a:lnTo>
                    <a:lnTo>
                      <a:pt x="35" y="55"/>
                    </a:lnTo>
                    <a:lnTo>
                      <a:pt x="29" y="57"/>
                    </a:lnTo>
                    <a:lnTo>
                      <a:pt x="22" y="55"/>
                    </a:lnTo>
                    <a:lnTo>
                      <a:pt x="18" y="54"/>
                    </a:lnTo>
                    <a:lnTo>
                      <a:pt x="13" y="52"/>
                    </a:lnTo>
                    <a:lnTo>
                      <a:pt x="8" y="47"/>
                    </a:lnTo>
                    <a:lnTo>
                      <a:pt x="5" y="44"/>
                    </a:lnTo>
                    <a:lnTo>
                      <a:pt x="3" y="39"/>
                    </a:lnTo>
                    <a:lnTo>
                      <a:pt x="2" y="33"/>
                    </a:lnTo>
                    <a:lnTo>
                      <a:pt x="0" y="28"/>
                    </a:lnTo>
                    <a:lnTo>
                      <a:pt x="2" y="22"/>
                    </a:lnTo>
                    <a:lnTo>
                      <a:pt x="3" y="17"/>
                    </a:lnTo>
                    <a:lnTo>
                      <a:pt x="5" y="12"/>
                    </a:lnTo>
                    <a:lnTo>
                      <a:pt x="8" y="7"/>
                    </a:lnTo>
                    <a:lnTo>
                      <a:pt x="13" y="4"/>
                    </a:lnTo>
                    <a:lnTo>
                      <a:pt x="18" y="1"/>
                    </a:lnTo>
                    <a:lnTo>
                      <a:pt x="22" y="0"/>
                    </a:lnTo>
                    <a:lnTo>
                      <a:pt x="29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8" name="Rectangle 86"/>
              <p:cNvSpPr>
                <a:spLocks noChangeArrowheads="1"/>
              </p:cNvSpPr>
              <p:nvPr/>
            </p:nvSpPr>
            <p:spPr bwMode="auto">
              <a:xfrm>
                <a:off x="3487" y="2194"/>
                <a:ext cx="341" cy="226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9" name="Rectangle 87"/>
              <p:cNvSpPr>
                <a:spLocks noChangeArrowheads="1"/>
              </p:cNvSpPr>
              <p:nvPr/>
            </p:nvSpPr>
            <p:spPr bwMode="auto">
              <a:xfrm>
                <a:off x="3553" y="2238"/>
                <a:ext cx="70" cy="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42988"/>
                <a:r>
                  <a:rPr lang="de-DE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de-DE"/>
              </a:p>
            </p:txBody>
          </p:sp>
          <p:sp>
            <p:nvSpPr>
              <p:cNvPr id="110" name="Rectangle 88"/>
              <p:cNvSpPr>
                <a:spLocks noChangeArrowheads="1"/>
              </p:cNvSpPr>
              <p:nvPr/>
            </p:nvSpPr>
            <p:spPr bwMode="auto">
              <a:xfrm>
                <a:off x="3999" y="2194"/>
                <a:ext cx="340" cy="226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1" name="Rectangle 89"/>
              <p:cNvSpPr>
                <a:spLocks noChangeArrowheads="1"/>
              </p:cNvSpPr>
              <p:nvPr/>
            </p:nvSpPr>
            <p:spPr bwMode="auto">
              <a:xfrm>
                <a:off x="4065" y="2238"/>
                <a:ext cx="70" cy="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42988"/>
                <a:r>
                  <a:rPr lang="de-DE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de-DE"/>
              </a:p>
            </p:txBody>
          </p:sp>
          <p:sp>
            <p:nvSpPr>
              <p:cNvPr id="112" name="Line 90"/>
              <p:cNvSpPr>
                <a:spLocks noChangeShapeType="1"/>
              </p:cNvSpPr>
              <p:nvPr/>
            </p:nvSpPr>
            <p:spPr bwMode="auto">
              <a:xfrm>
                <a:off x="4345" y="2307"/>
                <a:ext cx="104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3" name="Line 91"/>
              <p:cNvSpPr>
                <a:spLocks noChangeShapeType="1"/>
              </p:cNvSpPr>
              <p:nvPr/>
            </p:nvSpPr>
            <p:spPr bwMode="auto">
              <a:xfrm>
                <a:off x="4449" y="2056"/>
                <a:ext cx="1" cy="50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4" name="Line 92"/>
              <p:cNvSpPr>
                <a:spLocks noChangeShapeType="1"/>
              </p:cNvSpPr>
              <p:nvPr/>
            </p:nvSpPr>
            <p:spPr bwMode="auto">
              <a:xfrm>
                <a:off x="4449" y="2559"/>
                <a:ext cx="104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5" name="Line 93"/>
              <p:cNvSpPr>
                <a:spLocks noChangeShapeType="1"/>
              </p:cNvSpPr>
              <p:nvPr/>
            </p:nvSpPr>
            <p:spPr bwMode="auto">
              <a:xfrm>
                <a:off x="4449" y="2056"/>
                <a:ext cx="104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6" name="Line 94"/>
              <p:cNvSpPr>
                <a:spLocks noChangeShapeType="1"/>
              </p:cNvSpPr>
              <p:nvPr/>
            </p:nvSpPr>
            <p:spPr bwMode="auto">
              <a:xfrm>
                <a:off x="4908" y="2562"/>
                <a:ext cx="104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7" name="Line 95"/>
              <p:cNvSpPr>
                <a:spLocks noChangeShapeType="1"/>
              </p:cNvSpPr>
              <p:nvPr/>
            </p:nvSpPr>
            <p:spPr bwMode="auto">
              <a:xfrm>
                <a:off x="4908" y="2060"/>
                <a:ext cx="104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8" name="Line 96"/>
              <p:cNvSpPr>
                <a:spLocks noChangeShapeType="1"/>
              </p:cNvSpPr>
              <p:nvPr/>
            </p:nvSpPr>
            <p:spPr bwMode="auto">
              <a:xfrm>
                <a:off x="5010" y="2056"/>
                <a:ext cx="1" cy="50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9" name="Rectangle 97"/>
              <p:cNvSpPr>
                <a:spLocks noChangeArrowheads="1"/>
              </p:cNvSpPr>
              <p:nvPr/>
            </p:nvSpPr>
            <p:spPr bwMode="auto">
              <a:xfrm>
                <a:off x="4561" y="1945"/>
                <a:ext cx="340" cy="226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0" name="Rectangle 98"/>
              <p:cNvSpPr>
                <a:spLocks noChangeArrowheads="1"/>
              </p:cNvSpPr>
              <p:nvPr/>
            </p:nvSpPr>
            <p:spPr bwMode="auto">
              <a:xfrm>
                <a:off x="4627" y="2010"/>
                <a:ext cx="70" cy="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42988"/>
                <a:r>
                  <a:rPr lang="de-DE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de-DE"/>
              </a:p>
            </p:txBody>
          </p:sp>
          <p:sp>
            <p:nvSpPr>
              <p:cNvPr id="121" name="Rectangle 99"/>
              <p:cNvSpPr>
                <a:spLocks noChangeArrowheads="1"/>
              </p:cNvSpPr>
              <p:nvPr/>
            </p:nvSpPr>
            <p:spPr bwMode="auto">
              <a:xfrm>
                <a:off x="4561" y="2447"/>
                <a:ext cx="340" cy="227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2" name="Rectangle 100"/>
              <p:cNvSpPr>
                <a:spLocks noChangeArrowheads="1"/>
              </p:cNvSpPr>
              <p:nvPr/>
            </p:nvSpPr>
            <p:spPr bwMode="auto">
              <a:xfrm>
                <a:off x="4627" y="2512"/>
                <a:ext cx="70" cy="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42988"/>
                <a:r>
                  <a:rPr lang="de-DE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de-DE"/>
              </a:p>
            </p:txBody>
          </p:sp>
          <p:sp>
            <p:nvSpPr>
              <p:cNvPr id="123" name="Line 101"/>
              <p:cNvSpPr>
                <a:spLocks noChangeShapeType="1"/>
              </p:cNvSpPr>
              <p:nvPr/>
            </p:nvSpPr>
            <p:spPr bwMode="auto">
              <a:xfrm>
                <a:off x="3826" y="2307"/>
                <a:ext cx="171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4" name="Rectangle 102"/>
              <p:cNvSpPr>
                <a:spLocks noChangeArrowheads="1"/>
              </p:cNvSpPr>
              <p:nvPr/>
            </p:nvSpPr>
            <p:spPr bwMode="auto">
              <a:xfrm>
                <a:off x="1439" y="2194"/>
                <a:ext cx="341" cy="226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5" name="Rectangle 103"/>
              <p:cNvSpPr>
                <a:spLocks noChangeArrowheads="1"/>
              </p:cNvSpPr>
              <p:nvPr/>
            </p:nvSpPr>
            <p:spPr bwMode="auto">
              <a:xfrm>
                <a:off x="1507" y="2238"/>
                <a:ext cx="70" cy="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42988"/>
                <a:r>
                  <a:rPr lang="de-DE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de-DE"/>
              </a:p>
            </p:txBody>
          </p:sp>
          <p:sp>
            <p:nvSpPr>
              <p:cNvPr id="126" name="Line 104"/>
              <p:cNvSpPr>
                <a:spLocks noChangeShapeType="1"/>
              </p:cNvSpPr>
              <p:nvPr/>
            </p:nvSpPr>
            <p:spPr bwMode="auto">
              <a:xfrm>
                <a:off x="1374" y="2307"/>
                <a:ext cx="65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7" name="Freeform 105"/>
              <p:cNvSpPr>
                <a:spLocks/>
              </p:cNvSpPr>
              <p:nvPr/>
            </p:nvSpPr>
            <p:spPr bwMode="auto">
              <a:xfrm>
                <a:off x="1313" y="2277"/>
                <a:ext cx="56" cy="57"/>
              </a:xfrm>
              <a:custGeom>
                <a:avLst/>
                <a:gdLst>
                  <a:gd name="T0" fmla="*/ 27 w 56"/>
                  <a:gd name="T1" fmla="*/ 0 h 57"/>
                  <a:gd name="T2" fmla="*/ 22 w 56"/>
                  <a:gd name="T3" fmla="*/ 0 h 57"/>
                  <a:gd name="T4" fmla="*/ 16 w 56"/>
                  <a:gd name="T5" fmla="*/ 1 h 57"/>
                  <a:gd name="T6" fmla="*/ 11 w 56"/>
                  <a:gd name="T7" fmla="*/ 4 h 57"/>
                  <a:gd name="T8" fmla="*/ 8 w 56"/>
                  <a:gd name="T9" fmla="*/ 7 h 57"/>
                  <a:gd name="T10" fmla="*/ 5 w 56"/>
                  <a:gd name="T11" fmla="*/ 12 h 57"/>
                  <a:gd name="T12" fmla="*/ 2 w 56"/>
                  <a:gd name="T13" fmla="*/ 17 h 57"/>
                  <a:gd name="T14" fmla="*/ 0 w 56"/>
                  <a:gd name="T15" fmla="*/ 22 h 57"/>
                  <a:gd name="T16" fmla="*/ 0 w 56"/>
                  <a:gd name="T17" fmla="*/ 28 h 57"/>
                  <a:gd name="T18" fmla="*/ 0 w 56"/>
                  <a:gd name="T19" fmla="*/ 33 h 57"/>
                  <a:gd name="T20" fmla="*/ 2 w 56"/>
                  <a:gd name="T21" fmla="*/ 39 h 57"/>
                  <a:gd name="T22" fmla="*/ 5 w 56"/>
                  <a:gd name="T23" fmla="*/ 44 h 57"/>
                  <a:gd name="T24" fmla="*/ 8 w 56"/>
                  <a:gd name="T25" fmla="*/ 47 h 57"/>
                  <a:gd name="T26" fmla="*/ 11 w 56"/>
                  <a:gd name="T27" fmla="*/ 51 h 57"/>
                  <a:gd name="T28" fmla="*/ 16 w 56"/>
                  <a:gd name="T29" fmla="*/ 54 h 57"/>
                  <a:gd name="T30" fmla="*/ 22 w 56"/>
                  <a:gd name="T31" fmla="*/ 55 h 57"/>
                  <a:gd name="T32" fmla="*/ 27 w 56"/>
                  <a:gd name="T33" fmla="*/ 57 h 57"/>
                  <a:gd name="T34" fmla="*/ 34 w 56"/>
                  <a:gd name="T35" fmla="*/ 55 h 57"/>
                  <a:gd name="T36" fmla="*/ 38 w 56"/>
                  <a:gd name="T37" fmla="*/ 54 h 57"/>
                  <a:gd name="T38" fmla="*/ 43 w 56"/>
                  <a:gd name="T39" fmla="*/ 51 h 57"/>
                  <a:gd name="T40" fmla="*/ 48 w 56"/>
                  <a:gd name="T41" fmla="*/ 47 h 57"/>
                  <a:gd name="T42" fmla="*/ 51 w 56"/>
                  <a:gd name="T43" fmla="*/ 44 h 57"/>
                  <a:gd name="T44" fmla="*/ 54 w 56"/>
                  <a:gd name="T45" fmla="*/ 39 h 57"/>
                  <a:gd name="T46" fmla="*/ 56 w 56"/>
                  <a:gd name="T47" fmla="*/ 33 h 57"/>
                  <a:gd name="T48" fmla="*/ 56 w 56"/>
                  <a:gd name="T49" fmla="*/ 28 h 57"/>
                  <a:gd name="T50" fmla="*/ 56 w 56"/>
                  <a:gd name="T51" fmla="*/ 22 h 57"/>
                  <a:gd name="T52" fmla="*/ 54 w 56"/>
                  <a:gd name="T53" fmla="*/ 17 h 57"/>
                  <a:gd name="T54" fmla="*/ 51 w 56"/>
                  <a:gd name="T55" fmla="*/ 12 h 57"/>
                  <a:gd name="T56" fmla="*/ 48 w 56"/>
                  <a:gd name="T57" fmla="*/ 7 h 57"/>
                  <a:gd name="T58" fmla="*/ 43 w 56"/>
                  <a:gd name="T59" fmla="*/ 4 h 57"/>
                  <a:gd name="T60" fmla="*/ 38 w 56"/>
                  <a:gd name="T61" fmla="*/ 1 h 57"/>
                  <a:gd name="T62" fmla="*/ 34 w 56"/>
                  <a:gd name="T63" fmla="*/ 0 h 57"/>
                  <a:gd name="T64" fmla="*/ 27 w 56"/>
                  <a:gd name="T65" fmla="*/ 0 h 5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6"/>
                  <a:gd name="T100" fmla="*/ 0 h 57"/>
                  <a:gd name="T101" fmla="*/ 56 w 56"/>
                  <a:gd name="T102" fmla="*/ 57 h 5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6" h="57">
                    <a:moveTo>
                      <a:pt x="27" y="0"/>
                    </a:moveTo>
                    <a:lnTo>
                      <a:pt x="22" y="0"/>
                    </a:lnTo>
                    <a:lnTo>
                      <a:pt x="16" y="1"/>
                    </a:lnTo>
                    <a:lnTo>
                      <a:pt x="11" y="4"/>
                    </a:lnTo>
                    <a:lnTo>
                      <a:pt x="8" y="7"/>
                    </a:lnTo>
                    <a:lnTo>
                      <a:pt x="5" y="12"/>
                    </a:lnTo>
                    <a:lnTo>
                      <a:pt x="2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3"/>
                    </a:lnTo>
                    <a:lnTo>
                      <a:pt x="2" y="39"/>
                    </a:lnTo>
                    <a:lnTo>
                      <a:pt x="5" y="44"/>
                    </a:lnTo>
                    <a:lnTo>
                      <a:pt x="8" y="47"/>
                    </a:lnTo>
                    <a:lnTo>
                      <a:pt x="11" y="51"/>
                    </a:lnTo>
                    <a:lnTo>
                      <a:pt x="16" y="54"/>
                    </a:lnTo>
                    <a:lnTo>
                      <a:pt x="22" y="55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8" y="54"/>
                    </a:lnTo>
                    <a:lnTo>
                      <a:pt x="43" y="51"/>
                    </a:lnTo>
                    <a:lnTo>
                      <a:pt x="48" y="47"/>
                    </a:lnTo>
                    <a:lnTo>
                      <a:pt x="51" y="44"/>
                    </a:lnTo>
                    <a:lnTo>
                      <a:pt x="54" y="39"/>
                    </a:lnTo>
                    <a:lnTo>
                      <a:pt x="56" y="33"/>
                    </a:lnTo>
                    <a:lnTo>
                      <a:pt x="56" y="28"/>
                    </a:lnTo>
                    <a:lnTo>
                      <a:pt x="56" y="22"/>
                    </a:lnTo>
                    <a:lnTo>
                      <a:pt x="54" y="17"/>
                    </a:lnTo>
                    <a:lnTo>
                      <a:pt x="51" y="12"/>
                    </a:lnTo>
                    <a:lnTo>
                      <a:pt x="48" y="7"/>
                    </a:lnTo>
                    <a:lnTo>
                      <a:pt x="43" y="4"/>
                    </a:lnTo>
                    <a:lnTo>
                      <a:pt x="38" y="1"/>
                    </a:lnTo>
                    <a:lnTo>
                      <a:pt x="34" y="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8" name="Freeform 106"/>
              <p:cNvSpPr>
                <a:spLocks/>
              </p:cNvSpPr>
              <p:nvPr/>
            </p:nvSpPr>
            <p:spPr bwMode="auto">
              <a:xfrm>
                <a:off x="1313" y="2277"/>
                <a:ext cx="56" cy="57"/>
              </a:xfrm>
              <a:custGeom>
                <a:avLst/>
                <a:gdLst>
                  <a:gd name="T0" fmla="*/ 27 w 56"/>
                  <a:gd name="T1" fmla="*/ 0 h 57"/>
                  <a:gd name="T2" fmla="*/ 22 w 56"/>
                  <a:gd name="T3" fmla="*/ 0 h 57"/>
                  <a:gd name="T4" fmla="*/ 16 w 56"/>
                  <a:gd name="T5" fmla="*/ 1 h 57"/>
                  <a:gd name="T6" fmla="*/ 11 w 56"/>
                  <a:gd name="T7" fmla="*/ 4 h 57"/>
                  <a:gd name="T8" fmla="*/ 8 w 56"/>
                  <a:gd name="T9" fmla="*/ 7 h 57"/>
                  <a:gd name="T10" fmla="*/ 5 w 56"/>
                  <a:gd name="T11" fmla="*/ 12 h 57"/>
                  <a:gd name="T12" fmla="*/ 2 w 56"/>
                  <a:gd name="T13" fmla="*/ 17 h 57"/>
                  <a:gd name="T14" fmla="*/ 0 w 56"/>
                  <a:gd name="T15" fmla="*/ 22 h 57"/>
                  <a:gd name="T16" fmla="*/ 0 w 56"/>
                  <a:gd name="T17" fmla="*/ 28 h 57"/>
                  <a:gd name="T18" fmla="*/ 0 w 56"/>
                  <a:gd name="T19" fmla="*/ 33 h 57"/>
                  <a:gd name="T20" fmla="*/ 2 w 56"/>
                  <a:gd name="T21" fmla="*/ 39 h 57"/>
                  <a:gd name="T22" fmla="*/ 5 w 56"/>
                  <a:gd name="T23" fmla="*/ 44 h 57"/>
                  <a:gd name="T24" fmla="*/ 8 w 56"/>
                  <a:gd name="T25" fmla="*/ 47 h 57"/>
                  <a:gd name="T26" fmla="*/ 11 w 56"/>
                  <a:gd name="T27" fmla="*/ 51 h 57"/>
                  <a:gd name="T28" fmla="*/ 16 w 56"/>
                  <a:gd name="T29" fmla="*/ 54 h 57"/>
                  <a:gd name="T30" fmla="*/ 22 w 56"/>
                  <a:gd name="T31" fmla="*/ 55 h 57"/>
                  <a:gd name="T32" fmla="*/ 27 w 56"/>
                  <a:gd name="T33" fmla="*/ 57 h 57"/>
                  <a:gd name="T34" fmla="*/ 34 w 56"/>
                  <a:gd name="T35" fmla="*/ 55 h 57"/>
                  <a:gd name="T36" fmla="*/ 38 w 56"/>
                  <a:gd name="T37" fmla="*/ 54 h 57"/>
                  <a:gd name="T38" fmla="*/ 43 w 56"/>
                  <a:gd name="T39" fmla="*/ 51 h 57"/>
                  <a:gd name="T40" fmla="*/ 48 w 56"/>
                  <a:gd name="T41" fmla="*/ 47 h 57"/>
                  <a:gd name="T42" fmla="*/ 51 w 56"/>
                  <a:gd name="T43" fmla="*/ 44 h 57"/>
                  <a:gd name="T44" fmla="*/ 54 w 56"/>
                  <a:gd name="T45" fmla="*/ 39 h 57"/>
                  <a:gd name="T46" fmla="*/ 56 w 56"/>
                  <a:gd name="T47" fmla="*/ 33 h 57"/>
                  <a:gd name="T48" fmla="*/ 56 w 56"/>
                  <a:gd name="T49" fmla="*/ 28 h 57"/>
                  <a:gd name="T50" fmla="*/ 56 w 56"/>
                  <a:gd name="T51" fmla="*/ 22 h 57"/>
                  <a:gd name="T52" fmla="*/ 54 w 56"/>
                  <a:gd name="T53" fmla="*/ 17 h 57"/>
                  <a:gd name="T54" fmla="*/ 51 w 56"/>
                  <a:gd name="T55" fmla="*/ 12 h 57"/>
                  <a:gd name="T56" fmla="*/ 48 w 56"/>
                  <a:gd name="T57" fmla="*/ 7 h 57"/>
                  <a:gd name="T58" fmla="*/ 43 w 56"/>
                  <a:gd name="T59" fmla="*/ 4 h 57"/>
                  <a:gd name="T60" fmla="*/ 38 w 56"/>
                  <a:gd name="T61" fmla="*/ 1 h 57"/>
                  <a:gd name="T62" fmla="*/ 34 w 56"/>
                  <a:gd name="T63" fmla="*/ 0 h 57"/>
                  <a:gd name="T64" fmla="*/ 27 w 56"/>
                  <a:gd name="T65" fmla="*/ 0 h 5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6"/>
                  <a:gd name="T100" fmla="*/ 0 h 57"/>
                  <a:gd name="T101" fmla="*/ 56 w 56"/>
                  <a:gd name="T102" fmla="*/ 57 h 5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6" h="57">
                    <a:moveTo>
                      <a:pt x="27" y="0"/>
                    </a:moveTo>
                    <a:lnTo>
                      <a:pt x="22" y="0"/>
                    </a:lnTo>
                    <a:lnTo>
                      <a:pt x="16" y="1"/>
                    </a:lnTo>
                    <a:lnTo>
                      <a:pt x="11" y="4"/>
                    </a:lnTo>
                    <a:lnTo>
                      <a:pt x="8" y="7"/>
                    </a:lnTo>
                    <a:lnTo>
                      <a:pt x="5" y="12"/>
                    </a:lnTo>
                    <a:lnTo>
                      <a:pt x="2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3"/>
                    </a:lnTo>
                    <a:lnTo>
                      <a:pt x="2" y="39"/>
                    </a:lnTo>
                    <a:lnTo>
                      <a:pt x="5" y="44"/>
                    </a:lnTo>
                    <a:lnTo>
                      <a:pt x="8" y="47"/>
                    </a:lnTo>
                    <a:lnTo>
                      <a:pt x="11" y="51"/>
                    </a:lnTo>
                    <a:lnTo>
                      <a:pt x="16" y="54"/>
                    </a:lnTo>
                    <a:lnTo>
                      <a:pt x="22" y="55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8" y="54"/>
                    </a:lnTo>
                    <a:lnTo>
                      <a:pt x="43" y="51"/>
                    </a:lnTo>
                    <a:lnTo>
                      <a:pt x="48" y="47"/>
                    </a:lnTo>
                    <a:lnTo>
                      <a:pt x="51" y="44"/>
                    </a:lnTo>
                    <a:lnTo>
                      <a:pt x="54" y="39"/>
                    </a:lnTo>
                    <a:lnTo>
                      <a:pt x="56" y="33"/>
                    </a:lnTo>
                    <a:lnTo>
                      <a:pt x="56" y="28"/>
                    </a:lnTo>
                    <a:lnTo>
                      <a:pt x="56" y="22"/>
                    </a:lnTo>
                    <a:lnTo>
                      <a:pt x="54" y="17"/>
                    </a:lnTo>
                    <a:lnTo>
                      <a:pt x="51" y="12"/>
                    </a:lnTo>
                    <a:lnTo>
                      <a:pt x="48" y="7"/>
                    </a:lnTo>
                    <a:lnTo>
                      <a:pt x="43" y="4"/>
                    </a:lnTo>
                    <a:lnTo>
                      <a:pt x="38" y="1"/>
                    </a:lnTo>
                    <a:lnTo>
                      <a:pt x="34" y="0"/>
                    </a:lnTo>
                    <a:lnTo>
                      <a:pt x="27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9" name="Line 107"/>
              <p:cNvSpPr>
                <a:spLocks noChangeShapeType="1"/>
              </p:cNvSpPr>
              <p:nvPr/>
            </p:nvSpPr>
            <p:spPr bwMode="auto">
              <a:xfrm>
                <a:off x="1780" y="2307"/>
                <a:ext cx="169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0" name="Rectangle 108"/>
              <p:cNvSpPr>
                <a:spLocks noChangeArrowheads="1"/>
              </p:cNvSpPr>
              <p:nvPr/>
            </p:nvSpPr>
            <p:spPr bwMode="auto">
              <a:xfrm>
                <a:off x="1949" y="2194"/>
                <a:ext cx="340" cy="226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1" name="Rectangle 109"/>
              <p:cNvSpPr>
                <a:spLocks noChangeArrowheads="1"/>
              </p:cNvSpPr>
              <p:nvPr/>
            </p:nvSpPr>
            <p:spPr bwMode="auto">
              <a:xfrm>
                <a:off x="2016" y="2238"/>
                <a:ext cx="71" cy="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42988"/>
                <a:r>
                  <a:rPr lang="de-DE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de-DE"/>
              </a:p>
            </p:txBody>
          </p:sp>
          <p:sp>
            <p:nvSpPr>
              <p:cNvPr id="132" name="Rectangle 110"/>
              <p:cNvSpPr>
                <a:spLocks noChangeArrowheads="1"/>
              </p:cNvSpPr>
              <p:nvPr/>
            </p:nvSpPr>
            <p:spPr bwMode="auto">
              <a:xfrm>
                <a:off x="2460" y="2194"/>
                <a:ext cx="340" cy="226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3" name="Rectangle 111"/>
              <p:cNvSpPr>
                <a:spLocks noChangeArrowheads="1"/>
              </p:cNvSpPr>
              <p:nvPr/>
            </p:nvSpPr>
            <p:spPr bwMode="auto">
              <a:xfrm>
                <a:off x="2529" y="2238"/>
                <a:ext cx="70" cy="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42988"/>
                <a:r>
                  <a:rPr lang="de-DE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de-DE"/>
              </a:p>
            </p:txBody>
          </p:sp>
          <p:sp>
            <p:nvSpPr>
              <p:cNvPr id="134" name="Line 112"/>
              <p:cNvSpPr>
                <a:spLocks noChangeShapeType="1"/>
              </p:cNvSpPr>
              <p:nvPr/>
            </p:nvSpPr>
            <p:spPr bwMode="auto">
              <a:xfrm>
                <a:off x="2288" y="2307"/>
                <a:ext cx="171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5" name="Line 113"/>
              <p:cNvSpPr>
                <a:spLocks noChangeShapeType="1"/>
              </p:cNvSpPr>
              <p:nvPr/>
            </p:nvSpPr>
            <p:spPr bwMode="auto">
              <a:xfrm>
                <a:off x="2800" y="2307"/>
                <a:ext cx="170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</p:grpSp>
      <p:grpSp>
        <p:nvGrpSpPr>
          <p:cNvPr id="136" name="Gruppieren 1228"/>
          <p:cNvGrpSpPr/>
          <p:nvPr/>
        </p:nvGrpSpPr>
        <p:grpSpPr>
          <a:xfrm>
            <a:off x="2420686" y="4541675"/>
            <a:ext cx="2646363" cy="468000"/>
            <a:chOff x="3343275" y="4512941"/>
            <a:chExt cx="2646363" cy="468000"/>
          </a:xfrm>
        </p:grpSpPr>
        <p:sp>
          <p:nvSpPr>
            <p:cNvPr id="137" name="Rectangle 13"/>
            <p:cNvSpPr>
              <a:spLocks noChangeArrowheads="1"/>
            </p:cNvSpPr>
            <p:nvPr/>
          </p:nvSpPr>
          <p:spPr bwMode="auto">
            <a:xfrm>
              <a:off x="3343275" y="4512941"/>
              <a:ext cx="2646363" cy="46800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38" name="Text Box 14"/>
            <p:cNvSpPr txBox="1">
              <a:spLocks noChangeArrowheads="1"/>
            </p:cNvSpPr>
            <p:nvPr/>
          </p:nvSpPr>
          <p:spPr bwMode="auto">
            <a:xfrm>
              <a:off x="3495675" y="4544301"/>
              <a:ext cx="2339975" cy="33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0"/>
            <a:lstStyle/>
            <a:p>
              <a:pPr algn="ctr">
                <a:lnSpc>
                  <a:spcPct val="90000"/>
                </a:lnSpc>
              </a:pPr>
              <a:r>
                <a:rPr lang="de-DE" sz="1200" b="1" dirty="0" smtClean="0"/>
                <a:t>Maintenance Level</a:t>
              </a:r>
              <a:endParaRPr lang="de-DE" sz="1200" dirty="0"/>
            </a:p>
          </p:txBody>
        </p:sp>
        <p:grpSp>
          <p:nvGrpSpPr>
            <p:cNvPr id="139" name="Group 272"/>
            <p:cNvGrpSpPr>
              <a:grpSpLocks/>
            </p:cNvGrpSpPr>
            <p:nvPr/>
          </p:nvGrpSpPr>
          <p:grpSpPr bwMode="auto">
            <a:xfrm>
              <a:off x="3811588" y="4707357"/>
              <a:ext cx="134937" cy="252000"/>
              <a:chOff x="3003" y="2438"/>
              <a:chExt cx="85" cy="202"/>
            </a:xfrm>
          </p:grpSpPr>
          <p:sp>
            <p:nvSpPr>
              <p:cNvPr id="244" name="Freeform 147"/>
              <p:cNvSpPr>
                <a:spLocks/>
              </p:cNvSpPr>
              <p:nvPr/>
            </p:nvSpPr>
            <p:spPr bwMode="auto">
              <a:xfrm>
                <a:off x="3029" y="2438"/>
                <a:ext cx="36" cy="35"/>
              </a:xfrm>
              <a:custGeom>
                <a:avLst/>
                <a:gdLst>
                  <a:gd name="T0" fmla="*/ 15 w 42"/>
                  <a:gd name="T1" fmla="*/ 0 h 41"/>
                  <a:gd name="T2" fmla="*/ 12 w 42"/>
                  <a:gd name="T3" fmla="*/ 1 h 41"/>
                  <a:gd name="T4" fmla="*/ 9 w 42"/>
                  <a:gd name="T5" fmla="*/ 1 h 41"/>
                  <a:gd name="T6" fmla="*/ 8 w 42"/>
                  <a:gd name="T7" fmla="*/ 3 h 41"/>
                  <a:gd name="T8" fmla="*/ 5 w 42"/>
                  <a:gd name="T9" fmla="*/ 4 h 41"/>
                  <a:gd name="T10" fmla="*/ 3 w 42"/>
                  <a:gd name="T11" fmla="*/ 7 h 41"/>
                  <a:gd name="T12" fmla="*/ 2 w 42"/>
                  <a:gd name="T13" fmla="*/ 9 h 41"/>
                  <a:gd name="T14" fmla="*/ 0 w 42"/>
                  <a:gd name="T15" fmla="*/ 13 h 41"/>
                  <a:gd name="T16" fmla="*/ 0 w 42"/>
                  <a:gd name="T17" fmla="*/ 15 h 41"/>
                  <a:gd name="T18" fmla="*/ 0 w 42"/>
                  <a:gd name="T19" fmla="*/ 18 h 41"/>
                  <a:gd name="T20" fmla="*/ 2 w 42"/>
                  <a:gd name="T21" fmla="*/ 20 h 41"/>
                  <a:gd name="T22" fmla="*/ 3 w 42"/>
                  <a:gd name="T23" fmla="*/ 24 h 41"/>
                  <a:gd name="T24" fmla="*/ 5 w 42"/>
                  <a:gd name="T25" fmla="*/ 26 h 41"/>
                  <a:gd name="T26" fmla="*/ 8 w 42"/>
                  <a:gd name="T27" fmla="*/ 27 h 41"/>
                  <a:gd name="T28" fmla="*/ 9 w 42"/>
                  <a:gd name="T29" fmla="*/ 28 h 41"/>
                  <a:gd name="T30" fmla="*/ 12 w 42"/>
                  <a:gd name="T31" fmla="*/ 30 h 41"/>
                  <a:gd name="T32" fmla="*/ 15 w 42"/>
                  <a:gd name="T33" fmla="*/ 30 h 41"/>
                  <a:gd name="T34" fmla="*/ 19 w 42"/>
                  <a:gd name="T35" fmla="*/ 30 h 41"/>
                  <a:gd name="T36" fmla="*/ 21 w 42"/>
                  <a:gd name="T37" fmla="*/ 28 h 41"/>
                  <a:gd name="T38" fmla="*/ 23 w 42"/>
                  <a:gd name="T39" fmla="*/ 27 h 41"/>
                  <a:gd name="T40" fmla="*/ 26 w 42"/>
                  <a:gd name="T41" fmla="*/ 26 h 41"/>
                  <a:gd name="T42" fmla="*/ 28 w 42"/>
                  <a:gd name="T43" fmla="*/ 24 h 41"/>
                  <a:gd name="T44" fmla="*/ 29 w 42"/>
                  <a:gd name="T45" fmla="*/ 20 h 41"/>
                  <a:gd name="T46" fmla="*/ 31 w 42"/>
                  <a:gd name="T47" fmla="*/ 18 h 41"/>
                  <a:gd name="T48" fmla="*/ 31 w 42"/>
                  <a:gd name="T49" fmla="*/ 15 h 41"/>
                  <a:gd name="T50" fmla="*/ 31 w 42"/>
                  <a:gd name="T51" fmla="*/ 13 h 41"/>
                  <a:gd name="T52" fmla="*/ 29 w 42"/>
                  <a:gd name="T53" fmla="*/ 9 h 41"/>
                  <a:gd name="T54" fmla="*/ 28 w 42"/>
                  <a:gd name="T55" fmla="*/ 7 h 41"/>
                  <a:gd name="T56" fmla="*/ 26 w 42"/>
                  <a:gd name="T57" fmla="*/ 4 h 41"/>
                  <a:gd name="T58" fmla="*/ 23 w 42"/>
                  <a:gd name="T59" fmla="*/ 3 h 41"/>
                  <a:gd name="T60" fmla="*/ 21 w 42"/>
                  <a:gd name="T61" fmla="*/ 1 h 41"/>
                  <a:gd name="T62" fmla="*/ 19 w 42"/>
                  <a:gd name="T63" fmla="*/ 1 h 41"/>
                  <a:gd name="T64" fmla="*/ 15 w 42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2"/>
                  <a:gd name="T100" fmla="*/ 0 h 41"/>
                  <a:gd name="T101" fmla="*/ 42 w 42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2" h="41">
                    <a:moveTo>
                      <a:pt x="21" y="0"/>
                    </a:moveTo>
                    <a:lnTo>
                      <a:pt x="16" y="1"/>
                    </a:lnTo>
                    <a:lnTo>
                      <a:pt x="13" y="1"/>
                    </a:lnTo>
                    <a:lnTo>
                      <a:pt x="10" y="5"/>
                    </a:lnTo>
                    <a:lnTo>
                      <a:pt x="7" y="6"/>
                    </a:lnTo>
                    <a:lnTo>
                      <a:pt x="3" y="9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7" y="35"/>
                    </a:lnTo>
                    <a:lnTo>
                      <a:pt x="10" y="38"/>
                    </a:lnTo>
                    <a:lnTo>
                      <a:pt x="13" y="39"/>
                    </a:lnTo>
                    <a:lnTo>
                      <a:pt x="16" y="41"/>
                    </a:lnTo>
                    <a:lnTo>
                      <a:pt x="21" y="41"/>
                    </a:lnTo>
                    <a:lnTo>
                      <a:pt x="26" y="41"/>
                    </a:lnTo>
                    <a:lnTo>
                      <a:pt x="29" y="39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8" y="33"/>
                    </a:lnTo>
                    <a:lnTo>
                      <a:pt x="40" y="28"/>
                    </a:lnTo>
                    <a:lnTo>
                      <a:pt x="42" y="25"/>
                    </a:lnTo>
                    <a:lnTo>
                      <a:pt x="42" y="20"/>
                    </a:lnTo>
                    <a:lnTo>
                      <a:pt x="42" y="17"/>
                    </a:lnTo>
                    <a:lnTo>
                      <a:pt x="40" y="12"/>
                    </a:lnTo>
                    <a:lnTo>
                      <a:pt x="38" y="9"/>
                    </a:lnTo>
                    <a:lnTo>
                      <a:pt x="35" y="6"/>
                    </a:lnTo>
                    <a:lnTo>
                      <a:pt x="32" y="5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5" name="Freeform 148"/>
              <p:cNvSpPr>
                <a:spLocks/>
              </p:cNvSpPr>
              <p:nvPr/>
            </p:nvSpPr>
            <p:spPr bwMode="auto">
              <a:xfrm>
                <a:off x="3029" y="2438"/>
                <a:ext cx="36" cy="35"/>
              </a:xfrm>
              <a:custGeom>
                <a:avLst/>
                <a:gdLst>
                  <a:gd name="T0" fmla="*/ 15 w 42"/>
                  <a:gd name="T1" fmla="*/ 0 h 41"/>
                  <a:gd name="T2" fmla="*/ 12 w 42"/>
                  <a:gd name="T3" fmla="*/ 1 h 41"/>
                  <a:gd name="T4" fmla="*/ 9 w 42"/>
                  <a:gd name="T5" fmla="*/ 1 h 41"/>
                  <a:gd name="T6" fmla="*/ 8 w 42"/>
                  <a:gd name="T7" fmla="*/ 3 h 41"/>
                  <a:gd name="T8" fmla="*/ 5 w 42"/>
                  <a:gd name="T9" fmla="*/ 4 h 41"/>
                  <a:gd name="T10" fmla="*/ 3 w 42"/>
                  <a:gd name="T11" fmla="*/ 7 h 41"/>
                  <a:gd name="T12" fmla="*/ 2 w 42"/>
                  <a:gd name="T13" fmla="*/ 9 h 41"/>
                  <a:gd name="T14" fmla="*/ 0 w 42"/>
                  <a:gd name="T15" fmla="*/ 13 h 41"/>
                  <a:gd name="T16" fmla="*/ 0 w 42"/>
                  <a:gd name="T17" fmla="*/ 15 h 41"/>
                  <a:gd name="T18" fmla="*/ 0 w 42"/>
                  <a:gd name="T19" fmla="*/ 18 h 41"/>
                  <a:gd name="T20" fmla="*/ 2 w 42"/>
                  <a:gd name="T21" fmla="*/ 20 h 41"/>
                  <a:gd name="T22" fmla="*/ 3 w 42"/>
                  <a:gd name="T23" fmla="*/ 24 h 41"/>
                  <a:gd name="T24" fmla="*/ 5 w 42"/>
                  <a:gd name="T25" fmla="*/ 26 h 41"/>
                  <a:gd name="T26" fmla="*/ 8 w 42"/>
                  <a:gd name="T27" fmla="*/ 27 h 41"/>
                  <a:gd name="T28" fmla="*/ 9 w 42"/>
                  <a:gd name="T29" fmla="*/ 28 h 41"/>
                  <a:gd name="T30" fmla="*/ 12 w 42"/>
                  <a:gd name="T31" fmla="*/ 30 h 41"/>
                  <a:gd name="T32" fmla="*/ 15 w 42"/>
                  <a:gd name="T33" fmla="*/ 30 h 41"/>
                  <a:gd name="T34" fmla="*/ 19 w 42"/>
                  <a:gd name="T35" fmla="*/ 30 h 41"/>
                  <a:gd name="T36" fmla="*/ 21 w 42"/>
                  <a:gd name="T37" fmla="*/ 28 h 41"/>
                  <a:gd name="T38" fmla="*/ 23 w 42"/>
                  <a:gd name="T39" fmla="*/ 27 h 41"/>
                  <a:gd name="T40" fmla="*/ 26 w 42"/>
                  <a:gd name="T41" fmla="*/ 26 h 41"/>
                  <a:gd name="T42" fmla="*/ 28 w 42"/>
                  <a:gd name="T43" fmla="*/ 24 h 41"/>
                  <a:gd name="T44" fmla="*/ 29 w 42"/>
                  <a:gd name="T45" fmla="*/ 20 h 41"/>
                  <a:gd name="T46" fmla="*/ 31 w 42"/>
                  <a:gd name="T47" fmla="*/ 18 h 41"/>
                  <a:gd name="T48" fmla="*/ 31 w 42"/>
                  <a:gd name="T49" fmla="*/ 15 h 41"/>
                  <a:gd name="T50" fmla="*/ 31 w 42"/>
                  <a:gd name="T51" fmla="*/ 13 h 41"/>
                  <a:gd name="T52" fmla="*/ 29 w 42"/>
                  <a:gd name="T53" fmla="*/ 9 h 41"/>
                  <a:gd name="T54" fmla="*/ 28 w 42"/>
                  <a:gd name="T55" fmla="*/ 7 h 41"/>
                  <a:gd name="T56" fmla="*/ 26 w 42"/>
                  <a:gd name="T57" fmla="*/ 4 h 41"/>
                  <a:gd name="T58" fmla="*/ 23 w 42"/>
                  <a:gd name="T59" fmla="*/ 3 h 41"/>
                  <a:gd name="T60" fmla="*/ 21 w 42"/>
                  <a:gd name="T61" fmla="*/ 1 h 41"/>
                  <a:gd name="T62" fmla="*/ 19 w 42"/>
                  <a:gd name="T63" fmla="*/ 1 h 41"/>
                  <a:gd name="T64" fmla="*/ 15 w 42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2"/>
                  <a:gd name="T100" fmla="*/ 0 h 41"/>
                  <a:gd name="T101" fmla="*/ 42 w 42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2" h="41">
                    <a:moveTo>
                      <a:pt x="21" y="0"/>
                    </a:moveTo>
                    <a:lnTo>
                      <a:pt x="16" y="1"/>
                    </a:lnTo>
                    <a:lnTo>
                      <a:pt x="13" y="1"/>
                    </a:lnTo>
                    <a:lnTo>
                      <a:pt x="10" y="5"/>
                    </a:lnTo>
                    <a:lnTo>
                      <a:pt x="7" y="6"/>
                    </a:lnTo>
                    <a:lnTo>
                      <a:pt x="3" y="9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7" y="35"/>
                    </a:lnTo>
                    <a:lnTo>
                      <a:pt x="10" y="38"/>
                    </a:lnTo>
                    <a:lnTo>
                      <a:pt x="13" y="39"/>
                    </a:lnTo>
                    <a:lnTo>
                      <a:pt x="16" y="41"/>
                    </a:lnTo>
                    <a:lnTo>
                      <a:pt x="21" y="41"/>
                    </a:lnTo>
                    <a:lnTo>
                      <a:pt x="26" y="41"/>
                    </a:lnTo>
                    <a:lnTo>
                      <a:pt x="29" y="39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8" y="33"/>
                    </a:lnTo>
                    <a:lnTo>
                      <a:pt x="40" y="28"/>
                    </a:lnTo>
                    <a:lnTo>
                      <a:pt x="42" y="25"/>
                    </a:lnTo>
                    <a:lnTo>
                      <a:pt x="42" y="20"/>
                    </a:lnTo>
                    <a:lnTo>
                      <a:pt x="42" y="17"/>
                    </a:lnTo>
                    <a:lnTo>
                      <a:pt x="40" y="12"/>
                    </a:lnTo>
                    <a:lnTo>
                      <a:pt x="38" y="9"/>
                    </a:lnTo>
                    <a:lnTo>
                      <a:pt x="35" y="6"/>
                    </a:lnTo>
                    <a:lnTo>
                      <a:pt x="32" y="5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6" name="Freeform 149"/>
              <p:cNvSpPr>
                <a:spLocks/>
              </p:cNvSpPr>
              <p:nvPr/>
            </p:nvSpPr>
            <p:spPr bwMode="auto">
              <a:xfrm>
                <a:off x="3010" y="2480"/>
                <a:ext cx="35" cy="35"/>
              </a:xfrm>
              <a:custGeom>
                <a:avLst/>
                <a:gdLst>
                  <a:gd name="T0" fmla="*/ 15 w 41"/>
                  <a:gd name="T1" fmla="*/ 0 h 41"/>
                  <a:gd name="T2" fmla="*/ 13 w 41"/>
                  <a:gd name="T3" fmla="*/ 0 h 41"/>
                  <a:gd name="T4" fmla="*/ 9 w 41"/>
                  <a:gd name="T5" fmla="*/ 1 h 41"/>
                  <a:gd name="T6" fmla="*/ 7 w 41"/>
                  <a:gd name="T7" fmla="*/ 3 h 41"/>
                  <a:gd name="T8" fmla="*/ 4 w 41"/>
                  <a:gd name="T9" fmla="*/ 4 h 41"/>
                  <a:gd name="T10" fmla="*/ 3 w 41"/>
                  <a:gd name="T11" fmla="*/ 7 h 41"/>
                  <a:gd name="T12" fmla="*/ 1 w 41"/>
                  <a:gd name="T13" fmla="*/ 9 h 41"/>
                  <a:gd name="T14" fmla="*/ 0 w 41"/>
                  <a:gd name="T15" fmla="*/ 12 h 41"/>
                  <a:gd name="T16" fmla="*/ 0 w 41"/>
                  <a:gd name="T17" fmla="*/ 15 h 41"/>
                  <a:gd name="T18" fmla="*/ 0 w 41"/>
                  <a:gd name="T19" fmla="*/ 18 h 41"/>
                  <a:gd name="T20" fmla="*/ 1 w 41"/>
                  <a:gd name="T21" fmla="*/ 20 h 41"/>
                  <a:gd name="T22" fmla="*/ 3 w 41"/>
                  <a:gd name="T23" fmla="*/ 23 h 41"/>
                  <a:gd name="T24" fmla="*/ 4 w 41"/>
                  <a:gd name="T25" fmla="*/ 26 h 41"/>
                  <a:gd name="T26" fmla="*/ 7 w 41"/>
                  <a:gd name="T27" fmla="*/ 27 h 41"/>
                  <a:gd name="T28" fmla="*/ 9 w 41"/>
                  <a:gd name="T29" fmla="*/ 29 h 41"/>
                  <a:gd name="T30" fmla="*/ 13 w 41"/>
                  <a:gd name="T31" fmla="*/ 30 h 41"/>
                  <a:gd name="T32" fmla="*/ 15 w 41"/>
                  <a:gd name="T33" fmla="*/ 30 h 41"/>
                  <a:gd name="T34" fmla="*/ 18 w 41"/>
                  <a:gd name="T35" fmla="*/ 30 h 41"/>
                  <a:gd name="T36" fmla="*/ 21 w 41"/>
                  <a:gd name="T37" fmla="*/ 29 h 41"/>
                  <a:gd name="T38" fmla="*/ 23 w 41"/>
                  <a:gd name="T39" fmla="*/ 27 h 41"/>
                  <a:gd name="T40" fmla="*/ 26 w 41"/>
                  <a:gd name="T41" fmla="*/ 26 h 41"/>
                  <a:gd name="T42" fmla="*/ 27 w 41"/>
                  <a:gd name="T43" fmla="*/ 23 h 41"/>
                  <a:gd name="T44" fmla="*/ 29 w 41"/>
                  <a:gd name="T45" fmla="*/ 20 h 41"/>
                  <a:gd name="T46" fmla="*/ 30 w 41"/>
                  <a:gd name="T47" fmla="*/ 18 h 41"/>
                  <a:gd name="T48" fmla="*/ 30 w 41"/>
                  <a:gd name="T49" fmla="*/ 15 h 41"/>
                  <a:gd name="T50" fmla="*/ 30 w 41"/>
                  <a:gd name="T51" fmla="*/ 12 h 41"/>
                  <a:gd name="T52" fmla="*/ 29 w 41"/>
                  <a:gd name="T53" fmla="*/ 9 h 41"/>
                  <a:gd name="T54" fmla="*/ 27 w 41"/>
                  <a:gd name="T55" fmla="*/ 7 h 41"/>
                  <a:gd name="T56" fmla="*/ 26 w 41"/>
                  <a:gd name="T57" fmla="*/ 4 h 41"/>
                  <a:gd name="T58" fmla="*/ 23 w 41"/>
                  <a:gd name="T59" fmla="*/ 3 h 41"/>
                  <a:gd name="T60" fmla="*/ 21 w 41"/>
                  <a:gd name="T61" fmla="*/ 1 h 41"/>
                  <a:gd name="T62" fmla="*/ 18 w 41"/>
                  <a:gd name="T63" fmla="*/ 0 h 41"/>
                  <a:gd name="T64" fmla="*/ 15 w 41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"/>
                  <a:gd name="T100" fmla="*/ 0 h 41"/>
                  <a:gd name="T101" fmla="*/ 41 w 41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" h="41">
                    <a:moveTo>
                      <a:pt x="21" y="0"/>
                    </a:moveTo>
                    <a:lnTo>
                      <a:pt x="17" y="0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6" y="6"/>
                    </a:lnTo>
                    <a:lnTo>
                      <a:pt x="3" y="9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1" y="28"/>
                    </a:lnTo>
                    <a:lnTo>
                      <a:pt x="3" y="32"/>
                    </a:lnTo>
                    <a:lnTo>
                      <a:pt x="6" y="35"/>
                    </a:lnTo>
                    <a:lnTo>
                      <a:pt x="9" y="38"/>
                    </a:lnTo>
                    <a:lnTo>
                      <a:pt x="13" y="40"/>
                    </a:lnTo>
                    <a:lnTo>
                      <a:pt x="17" y="41"/>
                    </a:lnTo>
                    <a:lnTo>
                      <a:pt x="21" y="41"/>
                    </a:lnTo>
                    <a:lnTo>
                      <a:pt x="25" y="41"/>
                    </a:lnTo>
                    <a:lnTo>
                      <a:pt x="29" y="40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8" y="32"/>
                    </a:lnTo>
                    <a:lnTo>
                      <a:pt x="40" y="28"/>
                    </a:lnTo>
                    <a:lnTo>
                      <a:pt x="41" y="25"/>
                    </a:lnTo>
                    <a:lnTo>
                      <a:pt x="41" y="20"/>
                    </a:lnTo>
                    <a:lnTo>
                      <a:pt x="41" y="16"/>
                    </a:lnTo>
                    <a:lnTo>
                      <a:pt x="40" y="13"/>
                    </a:lnTo>
                    <a:lnTo>
                      <a:pt x="38" y="9"/>
                    </a:lnTo>
                    <a:lnTo>
                      <a:pt x="35" y="6"/>
                    </a:lnTo>
                    <a:lnTo>
                      <a:pt x="32" y="3"/>
                    </a:lnTo>
                    <a:lnTo>
                      <a:pt x="29" y="1"/>
                    </a:lnTo>
                    <a:lnTo>
                      <a:pt x="25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7" name="Freeform 150"/>
              <p:cNvSpPr>
                <a:spLocks/>
              </p:cNvSpPr>
              <p:nvPr/>
            </p:nvSpPr>
            <p:spPr bwMode="auto">
              <a:xfrm>
                <a:off x="3010" y="2480"/>
                <a:ext cx="35" cy="35"/>
              </a:xfrm>
              <a:custGeom>
                <a:avLst/>
                <a:gdLst>
                  <a:gd name="T0" fmla="*/ 15 w 41"/>
                  <a:gd name="T1" fmla="*/ 0 h 41"/>
                  <a:gd name="T2" fmla="*/ 13 w 41"/>
                  <a:gd name="T3" fmla="*/ 0 h 41"/>
                  <a:gd name="T4" fmla="*/ 9 w 41"/>
                  <a:gd name="T5" fmla="*/ 1 h 41"/>
                  <a:gd name="T6" fmla="*/ 7 w 41"/>
                  <a:gd name="T7" fmla="*/ 3 h 41"/>
                  <a:gd name="T8" fmla="*/ 4 w 41"/>
                  <a:gd name="T9" fmla="*/ 4 h 41"/>
                  <a:gd name="T10" fmla="*/ 3 w 41"/>
                  <a:gd name="T11" fmla="*/ 7 h 41"/>
                  <a:gd name="T12" fmla="*/ 1 w 41"/>
                  <a:gd name="T13" fmla="*/ 9 h 41"/>
                  <a:gd name="T14" fmla="*/ 0 w 41"/>
                  <a:gd name="T15" fmla="*/ 12 h 41"/>
                  <a:gd name="T16" fmla="*/ 0 w 41"/>
                  <a:gd name="T17" fmla="*/ 15 h 41"/>
                  <a:gd name="T18" fmla="*/ 0 w 41"/>
                  <a:gd name="T19" fmla="*/ 18 h 41"/>
                  <a:gd name="T20" fmla="*/ 1 w 41"/>
                  <a:gd name="T21" fmla="*/ 20 h 41"/>
                  <a:gd name="T22" fmla="*/ 3 w 41"/>
                  <a:gd name="T23" fmla="*/ 23 h 41"/>
                  <a:gd name="T24" fmla="*/ 4 w 41"/>
                  <a:gd name="T25" fmla="*/ 26 h 41"/>
                  <a:gd name="T26" fmla="*/ 7 w 41"/>
                  <a:gd name="T27" fmla="*/ 27 h 41"/>
                  <a:gd name="T28" fmla="*/ 9 w 41"/>
                  <a:gd name="T29" fmla="*/ 29 h 41"/>
                  <a:gd name="T30" fmla="*/ 13 w 41"/>
                  <a:gd name="T31" fmla="*/ 30 h 41"/>
                  <a:gd name="T32" fmla="*/ 15 w 41"/>
                  <a:gd name="T33" fmla="*/ 30 h 41"/>
                  <a:gd name="T34" fmla="*/ 18 w 41"/>
                  <a:gd name="T35" fmla="*/ 30 h 41"/>
                  <a:gd name="T36" fmla="*/ 21 w 41"/>
                  <a:gd name="T37" fmla="*/ 29 h 41"/>
                  <a:gd name="T38" fmla="*/ 23 w 41"/>
                  <a:gd name="T39" fmla="*/ 27 h 41"/>
                  <a:gd name="T40" fmla="*/ 26 w 41"/>
                  <a:gd name="T41" fmla="*/ 26 h 41"/>
                  <a:gd name="T42" fmla="*/ 27 w 41"/>
                  <a:gd name="T43" fmla="*/ 23 h 41"/>
                  <a:gd name="T44" fmla="*/ 29 w 41"/>
                  <a:gd name="T45" fmla="*/ 20 h 41"/>
                  <a:gd name="T46" fmla="*/ 30 w 41"/>
                  <a:gd name="T47" fmla="*/ 18 h 41"/>
                  <a:gd name="T48" fmla="*/ 30 w 41"/>
                  <a:gd name="T49" fmla="*/ 15 h 41"/>
                  <a:gd name="T50" fmla="*/ 30 w 41"/>
                  <a:gd name="T51" fmla="*/ 12 h 41"/>
                  <a:gd name="T52" fmla="*/ 29 w 41"/>
                  <a:gd name="T53" fmla="*/ 9 h 41"/>
                  <a:gd name="T54" fmla="*/ 27 w 41"/>
                  <a:gd name="T55" fmla="*/ 7 h 41"/>
                  <a:gd name="T56" fmla="*/ 26 w 41"/>
                  <a:gd name="T57" fmla="*/ 4 h 41"/>
                  <a:gd name="T58" fmla="*/ 23 w 41"/>
                  <a:gd name="T59" fmla="*/ 3 h 41"/>
                  <a:gd name="T60" fmla="*/ 21 w 41"/>
                  <a:gd name="T61" fmla="*/ 1 h 41"/>
                  <a:gd name="T62" fmla="*/ 18 w 41"/>
                  <a:gd name="T63" fmla="*/ 0 h 41"/>
                  <a:gd name="T64" fmla="*/ 15 w 41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"/>
                  <a:gd name="T100" fmla="*/ 0 h 41"/>
                  <a:gd name="T101" fmla="*/ 41 w 41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" h="41">
                    <a:moveTo>
                      <a:pt x="21" y="0"/>
                    </a:moveTo>
                    <a:lnTo>
                      <a:pt x="17" y="0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6" y="6"/>
                    </a:lnTo>
                    <a:lnTo>
                      <a:pt x="3" y="9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1" y="28"/>
                    </a:lnTo>
                    <a:lnTo>
                      <a:pt x="3" y="32"/>
                    </a:lnTo>
                    <a:lnTo>
                      <a:pt x="6" y="35"/>
                    </a:lnTo>
                    <a:lnTo>
                      <a:pt x="9" y="38"/>
                    </a:lnTo>
                    <a:lnTo>
                      <a:pt x="13" y="40"/>
                    </a:lnTo>
                    <a:lnTo>
                      <a:pt x="17" y="41"/>
                    </a:lnTo>
                    <a:lnTo>
                      <a:pt x="21" y="41"/>
                    </a:lnTo>
                    <a:lnTo>
                      <a:pt x="25" y="41"/>
                    </a:lnTo>
                    <a:lnTo>
                      <a:pt x="29" y="40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8" y="32"/>
                    </a:lnTo>
                    <a:lnTo>
                      <a:pt x="40" y="28"/>
                    </a:lnTo>
                    <a:lnTo>
                      <a:pt x="41" y="25"/>
                    </a:lnTo>
                    <a:lnTo>
                      <a:pt x="41" y="20"/>
                    </a:lnTo>
                    <a:lnTo>
                      <a:pt x="41" y="16"/>
                    </a:lnTo>
                    <a:lnTo>
                      <a:pt x="40" y="13"/>
                    </a:lnTo>
                    <a:lnTo>
                      <a:pt x="38" y="9"/>
                    </a:lnTo>
                    <a:lnTo>
                      <a:pt x="35" y="6"/>
                    </a:lnTo>
                    <a:lnTo>
                      <a:pt x="32" y="3"/>
                    </a:lnTo>
                    <a:lnTo>
                      <a:pt x="29" y="1"/>
                    </a:lnTo>
                    <a:lnTo>
                      <a:pt x="25" y="0"/>
                    </a:lnTo>
                    <a:lnTo>
                      <a:pt x="21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8" name="Freeform 151"/>
              <p:cNvSpPr>
                <a:spLocks/>
              </p:cNvSpPr>
              <p:nvPr/>
            </p:nvSpPr>
            <p:spPr bwMode="auto">
              <a:xfrm>
                <a:off x="3047" y="2480"/>
                <a:ext cx="35" cy="35"/>
              </a:xfrm>
              <a:custGeom>
                <a:avLst/>
                <a:gdLst>
                  <a:gd name="T0" fmla="*/ 15 w 41"/>
                  <a:gd name="T1" fmla="*/ 0 h 41"/>
                  <a:gd name="T2" fmla="*/ 12 w 41"/>
                  <a:gd name="T3" fmla="*/ 0 h 41"/>
                  <a:gd name="T4" fmla="*/ 8 w 41"/>
                  <a:gd name="T5" fmla="*/ 1 h 41"/>
                  <a:gd name="T6" fmla="*/ 6 w 41"/>
                  <a:gd name="T7" fmla="*/ 3 h 41"/>
                  <a:gd name="T8" fmla="*/ 3 w 41"/>
                  <a:gd name="T9" fmla="*/ 4 h 41"/>
                  <a:gd name="T10" fmla="*/ 3 w 41"/>
                  <a:gd name="T11" fmla="*/ 7 h 41"/>
                  <a:gd name="T12" fmla="*/ 1 w 41"/>
                  <a:gd name="T13" fmla="*/ 9 h 41"/>
                  <a:gd name="T14" fmla="*/ 0 w 41"/>
                  <a:gd name="T15" fmla="*/ 12 h 41"/>
                  <a:gd name="T16" fmla="*/ 0 w 41"/>
                  <a:gd name="T17" fmla="*/ 15 h 41"/>
                  <a:gd name="T18" fmla="*/ 0 w 41"/>
                  <a:gd name="T19" fmla="*/ 18 h 41"/>
                  <a:gd name="T20" fmla="*/ 1 w 41"/>
                  <a:gd name="T21" fmla="*/ 20 h 41"/>
                  <a:gd name="T22" fmla="*/ 3 w 41"/>
                  <a:gd name="T23" fmla="*/ 23 h 41"/>
                  <a:gd name="T24" fmla="*/ 3 w 41"/>
                  <a:gd name="T25" fmla="*/ 26 h 41"/>
                  <a:gd name="T26" fmla="*/ 6 w 41"/>
                  <a:gd name="T27" fmla="*/ 27 h 41"/>
                  <a:gd name="T28" fmla="*/ 8 w 41"/>
                  <a:gd name="T29" fmla="*/ 29 h 41"/>
                  <a:gd name="T30" fmla="*/ 12 w 41"/>
                  <a:gd name="T31" fmla="*/ 30 h 41"/>
                  <a:gd name="T32" fmla="*/ 15 w 41"/>
                  <a:gd name="T33" fmla="*/ 30 h 41"/>
                  <a:gd name="T34" fmla="*/ 17 w 41"/>
                  <a:gd name="T35" fmla="*/ 30 h 41"/>
                  <a:gd name="T36" fmla="*/ 21 w 41"/>
                  <a:gd name="T37" fmla="*/ 29 h 41"/>
                  <a:gd name="T38" fmla="*/ 23 w 41"/>
                  <a:gd name="T39" fmla="*/ 27 h 41"/>
                  <a:gd name="T40" fmla="*/ 26 w 41"/>
                  <a:gd name="T41" fmla="*/ 26 h 41"/>
                  <a:gd name="T42" fmla="*/ 27 w 41"/>
                  <a:gd name="T43" fmla="*/ 23 h 41"/>
                  <a:gd name="T44" fmla="*/ 29 w 41"/>
                  <a:gd name="T45" fmla="*/ 20 h 41"/>
                  <a:gd name="T46" fmla="*/ 29 w 41"/>
                  <a:gd name="T47" fmla="*/ 18 h 41"/>
                  <a:gd name="T48" fmla="*/ 30 w 41"/>
                  <a:gd name="T49" fmla="*/ 15 h 41"/>
                  <a:gd name="T50" fmla="*/ 29 w 41"/>
                  <a:gd name="T51" fmla="*/ 12 h 41"/>
                  <a:gd name="T52" fmla="*/ 29 w 41"/>
                  <a:gd name="T53" fmla="*/ 9 h 41"/>
                  <a:gd name="T54" fmla="*/ 27 w 41"/>
                  <a:gd name="T55" fmla="*/ 7 h 41"/>
                  <a:gd name="T56" fmla="*/ 26 w 41"/>
                  <a:gd name="T57" fmla="*/ 4 h 41"/>
                  <a:gd name="T58" fmla="*/ 23 w 41"/>
                  <a:gd name="T59" fmla="*/ 3 h 41"/>
                  <a:gd name="T60" fmla="*/ 21 w 41"/>
                  <a:gd name="T61" fmla="*/ 1 h 41"/>
                  <a:gd name="T62" fmla="*/ 17 w 41"/>
                  <a:gd name="T63" fmla="*/ 0 h 41"/>
                  <a:gd name="T64" fmla="*/ 15 w 41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"/>
                  <a:gd name="T100" fmla="*/ 0 h 41"/>
                  <a:gd name="T101" fmla="*/ 41 w 41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" h="41">
                    <a:moveTo>
                      <a:pt x="21" y="0"/>
                    </a:moveTo>
                    <a:lnTo>
                      <a:pt x="16" y="0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5" y="6"/>
                    </a:lnTo>
                    <a:lnTo>
                      <a:pt x="3" y="9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1" y="28"/>
                    </a:lnTo>
                    <a:lnTo>
                      <a:pt x="3" y="32"/>
                    </a:lnTo>
                    <a:lnTo>
                      <a:pt x="5" y="35"/>
                    </a:lnTo>
                    <a:lnTo>
                      <a:pt x="8" y="38"/>
                    </a:lnTo>
                    <a:lnTo>
                      <a:pt x="11" y="40"/>
                    </a:lnTo>
                    <a:lnTo>
                      <a:pt x="16" y="41"/>
                    </a:lnTo>
                    <a:lnTo>
                      <a:pt x="21" y="41"/>
                    </a:lnTo>
                    <a:lnTo>
                      <a:pt x="24" y="41"/>
                    </a:lnTo>
                    <a:lnTo>
                      <a:pt x="29" y="40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7" y="32"/>
                    </a:lnTo>
                    <a:lnTo>
                      <a:pt x="40" y="28"/>
                    </a:lnTo>
                    <a:lnTo>
                      <a:pt x="40" y="25"/>
                    </a:lnTo>
                    <a:lnTo>
                      <a:pt x="41" y="20"/>
                    </a:lnTo>
                    <a:lnTo>
                      <a:pt x="40" y="16"/>
                    </a:lnTo>
                    <a:lnTo>
                      <a:pt x="40" y="13"/>
                    </a:lnTo>
                    <a:lnTo>
                      <a:pt x="37" y="9"/>
                    </a:lnTo>
                    <a:lnTo>
                      <a:pt x="35" y="6"/>
                    </a:lnTo>
                    <a:lnTo>
                      <a:pt x="32" y="3"/>
                    </a:lnTo>
                    <a:lnTo>
                      <a:pt x="29" y="1"/>
                    </a:lnTo>
                    <a:lnTo>
                      <a:pt x="24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9" name="Freeform 152"/>
              <p:cNvSpPr>
                <a:spLocks/>
              </p:cNvSpPr>
              <p:nvPr/>
            </p:nvSpPr>
            <p:spPr bwMode="auto">
              <a:xfrm>
                <a:off x="3047" y="2480"/>
                <a:ext cx="35" cy="35"/>
              </a:xfrm>
              <a:custGeom>
                <a:avLst/>
                <a:gdLst>
                  <a:gd name="T0" fmla="*/ 15 w 41"/>
                  <a:gd name="T1" fmla="*/ 0 h 41"/>
                  <a:gd name="T2" fmla="*/ 12 w 41"/>
                  <a:gd name="T3" fmla="*/ 0 h 41"/>
                  <a:gd name="T4" fmla="*/ 8 w 41"/>
                  <a:gd name="T5" fmla="*/ 1 h 41"/>
                  <a:gd name="T6" fmla="*/ 6 w 41"/>
                  <a:gd name="T7" fmla="*/ 3 h 41"/>
                  <a:gd name="T8" fmla="*/ 3 w 41"/>
                  <a:gd name="T9" fmla="*/ 4 h 41"/>
                  <a:gd name="T10" fmla="*/ 3 w 41"/>
                  <a:gd name="T11" fmla="*/ 7 h 41"/>
                  <a:gd name="T12" fmla="*/ 1 w 41"/>
                  <a:gd name="T13" fmla="*/ 9 h 41"/>
                  <a:gd name="T14" fmla="*/ 0 w 41"/>
                  <a:gd name="T15" fmla="*/ 12 h 41"/>
                  <a:gd name="T16" fmla="*/ 0 w 41"/>
                  <a:gd name="T17" fmla="*/ 15 h 41"/>
                  <a:gd name="T18" fmla="*/ 0 w 41"/>
                  <a:gd name="T19" fmla="*/ 18 h 41"/>
                  <a:gd name="T20" fmla="*/ 1 w 41"/>
                  <a:gd name="T21" fmla="*/ 20 h 41"/>
                  <a:gd name="T22" fmla="*/ 3 w 41"/>
                  <a:gd name="T23" fmla="*/ 23 h 41"/>
                  <a:gd name="T24" fmla="*/ 3 w 41"/>
                  <a:gd name="T25" fmla="*/ 26 h 41"/>
                  <a:gd name="T26" fmla="*/ 6 w 41"/>
                  <a:gd name="T27" fmla="*/ 27 h 41"/>
                  <a:gd name="T28" fmla="*/ 8 w 41"/>
                  <a:gd name="T29" fmla="*/ 29 h 41"/>
                  <a:gd name="T30" fmla="*/ 12 w 41"/>
                  <a:gd name="T31" fmla="*/ 30 h 41"/>
                  <a:gd name="T32" fmla="*/ 15 w 41"/>
                  <a:gd name="T33" fmla="*/ 30 h 41"/>
                  <a:gd name="T34" fmla="*/ 17 w 41"/>
                  <a:gd name="T35" fmla="*/ 30 h 41"/>
                  <a:gd name="T36" fmla="*/ 21 w 41"/>
                  <a:gd name="T37" fmla="*/ 29 h 41"/>
                  <a:gd name="T38" fmla="*/ 23 w 41"/>
                  <a:gd name="T39" fmla="*/ 27 h 41"/>
                  <a:gd name="T40" fmla="*/ 26 w 41"/>
                  <a:gd name="T41" fmla="*/ 26 h 41"/>
                  <a:gd name="T42" fmla="*/ 27 w 41"/>
                  <a:gd name="T43" fmla="*/ 23 h 41"/>
                  <a:gd name="T44" fmla="*/ 29 w 41"/>
                  <a:gd name="T45" fmla="*/ 20 h 41"/>
                  <a:gd name="T46" fmla="*/ 29 w 41"/>
                  <a:gd name="T47" fmla="*/ 18 h 41"/>
                  <a:gd name="T48" fmla="*/ 30 w 41"/>
                  <a:gd name="T49" fmla="*/ 15 h 41"/>
                  <a:gd name="T50" fmla="*/ 29 w 41"/>
                  <a:gd name="T51" fmla="*/ 12 h 41"/>
                  <a:gd name="T52" fmla="*/ 29 w 41"/>
                  <a:gd name="T53" fmla="*/ 9 h 41"/>
                  <a:gd name="T54" fmla="*/ 27 w 41"/>
                  <a:gd name="T55" fmla="*/ 7 h 41"/>
                  <a:gd name="T56" fmla="*/ 26 w 41"/>
                  <a:gd name="T57" fmla="*/ 4 h 41"/>
                  <a:gd name="T58" fmla="*/ 23 w 41"/>
                  <a:gd name="T59" fmla="*/ 3 h 41"/>
                  <a:gd name="T60" fmla="*/ 21 w 41"/>
                  <a:gd name="T61" fmla="*/ 1 h 41"/>
                  <a:gd name="T62" fmla="*/ 17 w 41"/>
                  <a:gd name="T63" fmla="*/ 0 h 41"/>
                  <a:gd name="T64" fmla="*/ 15 w 41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"/>
                  <a:gd name="T100" fmla="*/ 0 h 41"/>
                  <a:gd name="T101" fmla="*/ 41 w 41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" h="41">
                    <a:moveTo>
                      <a:pt x="21" y="0"/>
                    </a:moveTo>
                    <a:lnTo>
                      <a:pt x="16" y="0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5" y="6"/>
                    </a:lnTo>
                    <a:lnTo>
                      <a:pt x="3" y="9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1" y="28"/>
                    </a:lnTo>
                    <a:lnTo>
                      <a:pt x="3" y="32"/>
                    </a:lnTo>
                    <a:lnTo>
                      <a:pt x="5" y="35"/>
                    </a:lnTo>
                    <a:lnTo>
                      <a:pt x="8" y="38"/>
                    </a:lnTo>
                    <a:lnTo>
                      <a:pt x="11" y="40"/>
                    </a:lnTo>
                    <a:lnTo>
                      <a:pt x="16" y="41"/>
                    </a:lnTo>
                    <a:lnTo>
                      <a:pt x="21" y="41"/>
                    </a:lnTo>
                    <a:lnTo>
                      <a:pt x="24" y="41"/>
                    </a:lnTo>
                    <a:lnTo>
                      <a:pt x="29" y="40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7" y="32"/>
                    </a:lnTo>
                    <a:lnTo>
                      <a:pt x="40" y="28"/>
                    </a:lnTo>
                    <a:lnTo>
                      <a:pt x="40" y="25"/>
                    </a:lnTo>
                    <a:lnTo>
                      <a:pt x="41" y="20"/>
                    </a:lnTo>
                    <a:lnTo>
                      <a:pt x="40" y="16"/>
                    </a:lnTo>
                    <a:lnTo>
                      <a:pt x="40" y="13"/>
                    </a:lnTo>
                    <a:lnTo>
                      <a:pt x="37" y="9"/>
                    </a:lnTo>
                    <a:lnTo>
                      <a:pt x="35" y="6"/>
                    </a:lnTo>
                    <a:lnTo>
                      <a:pt x="32" y="3"/>
                    </a:lnTo>
                    <a:lnTo>
                      <a:pt x="29" y="1"/>
                    </a:lnTo>
                    <a:lnTo>
                      <a:pt x="24" y="0"/>
                    </a:lnTo>
                    <a:lnTo>
                      <a:pt x="21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50" name="Rectangle 153"/>
              <p:cNvSpPr>
                <a:spLocks noChangeArrowheads="1"/>
              </p:cNvSpPr>
              <p:nvPr/>
            </p:nvSpPr>
            <p:spPr bwMode="auto">
              <a:xfrm>
                <a:off x="3026" y="2480"/>
                <a:ext cx="35" cy="3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51" name="Rectangle 154"/>
              <p:cNvSpPr>
                <a:spLocks noChangeArrowheads="1"/>
              </p:cNvSpPr>
              <p:nvPr/>
            </p:nvSpPr>
            <p:spPr bwMode="auto">
              <a:xfrm>
                <a:off x="3026" y="2480"/>
                <a:ext cx="35" cy="35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52" name="Rectangle 155"/>
              <p:cNvSpPr>
                <a:spLocks noChangeArrowheads="1"/>
              </p:cNvSpPr>
              <p:nvPr/>
            </p:nvSpPr>
            <p:spPr bwMode="auto">
              <a:xfrm>
                <a:off x="3010" y="2499"/>
                <a:ext cx="71" cy="13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53" name="Rectangle 156"/>
              <p:cNvSpPr>
                <a:spLocks noChangeArrowheads="1"/>
              </p:cNvSpPr>
              <p:nvPr/>
            </p:nvSpPr>
            <p:spPr bwMode="auto">
              <a:xfrm>
                <a:off x="3010" y="2499"/>
                <a:ext cx="71" cy="13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54" name="Line 157"/>
              <p:cNvSpPr>
                <a:spLocks noChangeShapeType="1"/>
              </p:cNvSpPr>
              <p:nvPr/>
            </p:nvSpPr>
            <p:spPr bwMode="auto">
              <a:xfrm flipV="1">
                <a:off x="3045" y="2563"/>
                <a:ext cx="1" cy="7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55" name="Line 158"/>
              <p:cNvSpPr>
                <a:spLocks noChangeShapeType="1"/>
              </p:cNvSpPr>
              <p:nvPr/>
            </p:nvSpPr>
            <p:spPr bwMode="auto">
              <a:xfrm flipH="1" flipV="1">
                <a:off x="3021" y="2494"/>
                <a:ext cx="1" cy="6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56" name="Line 159"/>
              <p:cNvSpPr>
                <a:spLocks noChangeShapeType="1"/>
              </p:cNvSpPr>
              <p:nvPr/>
            </p:nvSpPr>
            <p:spPr bwMode="auto">
              <a:xfrm flipV="1">
                <a:off x="3070" y="2496"/>
                <a:ext cx="1" cy="61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57" name="Rectangle 160"/>
              <p:cNvSpPr>
                <a:spLocks noChangeArrowheads="1"/>
              </p:cNvSpPr>
              <p:nvPr/>
            </p:nvSpPr>
            <p:spPr bwMode="auto">
              <a:xfrm>
                <a:off x="3003" y="2557"/>
                <a:ext cx="18" cy="81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58" name="Rectangle 162"/>
              <p:cNvSpPr>
                <a:spLocks noChangeArrowheads="1"/>
              </p:cNvSpPr>
              <p:nvPr/>
            </p:nvSpPr>
            <p:spPr bwMode="auto">
              <a:xfrm>
                <a:off x="3070" y="2559"/>
                <a:ext cx="18" cy="8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59" name="Rectangle 163"/>
              <p:cNvSpPr>
                <a:spLocks noChangeArrowheads="1"/>
              </p:cNvSpPr>
              <p:nvPr/>
            </p:nvSpPr>
            <p:spPr bwMode="auto">
              <a:xfrm>
                <a:off x="3003" y="2557"/>
                <a:ext cx="18" cy="8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40" name="Group 273"/>
            <p:cNvGrpSpPr>
              <a:grpSpLocks/>
            </p:cNvGrpSpPr>
            <p:nvPr/>
          </p:nvGrpSpPr>
          <p:grpSpPr bwMode="auto">
            <a:xfrm>
              <a:off x="4035425" y="4707357"/>
              <a:ext cx="134938" cy="252000"/>
              <a:chOff x="3003" y="2438"/>
              <a:chExt cx="85" cy="202"/>
            </a:xfrm>
          </p:grpSpPr>
          <p:sp>
            <p:nvSpPr>
              <p:cNvPr id="228" name="Freeform 274"/>
              <p:cNvSpPr>
                <a:spLocks/>
              </p:cNvSpPr>
              <p:nvPr/>
            </p:nvSpPr>
            <p:spPr bwMode="auto">
              <a:xfrm>
                <a:off x="3029" y="2438"/>
                <a:ext cx="36" cy="35"/>
              </a:xfrm>
              <a:custGeom>
                <a:avLst/>
                <a:gdLst>
                  <a:gd name="T0" fmla="*/ 15 w 42"/>
                  <a:gd name="T1" fmla="*/ 0 h 41"/>
                  <a:gd name="T2" fmla="*/ 12 w 42"/>
                  <a:gd name="T3" fmla="*/ 1 h 41"/>
                  <a:gd name="T4" fmla="*/ 9 w 42"/>
                  <a:gd name="T5" fmla="*/ 1 h 41"/>
                  <a:gd name="T6" fmla="*/ 8 w 42"/>
                  <a:gd name="T7" fmla="*/ 3 h 41"/>
                  <a:gd name="T8" fmla="*/ 5 w 42"/>
                  <a:gd name="T9" fmla="*/ 4 h 41"/>
                  <a:gd name="T10" fmla="*/ 3 w 42"/>
                  <a:gd name="T11" fmla="*/ 7 h 41"/>
                  <a:gd name="T12" fmla="*/ 2 w 42"/>
                  <a:gd name="T13" fmla="*/ 9 h 41"/>
                  <a:gd name="T14" fmla="*/ 0 w 42"/>
                  <a:gd name="T15" fmla="*/ 13 h 41"/>
                  <a:gd name="T16" fmla="*/ 0 w 42"/>
                  <a:gd name="T17" fmla="*/ 15 h 41"/>
                  <a:gd name="T18" fmla="*/ 0 w 42"/>
                  <a:gd name="T19" fmla="*/ 18 h 41"/>
                  <a:gd name="T20" fmla="*/ 2 w 42"/>
                  <a:gd name="T21" fmla="*/ 20 h 41"/>
                  <a:gd name="T22" fmla="*/ 3 w 42"/>
                  <a:gd name="T23" fmla="*/ 24 h 41"/>
                  <a:gd name="T24" fmla="*/ 5 w 42"/>
                  <a:gd name="T25" fmla="*/ 26 h 41"/>
                  <a:gd name="T26" fmla="*/ 8 w 42"/>
                  <a:gd name="T27" fmla="*/ 27 h 41"/>
                  <a:gd name="T28" fmla="*/ 9 w 42"/>
                  <a:gd name="T29" fmla="*/ 28 h 41"/>
                  <a:gd name="T30" fmla="*/ 12 w 42"/>
                  <a:gd name="T31" fmla="*/ 30 h 41"/>
                  <a:gd name="T32" fmla="*/ 15 w 42"/>
                  <a:gd name="T33" fmla="*/ 30 h 41"/>
                  <a:gd name="T34" fmla="*/ 19 w 42"/>
                  <a:gd name="T35" fmla="*/ 30 h 41"/>
                  <a:gd name="T36" fmla="*/ 21 w 42"/>
                  <a:gd name="T37" fmla="*/ 28 h 41"/>
                  <a:gd name="T38" fmla="*/ 23 w 42"/>
                  <a:gd name="T39" fmla="*/ 27 h 41"/>
                  <a:gd name="T40" fmla="*/ 26 w 42"/>
                  <a:gd name="T41" fmla="*/ 26 h 41"/>
                  <a:gd name="T42" fmla="*/ 28 w 42"/>
                  <a:gd name="T43" fmla="*/ 24 h 41"/>
                  <a:gd name="T44" fmla="*/ 29 w 42"/>
                  <a:gd name="T45" fmla="*/ 20 h 41"/>
                  <a:gd name="T46" fmla="*/ 31 w 42"/>
                  <a:gd name="T47" fmla="*/ 18 h 41"/>
                  <a:gd name="T48" fmla="*/ 31 w 42"/>
                  <a:gd name="T49" fmla="*/ 15 h 41"/>
                  <a:gd name="T50" fmla="*/ 31 w 42"/>
                  <a:gd name="T51" fmla="*/ 13 h 41"/>
                  <a:gd name="T52" fmla="*/ 29 w 42"/>
                  <a:gd name="T53" fmla="*/ 9 h 41"/>
                  <a:gd name="T54" fmla="*/ 28 w 42"/>
                  <a:gd name="T55" fmla="*/ 7 h 41"/>
                  <a:gd name="T56" fmla="*/ 26 w 42"/>
                  <a:gd name="T57" fmla="*/ 4 h 41"/>
                  <a:gd name="T58" fmla="*/ 23 w 42"/>
                  <a:gd name="T59" fmla="*/ 3 h 41"/>
                  <a:gd name="T60" fmla="*/ 21 w 42"/>
                  <a:gd name="T61" fmla="*/ 1 h 41"/>
                  <a:gd name="T62" fmla="*/ 19 w 42"/>
                  <a:gd name="T63" fmla="*/ 1 h 41"/>
                  <a:gd name="T64" fmla="*/ 15 w 42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2"/>
                  <a:gd name="T100" fmla="*/ 0 h 41"/>
                  <a:gd name="T101" fmla="*/ 42 w 42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2" h="41">
                    <a:moveTo>
                      <a:pt x="21" y="0"/>
                    </a:moveTo>
                    <a:lnTo>
                      <a:pt x="16" y="1"/>
                    </a:lnTo>
                    <a:lnTo>
                      <a:pt x="13" y="1"/>
                    </a:lnTo>
                    <a:lnTo>
                      <a:pt x="10" y="5"/>
                    </a:lnTo>
                    <a:lnTo>
                      <a:pt x="7" y="6"/>
                    </a:lnTo>
                    <a:lnTo>
                      <a:pt x="3" y="9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7" y="35"/>
                    </a:lnTo>
                    <a:lnTo>
                      <a:pt x="10" y="38"/>
                    </a:lnTo>
                    <a:lnTo>
                      <a:pt x="13" y="39"/>
                    </a:lnTo>
                    <a:lnTo>
                      <a:pt x="16" y="41"/>
                    </a:lnTo>
                    <a:lnTo>
                      <a:pt x="21" y="41"/>
                    </a:lnTo>
                    <a:lnTo>
                      <a:pt x="26" y="41"/>
                    </a:lnTo>
                    <a:lnTo>
                      <a:pt x="29" y="39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8" y="33"/>
                    </a:lnTo>
                    <a:lnTo>
                      <a:pt x="40" y="28"/>
                    </a:lnTo>
                    <a:lnTo>
                      <a:pt x="42" y="25"/>
                    </a:lnTo>
                    <a:lnTo>
                      <a:pt x="42" y="20"/>
                    </a:lnTo>
                    <a:lnTo>
                      <a:pt x="42" y="17"/>
                    </a:lnTo>
                    <a:lnTo>
                      <a:pt x="40" y="12"/>
                    </a:lnTo>
                    <a:lnTo>
                      <a:pt x="38" y="9"/>
                    </a:lnTo>
                    <a:lnTo>
                      <a:pt x="35" y="6"/>
                    </a:lnTo>
                    <a:lnTo>
                      <a:pt x="32" y="5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29" name="Freeform 275"/>
              <p:cNvSpPr>
                <a:spLocks/>
              </p:cNvSpPr>
              <p:nvPr/>
            </p:nvSpPr>
            <p:spPr bwMode="auto">
              <a:xfrm>
                <a:off x="3029" y="2438"/>
                <a:ext cx="36" cy="35"/>
              </a:xfrm>
              <a:custGeom>
                <a:avLst/>
                <a:gdLst>
                  <a:gd name="T0" fmla="*/ 15 w 42"/>
                  <a:gd name="T1" fmla="*/ 0 h 41"/>
                  <a:gd name="T2" fmla="*/ 12 w 42"/>
                  <a:gd name="T3" fmla="*/ 1 h 41"/>
                  <a:gd name="T4" fmla="*/ 9 w 42"/>
                  <a:gd name="T5" fmla="*/ 1 h 41"/>
                  <a:gd name="T6" fmla="*/ 8 w 42"/>
                  <a:gd name="T7" fmla="*/ 3 h 41"/>
                  <a:gd name="T8" fmla="*/ 5 w 42"/>
                  <a:gd name="T9" fmla="*/ 4 h 41"/>
                  <a:gd name="T10" fmla="*/ 3 w 42"/>
                  <a:gd name="T11" fmla="*/ 7 h 41"/>
                  <a:gd name="T12" fmla="*/ 2 w 42"/>
                  <a:gd name="T13" fmla="*/ 9 h 41"/>
                  <a:gd name="T14" fmla="*/ 0 w 42"/>
                  <a:gd name="T15" fmla="*/ 13 h 41"/>
                  <a:gd name="T16" fmla="*/ 0 w 42"/>
                  <a:gd name="T17" fmla="*/ 15 h 41"/>
                  <a:gd name="T18" fmla="*/ 0 w 42"/>
                  <a:gd name="T19" fmla="*/ 18 h 41"/>
                  <a:gd name="T20" fmla="*/ 2 w 42"/>
                  <a:gd name="T21" fmla="*/ 20 h 41"/>
                  <a:gd name="T22" fmla="*/ 3 w 42"/>
                  <a:gd name="T23" fmla="*/ 24 h 41"/>
                  <a:gd name="T24" fmla="*/ 5 w 42"/>
                  <a:gd name="T25" fmla="*/ 26 h 41"/>
                  <a:gd name="T26" fmla="*/ 8 w 42"/>
                  <a:gd name="T27" fmla="*/ 27 h 41"/>
                  <a:gd name="T28" fmla="*/ 9 w 42"/>
                  <a:gd name="T29" fmla="*/ 28 h 41"/>
                  <a:gd name="T30" fmla="*/ 12 w 42"/>
                  <a:gd name="T31" fmla="*/ 30 h 41"/>
                  <a:gd name="T32" fmla="*/ 15 w 42"/>
                  <a:gd name="T33" fmla="*/ 30 h 41"/>
                  <a:gd name="T34" fmla="*/ 19 w 42"/>
                  <a:gd name="T35" fmla="*/ 30 h 41"/>
                  <a:gd name="T36" fmla="*/ 21 w 42"/>
                  <a:gd name="T37" fmla="*/ 28 h 41"/>
                  <a:gd name="T38" fmla="*/ 23 w 42"/>
                  <a:gd name="T39" fmla="*/ 27 h 41"/>
                  <a:gd name="T40" fmla="*/ 26 w 42"/>
                  <a:gd name="T41" fmla="*/ 26 h 41"/>
                  <a:gd name="T42" fmla="*/ 28 w 42"/>
                  <a:gd name="T43" fmla="*/ 24 h 41"/>
                  <a:gd name="T44" fmla="*/ 29 w 42"/>
                  <a:gd name="T45" fmla="*/ 20 h 41"/>
                  <a:gd name="T46" fmla="*/ 31 w 42"/>
                  <a:gd name="T47" fmla="*/ 18 h 41"/>
                  <a:gd name="T48" fmla="*/ 31 w 42"/>
                  <a:gd name="T49" fmla="*/ 15 h 41"/>
                  <a:gd name="T50" fmla="*/ 31 w 42"/>
                  <a:gd name="T51" fmla="*/ 13 h 41"/>
                  <a:gd name="T52" fmla="*/ 29 w 42"/>
                  <a:gd name="T53" fmla="*/ 9 h 41"/>
                  <a:gd name="T54" fmla="*/ 28 w 42"/>
                  <a:gd name="T55" fmla="*/ 7 h 41"/>
                  <a:gd name="T56" fmla="*/ 26 w 42"/>
                  <a:gd name="T57" fmla="*/ 4 h 41"/>
                  <a:gd name="T58" fmla="*/ 23 w 42"/>
                  <a:gd name="T59" fmla="*/ 3 h 41"/>
                  <a:gd name="T60" fmla="*/ 21 w 42"/>
                  <a:gd name="T61" fmla="*/ 1 h 41"/>
                  <a:gd name="T62" fmla="*/ 19 w 42"/>
                  <a:gd name="T63" fmla="*/ 1 h 41"/>
                  <a:gd name="T64" fmla="*/ 15 w 42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2"/>
                  <a:gd name="T100" fmla="*/ 0 h 41"/>
                  <a:gd name="T101" fmla="*/ 42 w 42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2" h="41">
                    <a:moveTo>
                      <a:pt x="21" y="0"/>
                    </a:moveTo>
                    <a:lnTo>
                      <a:pt x="16" y="1"/>
                    </a:lnTo>
                    <a:lnTo>
                      <a:pt x="13" y="1"/>
                    </a:lnTo>
                    <a:lnTo>
                      <a:pt x="10" y="5"/>
                    </a:lnTo>
                    <a:lnTo>
                      <a:pt x="7" y="6"/>
                    </a:lnTo>
                    <a:lnTo>
                      <a:pt x="3" y="9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7" y="35"/>
                    </a:lnTo>
                    <a:lnTo>
                      <a:pt x="10" y="38"/>
                    </a:lnTo>
                    <a:lnTo>
                      <a:pt x="13" y="39"/>
                    </a:lnTo>
                    <a:lnTo>
                      <a:pt x="16" y="41"/>
                    </a:lnTo>
                    <a:lnTo>
                      <a:pt x="21" y="41"/>
                    </a:lnTo>
                    <a:lnTo>
                      <a:pt x="26" y="41"/>
                    </a:lnTo>
                    <a:lnTo>
                      <a:pt x="29" y="39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8" y="33"/>
                    </a:lnTo>
                    <a:lnTo>
                      <a:pt x="40" y="28"/>
                    </a:lnTo>
                    <a:lnTo>
                      <a:pt x="42" y="25"/>
                    </a:lnTo>
                    <a:lnTo>
                      <a:pt x="42" y="20"/>
                    </a:lnTo>
                    <a:lnTo>
                      <a:pt x="42" y="17"/>
                    </a:lnTo>
                    <a:lnTo>
                      <a:pt x="40" y="12"/>
                    </a:lnTo>
                    <a:lnTo>
                      <a:pt x="38" y="9"/>
                    </a:lnTo>
                    <a:lnTo>
                      <a:pt x="35" y="6"/>
                    </a:lnTo>
                    <a:lnTo>
                      <a:pt x="32" y="5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30" name="Freeform 276"/>
              <p:cNvSpPr>
                <a:spLocks/>
              </p:cNvSpPr>
              <p:nvPr/>
            </p:nvSpPr>
            <p:spPr bwMode="auto">
              <a:xfrm>
                <a:off x="3010" y="2480"/>
                <a:ext cx="35" cy="35"/>
              </a:xfrm>
              <a:custGeom>
                <a:avLst/>
                <a:gdLst>
                  <a:gd name="T0" fmla="*/ 15 w 41"/>
                  <a:gd name="T1" fmla="*/ 0 h 41"/>
                  <a:gd name="T2" fmla="*/ 13 w 41"/>
                  <a:gd name="T3" fmla="*/ 0 h 41"/>
                  <a:gd name="T4" fmla="*/ 9 w 41"/>
                  <a:gd name="T5" fmla="*/ 1 h 41"/>
                  <a:gd name="T6" fmla="*/ 7 w 41"/>
                  <a:gd name="T7" fmla="*/ 3 h 41"/>
                  <a:gd name="T8" fmla="*/ 4 w 41"/>
                  <a:gd name="T9" fmla="*/ 4 h 41"/>
                  <a:gd name="T10" fmla="*/ 3 w 41"/>
                  <a:gd name="T11" fmla="*/ 7 h 41"/>
                  <a:gd name="T12" fmla="*/ 1 w 41"/>
                  <a:gd name="T13" fmla="*/ 9 h 41"/>
                  <a:gd name="T14" fmla="*/ 0 w 41"/>
                  <a:gd name="T15" fmla="*/ 12 h 41"/>
                  <a:gd name="T16" fmla="*/ 0 w 41"/>
                  <a:gd name="T17" fmla="*/ 15 h 41"/>
                  <a:gd name="T18" fmla="*/ 0 w 41"/>
                  <a:gd name="T19" fmla="*/ 18 h 41"/>
                  <a:gd name="T20" fmla="*/ 1 w 41"/>
                  <a:gd name="T21" fmla="*/ 20 h 41"/>
                  <a:gd name="T22" fmla="*/ 3 w 41"/>
                  <a:gd name="T23" fmla="*/ 23 h 41"/>
                  <a:gd name="T24" fmla="*/ 4 w 41"/>
                  <a:gd name="T25" fmla="*/ 26 h 41"/>
                  <a:gd name="T26" fmla="*/ 7 w 41"/>
                  <a:gd name="T27" fmla="*/ 27 h 41"/>
                  <a:gd name="T28" fmla="*/ 9 w 41"/>
                  <a:gd name="T29" fmla="*/ 29 h 41"/>
                  <a:gd name="T30" fmla="*/ 13 w 41"/>
                  <a:gd name="T31" fmla="*/ 30 h 41"/>
                  <a:gd name="T32" fmla="*/ 15 w 41"/>
                  <a:gd name="T33" fmla="*/ 30 h 41"/>
                  <a:gd name="T34" fmla="*/ 18 w 41"/>
                  <a:gd name="T35" fmla="*/ 30 h 41"/>
                  <a:gd name="T36" fmla="*/ 21 w 41"/>
                  <a:gd name="T37" fmla="*/ 29 h 41"/>
                  <a:gd name="T38" fmla="*/ 23 w 41"/>
                  <a:gd name="T39" fmla="*/ 27 h 41"/>
                  <a:gd name="T40" fmla="*/ 26 w 41"/>
                  <a:gd name="T41" fmla="*/ 26 h 41"/>
                  <a:gd name="T42" fmla="*/ 27 w 41"/>
                  <a:gd name="T43" fmla="*/ 23 h 41"/>
                  <a:gd name="T44" fmla="*/ 29 w 41"/>
                  <a:gd name="T45" fmla="*/ 20 h 41"/>
                  <a:gd name="T46" fmla="*/ 30 w 41"/>
                  <a:gd name="T47" fmla="*/ 18 h 41"/>
                  <a:gd name="T48" fmla="*/ 30 w 41"/>
                  <a:gd name="T49" fmla="*/ 15 h 41"/>
                  <a:gd name="T50" fmla="*/ 30 w 41"/>
                  <a:gd name="T51" fmla="*/ 12 h 41"/>
                  <a:gd name="T52" fmla="*/ 29 w 41"/>
                  <a:gd name="T53" fmla="*/ 9 h 41"/>
                  <a:gd name="T54" fmla="*/ 27 w 41"/>
                  <a:gd name="T55" fmla="*/ 7 h 41"/>
                  <a:gd name="T56" fmla="*/ 26 w 41"/>
                  <a:gd name="T57" fmla="*/ 4 h 41"/>
                  <a:gd name="T58" fmla="*/ 23 w 41"/>
                  <a:gd name="T59" fmla="*/ 3 h 41"/>
                  <a:gd name="T60" fmla="*/ 21 w 41"/>
                  <a:gd name="T61" fmla="*/ 1 h 41"/>
                  <a:gd name="T62" fmla="*/ 18 w 41"/>
                  <a:gd name="T63" fmla="*/ 0 h 41"/>
                  <a:gd name="T64" fmla="*/ 15 w 41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"/>
                  <a:gd name="T100" fmla="*/ 0 h 41"/>
                  <a:gd name="T101" fmla="*/ 41 w 41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" h="41">
                    <a:moveTo>
                      <a:pt x="21" y="0"/>
                    </a:moveTo>
                    <a:lnTo>
                      <a:pt x="17" y="0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6" y="6"/>
                    </a:lnTo>
                    <a:lnTo>
                      <a:pt x="3" y="9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1" y="28"/>
                    </a:lnTo>
                    <a:lnTo>
                      <a:pt x="3" y="32"/>
                    </a:lnTo>
                    <a:lnTo>
                      <a:pt x="6" y="35"/>
                    </a:lnTo>
                    <a:lnTo>
                      <a:pt x="9" y="38"/>
                    </a:lnTo>
                    <a:lnTo>
                      <a:pt x="13" y="40"/>
                    </a:lnTo>
                    <a:lnTo>
                      <a:pt x="17" y="41"/>
                    </a:lnTo>
                    <a:lnTo>
                      <a:pt x="21" y="41"/>
                    </a:lnTo>
                    <a:lnTo>
                      <a:pt x="25" y="41"/>
                    </a:lnTo>
                    <a:lnTo>
                      <a:pt x="29" y="40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8" y="32"/>
                    </a:lnTo>
                    <a:lnTo>
                      <a:pt x="40" y="28"/>
                    </a:lnTo>
                    <a:lnTo>
                      <a:pt x="41" y="25"/>
                    </a:lnTo>
                    <a:lnTo>
                      <a:pt x="41" y="20"/>
                    </a:lnTo>
                    <a:lnTo>
                      <a:pt x="41" y="16"/>
                    </a:lnTo>
                    <a:lnTo>
                      <a:pt x="40" y="13"/>
                    </a:lnTo>
                    <a:lnTo>
                      <a:pt x="38" y="9"/>
                    </a:lnTo>
                    <a:lnTo>
                      <a:pt x="35" y="6"/>
                    </a:lnTo>
                    <a:lnTo>
                      <a:pt x="32" y="3"/>
                    </a:lnTo>
                    <a:lnTo>
                      <a:pt x="29" y="1"/>
                    </a:lnTo>
                    <a:lnTo>
                      <a:pt x="25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31" name="Freeform 277"/>
              <p:cNvSpPr>
                <a:spLocks/>
              </p:cNvSpPr>
              <p:nvPr/>
            </p:nvSpPr>
            <p:spPr bwMode="auto">
              <a:xfrm>
                <a:off x="3010" y="2480"/>
                <a:ext cx="35" cy="35"/>
              </a:xfrm>
              <a:custGeom>
                <a:avLst/>
                <a:gdLst>
                  <a:gd name="T0" fmla="*/ 15 w 41"/>
                  <a:gd name="T1" fmla="*/ 0 h 41"/>
                  <a:gd name="T2" fmla="*/ 13 w 41"/>
                  <a:gd name="T3" fmla="*/ 0 h 41"/>
                  <a:gd name="T4" fmla="*/ 9 w 41"/>
                  <a:gd name="T5" fmla="*/ 1 h 41"/>
                  <a:gd name="T6" fmla="*/ 7 w 41"/>
                  <a:gd name="T7" fmla="*/ 3 h 41"/>
                  <a:gd name="T8" fmla="*/ 4 w 41"/>
                  <a:gd name="T9" fmla="*/ 4 h 41"/>
                  <a:gd name="T10" fmla="*/ 3 w 41"/>
                  <a:gd name="T11" fmla="*/ 7 h 41"/>
                  <a:gd name="T12" fmla="*/ 1 w 41"/>
                  <a:gd name="T13" fmla="*/ 9 h 41"/>
                  <a:gd name="T14" fmla="*/ 0 w 41"/>
                  <a:gd name="T15" fmla="*/ 12 h 41"/>
                  <a:gd name="T16" fmla="*/ 0 w 41"/>
                  <a:gd name="T17" fmla="*/ 15 h 41"/>
                  <a:gd name="T18" fmla="*/ 0 w 41"/>
                  <a:gd name="T19" fmla="*/ 18 h 41"/>
                  <a:gd name="T20" fmla="*/ 1 w 41"/>
                  <a:gd name="T21" fmla="*/ 20 h 41"/>
                  <a:gd name="T22" fmla="*/ 3 w 41"/>
                  <a:gd name="T23" fmla="*/ 23 h 41"/>
                  <a:gd name="T24" fmla="*/ 4 w 41"/>
                  <a:gd name="T25" fmla="*/ 26 h 41"/>
                  <a:gd name="T26" fmla="*/ 7 w 41"/>
                  <a:gd name="T27" fmla="*/ 27 h 41"/>
                  <a:gd name="T28" fmla="*/ 9 w 41"/>
                  <a:gd name="T29" fmla="*/ 29 h 41"/>
                  <a:gd name="T30" fmla="*/ 13 w 41"/>
                  <a:gd name="T31" fmla="*/ 30 h 41"/>
                  <a:gd name="T32" fmla="*/ 15 w 41"/>
                  <a:gd name="T33" fmla="*/ 30 h 41"/>
                  <a:gd name="T34" fmla="*/ 18 w 41"/>
                  <a:gd name="T35" fmla="*/ 30 h 41"/>
                  <a:gd name="T36" fmla="*/ 21 w 41"/>
                  <a:gd name="T37" fmla="*/ 29 h 41"/>
                  <a:gd name="T38" fmla="*/ 23 w 41"/>
                  <a:gd name="T39" fmla="*/ 27 h 41"/>
                  <a:gd name="T40" fmla="*/ 26 w 41"/>
                  <a:gd name="T41" fmla="*/ 26 h 41"/>
                  <a:gd name="T42" fmla="*/ 27 w 41"/>
                  <a:gd name="T43" fmla="*/ 23 h 41"/>
                  <a:gd name="T44" fmla="*/ 29 w 41"/>
                  <a:gd name="T45" fmla="*/ 20 h 41"/>
                  <a:gd name="T46" fmla="*/ 30 w 41"/>
                  <a:gd name="T47" fmla="*/ 18 h 41"/>
                  <a:gd name="T48" fmla="*/ 30 w 41"/>
                  <a:gd name="T49" fmla="*/ 15 h 41"/>
                  <a:gd name="T50" fmla="*/ 30 w 41"/>
                  <a:gd name="T51" fmla="*/ 12 h 41"/>
                  <a:gd name="T52" fmla="*/ 29 w 41"/>
                  <a:gd name="T53" fmla="*/ 9 h 41"/>
                  <a:gd name="T54" fmla="*/ 27 w 41"/>
                  <a:gd name="T55" fmla="*/ 7 h 41"/>
                  <a:gd name="T56" fmla="*/ 26 w 41"/>
                  <a:gd name="T57" fmla="*/ 4 h 41"/>
                  <a:gd name="T58" fmla="*/ 23 w 41"/>
                  <a:gd name="T59" fmla="*/ 3 h 41"/>
                  <a:gd name="T60" fmla="*/ 21 w 41"/>
                  <a:gd name="T61" fmla="*/ 1 h 41"/>
                  <a:gd name="T62" fmla="*/ 18 w 41"/>
                  <a:gd name="T63" fmla="*/ 0 h 41"/>
                  <a:gd name="T64" fmla="*/ 15 w 41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"/>
                  <a:gd name="T100" fmla="*/ 0 h 41"/>
                  <a:gd name="T101" fmla="*/ 41 w 41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" h="41">
                    <a:moveTo>
                      <a:pt x="21" y="0"/>
                    </a:moveTo>
                    <a:lnTo>
                      <a:pt x="17" y="0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6" y="6"/>
                    </a:lnTo>
                    <a:lnTo>
                      <a:pt x="3" y="9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1" y="28"/>
                    </a:lnTo>
                    <a:lnTo>
                      <a:pt x="3" y="32"/>
                    </a:lnTo>
                    <a:lnTo>
                      <a:pt x="6" y="35"/>
                    </a:lnTo>
                    <a:lnTo>
                      <a:pt x="9" y="38"/>
                    </a:lnTo>
                    <a:lnTo>
                      <a:pt x="13" y="40"/>
                    </a:lnTo>
                    <a:lnTo>
                      <a:pt x="17" y="41"/>
                    </a:lnTo>
                    <a:lnTo>
                      <a:pt x="21" y="41"/>
                    </a:lnTo>
                    <a:lnTo>
                      <a:pt x="25" y="41"/>
                    </a:lnTo>
                    <a:lnTo>
                      <a:pt x="29" y="40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8" y="32"/>
                    </a:lnTo>
                    <a:lnTo>
                      <a:pt x="40" y="28"/>
                    </a:lnTo>
                    <a:lnTo>
                      <a:pt x="41" y="25"/>
                    </a:lnTo>
                    <a:lnTo>
                      <a:pt x="41" y="20"/>
                    </a:lnTo>
                    <a:lnTo>
                      <a:pt x="41" y="16"/>
                    </a:lnTo>
                    <a:lnTo>
                      <a:pt x="40" y="13"/>
                    </a:lnTo>
                    <a:lnTo>
                      <a:pt x="38" y="9"/>
                    </a:lnTo>
                    <a:lnTo>
                      <a:pt x="35" y="6"/>
                    </a:lnTo>
                    <a:lnTo>
                      <a:pt x="32" y="3"/>
                    </a:lnTo>
                    <a:lnTo>
                      <a:pt x="29" y="1"/>
                    </a:lnTo>
                    <a:lnTo>
                      <a:pt x="25" y="0"/>
                    </a:lnTo>
                    <a:lnTo>
                      <a:pt x="21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32" name="Freeform 278"/>
              <p:cNvSpPr>
                <a:spLocks/>
              </p:cNvSpPr>
              <p:nvPr/>
            </p:nvSpPr>
            <p:spPr bwMode="auto">
              <a:xfrm>
                <a:off x="3047" y="2480"/>
                <a:ext cx="35" cy="35"/>
              </a:xfrm>
              <a:custGeom>
                <a:avLst/>
                <a:gdLst>
                  <a:gd name="T0" fmla="*/ 15 w 41"/>
                  <a:gd name="T1" fmla="*/ 0 h 41"/>
                  <a:gd name="T2" fmla="*/ 12 w 41"/>
                  <a:gd name="T3" fmla="*/ 0 h 41"/>
                  <a:gd name="T4" fmla="*/ 8 w 41"/>
                  <a:gd name="T5" fmla="*/ 1 h 41"/>
                  <a:gd name="T6" fmla="*/ 6 w 41"/>
                  <a:gd name="T7" fmla="*/ 3 h 41"/>
                  <a:gd name="T8" fmla="*/ 3 w 41"/>
                  <a:gd name="T9" fmla="*/ 4 h 41"/>
                  <a:gd name="T10" fmla="*/ 3 w 41"/>
                  <a:gd name="T11" fmla="*/ 7 h 41"/>
                  <a:gd name="T12" fmla="*/ 1 w 41"/>
                  <a:gd name="T13" fmla="*/ 9 h 41"/>
                  <a:gd name="T14" fmla="*/ 0 w 41"/>
                  <a:gd name="T15" fmla="*/ 12 h 41"/>
                  <a:gd name="T16" fmla="*/ 0 w 41"/>
                  <a:gd name="T17" fmla="*/ 15 h 41"/>
                  <a:gd name="T18" fmla="*/ 0 w 41"/>
                  <a:gd name="T19" fmla="*/ 18 h 41"/>
                  <a:gd name="T20" fmla="*/ 1 w 41"/>
                  <a:gd name="T21" fmla="*/ 20 h 41"/>
                  <a:gd name="T22" fmla="*/ 3 w 41"/>
                  <a:gd name="T23" fmla="*/ 23 h 41"/>
                  <a:gd name="T24" fmla="*/ 3 w 41"/>
                  <a:gd name="T25" fmla="*/ 26 h 41"/>
                  <a:gd name="T26" fmla="*/ 6 w 41"/>
                  <a:gd name="T27" fmla="*/ 27 h 41"/>
                  <a:gd name="T28" fmla="*/ 8 w 41"/>
                  <a:gd name="T29" fmla="*/ 29 h 41"/>
                  <a:gd name="T30" fmla="*/ 12 w 41"/>
                  <a:gd name="T31" fmla="*/ 30 h 41"/>
                  <a:gd name="T32" fmla="*/ 15 w 41"/>
                  <a:gd name="T33" fmla="*/ 30 h 41"/>
                  <a:gd name="T34" fmla="*/ 17 w 41"/>
                  <a:gd name="T35" fmla="*/ 30 h 41"/>
                  <a:gd name="T36" fmla="*/ 21 w 41"/>
                  <a:gd name="T37" fmla="*/ 29 h 41"/>
                  <a:gd name="T38" fmla="*/ 23 w 41"/>
                  <a:gd name="T39" fmla="*/ 27 h 41"/>
                  <a:gd name="T40" fmla="*/ 26 w 41"/>
                  <a:gd name="T41" fmla="*/ 26 h 41"/>
                  <a:gd name="T42" fmla="*/ 27 w 41"/>
                  <a:gd name="T43" fmla="*/ 23 h 41"/>
                  <a:gd name="T44" fmla="*/ 29 w 41"/>
                  <a:gd name="T45" fmla="*/ 20 h 41"/>
                  <a:gd name="T46" fmla="*/ 29 w 41"/>
                  <a:gd name="T47" fmla="*/ 18 h 41"/>
                  <a:gd name="T48" fmla="*/ 30 w 41"/>
                  <a:gd name="T49" fmla="*/ 15 h 41"/>
                  <a:gd name="T50" fmla="*/ 29 w 41"/>
                  <a:gd name="T51" fmla="*/ 12 h 41"/>
                  <a:gd name="T52" fmla="*/ 29 w 41"/>
                  <a:gd name="T53" fmla="*/ 9 h 41"/>
                  <a:gd name="T54" fmla="*/ 27 w 41"/>
                  <a:gd name="T55" fmla="*/ 7 h 41"/>
                  <a:gd name="T56" fmla="*/ 26 w 41"/>
                  <a:gd name="T57" fmla="*/ 4 h 41"/>
                  <a:gd name="T58" fmla="*/ 23 w 41"/>
                  <a:gd name="T59" fmla="*/ 3 h 41"/>
                  <a:gd name="T60" fmla="*/ 21 w 41"/>
                  <a:gd name="T61" fmla="*/ 1 h 41"/>
                  <a:gd name="T62" fmla="*/ 17 w 41"/>
                  <a:gd name="T63" fmla="*/ 0 h 41"/>
                  <a:gd name="T64" fmla="*/ 15 w 41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"/>
                  <a:gd name="T100" fmla="*/ 0 h 41"/>
                  <a:gd name="T101" fmla="*/ 41 w 41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" h="41">
                    <a:moveTo>
                      <a:pt x="21" y="0"/>
                    </a:moveTo>
                    <a:lnTo>
                      <a:pt x="16" y="0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5" y="6"/>
                    </a:lnTo>
                    <a:lnTo>
                      <a:pt x="3" y="9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1" y="28"/>
                    </a:lnTo>
                    <a:lnTo>
                      <a:pt x="3" y="32"/>
                    </a:lnTo>
                    <a:lnTo>
                      <a:pt x="5" y="35"/>
                    </a:lnTo>
                    <a:lnTo>
                      <a:pt x="8" y="38"/>
                    </a:lnTo>
                    <a:lnTo>
                      <a:pt x="11" y="40"/>
                    </a:lnTo>
                    <a:lnTo>
                      <a:pt x="16" y="41"/>
                    </a:lnTo>
                    <a:lnTo>
                      <a:pt x="21" y="41"/>
                    </a:lnTo>
                    <a:lnTo>
                      <a:pt x="24" y="41"/>
                    </a:lnTo>
                    <a:lnTo>
                      <a:pt x="29" y="40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7" y="32"/>
                    </a:lnTo>
                    <a:lnTo>
                      <a:pt x="40" y="28"/>
                    </a:lnTo>
                    <a:lnTo>
                      <a:pt x="40" y="25"/>
                    </a:lnTo>
                    <a:lnTo>
                      <a:pt x="41" y="20"/>
                    </a:lnTo>
                    <a:lnTo>
                      <a:pt x="40" y="16"/>
                    </a:lnTo>
                    <a:lnTo>
                      <a:pt x="40" y="13"/>
                    </a:lnTo>
                    <a:lnTo>
                      <a:pt x="37" y="9"/>
                    </a:lnTo>
                    <a:lnTo>
                      <a:pt x="35" y="6"/>
                    </a:lnTo>
                    <a:lnTo>
                      <a:pt x="32" y="3"/>
                    </a:lnTo>
                    <a:lnTo>
                      <a:pt x="29" y="1"/>
                    </a:lnTo>
                    <a:lnTo>
                      <a:pt x="24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33" name="Freeform 279"/>
              <p:cNvSpPr>
                <a:spLocks/>
              </p:cNvSpPr>
              <p:nvPr/>
            </p:nvSpPr>
            <p:spPr bwMode="auto">
              <a:xfrm>
                <a:off x="3047" y="2480"/>
                <a:ext cx="35" cy="35"/>
              </a:xfrm>
              <a:custGeom>
                <a:avLst/>
                <a:gdLst>
                  <a:gd name="T0" fmla="*/ 15 w 41"/>
                  <a:gd name="T1" fmla="*/ 0 h 41"/>
                  <a:gd name="T2" fmla="*/ 12 w 41"/>
                  <a:gd name="T3" fmla="*/ 0 h 41"/>
                  <a:gd name="T4" fmla="*/ 8 w 41"/>
                  <a:gd name="T5" fmla="*/ 1 h 41"/>
                  <a:gd name="T6" fmla="*/ 6 w 41"/>
                  <a:gd name="T7" fmla="*/ 3 h 41"/>
                  <a:gd name="T8" fmla="*/ 3 w 41"/>
                  <a:gd name="T9" fmla="*/ 4 h 41"/>
                  <a:gd name="T10" fmla="*/ 3 w 41"/>
                  <a:gd name="T11" fmla="*/ 7 h 41"/>
                  <a:gd name="T12" fmla="*/ 1 w 41"/>
                  <a:gd name="T13" fmla="*/ 9 h 41"/>
                  <a:gd name="T14" fmla="*/ 0 w 41"/>
                  <a:gd name="T15" fmla="*/ 12 h 41"/>
                  <a:gd name="T16" fmla="*/ 0 w 41"/>
                  <a:gd name="T17" fmla="*/ 15 h 41"/>
                  <a:gd name="T18" fmla="*/ 0 w 41"/>
                  <a:gd name="T19" fmla="*/ 18 h 41"/>
                  <a:gd name="T20" fmla="*/ 1 w 41"/>
                  <a:gd name="T21" fmla="*/ 20 h 41"/>
                  <a:gd name="T22" fmla="*/ 3 w 41"/>
                  <a:gd name="T23" fmla="*/ 23 h 41"/>
                  <a:gd name="T24" fmla="*/ 3 w 41"/>
                  <a:gd name="T25" fmla="*/ 26 h 41"/>
                  <a:gd name="T26" fmla="*/ 6 w 41"/>
                  <a:gd name="T27" fmla="*/ 27 h 41"/>
                  <a:gd name="T28" fmla="*/ 8 w 41"/>
                  <a:gd name="T29" fmla="*/ 29 h 41"/>
                  <a:gd name="T30" fmla="*/ 12 w 41"/>
                  <a:gd name="T31" fmla="*/ 30 h 41"/>
                  <a:gd name="T32" fmla="*/ 15 w 41"/>
                  <a:gd name="T33" fmla="*/ 30 h 41"/>
                  <a:gd name="T34" fmla="*/ 17 w 41"/>
                  <a:gd name="T35" fmla="*/ 30 h 41"/>
                  <a:gd name="T36" fmla="*/ 21 w 41"/>
                  <a:gd name="T37" fmla="*/ 29 h 41"/>
                  <a:gd name="T38" fmla="*/ 23 w 41"/>
                  <a:gd name="T39" fmla="*/ 27 h 41"/>
                  <a:gd name="T40" fmla="*/ 26 w 41"/>
                  <a:gd name="T41" fmla="*/ 26 h 41"/>
                  <a:gd name="T42" fmla="*/ 27 w 41"/>
                  <a:gd name="T43" fmla="*/ 23 h 41"/>
                  <a:gd name="T44" fmla="*/ 29 w 41"/>
                  <a:gd name="T45" fmla="*/ 20 h 41"/>
                  <a:gd name="T46" fmla="*/ 29 w 41"/>
                  <a:gd name="T47" fmla="*/ 18 h 41"/>
                  <a:gd name="T48" fmla="*/ 30 w 41"/>
                  <a:gd name="T49" fmla="*/ 15 h 41"/>
                  <a:gd name="T50" fmla="*/ 29 w 41"/>
                  <a:gd name="T51" fmla="*/ 12 h 41"/>
                  <a:gd name="T52" fmla="*/ 29 w 41"/>
                  <a:gd name="T53" fmla="*/ 9 h 41"/>
                  <a:gd name="T54" fmla="*/ 27 w 41"/>
                  <a:gd name="T55" fmla="*/ 7 h 41"/>
                  <a:gd name="T56" fmla="*/ 26 w 41"/>
                  <a:gd name="T57" fmla="*/ 4 h 41"/>
                  <a:gd name="T58" fmla="*/ 23 w 41"/>
                  <a:gd name="T59" fmla="*/ 3 h 41"/>
                  <a:gd name="T60" fmla="*/ 21 w 41"/>
                  <a:gd name="T61" fmla="*/ 1 h 41"/>
                  <a:gd name="T62" fmla="*/ 17 w 41"/>
                  <a:gd name="T63" fmla="*/ 0 h 41"/>
                  <a:gd name="T64" fmla="*/ 15 w 41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"/>
                  <a:gd name="T100" fmla="*/ 0 h 41"/>
                  <a:gd name="T101" fmla="*/ 41 w 41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" h="41">
                    <a:moveTo>
                      <a:pt x="21" y="0"/>
                    </a:moveTo>
                    <a:lnTo>
                      <a:pt x="16" y="0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5" y="6"/>
                    </a:lnTo>
                    <a:lnTo>
                      <a:pt x="3" y="9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1" y="28"/>
                    </a:lnTo>
                    <a:lnTo>
                      <a:pt x="3" y="32"/>
                    </a:lnTo>
                    <a:lnTo>
                      <a:pt x="5" y="35"/>
                    </a:lnTo>
                    <a:lnTo>
                      <a:pt x="8" y="38"/>
                    </a:lnTo>
                    <a:lnTo>
                      <a:pt x="11" y="40"/>
                    </a:lnTo>
                    <a:lnTo>
                      <a:pt x="16" y="41"/>
                    </a:lnTo>
                    <a:lnTo>
                      <a:pt x="21" y="41"/>
                    </a:lnTo>
                    <a:lnTo>
                      <a:pt x="24" y="41"/>
                    </a:lnTo>
                    <a:lnTo>
                      <a:pt x="29" y="40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7" y="32"/>
                    </a:lnTo>
                    <a:lnTo>
                      <a:pt x="40" y="28"/>
                    </a:lnTo>
                    <a:lnTo>
                      <a:pt x="40" y="25"/>
                    </a:lnTo>
                    <a:lnTo>
                      <a:pt x="41" y="20"/>
                    </a:lnTo>
                    <a:lnTo>
                      <a:pt x="40" y="16"/>
                    </a:lnTo>
                    <a:lnTo>
                      <a:pt x="40" y="13"/>
                    </a:lnTo>
                    <a:lnTo>
                      <a:pt x="37" y="9"/>
                    </a:lnTo>
                    <a:lnTo>
                      <a:pt x="35" y="6"/>
                    </a:lnTo>
                    <a:lnTo>
                      <a:pt x="32" y="3"/>
                    </a:lnTo>
                    <a:lnTo>
                      <a:pt x="29" y="1"/>
                    </a:lnTo>
                    <a:lnTo>
                      <a:pt x="24" y="0"/>
                    </a:lnTo>
                    <a:lnTo>
                      <a:pt x="21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34" name="Rectangle 280"/>
              <p:cNvSpPr>
                <a:spLocks noChangeArrowheads="1"/>
              </p:cNvSpPr>
              <p:nvPr/>
            </p:nvSpPr>
            <p:spPr bwMode="auto">
              <a:xfrm>
                <a:off x="3026" y="2480"/>
                <a:ext cx="35" cy="3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35" name="Rectangle 281"/>
              <p:cNvSpPr>
                <a:spLocks noChangeArrowheads="1"/>
              </p:cNvSpPr>
              <p:nvPr/>
            </p:nvSpPr>
            <p:spPr bwMode="auto">
              <a:xfrm>
                <a:off x="3026" y="2480"/>
                <a:ext cx="35" cy="35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36" name="Rectangle 282"/>
              <p:cNvSpPr>
                <a:spLocks noChangeArrowheads="1"/>
              </p:cNvSpPr>
              <p:nvPr/>
            </p:nvSpPr>
            <p:spPr bwMode="auto">
              <a:xfrm>
                <a:off x="3010" y="2499"/>
                <a:ext cx="71" cy="13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37" name="Rectangle 283"/>
              <p:cNvSpPr>
                <a:spLocks noChangeArrowheads="1"/>
              </p:cNvSpPr>
              <p:nvPr/>
            </p:nvSpPr>
            <p:spPr bwMode="auto">
              <a:xfrm>
                <a:off x="3010" y="2499"/>
                <a:ext cx="71" cy="13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38" name="Line 284"/>
              <p:cNvSpPr>
                <a:spLocks noChangeShapeType="1"/>
              </p:cNvSpPr>
              <p:nvPr/>
            </p:nvSpPr>
            <p:spPr bwMode="auto">
              <a:xfrm flipV="1">
                <a:off x="3045" y="2563"/>
                <a:ext cx="1" cy="7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39" name="Line 285"/>
              <p:cNvSpPr>
                <a:spLocks noChangeShapeType="1"/>
              </p:cNvSpPr>
              <p:nvPr/>
            </p:nvSpPr>
            <p:spPr bwMode="auto">
              <a:xfrm flipH="1" flipV="1">
                <a:off x="3021" y="2494"/>
                <a:ext cx="1" cy="6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0" name="Line 286"/>
              <p:cNvSpPr>
                <a:spLocks noChangeShapeType="1"/>
              </p:cNvSpPr>
              <p:nvPr/>
            </p:nvSpPr>
            <p:spPr bwMode="auto">
              <a:xfrm flipV="1">
                <a:off x="3070" y="2496"/>
                <a:ext cx="1" cy="61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1" name="Rectangle 287"/>
              <p:cNvSpPr>
                <a:spLocks noChangeArrowheads="1"/>
              </p:cNvSpPr>
              <p:nvPr/>
            </p:nvSpPr>
            <p:spPr bwMode="auto">
              <a:xfrm>
                <a:off x="3003" y="2557"/>
                <a:ext cx="18" cy="81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2" name="Rectangle 288"/>
              <p:cNvSpPr>
                <a:spLocks noChangeArrowheads="1"/>
              </p:cNvSpPr>
              <p:nvPr/>
            </p:nvSpPr>
            <p:spPr bwMode="auto">
              <a:xfrm>
                <a:off x="3070" y="2559"/>
                <a:ext cx="18" cy="8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3" name="Rectangle 289"/>
              <p:cNvSpPr>
                <a:spLocks noChangeArrowheads="1"/>
              </p:cNvSpPr>
              <p:nvPr/>
            </p:nvSpPr>
            <p:spPr bwMode="auto">
              <a:xfrm>
                <a:off x="3003" y="2557"/>
                <a:ext cx="18" cy="8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41" name="Group 550"/>
            <p:cNvGrpSpPr>
              <a:grpSpLocks/>
            </p:cNvGrpSpPr>
            <p:nvPr/>
          </p:nvGrpSpPr>
          <p:grpSpPr bwMode="auto">
            <a:xfrm>
              <a:off x="4259263" y="4707357"/>
              <a:ext cx="1284288" cy="252000"/>
              <a:chOff x="2683" y="2470"/>
              <a:chExt cx="809" cy="202"/>
            </a:xfrm>
          </p:grpSpPr>
          <p:sp>
            <p:nvSpPr>
              <p:cNvPr id="142" name="Freeform 145"/>
              <p:cNvSpPr>
                <a:spLocks noEditPoints="1"/>
              </p:cNvSpPr>
              <p:nvPr/>
            </p:nvSpPr>
            <p:spPr bwMode="auto">
              <a:xfrm>
                <a:off x="3240" y="2558"/>
                <a:ext cx="102" cy="21"/>
              </a:xfrm>
              <a:custGeom>
                <a:avLst/>
                <a:gdLst>
                  <a:gd name="T0" fmla="*/ 9 w 119"/>
                  <a:gd name="T1" fmla="*/ 0 h 24"/>
                  <a:gd name="T2" fmla="*/ 13 w 119"/>
                  <a:gd name="T3" fmla="*/ 1 h 24"/>
                  <a:gd name="T4" fmla="*/ 15 w 119"/>
                  <a:gd name="T5" fmla="*/ 3 h 24"/>
                  <a:gd name="T6" fmla="*/ 18 w 119"/>
                  <a:gd name="T7" fmla="*/ 6 h 24"/>
                  <a:gd name="T8" fmla="*/ 18 w 119"/>
                  <a:gd name="T9" fmla="*/ 10 h 24"/>
                  <a:gd name="T10" fmla="*/ 18 w 119"/>
                  <a:gd name="T11" fmla="*/ 12 h 24"/>
                  <a:gd name="T12" fmla="*/ 15 w 119"/>
                  <a:gd name="T13" fmla="*/ 16 h 24"/>
                  <a:gd name="T14" fmla="*/ 13 w 119"/>
                  <a:gd name="T15" fmla="*/ 17 h 24"/>
                  <a:gd name="T16" fmla="*/ 9 w 119"/>
                  <a:gd name="T17" fmla="*/ 18 h 24"/>
                  <a:gd name="T18" fmla="*/ 7 w 119"/>
                  <a:gd name="T19" fmla="*/ 18 h 24"/>
                  <a:gd name="T20" fmla="*/ 3 w 119"/>
                  <a:gd name="T21" fmla="*/ 17 h 24"/>
                  <a:gd name="T22" fmla="*/ 1 w 119"/>
                  <a:gd name="T23" fmla="*/ 15 h 24"/>
                  <a:gd name="T24" fmla="*/ 0 w 119"/>
                  <a:gd name="T25" fmla="*/ 11 h 24"/>
                  <a:gd name="T26" fmla="*/ 0 w 119"/>
                  <a:gd name="T27" fmla="*/ 7 h 24"/>
                  <a:gd name="T28" fmla="*/ 1 w 119"/>
                  <a:gd name="T29" fmla="*/ 4 h 24"/>
                  <a:gd name="T30" fmla="*/ 3 w 119"/>
                  <a:gd name="T31" fmla="*/ 1 h 24"/>
                  <a:gd name="T32" fmla="*/ 7 w 119"/>
                  <a:gd name="T33" fmla="*/ 0 h 24"/>
                  <a:gd name="T34" fmla="*/ 9 w 119"/>
                  <a:gd name="T35" fmla="*/ 0 h 24"/>
                  <a:gd name="T36" fmla="*/ 44 w 119"/>
                  <a:gd name="T37" fmla="*/ 0 h 24"/>
                  <a:gd name="T38" fmla="*/ 48 w 119"/>
                  <a:gd name="T39" fmla="*/ 1 h 24"/>
                  <a:gd name="T40" fmla="*/ 50 w 119"/>
                  <a:gd name="T41" fmla="*/ 3 h 24"/>
                  <a:gd name="T42" fmla="*/ 53 w 119"/>
                  <a:gd name="T43" fmla="*/ 6 h 24"/>
                  <a:gd name="T44" fmla="*/ 53 w 119"/>
                  <a:gd name="T45" fmla="*/ 10 h 24"/>
                  <a:gd name="T46" fmla="*/ 53 w 119"/>
                  <a:gd name="T47" fmla="*/ 12 h 24"/>
                  <a:gd name="T48" fmla="*/ 50 w 119"/>
                  <a:gd name="T49" fmla="*/ 16 h 24"/>
                  <a:gd name="T50" fmla="*/ 48 w 119"/>
                  <a:gd name="T51" fmla="*/ 17 h 24"/>
                  <a:gd name="T52" fmla="*/ 44 w 119"/>
                  <a:gd name="T53" fmla="*/ 18 h 24"/>
                  <a:gd name="T54" fmla="*/ 42 w 119"/>
                  <a:gd name="T55" fmla="*/ 18 h 24"/>
                  <a:gd name="T56" fmla="*/ 39 w 119"/>
                  <a:gd name="T57" fmla="*/ 17 h 24"/>
                  <a:gd name="T58" fmla="*/ 36 w 119"/>
                  <a:gd name="T59" fmla="*/ 15 h 24"/>
                  <a:gd name="T60" fmla="*/ 35 w 119"/>
                  <a:gd name="T61" fmla="*/ 11 h 24"/>
                  <a:gd name="T62" fmla="*/ 35 w 119"/>
                  <a:gd name="T63" fmla="*/ 7 h 24"/>
                  <a:gd name="T64" fmla="*/ 36 w 119"/>
                  <a:gd name="T65" fmla="*/ 4 h 24"/>
                  <a:gd name="T66" fmla="*/ 39 w 119"/>
                  <a:gd name="T67" fmla="*/ 1 h 24"/>
                  <a:gd name="T68" fmla="*/ 42 w 119"/>
                  <a:gd name="T69" fmla="*/ 0 h 24"/>
                  <a:gd name="T70" fmla="*/ 44 w 119"/>
                  <a:gd name="T71" fmla="*/ 0 h 24"/>
                  <a:gd name="T72" fmla="*/ 80 w 119"/>
                  <a:gd name="T73" fmla="*/ 0 h 24"/>
                  <a:gd name="T74" fmla="*/ 83 w 119"/>
                  <a:gd name="T75" fmla="*/ 1 h 24"/>
                  <a:gd name="T76" fmla="*/ 85 w 119"/>
                  <a:gd name="T77" fmla="*/ 3 h 24"/>
                  <a:gd name="T78" fmla="*/ 87 w 119"/>
                  <a:gd name="T79" fmla="*/ 6 h 24"/>
                  <a:gd name="T80" fmla="*/ 87 w 119"/>
                  <a:gd name="T81" fmla="*/ 10 h 24"/>
                  <a:gd name="T82" fmla="*/ 87 w 119"/>
                  <a:gd name="T83" fmla="*/ 12 h 24"/>
                  <a:gd name="T84" fmla="*/ 85 w 119"/>
                  <a:gd name="T85" fmla="*/ 16 h 24"/>
                  <a:gd name="T86" fmla="*/ 83 w 119"/>
                  <a:gd name="T87" fmla="*/ 17 h 24"/>
                  <a:gd name="T88" fmla="*/ 80 w 119"/>
                  <a:gd name="T89" fmla="*/ 18 h 24"/>
                  <a:gd name="T90" fmla="*/ 77 w 119"/>
                  <a:gd name="T91" fmla="*/ 18 h 24"/>
                  <a:gd name="T92" fmla="*/ 74 w 119"/>
                  <a:gd name="T93" fmla="*/ 17 h 24"/>
                  <a:gd name="T94" fmla="*/ 71 w 119"/>
                  <a:gd name="T95" fmla="*/ 15 h 24"/>
                  <a:gd name="T96" fmla="*/ 70 w 119"/>
                  <a:gd name="T97" fmla="*/ 11 h 24"/>
                  <a:gd name="T98" fmla="*/ 70 w 119"/>
                  <a:gd name="T99" fmla="*/ 7 h 24"/>
                  <a:gd name="T100" fmla="*/ 71 w 119"/>
                  <a:gd name="T101" fmla="*/ 4 h 24"/>
                  <a:gd name="T102" fmla="*/ 74 w 119"/>
                  <a:gd name="T103" fmla="*/ 1 h 24"/>
                  <a:gd name="T104" fmla="*/ 77 w 119"/>
                  <a:gd name="T105" fmla="*/ 0 h 24"/>
                  <a:gd name="T106" fmla="*/ 80 w 119"/>
                  <a:gd name="T107" fmla="*/ 0 h 24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19"/>
                  <a:gd name="T163" fmla="*/ 0 h 24"/>
                  <a:gd name="T164" fmla="*/ 119 w 119"/>
                  <a:gd name="T165" fmla="*/ 24 h 24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19" h="24">
                    <a:moveTo>
                      <a:pt x="12" y="0"/>
                    </a:moveTo>
                    <a:lnTo>
                      <a:pt x="12" y="0"/>
                    </a:lnTo>
                    <a:lnTo>
                      <a:pt x="14" y="0"/>
                    </a:lnTo>
                    <a:lnTo>
                      <a:pt x="17" y="1"/>
                    </a:lnTo>
                    <a:lnTo>
                      <a:pt x="19" y="1"/>
                    </a:lnTo>
                    <a:lnTo>
                      <a:pt x="20" y="3"/>
                    </a:lnTo>
                    <a:lnTo>
                      <a:pt x="22" y="5"/>
                    </a:lnTo>
                    <a:lnTo>
                      <a:pt x="24" y="8"/>
                    </a:lnTo>
                    <a:lnTo>
                      <a:pt x="24" y="9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4" y="16"/>
                    </a:lnTo>
                    <a:lnTo>
                      <a:pt x="22" y="19"/>
                    </a:lnTo>
                    <a:lnTo>
                      <a:pt x="20" y="20"/>
                    </a:lnTo>
                    <a:lnTo>
                      <a:pt x="19" y="22"/>
                    </a:lnTo>
                    <a:lnTo>
                      <a:pt x="17" y="22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9" y="24"/>
                    </a:lnTo>
                    <a:lnTo>
                      <a:pt x="8" y="22"/>
                    </a:lnTo>
                    <a:lnTo>
                      <a:pt x="4" y="22"/>
                    </a:lnTo>
                    <a:lnTo>
                      <a:pt x="3" y="20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8" y="1"/>
                    </a:lnTo>
                    <a:lnTo>
                      <a:pt x="9" y="0"/>
                    </a:lnTo>
                    <a:lnTo>
                      <a:pt x="12" y="0"/>
                    </a:lnTo>
                    <a:close/>
                    <a:moveTo>
                      <a:pt x="60" y="0"/>
                    </a:moveTo>
                    <a:lnTo>
                      <a:pt x="60" y="0"/>
                    </a:lnTo>
                    <a:lnTo>
                      <a:pt x="62" y="0"/>
                    </a:lnTo>
                    <a:lnTo>
                      <a:pt x="65" y="1"/>
                    </a:lnTo>
                    <a:lnTo>
                      <a:pt x="67" y="1"/>
                    </a:lnTo>
                    <a:lnTo>
                      <a:pt x="68" y="3"/>
                    </a:lnTo>
                    <a:lnTo>
                      <a:pt x="70" y="5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2"/>
                    </a:lnTo>
                    <a:lnTo>
                      <a:pt x="72" y="14"/>
                    </a:lnTo>
                    <a:lnTo>
                      <a:pt x="72" y="16"/>
                    </a:lnTo>
                    <a:lnTo>
                      <a:pt x="70" y="19"/>
                    </a:lnTo>
                    <a:lnTo>
                      <a:pt x="68" y="20"/>
                    </a:lnTo>
                    <a:lnTo>
                      <a:pt x="67" y="22"/>
                    </a:lnTo>
                    <a:lnTo>
                      <a:pt x="65" y="22"/>
                    </a:lnTo>
                    <a:lnTo>
                      <a:pt x="62" y="24"/>
                    </a:lnTo>
                    <a:lnTo>
                      <a:pt x="60" y="24"/>
                    </a:lnTo>
                    <a:lnTo>
                      <a:pt x="57" y="24"/>
                    </a:lnTo>
                    <a:lnTo>
                      <a:pt x="56" y="22"/>
                    </a:lnTo>
                    <a:lnTo>
                      <a:pt x="52" y="22"/>
                    </a:lnTo>
                    <a:lnTo>
                      <a:pt x="51" y="20"/>
                    </a:lnTo>
                    <a:lnTo>
                      <a:pt x="49" y="19"/>
                    </a:lnTo>
                    <a:lnTo>
                      <a:pt x="49" y="16"/>
                    </a:lnTo>
                    <a:lnTo>
                      <a:pt x="48" y="14"/>
                    </a:lnTo>
                    <a:lnTo>
                      <a:pt x="48" y="12"/>
                    </a:lnTo>
                    <a:lnTo>
                      <a:pt x="48" y="9"/>
                    </a:lnTo>
                    <a:lnTo>
                      <a:pt x="49" y="8"/>
                    </a:lnTo>
                    <a:lnTo>
                      <a:pt x="49" y="5"/>
                    </a:lnTo>
                    <a:lnTo>
                      <a:pt x="51" y="3"/>
                    </a:lnTo>
                    <a:lnTo>
                      <a:pt x="52" y="1"/>
                    </a:lnTo>
                    <a:lnTo>
                      <a:pt x="56" y="1"/>
                    </a:lnTo>
                    <a:lnTo>
                      <a:pt x="57" y="0"/>
                    </a:lnTo>
                    <a:lnTo>
                      <a:pt x="60" y="0"/>
                    </a:lnTo>
                    <a:close/>
                    <a:moveTo>
                      <a:pt x="108" y="0"/>
                    </a:moveTo>
                    <a:lnTo>
                      <a:pt x="108" y="0"/>
                    </a:lnTo>
                    <a:lnTo>
                      <a:pt x="110" y="0"/>
                    </a:lnTo>
                    <a:lnTo>
                      <a:pt x="113" y="1"/>
                    </a:lnTo>
                    <a:lnTo>
                      <a:pt x="115" y="1"/>
                    </a:lnTo>
                    <a:lnTo>
                      <a:pt x="116" y="3"/>
                    </a:lnTo>
                    <a:lnTo>
                      <a:pt x="118" y="5"/>
                    </a:lnTo>
                    <a:lnTo>
                      <a:pt x="119" y="8"/>
                    </a:lnTo>
                    <a:lnTo>
                      <a:pt x="119" y="9"/>
                    </a:lnTo>
                    <a:lnTo>
                      <a:pt x="119" y="12"/>
                    </a:lnTo>
                    <a:lnTo>
                      <a:pt x="119" y="14"/>
                    </a:lnTo>
                    <a:lnTo>
                      <a:pt x="119" y="16"/>
                    </a:lnTo>
                    <a:lnTo>
                      <a:pt x="118" y="19"/>
                    </a:lnTo>
                    <a:lnTo>
                      <a:pt x="116" y="20"/>
                    </a:lnTo>
                    <a:lnTo>
                      <a:pt x="115" y="22"/>
                    </a:lnTo>
                    <a:lnTo>
                      <a:pt x="113" y="22"/>
                    </a:lnTo>
                    <a:lnTo>
                      <a:pt x="110" y="24"/>
                    </a:lnTo>
                    <a:lnTo>
                      <a:pt x="108" y="24"/>
                    </a:lnTo>
                    <a:lnTo>
                      <a:pt x="105" y="24"/>
                    </a:lnTo>
                    <a:lnTo>
                      <a:pt x="103" y="22"/>
                    </a:lnTo>
                    <a:lnTo>
                      <a:pt x="100" y="22"/>
                    </a:lnTo>
                    <a:lnTo>
                      <a:pt x="99" y="20"/>
                    </a:lnTo>
                    <a:lnTo>
                      <a:pt x="97" y="19"/>
                    </a:lnTo>
                    <a:lnTo>
                      <a:pt x="97" y="16"/>
                    </a:lnTo>
                    <a:lnTo>
                      <a:pt x="96" y="14"/>
                    </a:lnTo>
                    <a:lnTo>
                      <a:pt x="96" y="12"/>
                    </a:lnTo>
                    <a:lnTo>
                      <a:pt x="96" y="9"/>
                    </a:lnTo>
                    <a:lnTo>
                      <a:pt x="97" y="8"/>
                    </a:lnTo>
                    <a:lnTo>
                      <a:pt x="97" y="5"/>
                    </a:lnTo>
                    <a:lnTo>
                      <a:pt x="99" y="3"/>
                    </a:lnTo>
                    <a:lnTo>
                      <a:pt x="100" y="1"/>
                    </a:lnTo>
                    <a:lnTo>
                      <a:pt x="103" y="1"/>
                    </a:lnTo>
                    <a:lnTo>
                      <a:pt x="105" y="0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grpSp>
            <p:nvGrpSpPr>
              <p:cNvPr id="143" name="Group 290"/>
              <p:cNvGrpSpPr>
                <a:grpSpLocks/>
              </p:cNvGrpSpPr>
              <p:nvPr/>
            </p:nvGrpSpPr>
            <p:grpSpPr bwMode="auto">
              <a:xfrm>
                <a:off x="2683" y="2470"/>
                <a:ext cx="85" cy="202"/>
                <a:chOff x="3003" y="2438"/>
                <a:chExt cx="85" cy="202"/>
              </a:xfrm>
            </p:grpSpPr>
            <p:sp>
              <p:nvSpPr>
                <p:cNvPr id="212" name="Freeform 291"/>
                <p:cNvSpPr>
                  <a:spLocks/>
                </p:cNvSpPr>
                <p:nvPr/>
              </p:nvSpPr>
              <p:spPr bwMode="auto">
                <a:xfrm>
                  <a:off x="3029" y="2438"/>
                  <a:ext cx="36" cy="35"/>
                </a:xfrm>
                <a:custGeom>
                  <a:avLst/>
                  <a:gdLst>
                    <a:gd name="T0" fmla="*/ 15 w 42"/>
                    <a:gd name="T1" fmla="*/ 0 h 41"/>
                    <a:gd name="T2" fmla="*/ 12 w 42"/>
                    <a:gd name="T3" fmla="*/ 1 h 41"/>
                    <a:gd name="T4" fmla="*/ 9 w 42"/>
                    <a:gd name="T5" fmla="*/ 1 h 41"/>
                    <a:gd name="T6" fmla="*/ 8 w 42"/>
                    <a:gd name="T7" fmla="*/ 3 h 41"/>
                    <a:gd name="T8" fmla="*/ 5 w 42"/>
                    <a:gd name="T9" fmla="*/ 4 h 41"/>
                    <a:gd name="T10" fmla="*/ 3 w 42"/>
                    <a:gd name="T11" fmla="*/ 7 h 41"/>
                    <a:gd name="T12" fmla="*/ 2 w 42"/>
                    <a:gd name="T13" fmla="*/ 9 h 41"/>
                    <a:gd name="T14" fmla="*/ 0 w 42"/>
                    <a:gd name="T15" fmla="*/ 13 h 41"/>
                    <a:gd name="T16" fmla="*/ 0 w 42"/>
                    <a:gd name="T17" fmla="*/ 15 h 41"/>
                    <a:gd name="T18" fmla="*/ 0 w 42"/>
                    <a:gd name="T19" fmla="*/ 18 h 41"/>
                    <a:gd name="T20" fmla="*/ 2 w 42"/>
                    <a:gd name="T21" fmla="*/ 20 h 41"/>
                    <a:gd name="T22" fmla="*/ 3 w 42"/>
                    <a:gd name="T23" fmla="*/ 24 h 41"/>
                    <a:gd name="T24" fmla="*/ 5 w 42"/>
                    <a:gd name="T25" fmla="*/ 26 h 41"/>
                    <a:gd name="T26" fmla="*/ 8 w 42"/>
                    <a:gd name="T27" fmla="*/ 27 h 41"/>
                    <a:gd name="T28" fmla="*/ 9 w 42"/>
                    <a:gd name="T29" fmla="*/ 28 h 41"/>
                    <a:gd name="T30" fmla="*/ 12 w 42"/>
                    <a:gd name="T31" fmla="*/ 30 h 41"/>
                    <a:gd name="T32" fmla="*/ 15 w 42"/>
                    <a:gd name="T33" fmla="*/ 30 h 41"/>
                    <a:gd name="T34" fmla="*/ 19 w 42"/>
                    <a:gd name="T35" fmla="*/ 30 h 41"/>
                    <a:gd name="T36" fmla="*/ 21 w 42"/>
                    <a:gd name="T37" fmla="*/ 28 h 41"/>
                    <a:gd name="T38" fmla="*/ 23 w 42"/>
                    <a:gd name="T39" fmla="*/ 27 h 41"/>
                    <a:gd name="T40" fmla="*/ 26 w 42"/>
                    <a:gd name="T41" fmla="*/ 26 h 41"/>
                    <a:gd name="T42" fmla="*/ 28 w 42"/>
                    <a:gd name="T43" fmla="*/ 24 h 41"/>
                    <a:gd name="T44" fmla="*/ 29 w 42"/>
                    <a:gd name="T45" fmla="*/ 20 h 41"/>
                    <a:gd name="T46" fmla="*/ 31 w 42"/>
                    <a:gd name="T47" fmla="*/ 18 h 41"/>
                    <a:gd name="T48" fmla="*/ 31 w 42"/>
                    <a:gd name="T49" fmla="*/ 15 h 41"/>
                    <a:gd name="T50" fmla="*/ 31 w 42"/>
                    <a:gd name="T51" fmla="*/ 13 h 41"/>
                    <a:gd name="T52" fmla="*/ 29 w 42"/>
                    <a:gd name="T53" fmla="*/ 9 h 41"/>
                    <a:gd name="T54" fmla="*/ 28 w 42"/>
                    <a:gd name="T55" fmla="*/ 7 h 41"/>
                    <a:gd name="T56" fmla="*/ 26 w 42"/>
                    <a:gd name="T57" fmla="*/ 4 h 41"/>
                    <a:gd name="T58" fmla="*/ 23 w 42"/>
                    <a:gd name="T59" fmla="*/ 3 h 41"/>
                    <a:gd name="T60" fmla="*/ 21 w 42"/>
                    <a:gd name="T61" fmla="*/ 1 h 41"/>
                    <a:gd name="T62" fmla="*/ 19 w 42"/>
                    <a:gd name="T63" fmla="*/ 1 h 41"/>
                    <a:gd name="T64" fmla="*/ 15 w 42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2"/>
                    <a:gd name="T100" fmla="*/ 0 h 41"/>
                    <a:gd name="T101" fmla="*/ 42 w 42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2" h="41">
                      <a:moveTo>
                        <a:pt x="21" y="0"/>
                      </a:moveTo>
                      <a:lnTo>
                        <a:pt x="16" y="1"/>
                      </a:lnTo>
                      <a:lnTo>
                        <a:pt x="13" y="1"/>
                      </a:lnTo>
                      <a:lnTo>
                        <a:pt x="10" y="5"/>
                      </a:lnTo>
                      <a:lnTo>
                        <a:pt x="7" y="6"/>
                      </a:lnTo>
                      <a:lnTo>
                        <a:pt x="3" y="9"/>
                      </a:lnTo>
                      <a:lnTo>
                        <a:pt x="2" y="12"/>
                      </a:lnTo>
                      <a:lnTo>
                        <a:pt x="0" y="17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2" y="28"/>
                      </a:lnTo>
                      <a:lnTo>
                        <a:pt x="3" y="33"/>
                      </a:lnTo>
                      <a:lnTo>
                        <a:pt x="7" y="35"/>
                      </a:lnTo>
                      <a:lnTo>
                        <a:pt x="10" y="38"/>
                      </a:lnTo>
                      <a:lnTo>
                        <a:pt x="13" y="39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6" y="41"/>
                      </a:lnTo>
                      <a:lnTo>
                        <a:pt x="29" y="39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3"/>
                      </a:lnTo>
                      <a:lnTo>
                        <a:pt x="40" y="28"/>
                      </a:lnTo>
                      <a:lnTo>
                        <a:pt x="42" y="25"/>
                      </a:lnTo>
                      <a:lnTo>
                        <a:pt x="42" y="20"/>
                      </a:lnTo>
                      <a:lnTo>
                        <a:pt x="42" y="17"/>
                      </a:lnTo>
                      <a:lnTo>
                        <a:pt x="40" y="12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5"/>
                      </a:lnTo>
                      <a:lnTo>
                        <a:pt x="29" y="1"/>
                      </a:lnTo>
                      <a:lnTo>
                        <a:pt x="26" y="1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3" name="Freeform 292"/>
                <p:cNvSpPr>
                  <a:spLocks/>
                </p:cNvSpPr>
                <p:nvPr/>
              </p:nvSpPr>
              <p:spPr bwMode="auto">
                <a:xfrm>
                  <a:off x="3029" y="2438"/>
                  <a:ext cx="36" cy="35"/>
                </a:xfrm>
                <a:custGeom>
                  <a:avLst/>
                  <a:gdLst>
                    <a:gd name="T0" fmla="*/ 15 w 42"/>
                    <a:gd name="T1" fmla="*/ 0 h 41"/>
                    <a:gd name="T2" fmla="*/ 12 w 42"/>
                    <a:gd name="T3" fmla="*/ 1 h 41"/>
                    <a:gd name="T4" fmla="*/ 9 w 42"/>
                    <a:gd name="T5" fmla="*/ 1 h 41"/>
                    <a:gd name="T6" fmla="*/ 8 w 42"/>
                    <a:gd name="T7" fmla="*/ 3 h 41"/>
                    <a:gd name="T8" fmla="*/ 5 w 42"/>
                    <a:gd name="T9" fmla="*/ 4 h 41"/>
                    <a:gd name="T10" fmla="*/ 3 w 42"/>
                    <a:gd name="T11" fmla="*/ 7 h 41"/>
                    <a:gd name="T12" fmla="*/ 2 w 42"/>
                    <a:gd name="T13" fmla="*/ 9 h 41"/>
                    <a:gd name="T14" fmla="*/ 0 w 42"/>
                    <a:gd name="T15" fmla="*/ 13 h 41"/>
                    <a:gd name="T16" fmla="*/ 0 w 42"/>
                    <a:gd name="T17" fmla="*/ 15 h 41"/>
                    <a:gd name="T18" fmla="*/ 0 w 42"/>
                    <a:gd name="T19" fmla="*/ 18 h 41"/>
                    <a:gd name="T20" fmla="*/ 2 w 42"/>
                    <a:gd name="T21" fmla="*/ 20 h 41"/>
                    <a:gd name="T22" fmla="*/ 3 w 42"/>
                    <a:gd name="T23" fmla="*/ 24 h 41"/>
                    <a:gd name="T24" fmla="*/ 5 w 42"/>
                    <a:gd name="T25" fmla="*/ 26 h 41"/>
                    <a:gd name="T26" fmla="*/ 8 w 42"/>
                    <a:gd name="T27" fmla="*/ 27 h 41"/>
                    <a:gd name="T28" fmla="*/ 9 w 42"/>
                    <a:gd name="T29" fmla="*/ 28 h 41"/>
                    <a:gd name="T30" fmla="*/ 12 w 42"/>
                    <a:gd name="T31" fmla="*/ 30 h 41"/>
                    <a:gd name="T32" fmla="*/ 15 w 42"/>
                    <a:gd name="T33" fmla="*/ 30 h 41"/>
                    <a:gd name="T34" fmla="*/ 19 w 42"/>
                    <a:gd name="T35" fmla="*/ 30 h 41"/>
                    <a:gd name="T36" fmla="*/ 21 w 42"/>
                    <a:gd name="T37" fmla="*/ 28 h 41"/>
                    <a:gd name="T38" fmla="*/ 23 w 42"/>
                    <a:gd name="T39" fmla="*/ 27 h 41"/>
                    <a:gd name="T40" fmla="*/ 26 w 42"/>
                    <a:gd name="T41" fmla="*/ 26 h 41"/>
                    <a:gd name="T42" fmla="*/ 28 w 42"/>
                    <a:gd name="T43" fmla="*/ 24 h 41"/>
                    <a:gd name="T44" fmla="*/ 29 w 42"/>
                    <a:gd name="T45" fmla="*/ 20 h 41"/>
                    <a:gd name="T46" fmla="*/ 31 w 42"/>
                    <a:gd name="T47" fmla="*/ 18 h 41"/>
                    <a:gd name="T48" fmla="*/ 31 w 42"/>
                    <a:gd name="T49" fmla="*/ 15 h 41"/>
                    <a:gd name="T50" fmla="*/ 31 w 42"/>
                    <a:gd name="T51" fmla="*/ 13 h 41"/>
                    <a:gd name="T52" fmla="*/ 29 w 42"/>
                    <a:gd name="T53" fmla="*/ 9 h 41"/>
                    <a:gd name="T54" fmla="*/ 28 w 42"/>
                    <a:gd name="T55" fmla="*/ 7 h 41"/>
                    <a:gd name="T56" fmla="*/ 26 w 42"/>
                    <a:gd name="T57" fmla="*/ 4 h 41"/>
                    <a:gd name="T58" fmla="*/ 23 w 42"/>
                    <a:gd name="T59" fmla="*/ 3 h 41"/>
                    <a:gd name="T60" fmla="*/ 21 w 42"/>
                    <a:gd name="T61" fmla="*/ 1 h 41"/>
                    <a:gd name="T62" fmla="*/ 19 w 42"/>
                    <a:gd name="T63" fmla="*/ 1 h 41"/>
                    <a:gd name="T64" fmla="*/ 15 w 42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2"/>
                    <a:gd name="T100" fmla="*/ 0 h 41"/>
                    <a:gd name="T101" fmla="*/ 42 w 42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2" h="41">
                      <a:moveTo>
                        <a:pt x="21" y="0"/>
                      </a:moveTo>
                      <a:lnTo>
                        <a:pt x="16" y="1"/>
                      </a:lnTo>
                      <a:lnTo>
                        <a:pt x="13" y="1"/>
                      </a:lnTo>
                      <a:lnTo>
                        <a:pt x="10" y="5"/>
                      </a:lnTo>
                      <a:lnTo>
                        <a:pt x="7" y="6"/>
                      </a:lnTo>
                      <a:lnTo>
                        <a:pt x="3" y="9"/>
                      </a:lnTo>
                      <a:lnTo>
                        <a:pt x="2" y="12"/>
                      </a:lnTo>
                      <a:lnTo>
                        <a:pt x="0" y="17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2" y="28"/>
                      </a:lnTo>
                      <a:lnTo>
                        <a:pt x="3" y="33"/>
                      </a:lnTo>
                      <a:lnTo>
                        <a:pt x="7" y="35"/>
                      </a:lnTo>
                      <a:lnTo>
                        <a:pt x="10" y="38"/>
                      </a:lnTo>
                      <a:lnTo>
                        <a:pt x="13" y="39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6" y="41"/>
                      </a:lnTo>
                      <a:lnTo>
                        <a:pt x="29" y="39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3"/>
                      </a:lnTo>
                      <a:lnTo>
                        <a:pt x="40" y="28"/>
                      </a:lnTo>
                      <a:lnTo>
                        <a:pt x="42" y="25"/>
                      </a:lnTo>
                      <a:lnTo>
                        <a:pt x="42" y="20"/>
                      </a:lnTo>
                      <a:lnTo>
                        <a:pt x="42" y="17"/>
                      </a:lnTo>
                      <a:lnTo>
                        <a:pt x="40" y="12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5"/>
                      </a:lnTo>
                      <a:lnTo>
                        <a:pt x="29" y="1"/>
                      </a:lnTo>
                      <a:lnTo>
                        <a:pt x="26" y="1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4" name="Freeform 293"/>
                <p:cNvSpPr>
                  <a:spLocks/>
                </p:cNvSpPr>
                <p:nvPr/>
              </p:nvSpPr>
              <p:spPr bwMode="auto">
                <a:xfrm>
                  <a:off x="3010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3 w 41"/>
                    <a:gd name="T3" fmla="*/ 0 h 41"/>
                    <a:gd name="T4" fmla="*/ 9 w 41"/>
                    <a:gd name="T5" fmla="*/ 1 h 41"/>
                    <a:gd name="T6" fmla="*/ 7 w 41"/>
                    <a:gd name="T7" fmla="*/ 3 h 41"/>
                    <a:gd name="T8" fmla="*/ 4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4 w 41"/>
                    <a:gd name="T25" fmla="*/ 26 h 41"/>
                    <a:gd name="T26" fmla="*/ 7 w 41"/>
                    <a:gd name="T27" fmla="*/ 27 h 41"/>
                    <a:gd name="T28" fmla="*/ 9 w 41"/>
                    <a:gd name="T29" fmla="*/ 29 h 41"/>
                    <a:gd name="T30" fmla="*/ 13 w 41"/>
                    <a:gd name="T31" fmla="*/ 30 h 41"/>
                    <a:gd name="T32" fmla="*/ 15 w 41"/>
                    <a:gd name="T33" fmla="*/ 30 h 41"/>
                    <a:gd name="T34" fmla="*/ 18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30 w 41"/>
                    <a:gd name="T47" fmla="*/ 18 h 41"/>
                    <a:gd name="T48" fmla="*/ 30 w 41"/>
                    <a:gd name="T49" fmla="*/ 15 h 41"/>
                    <a:gd name="T50" fmla="*/ 30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8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7" y="0"/>
                      </a:lnTo>
                      <a:lnTo>
                        <a:pt x="13" y="1"/>
                      </a:lnTo>
                      <a:lnTo>
                        <a:pt x="9" y="3"/>
                      </a:lnTo>
                      <a:lnTo>
                        <a:pt x="6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6" y="35"/>
                      </a:lnTo>
                      <a:lnTo>
                        <a:pt x="9" y="38"/>
                      </a:lnTo>
                      <a:lnTo>
                        <a:pt x="13" y="40"/>
                      </a:lnTo>
                      <a:lnTo>
                        <a:pt x="17" y="41"/>
                      </a:lnTo>
                      <a:lnTo>
                        <a:pt x="21" y="41"/>
                      </a:lnTo>
                      <a:lnTo>
                        <a:pt x="25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2"/>
                      </a:lnTo>
                      <a:lnTo>
                        <a:pt x="40" y="28"/>
                      </a:lnTo>
                      <a:lnTo>
                        <a:pt x="41" y="25"/>
                      </a:lnTo>
                      <a:lnTo>
                        <a:pt x="41" y="20"/>
                      </a:lnTo>
                      <a:lnTo>
                        <a:pt x="41" y="16"/>
                      </a:lnTo>
                      <a:lnTo>
                        <a:pt x="40" y="13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5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" name="Freeform 294"/>
                <p:cNvSpPr>
                  <a:spLocks/>
                </p:cNvSpPr>
                <p:nvPr/>
              </p:nvSpPr>
              <p:spPr bwMode="auto">
                <a:xfrm>
                  <a:off x="3010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3 w 41"/>
                    <a:gd name="T3" fmla="*/ 0 h 41"/>
                    <a:gd name="T4" fmla="*/ 9 w 41"/>
                    <a:gd name="T5" fmla="*/ 1 h 41"/>
                    <a:gd name="T6" fmla="*/ 7 w 41"/>
                    <a:gd name="T7" fmla="*/ 3 h 41"/>
                    <a:gd name="T8" fmla="*/ 4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4 w 41"/>
                    <a:gd name="T25" fmla="*/ 26 h 41"/>
                    <a:gd name="T26" fmla="*/ 7 w 41"/>
                    <a:gd name="T27" fmla="*/ 27 h 41"/>
                    <a:gd name="T28" fmla="*/ 9 w 41"/>
                    <a:gd name="T29" fmla="*/ 29 h 41"/>
                    <a:gd name="T30" fmla="*/ 13 w 41"/>
                    <a:gd name="T31" fmla="*/ 30 h 41"/>
                    <a:gd name="T32" fmla="*/ 15 w 41"/>
                    <a:gd name="T33" fmla="*/ 30 h 41"/>
                    <a:gd name="T34" fmla="*/ 18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30 w 41"/>
                    <a:gd name="T47" fmla="*/ 18 h 41"/>
                    <a:gd name="T48" fmla="*/ 30 w 41"/>
                    <a:gd name="T49" fmla="*/ 15 h 41"/>
                    <a:gd name="T50" fmla="*/ 30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8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7" y="0"/>
                      </a:lnTo>
                      <a:lnTo>
                        <a:pt x="13" y="1"/>
                      </a:lnTo>
                      <a:lnTo>
                        <a:pt x="9" y="3"/>
                      </a:lnTo>
                      <a:lnTo>
                        <a:pt x="6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6" y="35"/>
                      </a:lnTo>
                      <a:lnTo>
                        <a:pt x="9" y="38"/>
                      </a:lnTo>
                      <a:lnTo>
                        <a:pt x="13" y="40"/>
                      </a:lnTo>
                      <a:lnTo>
                        <a:pt x="17" y="41"/>
                      </a:lnTo>
                      <a:lnTo>
                        <a:pt x="21" y="41"/>
                      </a:lnTo>
                      <a:lnTo>
                        <a:pt x="25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2"/>
                      </a:lnTo>
                      <a:lnTo>
                        <a:pt x="40" y="28"/>
                      </a:lnTo>
                      <a:lnTo>
                        <a:pt x="41" y="25"/>
                      </a:lnTo>
                      <a:lnTo>
                        <a:pt x="41" y="20"/>
                      </a:lnTo>
                      <a:lnTo>
                        <a:pt x="41" y="16"/>
                      </a:lnTo>
                      <a:lnTo>
                        <a:pt x="40" y="13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5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6" name="Freeform 295"/>
                <p:cNvSpPr>
                  <a:spLocks/>
                </p:cNvSpPr>
                <p:nvPr/>
              </p:nvSpPr>
              <p:spPr bwMode="auto">
                <a:xfrm>
                  <a:off x="3047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2 w 41"/>
                    <a:gd name="T3" fmla="*/ 0 h 41"/>
                    <a:gd name="T4" fmla="*/ 8 w 41"/>
                    <a:gd name="T5" fmla="*/ 1 h 41"/>
                    <a:gd name="T6" fmla="*/ 6 w 41"/>
                    <a:gd name="T7" fmla="*/ 3 h 41"/>
                    <a:gd name="T8" fmla="*/ 3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3 w 41"/>
                    <a:gd name="T25" fmla="*/ 26 h 41"/>
                    <a:gd name="T26" fmla="*/ 6 w 41"/>
                    <a:gd name="T27" fmla="*/ 27 h 41"/>
                    <a:gd name="T28" fmla="*/ 8 w 41"/>
                    <a:gd name="T29" fmla="*/ 29 h 41"/>
                    <a:gd name="T30" fmla="*/ 12 w 41"/>
                    <a:gd name="T31" fmla="*/ 30 h 41"/>
                    <a:gd name="T32" fmla="*/ 15 w 41"/>
                    <a:gd name="T33" fmla="*/ 30 h 41"/>
                    <a:gd name="T34" fmla="*/ 17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29 w 41"/>
                    <a:gd name="T47" fmla="*/ 18 h 41"/>
                    <a:gd name="T48" fmla="*/ 30 w 41"/>
                    <a:gd name="T49" fmla="*/ 15 h 41"/>
                    <a:gd name="T50" fmla="*/ 29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7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6" y="0"/>
                      </a:lnTo>
                      <a:lnTo>
                        <a:pt x="11" y="1"/>
                      </a:lnTo>
                      <a:lnTo>
                        <a:pt x="8" y="3"/>
                      </a:lnTo>
                      <a:lnTo>
                        <a:pt x="5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5" y="35"/>
                      </a:lnTo>
                      <a:lnTo>
                        <a:pt x="8" y="38"/>
                      </a:lnTo>
                      <a:lnTo>
                        <a:pt x="11" y="40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4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7" y="32"/>
                      </a:lnTo>
                      <a:lnTo>
                        <a:pt x="40" y="28"/>
                      </a:lnTo>
                      <a:lnTo>
                        <a:pt x="40" y="25"/>
                      </a:lnTo>
                      <a:lnTo>
                        <a:pt x="41" y="20"/>
                      </a:lnTo>
                      <a:lnTo>
                        <a:pt x="40" y="16"/>
                      </a:lnTo>
                      <a:lnTo>
                        <a:pt x="40" y="13"/>
                      </a:lnTo>
                      <a:lnTo>
                        <a:pt x="37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4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7" name="Freeform 296"/>
                <p:cNvSpPr>
                  <a:spLocks/>
                </p:cNvSpPr>
                <p:nvPr/>
              </p:nvSpPr>
              <p:spPr bwMode="auto">
                <a:xfrm>
                  <a:off x="3047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2 w 41"/>
                    <a:gd name="T3" fmla="*/ 0 h 41"/>
                    <a:gd name="T4" fmla="*/ 8 w 41"/>
                    <a:gd name="T5" fmla="*/ 1 h 41"/>
                    <a:gd name="T6" fmla="*/ 6 w 41"/>
                    <a:gd name="T7" fmla="*/ 3 h 41"/>
                    <a:gd name="T8" fmla="*/ 3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3 w 41"/>
                    <a:gd name="T25" fmla="*/ 26 h 41"/>
                    <a:gd name="T26" fmla="*/ 6 w 41"/>
                    <a:gd name="T27" fmla="*/ 27 h 41"/>
                    <a:gd name="T28" fmla="*/ 8 w 41"/>
                    <a:gd name="T29" fmla="*/ 29 h 41"/>
                    <a:gd name="T30" fmla="*/ 12 w 41"/>
                    <a:gd name="T31" fmla="*/ 30 h 41"/>
                    <a:gd name="T32" fmla="*/ 15 w 41"/>
                    <a:gd name="T33" fmla="*/ 30 h 41"/>
                    <a:gd name="T34" fmla="*/ 17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29 w 41"/>
                    <a:gd name="T47" fmla="*/ 18 h 41"/>
                    <a:gd name="T48" fmla="*/ 30 w 41"/>
                    <a:gd name="T49" fmla="*/ 15 h 41"/>
                    <a:gd name="T50" fmla="*/ 29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7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6" y="0"/>
                      </a:lnTo>
                      <a:lnTo>
                        <a:pt x="11" y="1"/>
                      </a:lnTo>
                      <a:lnTo>
                        <a:pt x="8" y="3"/>
                      </a:lnTo>
                      <a:lnTo>
                        <a:pt x="5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5" y="35"/>
                      </a:lnTo>
                      <a:lnTo>
                        <a:pt x="8" y="38"/>
                      </a:lnTo>
                      <a:lnTo>
                        <a:pt x="11" y="40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4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7" y="32"/>
                      </a:lnTo>
                      <a:lnTo>
                        <a:pt x="40" y="28"/>
                      </a:lnTo>
                      <a:lnTo>
                        <a:pt x="40" y="25"/>
                      </a:lnTo>
                      <a:lnTo>
                        <a:pt x="41" y="20"/>
                      </a:lnTo>
                      <a:lnTo>
                        <a:pt x="40" y="16"/>
                      </a:lnTo>
                      <a:lnTo>
                        <a:pt x="40" y="13"/>
                      </a:lnTo>
                      <a:lnTo>
                        <a:pt x="37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4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8" name="Rectangle 297"/>
                <p:cNvSpPr>
                  <a:spLocks noChangeArrowheads="1"/>
                </p:cNvSpPr>
                <p:nvPr/>
              </p:nvSpPr>
              <p:spPr bwMode="auto">
                <a:xfrm>
                  <a:off x="3026" y="2480"/>
                  <a:ext cx="35" cy="35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9" name="Rectangle 298"/>
                <p:cNvSpPr>
                  <a:spLocks noChangeArrowheads="1"/>
                </p:cNvSpPr>
                <p:nvPr/>
              </p:nvSpPr>
              <p:spPr bwMode="auto">
                <a:xfrm>
                  <a:off x="3026" y="2480"/>
                  <a:ext cx="35" cy="35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20" name="Rectangle 299"/>
                <p:cNvSpPr>
                  <a:spLocks noChangeArrowheads="1"/>
                </p:cNvSpPr>
                <p:nvPr/>
              </p:nvSpPr>
              <p:spPr bwMode="auto">
                <a:xfrm>
                  <a:off x="3010" y="2499"/>
                  <a:ext cx="71" cy="132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21" name="Rectangle 300"/>
                <p:cNvSpPr>
                  <a:spLocks noChangeArrowheads="1"/>
                </p:cNvSpPr>
                <p:nvPr/>
              </p:nvSpPr>
              <p:spPr bwMode="auto">
                <a:xfrm>
                  <a:off x="3010" y="2499"/>
                  <a:ext cx="71" cy="132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22" name="Line 301"/>
                <p:cNvSpPr>
                  <a:spLocks noChangeShapeType="1"/>
                </p:cNvSpPr>
                <p:nvPr/>
              </p:nvSpPr>
              <p:spPr bwMode="auto">
                <a:xfrm flipV="1">
                  <a:off x="3045" y="2563"/>
                  <a:ext cx="1" cy="7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23" name="Line 302"/>
                <p:cNvSpPr>
                  <a:spLocks noChangeShapeType="1"/>
                </p:cNvSpPr>
                <p:nvPr/>
              </p:nvSpPr>
              <p:spPr bwMode="auto">
                <a:xfrm flipH="1" flipV="1">
                  <a:off x="3021" y="2494"/>
                  <a:ext cx="1" cy="6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24" name="Line 303"/>
                <p:cNvSpPr>
                  <a:spLocks noChangeShapeType="1"/>
                </p:cNvSpPr>
                <p:nvPr/>
              </p:nvSpPr>
              <p:spPr bwMode="auto">
                <a:xfrm flipV="1">
                  <a:off x="3070" y="2496"/>
                  <a:ext cx="1" cy="61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25" name="Rectangle 304"/>
                <p:cNvSpPr>
                  <a:spLocks noChangeArrowheads="1"/>
                </p:cNvSpPr>
                <p:nvPr/>
              </p:nvSpPr>
              <p:spPr bwMode="auto">
                <a:xfrm>
                  <a:off x="3003" y="2557"/>
                  <a:ext cx="18" cy="81"/>
                </a:xfrm>
                <a:prstGeom prst="rect">
                  <a:avLst/>
                </a:prstGeom>
                <a:no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26" name="Rectangle 305"/>
                <p:cNvSpPr>
                  <a:spLocks noChangeArrowheads="1"/>
                </p:cNvSpPr>
                <p:nvPr/>
              </p:nvSpPr>
              <p:spPr bwMode="auto">
                <a:xfrm>
                  <a:off x="3070" y="2559"/>
                  <a:ext cx="18" cy="8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27" name="Rectangle 306"/>
                <p:cNvSpPr>
                  <a:spLocks noChangeArrowheads="1"/>
                </p:cNvSpPr>
                <p:nvPr/>
              </p:nvSpPr>
              <p:spPr bwMode="auto">
                <a:xfrm>
                  <a:off x="3003" y="2557"/>
                  <a:ext cx="18" cy="8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44" name="Group 307"/>
              <p:cNvGrpSpPr>
                <a:grpSpLocks/>
              </p:cNvGrpSpPr>
              <p:nvPr/>
            </p:nvGrpSpPr>
            <p:grpSpPr bwMode="auto">
              <a:xfrm>
                <a:off x="2825" y="2470"/>
                <a:ext cx="85" cy="202"/>
                <a:chOff x="3003" y="2438"/>
                <a:chExt cx="85" cy="202"/>
              </a:xfrm>
            </p:grpSpPr>
            <p:sp>
              <p:nvSpPr>
                <p:cNvPr id="196" name="Freeform 308"/>
                <p:cNvSpPr>
                  <a:spLocks/>
                </p:cNvSpPr>
                <p:nvPr/>
              </p:nvSpPr>
              <p:spPr bwMode="auto">
                <a:xfrm>
                  <a:off x="3029" y="2438"/>
                  <a:ext cx="36" cy="35"/>
                </a:xfrm>
                <a:custGeom>
                  <a:avLst/>
                  <a:gdLst>
                    <a:gd name="T0" fmla="*/ 15 w 42"/>
                    <a:gd name="T1" fmla="*/ 0 h 41"/>
                    <a:gd name="T2" fmla="*/ 12 w 42"/>
                    <a:gd name="T3" fmla="*/ 1 h 41"/>
                    <a:gd name="T4" fmla="*/ 9 w 42"/>
                    <a:gd name="T5" fmla="*/ 1 h 41"/>
                    <a:gd name="T6" fmla="*/ 8 w 42"/>
                    <a:gd name="T7" fmla="*/ 3 h 41"/>
                    <a:gd name="T8" fmla="*/ 5 w 42"/>
                    <a:gd name="T9" fmla="*/ 4 h 41"/>
                    <a:gd name="T10" fmla="*/ 3 w 42"/>
                    <a:gd name="T11" fmla="*/ 7 h 41"/>
                    <a:gd name="T12" fmla="*/ 2 w 42"/>
                    <a:gd name="T13" fmla="*/ 9 h 41"/>
                    <a:gd name="T14" fmla="*/ 0 w 42"/>
                    <a:gd name="T15" fmla="*/ 13 h 41"/>
                    <a:gd name="T16" fmla="*/ 0 w 42"/>
                    <a:gd name="T17" fmla="*/ 15 h 41"/>
                    <a:gd name="T18" fmla="*/ 0 w 42"/>
                    <a:gd name="T19" fmla="*/ 18 h 41"/>
                    <a:gd name="T20" fmla="*/ 2 w 42"/>
                    <a:gd name="T21" fmla="*/ 20 h 41"/>
                    <a:gd name="T22" fmla="*/ 3 w 42"/>
                    <a:gd name="T23" fmla="*/ 24 h 41"/>
                    <a:gd name="T24" fmla="*/ 5 w 42"/>
                    <a:gd name="T25" fmla="*/ 26 h 41"/>
                    <a:gd name="T26" fmla="*/ 8 w 42"/>
                    <a:gd name="T27" fmla="*/ 27 h 41"/>
                    <a:gd name="T28" fmla="*/ 9 w 42"/>
                    <a:gd name="T29" fmla="*/ 28 h 41"/>
                    <a:gd name="T30" fmla="*/ 12 w 42"/>
                    <a:gd name="T31" fmla="*/ 30 h 41"/>
                    <a:gd name="T32" fmla="*/ 15 w 42"/>
                    <a:gd name="T33" fmla="*/ 30 h 41"/>
                    <a:gd name="T34" fmla="*/ 19 w 42"/>
                    <a:gd name="T35" fmla="*/ 30 h 41"/>
                    <a:gd name="T36" fmla="*/ 21 w 42"/>
                    <a:gd name="T37" fmla="*/ 28 h 41"/>
                    <a:gd name="T38" fmla="*/ 23 w 42"/>
                    <a:gd name="T39" fmla="*/ 27 h 41"/>
                    <a:gd name="T40" fmla="*/ 26 w 42"/>
                    <a:gd name="T41" fmla="*/ 26 h 41"/>
                    <a:gd name="T42" fmla="*/ 28 w 42"/>
                    <a:gd name="T43" fmla="*/ 24 h 41"/>
                    <a:gd name="T44" fmla="*/ 29 w 42"/>
                    <a:gd name="T45" fmla="*/ 20 h 41"/>
                    <a:gd name="T46" fmla="*/ 31 w 42"/>
                    <a:gd name="T47" fmla="*/ 18 h 41"/>
                    <a:gd name="T48" fmla="*/ 31 w 42"/>
                    <a:gd name="T49" fmla="*/ 15 h 41"/>
                    <a:gd name="T50" fmla="*/ 31 w 42"/>
                    <a:gd name="T51" fmla="*/ 13 h 41"/>
                    <a:gd name="T52" fmla="*/ 29 w 42"/>
                    <a:gd name="T53" fmla="*/ 9 h 41"/>
                    <a:gd name="T54" fmla="*/ 28 w 42"/>
                    <a:gd name="T55" fmla="*/ 7 h 41"/>
                    <a:gd name="T56" fmla="*/ 26 w 42"/>
                    <a:gd name="T57" fmla="*/ 4 h 41"/>
                    <a:gd name="T58" fmla="*/ 23 w 42"/>
                    <a:gd name="T59" fmla="*/ 3 h 41"/>
                    <a:gd name="T60" fmla="*/ 21 w 42"/>
                    <a:gd name="T61" fmla="*/ 1 h 41"/>
                    <a:gd name="T62" fmla="*/ 19 w 42"/>
                    <a:gd name="T63" fmla="*/ 1 h 41"/>
                    <a:gd name="T64" fmla="*/ 15 w 42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2"/>
                    <a:gd name="T100" fmla="*/ 0 h 41"/>
                    <a:gd name="T101" fmla="*/ 42 w 42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2" h="41">
                      <a:moveTo>
                        <a:pt x="21" y="0"/>
                      </a:moveTo>
                      <a:lnTo>
                        <a:pt x="16" y="1"/>
                      </a:lnTo>
                      <a:lnTo>
                        <a:pt x="13" y="1"/>
                      </a:lnTo>
                      <a:lnTo>
                        <a:pt x="10" y="5"/>
                      </a:lnTo>
                      <a:lnTo>
                        <a:pt x="7" y="6"/>
                      </a:lnTo>
                      <a:lnTo>
                        <a:pt x="3" y="9"/>
                      </a:lnTo>
                      <a:lnTo>
                        <a:pt x="2" y="12"/>
                      </a:lnTo>
                      <a:lnTo>
                        <a:pt x="0" y="17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2" y="28"/>
                      </a:lnTo>
                      <a:lnTo>
                        <a:pt x="3" y="33"/>
                      </a:lnTo>
                      <a:lnTo>
                        <a:pt x="7" y="35"/>
                      </a:lnTo>
                      <a:lnTo>
                        <a:pt x="10" y="38"/>
                      </a:lnTo>
                      <a:lnTo>
                        <a:pt x="13" y="39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6" y="41"/>
                      </a:lnTo>
                      <a:lnTo>
                        <a:pt x="29" y="39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3"/>
                      </a:lnTo>
                      <a:lnTo>
                        <a:pt x="40" y="28"/>
                      </a:lnTo>
                      <a:lnTo>
                        <a:pt x="42" y="25"/>
                      </a:lnTo>
                      <a:lnTo>
                        <a:pt x="42" y="20"/>
                      </a:lnTo>
                      <a:lnTo>
                        <a:pt x="42" y="17"/>
                      </a:lnTo>
                      <a:lnTo>
                        <a:pt x="40" y="12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5"/>
                      </a:lnTo>
                      <a:lnTo>
                        <a:pt x="29" y="1"/>
                      </a:lnTo>
                      <a:lnTo>
                        <a:pt x="26" y="1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97" name="Freeform 309"/>
                <p:cNvSpPr>
                  <a:spLocks/>
                </p:cNvSpPr>
                <p:nvPr/>
              </p:nvSpPr>
              <p:spPr bwMode="auto">
                <a:xfrm>
                  <a:off x="3029" y="2438"/>
                  <a:ext cx="36" cy="35"/>
                </a:xfrm>
                <a:custGeom>
                  <a:avLst/>
                  <a:gdLst>
                    <a:gd name="T0" fmla="*/ 15 w 42"/>
                    <a:gd name="T1" fmla="*/ 0 h 41"/>
                    <a:gd name="T2" fmla="*/ 12 w 42"/>
                    <a:gd name="T3" fmla="*/ 1 h 41"/>
                    <a:gd name="T4" fmla="*/ 9 w 42"/>
                    <a:gd name="T5" fmla="*/ 1 h 41"/>
                    <a:gd name="T6" fmla="*/ 8 w 42"/>
                    <a:gd name="T7" fmla="*/ 3 h 41"/>
                    <a:gd name="T8" fmla="*/ 5 w 42"/>
                    <a:gd name="T9" fmla="*/ 4 h 41"/>
                    <a:gd name="T10" fmla="*/ 3 w 42"/>
                    <a:gd name="T11" fmla="*/ 7 h 41"/>
                    <a:gd name="T12" fmla="*/ 2 w 42"/>
                    <a:gd name="T13" fmla="*/ 9 h 41"/>
                    <a:gd name="T14" fmla="*/ 0 w 42"/>
                    <a:gd name="T15" fmla="*/ 13 h 41"/>
                    <a:gd name="T16" fmla="*/ 0 w 42"/>
                    <a:gd name="T17" fmla="*/ 15 h 41"/>
                    <a:gd name="T18" fmla="*/ 0 w 42"/>
                    <a:gd name="T19" fmla="*/ 18 h 41"/>
                    <a:gd name="T20" fmla="*/ 2 w 42"/>
                    <a:gd name="T21" fmla="*/ 20 h 41"/>
                    <a:gd name="T22" fmla="*/ 3 w 42"/>
                    <a:gd name="T23" fmla="*/ 24 h 41"/>
                    <a:gd name="T24" fmla="*/ 5 w 42"/>
                    <a:gd name="T25" fmla="*/ 26 h 41"/>
                    <a:gd name="T26" fmla="*/ 8 w 42"/>
                    <a:gd name="T27" fmla="*/ 27 h 41"/>
                    <a:gd name="T28" fmla="*/ 9 w 42"/>
                    <a:gd name="T29" fmla="*/ 28 h 41"/>
                    <a:gd name="T30" fmla="*/ 12 w 42"/>
                    <a:gd name="T31" fmla="*/ 30 h 41"/>
                    <a:gd name="T32" fmla="*/ 15 w 42"/>
                    <a:gd name="T33" fmla="*/ 30 h 41"/>
                    <a:gd name="T34" fmla="*/ 19 w 42"/>
                    <a:gd name="T35" fmla="*/ 30 h 41"/>
                    <a:gd name="T36" fmla="*/ 21 w 42"/>
                    <a:gd name="T37" fmla="*/ 28 h 41"/>
                    <a:gd name="T38" fmla="*/ 23 w 42"/>
                    <a:gd name="T39" fmla="*/ 27 h 41"/>
                    <a:gd name="T40" fmla="*/ 26 w 42"/>
                    <a:gd name="T41" fmla="*/ 26 h 41"/>
                    <a:gd name="T42" fmla="*/ 28 w 42"/>
                    <a:gd name="T43" fmla="*/ 24 h 41"/>
                    <a:gd name="T44" fmla="*/ 29 w 42"/>
                    <a:gd name="T45" fmla="*/ 20 h 41"/>
                    <a:gd name="T46" fmla="*/ 31 w 42"/>
                    <a:gd name="T47" fmla="*/ 18 h 41"/>
                    <a:gd name="T48" fmla="*/ 31 w 42"/>
                    <a:gd name="T49" fmla="*/ 15 h 41"/>
                    <a:gd name="T50" fmla="*/ 31 w 42"/>
                    <a:gd name="T51" fmla="*/ 13 h 41"/>
                    <a:gd name="T52" fmla="*/ 29 w 42"/>
                    <a:gd name="T53" fmla="*/ 9 h 41"/>
                    <a:gd name="T54" fmla="*/ 28 w 42"/>
                    <a:gd name="T55" fmla="*/ 7 h 41"/>
                    <a:gd name="T56" fmla="*/ 26 w 42"/>
                    <a:gd name="T57" fmla="*/ 4 h 41"/>
                    <a:gd name="T58" fmla="*/ 23 w 42"/>
                    <a:gd name="T59" fmla="*/ 3 h 41"/>
                    <a:gd name="T60" fmla="*/ 21 w 42"/>
                    <a:gd name="T61" fmla="*/ 1 h 41"/>
                    <a:gd name="T62" fmla="*/ 19 w 42"/>
                    <a:gd name="T63" fmla="*/ 1 h 41"/>
                    <a:gd name="T64" fmla="*/ 15 w 42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2"/>
                    <a:gd name="T100" fmla="*/ 0 h 41"/>
                    <a:gd name="T101" fmla="*/ 42 w 42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2" h="41">
                      <a:moveTo>
                        <a:pt x="21" y="0"/>
                      </a:moveTo>
                      <a:lnTo>
                        <a:pt x="16" y="1"/>
                      </a:lnTo>
                      <a:lnTo>
                        <a:pt x="13" y="1"/>
                      </a:lnTo>
                      <a:lnTo>
                        <a:pt x="10" y="5"/>
                      </a:lnTo>
                      <a:lnTo>
                        <a:pt x="7" y="6"/>
                      </a:lnTo>
                      <a:lnTo>
                        <a:pt x="3" y="9"/>
                      </a:lnTo>
                      <a:lnTo>
                        <a:pt x="2" y="12"/>
                      </a:lnTo>
                      <a:lnTo>
                        <a:pt x="0" y="17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2" y="28"/>
                      </a:lnTo>
                      <a:lnTo>
                        <a:pt x="3" y="33"/>
                      </a:lnTo>
                      <a:lnTo>
                        <a:pt x="7" y="35"/>
                      </a:lnTo>
                      <a:lnTo>
                        <a:pt x="10" y="38"/>
                      </a:lnTo>
                      <a:lnTo>
                        <a:pt x="13" y="39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6" y="41"/>
                      </a:lnTo>
                      <a:lnTo>
                        <a:pt x="29" y="39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3"/>
                      </a:lnTo>
                      <a:lnTo>
                        <a:pt x="40" y="28"/>
                      </a:lnTo>
                      <a:lnTo>
                        <a:pt x="42" y="25"/>
                      </a:lnTo>
                      <a:lnTo>
                        <a:pt x="42" y="20"/>
                      </a:lnTo>
                      <a:lnTo>
                        <a:pt x="42" y="17"/>
                      </a:lnTo>
                      <a:lnTo>
                        <a:pt x="40" y="12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5"/>
                      </a:lnTo>
                      <a:lnTo>
                        <a:pt x="29" y="1"/>
                      </a:lnTo>
                      <a:lnTo>
                        <a:pt x="26" y="1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98" name="Freeform 310"/>
                <p:cNvSpPr>
                  <a:spLocks/>
                </p:cNvSpPr>
                <p:nvPr/>
              </p:nvSpPr>
              <p:spPr bwMode="auto">
                <a:xfrm>
                  <a:off x="3010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3 w 41"/>
                    <a:gd name="T3" fmla="*/ 0 h 41"/>
                    <a:gd name="T4" fmla="*/ 9 w 41"/>
                    <a:gd name="T5" fmla="*/ 1 h 41"/>
                    <a:gd name="T6" fmla="*/ 7 w 41"/>
                    <a:gd name="T7" fmla="*/ 3 h 41"/>
                    <a:gd name="T8" fmla="*/ 4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4 w 41"/>
                    <a:gd name="T25" fmla="*/ 26 h 41"/>
                    <a:gd name="T26" fmla="*/ 7 w 41"/>
                    <a:gd name="T27" fmla="*/ 27 h 41"/>
                    <a:gd name="T28" fmla="*/ 9 w 41"/>
                    <a:gd name="T29" fmla="*/ 29 h 41"/>
                    <a:gd name="T30" fmla="*/ 13 w 41"/>
                    <a:gd name="T31" fmla="*/ 30 h 41"/>
                    <a:gd name="T32" fmla="*/ 15 w 41"/>
                    <a:gd name="T33" fmla="*/ 30 h 41"/>
                    <a:gd name="T34" fmla="*/ 18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30 w 41"/>
                    <a:gd name="T47" fmla="*/ 18 h 41"/>
                    <a:gd name="T48" fmla="*/ 30 w 41"/>
                    <a:gd name="T49" fmla="*/ 15 h 41"/>
                    <a:gd name="T50" fmla="*/ 30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8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7" y="0"/>
                      </a:lnTo>
                      <a:lnTo>
                        <a:pt x="13" y="1"/>
                      </a:lnTo>
                      <a:lnTo>
                        <a:pt x="9" y="3"/>
                      </a:lnTo>
                      <a:lnTo>
                        <a:pt x="6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6" y="35"/>
                      </a:lnTo>
                      <a:lnTo>
                        <a:pt x="9" y="38"/>
                      </a:lnTo>
                      <a:lnTo>
                        <a:pt x="13" y="40"/>
                      </a:lnTo>
                      <a:lnTo>
                        <a:pt x="17" y="41"/>
                      </a:lnTo>
                      <a:lnTo>
                        <a:pt x="21" y="41"/>
                      </a:lnTo>
                      <a:lnTo>
                        <a:pt x="25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2"/>
                      </a:lnTo>
                      <a:lnTo>
                        <a:pt x="40" y="28"/>
                      </a:lnTo>
                      <a:lnTo>
                        <a:pt x="41" y="25"/>
                      </a:lnTo>
                      <a:lnTo>
                        <a:pt x="41" y="20"/>
                      </a:lnTo>
                      <a:lnTo>
                        <a:pt x="41" y="16"/>
                      </a:lnTo>
                      <a:lnTo>
                        <a:pt x="40" y="13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5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99" name="Freeform 311"/>
                <p:cNvSpPr>
                  <a:spLocks/>
                </p:cNvSpPr>
                <p:nvPr/>
              </p:nvSpPr>
              <p:spPr bwMode="auto">
                <a:xfrm>
                  <a:off x="3010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3 w 41"/>
                    <a:gd name="T3" fmla="*/ 0 h 41"/>
                    <a:gd name="T4" fmla="*/ 9 w 41"/>
                    <a:gd name="T5" fmla="*/ 1 h 41"/>
                    <a:gd name="T6" fmla="*/ 7 w 41"/>
                    <a:gd name="T7" fmla="*/ 3 h 41"/>
                    <a:gd name="T8" fmla="*/ 4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4 w 41"/>
                    <a:gd name="T25" fmla="*/ 26 h 41"/>
                    <a:gd name="T26" fmla="*/ 7 w 41"/>
                    <a:gd name="T27" fmla="*/ 27 h 41"/>
                    <a:gd name="T28" fmla="*/ 9 w 41"/>
                    <a:gd name="T29" fmla="*/ 29 h 41"/>
                    <a:gd name="T30" fmla="*/ 13 w 41"/>
                    <a:gd name="T31" fmla="*/ 30 h 41"/>
                    <a:gd name="T32" fmla="*/ 15 w 41"/>
                    <a:gd name="T33" fmla="*/ 30 h 41"/>
                    <a:gd name="T34" fmla="*/ 18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30 w 41"/>
                    <a:gd name="T47" fmla="*/ 18 h 41"/>
                    <a:gd name="T48" fmla="*/ 30 w 41"/>
                    <a:gd name="T49" fmla="*/ 15 h 41"/>
                    <a:gd name="T50" fmla="*/ 30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8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7" y="0"/>
                      </a:lnTo>
                      <a:lnTo>
                        <a:pt x="13" y="1"/>
                      </a:lnTo>
                      <a:lnTo>
                        <a:pt x="9" y="3"/>
                      </a:lnTo>
                      <a:lnTo>
                        <a:pt x="6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6" y="35"/>
                      </a:lnTo>
                      <a:lnTo>
                        <a:pt x="9" y="38"/>
                      </a:lnTo>
                      <a:lnTo>
                        <a:pt x="13" y="40"/>
                      </a:lnTo>
                      <a:lnTo>
                        <a:pt x="17" y="41"/>
                      </a:lnTo>
                      <a:lnTo>
                        <a:pt x="21" y="41"/>
                      </a:lnTo>
                      <a:lnTo>
                        <a:pt x="25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2"/>
                      </a:lnTo>
                      <a:lnTo>
                        <a:pt x="40" y="28"/>
                      </a:lnTo>
                      <a:lnTo>
                        <a:pt x="41" y="25"/>
                      </a:lnTo>
                      <a:lnTo>
                        <a:pt x="41" y="20"/>
                      </a:lnTo>
                      <a:lnTo>
                        <a:pt x="41" y="16"/>
                      </a:lnTo>
                      <a:lnTo>
                        <a:pt x="40" y="13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5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00" name="Freeform 312"/>
                <p:cNvSpPr>
                  <a:spLocks/>
                </p:cNvSpPr>
                <p:nvPr/>
              </p:nvSpPr>
              <p:spPr bwMode="auto">
                <a:xfrm>
                  <a:off x="3047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2 w 41"/>
                    <a:gd name="T3" fmla="*/ 0 h 41"/>
                    <a:gd name="T4" fmla="*/ 8 w 41"/>
                    <a:gd name="T5" fmla="*/ 1 h 41"/>
                    <a:gd name="T6" fmla="*/ 6 w 41"/>
                    <a:gd name="T7" fmla="*/ 3 h 41"/>
                    <a:gd name="T8" fmla="*/ 3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3 w 41"/>
                    <a:gd name="T25" fmla="*/ 26 h 41"/>
                    <a:gd name="T26" fmla="*/ 6 w 41"/>
                    <a:gd name="T27" fmla="*/ 27 h 41"/>
                    <a:gd name="T28" fmla="*/ 8 w 41"/>
                    <a:gd name="T29" fmla="*/ 29 h 41"/>
                    <a:gd name="T30" fmla="*/ 12 w 41"/>
                    <a:gd name="T31" fmla="*/ 30 h 41"/>
                    <a:gd name="T32" fmla="*/ 15 w 41"/>
                    <a:gd name="T33" fmla="*/ 30 h 41"/>
                    <a:gd name="T34" fmla="*/ 17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29 w 41"/>
                    <a:gd name="T47" fmla="*/ 18 h 41"/>
                    <a:gd name="T48" fmla="*/ 30 w 41"/>
                    <a:gd name="T49" fmla="*/ 15 h 41"/>
                    <a:gd name="T50" fmla="*/ 29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7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6" y="0"/>
                      </a:lnTo>
                      <a:lnTo>
                        <a:pt x="11" y="1"/>
                      </a:lnTo>
                      <a:lnTo>
                        <a:pt x="8" y="3"/>
                      </a:lnTo>
                      <a:lnTo>
                        <a:pt x="5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5" y="35"/>
                      </a:lnTo>
                      <a:lnTo>
                        <a:pt x="8" y="38"/>
                      </a:lnTo>
                      <a:lnTo>
                        <a:pt x="11" y="40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4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7" y="32"/>
                      </a:lnTo>
                      <a:lnTo>
                        <a:pt x="40" y="28"/>
                      </a:lnTo>
                      <a:lnTo>
                        <a:pt x="40" y="25"/>
                      </a:lnTo>
                      <a:lnTo>
                        <a:pt x="41" y="20"/>
                      </a:lnTo>
                      <a:lnTo>
                        <a:pt x="40" y="16"/>
                      </a:lnTo>
                      <a:lnTo>
                        <a:pt x="40" y="13"/>
                      </a:lnTo>
                      <a:lnTo>
                        <a:pt x="37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4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01" name="Freeform 313"/>
                <p:cNvSpPr>
                  <a:spLocks/>
                </p:cNvSpPr>
                <p:nvPr/>
              </p:nvSpPr>
              <p:spPr bwMode="auto">
                <a:xfrm>
                  <a:off x="3047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2 w 41"/>
                    <a:gd name="T3" fmla="*/ 0 h 41"/>
                    <a:gd name="T4" fmla="*/ 8 w 41"/>
                    <a:gd name="T5" fmla="*/ 1 h 41"/>
                    <a:gd name="T6" fmla="*/ 6 w 41"/>
                    <a:gd name="T7" fmla="*/ 3 h 41"/>
                    <a:gd name="T8" fmla="*/ 3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3 w 41"/>
                    <a:gd name="T25" fmla="*/ 26 h 41"/>
                    <a:gd name="T26" fmla="*/ 6 w 41"/>
                    <a:gd name="T27" fmla="*/ 27 h 41"/>
                    <a:gd name="T28" fmla="*/ 8 w 41"/>
                    <a:gd name="T29" fmla="*/ 29 h 41"/>
                    <a:gd name="T30" fmla="*/ 12 w 41"/>
                    <a:gd name="T31" fmla="*/ 30 h 41"/>
                    <a:gd name="T32" fmla="*/ 15 w 41"/>
                    <a:gd name="T33" fmla="*/ 30 h 41"/>
                    <a:gd name="T34" fmla="*/ 17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29 w 41"/>
                    <a:gd name="T47" fmla="*/ 18 h 41"/>
                    <a:gd name="T48" fmla="*/ 30 w 41"/>
                    <a:gd name="T49" fmla="*/ 15 h 41"/>
                    <a:gd name="T50" fmla="*/ 29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7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6" y="0"/>
                      </a:lnTo>
                      <a:lnTo>
                        <a:pt x="11" y="1"/>
                      </a:lnTo>
                      <a:lnTo>
                        <a:pt x="8" y="3"/>
                      </a:lnTo>
                      <a:lnTo>
                        <a:pt x="5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5" y="35"/>
                      </a:lnTo>
                      <a:lnTo>
                        <a:pt x="8" y="38"/>
                      </a:lnTo>
                      <a:lnTo>
                        <a:pt x="11" y="40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4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7" y="32"/>
                      </a:lnTo>
                      <a:lnTo>
                        <a:pt x="40" y="28"/>
                      </a:lnTo>
                      <a:lnTo>
                        <a:pt x="40" y="25"/>
                      </a:lnTo>
                      <a:lnTo>
                        <a:pt x="41" y="20"/>
                      </a:lnTo>
                      <a:lnTo>
                        <a:pt x="40" y="16"/>
                      </a:lnTo>
                      <a:lnTo>
                        <a:pt x="40" y="13"/>
                      </a:lnTo>
                      <a:lnTo>
                        <a:pt x="37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4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02" name="Rectangle 314"/>
                <p:cNvSpPr>
                  <a:spLocks noChangeArrowheads="1"/>
                </p:cNvSpPr>
                <p:nvPr/>
              </p:nvSpPr>
              <p:spPr bwMode="auto">
                <a:xfrm>
                  <a:off x="3026" y="2480"/>
                  <a:ext cx="35" cy="35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03" name="Rectangle 315"/>
                <p:cNvSpPr>
                  <a:spLocks noChangeArrowheads="1"/>
                </p:cNvSpPr>
                <p:nvPr/>
              </p:nvSpPr>
              <p:spPr bwMode="auto">
                <a:xfrm>
                  <a:off x="3026" y="2480"/>
                  <a:ext cx="35" cy="35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04" name="Rectangle 316"/>
                <p:cNvSpPr>
                  <a:spLocks noChangeArrowheads="1"/>
                </p:cNvSpPr>
                <p:nvPr/>
              </p:nvSpPr>
              <p:spPr bwMode="auto">
                <a:xfrm>
                  <a:off x="3010" y="2499"/>
                  <a:ext cx="71" cy="132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05" name="Rectangle 317"/>
                <p:cNvSpPr>
                  <a:spLocks noChangeArrowheads="1"/>
                </p:cNvSpPr>
                <p:nvPr/>
              </p:nvSpPr>
              <p:spPr bwMode="auto">
                <a:xfrm>
                  <a:off x="3010" y="2499"/>
                  <a:ext cx="71" cy="132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06" name="Line 318"/>
                <p:cNvSpPr>
                  <a:spLocks noChangeShapeType="1"/>
                </p:cNvSpPr>
                <p:nvPr/>
              </p:nvSpPr>
              <p:spPr bwMode="auto">
                <a:xfrm flipV="1">
                  <a:off x="3045" y="2563"/>
                  <a:ext cx="1" cy="7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07" name="Line 319"/>
                <p:cNvSpPr>
                  <a:spLocks noChangeShapeType="1"/>
                </p:cNvSpPr>
                <p:nvPr/>
              </p:nvSpPr>
              <p:spPr bwMode="auto">
                <a:xfrm flipH="1" flipV="1">
                  <a:off x="3021" y="2494"/>
                  <a:ext cx="1" cy="6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08" name="Line 320"/>
                <p:cNvSpPr>
                  <a:spLocks noChangeShapeType="1"/>
                </p:cNvSpPr>
                <p:nvPr/>
              </p:nvSpPr>
              <p:spPr bwMode="auto">
                <a:xfrm flipV="1">
                  <a:off x="3070" y="2496"/>
                  <a:ext cx="1" cy="61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09" name="Rectangle 321"/>
                <p:cNvSpPr>
                  <a:spLocks noChangeArrowheads="1"/>
                </p:cNvSpPr>
                <p:nvPr/>
              </p:nvSpPr>
              <p:spPr bwMode="auto">
                <a:xfrm>
                  <a:off x="3003" y="2557"/>
                  <a:ext cx="18" cy="81"/>
                </a:xfrm>
                <a:prstGeom prst="rect">
                  <a:avLst/>
                </a:prstGeom>
                <a:no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0" name="Rectangle 322"/>
                <p:cNvSpPr>
                  <a:spLocks noChangeArrowheads="1"/>
                </p:cNvSpPr>
                <p:nvPr/>
              </p:nvSpPr>
              <p:spPr bwMode="auto">
                <a:xfrm>
                  <a:off x="3070" y="2559"/>
                  <a:ext cx="18" cy="8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1" name="Rectangle 323"/>
                <p:cNvSpPr>
                  <a:spLocks noChangeArrowheads="1"/>
                </p:cNvSpPr>
                <p:nvPr/>
              </p:nvSpPr>
              <p:spPr bwMode="auto">
                <a:xfrm>
                  <a:off x="3003" y="2557"/>
                  <a:ext cx="18" cy="8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45" name="Group 324"/>
              <p:cNvGrpSpPr>
                <a:grpSpLocks/>
              </p:cNvGrpSpPr>
              <p:nvPr/>
            </p:nvGrpSpPr>
            <p:grpSpPr bwMode="auto">
              <a:xfrm>
                <a:off x="2966" y="2470"/>
                <a:ext cx="85" cy="202"/>
                <a:chOff x="3003" y="2438"/>
                <a:chExt cx="85" cy="202"/>
              </a:xfrm>
            </p:grpSpPr>
            <p:sp>
              <p:nvSpPr>
                <p:cNvPr id="180" name="Freeform 325"/>
                <p:cNvSpPr>
                  <a:spLocks/>
                </p:cNvSpPr>
                <p:nvPr/>
              </p:nvSpPr>
              <p:spPr bwMode="auto">
                <a:xfrm>
                  <a:off x="3029" y="2438"/>
                  <a:ext cx="36" cy="35"/>
                </a:xfrm>
                <a:custGeom>
                  <a:avLst/>
                  <a:gdLst>
                    <a:gd name="T0" fmla="*/ 15 w 42"/>
                    <a:gd name="T1" fmla="*/ 0 h 41"/>
                    <a:gd name="T2" fmla="*/ 12 w 42"/>
                    <a:gd name="T3" fmla="*/ 1 h 41"/>
                    <a:gd name="T4" fmla="*/ 9 w 42"/>
                    <a:gd name="T5" fmla="*/ 1 h 41"/>
                    <a:gd name="T6" fmla="*/ 8 w 42"/>
                    <a:gd name="T7" fmla="*/ 3 h 41"/>
                    <a:gd name="T8" fmla="*/ 5 w 42"/>
                    <a:gd name="T9" fmla="*/ 4 h 41"/>
                    <a:gd name="T10" fmla="*/ 3 w 42"/>
                    <a:gd name="T11" fmla="*/ 7 h 41"/>
                    <a:gd name="T12" fmla="*/ 2 w 42"/>
                    <a:gd name="T13" fmla="*/ 9 h 41"/>
                    <a:gd name="T14" fmla="*/ 0 w 42"/>
                    <a:gd name="T15" fmla="*/ 13 h 41"/>
                    <a:gd name="T16" fmla="*/ 0 w 42"/>
                    <a:gd name="T17" fmla="*/ 15 h 41"/>
                    <a:gd name="T18" fmla="*/ 0 w 42"/>
                    <a:gd name="T19" fmla="*/ 18 h 41"/>
                    <a:gd name="T20" fmla="*/ 2 w 42"/>
                    <a:gd name="T21" fmla="*/ 20 h 41"/>
                    <a:gd name="T22" fmla="*/ 3 w 42"/>
                    <a:gd name="T23" fmla="*/ 24 h 41"/>
                    <a:gd name="T24" fmla="*/ 5 w 42"/>
                    <a:gd name="T25" fmla="*/ 26 h 41"/>
                    <a:gd name="T26" fmla="*/ 8 w 42"/>
                    <a:gd name="T27" fmla="*/ 27 h 41"/>
                    <a:gd name="T28" fmla="*/ 9 w 42"/>
                    <a:gd name="T29" fmla="*/ 28 h 41"/>
                    <a:gd name="T30" fmla="*/ 12 w 42"/>
                    <a:gd name="T31" fmla="*/ 30 h 41"/>
                    <a:gd name="T32" fmla="*/ 15 w 42"/>
                    <a:gd name="T33" fmla="*/ 30 h 41"/>
                    <a:gd name="T34" fmla="*/ 19 w 42"/>
                    <a:gd name="T35" fmla="*/ 30 h 41"/>
                    <a:gd name="T36" fmla="*/ 21 w 42"/>
                    <a:gd name="T37" fmla="*/ 28 h 41"/>
                    <a:gd name="T38" fmla="*/ 23 w 42"/>
                    <a:gd name="T39" fmla="*/ 27 h 41"/>
                    <a:gd name="T40" fmla="*/ 26 w 42"/>
                    <a:gd name="T41" fmla="*/ 26 h 41"/>
                    <a:gd name="T42" fmla="*/ 28 w 42"/>
                    <a:gd name="T43" fmla="*/ 24 h 41"/>
                    <a:gd name="T44" fmla="*/ 29 w 42"/>
                    <a:gd name="T45" fmla="*/ 20 h 41"/>
                    <a:gd name="T46" fmla="*/ 31 w 42"/>
                    <a:gd name="T47" fmla="*/ 18 h 41"/>
                    <a:gd name="T48" fmla="*/ 31 w 42"/>
                    <a:gd name="T49" fmla="*/ 15 h 41"/>
                    <a:gd name="T50" fmla="*/ 31 w 42"/>
                    <a:gd name="T51" fmla="*/ 13 h 41"/>
                    <a:gd name="T52" fmla="*/ 29 w 42"/>
                    <a:gd name="T53" fmla="*/ 9 h 41"/>
                    <a:gd name="T54" fmla="*/ 28 w 42"/>
                    <a:gd name="T55" fmla="*/ 7 h 41"/>
                    <a:gd name="T56" fmla="*/ 26 w 42"/>
                    <a:gd name="T57" fmla="*/ 4 h 41"/>
                    <a:gd name="T58" fmla="*/ 23 w 42"/>
                    <a:gd name="T59" fmla="*/ 3 h 41"/>
                    <a:gd name="T60" fmla="*/ 21 w 42"/>
                    <a:gd name="T61" fmla="*/ 1 h 41"/>
                    <a:gd name="T62" fmla="*/ 19 w 42"/>
                    <a:gd name="T63" fmla="*/ 1 h 41"/>
                    <a:gd name="T64" fmla="*/ 15 w 42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2"/>
                    <a:gd name="T100" fmla="*/ 0 h 41"/>
                    <a:gd name="T101" fmla="*/ 42 w 42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2" h="41">
                      <a:moveTo>
                        <a:pt x="21" y="0"/>
                      </a:moveTo>
                      <a:lnTo>
                        <a:pt x="16" y="1"/>
                      </a:lnTo>
                      <a:lnTo>
                        <a:pt x="13" y="1"/>
                      </a:lnTo>
                      <a:lnTo>
                        <a:pt x="10" y="5"/>
                      </a:lnTo>
                      <a:lnTo>
                        <a:pt x="7" y="6"/>
                      </a:lnTo>
                      <a:lnTo>
                        <a:pt x="3" y="9"/>
                      </a:lnTo>
                      <a:lnTo>
                        <a:pt x="2" y="12"/>
                      </a:lnTo>
                      <a:lnTo>
                        <a:pt x="0" y="17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2" y="28"/>
                      </a:lnTo>
                      <a:lnTo>
                        <a:pt x="3" y="33"/>
                      </a:lnTo>
                      <a:lnTo>
                        <a:pt x="7" y="35"/>
                      </a:lnTo>
                      <a:lnTo>
                        <a:pt x="10" y="38"/>
                      </a:lnTo>
                      <a:lnTo>
                        <a:pt x="13" y="39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6" y="41"/>
                      </a:lnTo>
                      <a:lnTo>
                        <a:pt x="29" y="39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3"/>
                      </a:lnTo>
                      <a:lnTo>
                        <a:pt x="40" y="28"/>
                      </a:lnTo>
                      <a:lnTo>
                        <a:pt x="42" y="25"/>
                      </a:lnTo>
                      <a:lnTo>
                        <a:pt x="42" y="20"/>
                      </a:lnTo>
                      <a:lnTo>
                        <a:pt x="42" y="17"/>
                      </a:lnTo>
                      <a:lnTo>
                        <a:pt x="40" y="12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5"/>
                      </a:lnTo>
                      <a:lnTo>
                        <a:pt x="29" y="1"/>
                      </a:lnTo>
                      <a:lnTo>
                        <a:pt x="26" y="1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81" name="Freeform 326"/>
                <p:cNvSpPr>
                  <a:spLocks/>
                </p:cNvSpPr>
                <p:nvPr/>
              </p:nvSpPr>
              <p:spPr bwMode="auto">
                <a:xfrm>
                  <a:off x="3029" y="2438"/>
                  <a:ext cx="36" cy="35"/>
                </a:xfrm>
                <a:custGeom>
                  <a:avLst/>
                  <a:gdLst>
                    <a:gd name="T0" fmla="*/ 15 w 42"/>
                    <a:gd name="T1" fmla="*/ 0 h 41"/>
                    <a:gd name="T2" fmla="*/ 12 w 42"/>
                    <a:gd name="T3" fmla="*/ 1 h 41"/>
                    <a:gd name="T4" fmla="*/ 9 w 42"/>
                    <a:gd name="T5" fmla="*/ 1 h 41"/>
                    <a:gd name="T6" fmla="*/ 8 w 42"/>
                    <a:gd name="T7" fmla="*/ 3 h 41"/>
                    <a:gd name="T8" fmla="*/ 5 w 42"/>
                    <a:gd name="T9" fmla="*/ 4 h 41"/>
                    <a:gd name="T10" fmla="*/ 3 w 42"/>
                    <a:gd name="T11" fmla="*/ 7 h 41"/>
                    <a:gd name="T12" fmla="*/ 2 w 42"/>
                    <a:gd name="T13" fmla="*/ 9 h 41"/>
                    <a:gd name="T14" fmla="*/ 0 w 42"/>
                    <a:gd name="T15" fmla="*/ 13 h 41"/>
                    <a:gd name="T16" fmla="*/ 0 w 42"/>
                    <a:gd name="T17" fmla="*/ 15 h 41"/>
                    <a:gd name="T18" fmla="*/ 0 w 42"/>
                    <a:gd name="T19" fmla="*/ 18 h 41"/>
                    <a:gd name="T20" fmla="*/ 2 w 42"/>
                    <a:gd name="T21" fmla="*/ 20 h 41"/>
                    <a:gd name="T22" fmla="*/ 3 w 42"/>
                    <a:gd name="T23" fmla="*/ 24 h 41"/>
                    <a:gd name="T24" fmla="*/ 5 w 42"/>
                    <a:gd name="T25" fmla="*/ 26 h 41"/>
                    <a:gd name="T26" fmla="*/ 8 w 42"/>
                    <a:gd name="T27" fmla="*/ 27 h 41"/>
                    <a:gd name="T28" fmla="*/ 9 w 42"/>
                    <a:gd name="T29" fmla="*/ 28 h 41"/>
                    <a:gd name="T30" fmla="*/ 12 w 42"/>
                    <a:gd name="T31" fmla="*/ 30 h 41"/>
                    <a:gd name="T32" fmla="*/ 15 w 42"/>
                    <a:gd name="T33" fmla="*/ 30 h 41"/>
                    <a:gd name="T34" fmla="*/ 19 w 42"/>
                    <a:gd name="T35" fmla="*/ 30 h 41"/>
                    <a:gd name="T36" fmla="*/ 21 w 42"/>
                    <a:gd name="T37" fmla="*/ 28 h 41"/>
                    <a:gd name="T38" fmla="*/ 23 w 42"/>
                    <a:gd name="T39" fmla="*/ 27 h 41"/>
                    <a:gd name="T40" fmla="*/ 26 w 42"/>
                    <a:gd name="T41" fmla="*/ 26 h 41"/>
                    <a:gd name="T42" fmla="*/ 28 w 42"/>
                    <a:gd name="T43" fmla="*/ 24 h 41"/>
                    <a:gd name="T44" fmla="*/ 29 w 42"/>
                    <a:gd name="T45" fmla="*/ 20 h 41"/>
                    <a:gd name="T46" fmla="*/ 31 w 42"/>
                    <a:gd name="T47" fmla="*/ 18 h 41"/>
                    <a:gd name="T48" fmla="*/ 31 w 42"/>
                    <a:gd name="T49" fmla="*/ 15 h 41"/>
                    <a:gd name="T50" fmla="*/ 31 w 42"/>
                    <a:gd name="T51" fmla="*/ 13 h 41"/>
                    <a:gd name="T52" fmla="*/ 29 w 42"/>
                    <a:gd name="T53" fmla="*/ 9 h 41"/>
                    <a:gd name="T54" fmla="*/ 28 w 42"/>
                    <a:gd name="T55" fmla="*/ 7 h 41"/>
                    <a:gd name="T56" fmla="*/ 26 w 42"/>
                    <a:gd name="T57" fmla="*/ 4 h 41"/>
                    <a:gd name="T58" fmla="*/ 23 w 42"/>
                    <a:gd name="T59" fmla="*/ 3 h 41"/>
                    <a:gd name="T60" fmla="*/ 21 w 42"/>
                    <a:gd name="T61" fmla="*/ 1 h 41"/>
                    <a:gd name="T62" fmla="*/ 19 w 42"/>
                    <a:gd name="T63" fmla="*/ 1 h 41"/>
                    <a:gd name="T64" fmla="*/ 15 w 42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2"/>
                    <a:gd name="T100" fmla="*/ 0 h 41"/>
                    <a:gd name="T101" fmla="*/ 42 w 42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2" h="41">
                      <a:moveTo>
                        <a:pt x="21" y="0"/>
                      </a:moveTo>
                      <a:lnTo>
                        <a:pt x="16" y="1"/>
                      </a:lnTo>
                      <a:lnTo>
                        <a:pt x="13" y="1"/>
                      </a:lnTo>
                      <a:lnTo>
                        <a:pt x="10" y="5"/>
                      </a:lnTo>
                      <a:lnTo>
                        <a:pt x="7" y="6"/>
                      </a:lnTo>
                      <a:lnTo>
                        <a:pt x="3" y="9"/>
                      </a:lnTo>
                      <a:lnTo>
                        <a:pt x="2" y="12"/>
                      </a:lnTo>
                      <a:lnTo>
                        <a:pt x="0" y="17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2" y="28"/>
                      </a:lnTo>
                      <a:lnTo>
                        <a:pt x="3" y="33"/>
                      </a:lnTo>
                      <a:lnTo>
                        <a:pt x="7" y="35"/>
                      </a:lnTo>
                      <a:lnTo>
                        <a:pt x="10" y="38"/>
                      </a:lnTo>
                      <a:lnTo>
                        <a:pt x="13" y="39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6" y="41"/>
                      </a:lnTo>
                      <a:lnTo>
                        <a:pt x="29" y="39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3"/>
                      </a:lnTo>
                      <a:lnTo>
                        <a:pt x="40" y="28"/>
                      </a:lnTo>
                      <a:lnTo>
                        <a:pt x="42" y="25"/>
                      </a:lnTo>
                      <a:lnTo>
                        <a:pt x="42" y="20"/>
                      </a:lnTo>
                      <a:lnTo>
                        <a:pt x="42" y="17"/>
                      </a:lnTo>
                      <a:lnTo>
                        <a:pt x="40" y="12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5"/>
                      </a:lnTo>
                      <a:lnTo>
                        <a:pt x="29" y="1"/>
                      </a:lnTo>
                      <a:lnTo>
                        <a:pt x="26" y="1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82" name="Freeform 327"/>
                <p:cNvSpPr>
                  <a:spLocks/>
                </p:cNvSpPr>
                <p:nvPr/>
              </p:nvSpPr>
              <p:spPr bwMode="auto">
                <a:xfrm>
                  <a:off x="3010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3 w 41"/>
                    <a:gd name="T3" fmla="*/ 0 h 41"/>
                    <a:gd name="T4" fmla="*/ 9 w 41"/>
                    <a:gd name="T5" fmla="*/ 1 h 41"/>
                    <a:gd name="T6" fmla="*/ 7 w 41"/>
                    <a:gd name="T7" fmla="*/ 3 h 41"/>
                    <a:gd name="T8" fmla="*/ 4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4 w 41"/>
                    <a:gd name="T25" fmla="*/ 26 h 41"/>
                    <a:gd name="T26" fmla="*/ 7 w 41"/>
                    <a:gd name="T27" fmla="*/ 27 h 41"/>
                    <a:gd name="T28" fmla="*/ 9 w 41"/>
                    <a:gd name="T29" fmla="*/ 29 h 41"/>
                    <a:gd name="T30" fmla="*/ 13 w 41"/>
                    <a:gd name="T31" fmla="*/ 30 h 41"/>
                    <a:gd name="T32" fmla="*/ 15 w 41"/>
                    <a:gd name="T33" fmla="*/ 30 h 41"/>
                    <a:gd name="T34" fmla="*/ 18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30 w 41"/>
                    <a:gd name="T47" fmla="*/ 18 h 41"/>
                    <a:gd name="T48" fmla="*/ 30 w 41"/>
                    <a:gd name="T49" fmla="*/ 15 h 41"/>
                    <a:gd name="T50" fmla="*/ 30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8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7" y="0"/>
                      </a:lnTo>
                      <a:lnTo>
                        <a:pt x="13" y="1"/>
                      </a:lnTo>
                      <a:lnTo>
                        <a:pt x="9" y="3"/>
                      </a:lnTo>
                      <a:lnTo>
                        <a:pt x="6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6" y="35"/>
                      </a:lnTo>
                      <a:lnTo>
                        <a:pt x="9" y="38"/>
                      </a:lnTo>
                      <a:lnTo>
                        <a:pt x="13" y="40"/>
                      </a:lnTo>
                      <a:lnTo>
                        <a:pt x="17" y="41"/>
                      </a:lnTo>
                      <a:lnTo>
                        <a:pt x="21" y="41"/>
                      </a:lnTo>
                      <a:lnTo>
                        <a:pt x="25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2"/>
                      </a:lnTo>
                      <a:lnTo>
                        <a:pt x="40" y="28"/>
                      </a:lnTo>
                      <a:lnTo>
                        <a:pt x="41" y="25"/>
                      </a:lnTo>
                      <a:lnTo>
                        <a:pt x="41" y="20"/>
                      </a:lnTo>
                      <a:lnTo>
                        <a:pt x="41" y="16"/>
                      </a:lnTo>
                      <a:lnTo>
                        <a:pt x="40" y="13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5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83" name="Freeform 328"/>
                <p:cNvSpPr>
                  <a:spLocks/>
                </p:cNvSpPr>
                <p:nvPr/>
              </p:nvSpPr>
              <p:spPr bwMode="auto">
                <a:xfrm>
                  <a:off x="3010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3 w 41"/>
                    <a:gd name="T3" fmla="*/ 0 h 41"/>
                    <a:gd name="T4" fmla="*/ 9 w 41"/>
                    <a:gd name="T5" fmla="*/ 1 h 41"/>
                    <a:gd name="T6" fmla="*/ 7 w 41"/>
                    <a:gd name="T7" fmla="*/ 3 h 41"/>
                    <a:gd name="T8" fmla="*/ 4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4 w 41"/>
                    <a:gd name="T25" fmla="*/ 26 h 41"/>
                    <a:gd name="T26" fmla="*/ 7 w 41"/>
                    <a:gd name="T27" fmla="*/ 27 h 41"/>
                    <a:gd name="T28" fmla="*/ 9 w 41"/>
                    <a:gd name="T29" fmla="*/ 29 h 41"/>
                    <a:gd name="T30" fmla="*/ 13 w 41"/>
                    <a:gd name="T31" fmla="*/ 30 h 41"/>
                    <a:gd name="T32" fmla="*/ 15 w 41"/>
                    <a:gd name="T33" fmla="*/ 30 h 41"/>
                    <a:gd name="T34" fmla="*/ 18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30 w 41"/>
                    <a:gd name="T47" fmla="*/ 18 h 41"/>
                    <a:gd name="T48" fmla="*/ 30 w 41"/>
                    <a:gd name="T49" fmla="*/ 15 h 41"/>
                    <a:gd name="T50" fmla="*/ 30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8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7" y="0"/>
                      </a:lnTo>
                      <a:lnTo>
                        <a:pt x="13" y="1"/>
                      </a:lnTo>
                      <a:lnTo>
                        <a:pt x="9" y="3"/>
                      </a:lnTo>
                      <a:lnTo>
                        <a:pt x="6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6" y="35"/>
                      </a:lnTo>
                      <a:lnTo>
                        <a:pt x="9" y="38"/>
                      </a:lnTo>
                      <a:lnTo>
                        <a:pt x="13" y="40"/>
                      </a:lnTo>
                      <a:lnTo>
                        <a:pt x="17" y="41"/>
                      </a:lnTo>
                      <a:lnTo>
                        <a:pt x="21" y="41"/>
                      </a:lnTo>
                      <a:lnTo>
                        <a:pt x="25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2"/>
                      </a:lnTo>
                      <a:lnTo>
                        <a:pt x="40" y="28"/>
                      </a:lnTo>
                      <a:lnTo>
                        <a:pt x="41" y="25"/>
                      </a:lnTo>
                      <a:lnTo>
                        <a:pt x="41" y="20"/>
                      </a:lnTo>
                      <a:lnTo>
                        <a:pt x="41" y="16"/>
                      </a:lnTo>
                      <a:lnTo>
                        <a:pt x="40" y="13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5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84" name="Freeform 329"/>
                <p:cNvSpPr>
                  <a:spLocks/>
                </p:cNvSpPr>
                <p:nvPr/>
              </p:nvSpPr>
              <p:spPr bwMode="auto">
                <a:xfrm>
                  <a:off x="3047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2 w 41"/>
                    <a:gd name="T3" fmla="*/ 0 h 41"/>
                    <a:gd name="T4" fmla="*/ 8 w 41"/>
                    <a:gd name="T5" fmla="*/ 1 h 41"/>
                    <a:gd name="T6" fmla="*/ 6 w 41"/>
                    <a:gd name="T7" fmla="*/ 3 h 41"/>
                    <a:gd name="T8" fmla="*/ 3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3 w 41"/>
                    <a:gd name="T25" fmla="*/ 26 h 41"/>
                    <a:gd name="T26" fmla="*/ 6 w 41"/>
                    <a:gd name="T27" fmla="*/ 27 h 41"/>
                    <a:gd name="T28" fmla="*/ 8 w 41"/>
                    <a:gd name="T29" fmla="*/ 29 h 41"/>
                    <a:gd name="T30" fmla="*/ 12 w 41"/>
                    <a:gd name="T31" fmla="*/ 30 h 41"/>
                    <a:gd name="T32" fmla="*/ 15 w 41"/>
                    <a:gd name="T33" fmla="*/ 30 h 41"/>
                    <a:gd name="T34" fmla="*/ 17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29 w 41"/>
                    <a:gd name="T47" fmla="*/ 18 h 41"/>
                    <a:gd name="T48" fmla="*/ 30 w 41"/>
                    <a:gd name="T49" fmla="*/ 15 h 41"/>
                    <a:gd name="T50" fmla="*/ 29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7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6" y="0"/>
                      </a:lnTo>
                      <a:lnTo>
                        <a:pt x="11" y="1"/>
                      </a:lnTo>
                      <a:lnTo>
                        <a:pt x="8" y="3"/>
                      </a:lnTo>
                      <a:lnTo>
                        <a:pt x="5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5" y="35"/>
                      </a:lnTo>
                      <a:lnTo>
                        <a:pt x="8" y="38"/>
                      </a:lnTo>
                      <a:lnTo>
                        <a:pt x="11" y="40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4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7" y="32"/>
                      </a:lnTo>
                      <a:lnTo>
                        <a:pt x="40" y="28"/>
                      </a:lnTo>
                      <a:lnTo>
                        <a:pt x="40" y="25"/>
                      </a:lnTo>
                      <a:lnTo>
                        <a:pt x="41" y="20"/>
                      </a:lnTo>
                      <a:lnTo>
                        <a:pt x="40" y="16"/>
                      </a:lnTo>
                      <a:lnTo>
                        <a:pt x="40" y="13"/>
                      </a:lnTo>
                      <a:lnTo>
                        <a:pt x="37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4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85" name="Freeform 330"/>
                <p:cNvSpPr>
                  <a:spLocks/>
                </p:cNvSpPr>
                <p:nvPr/>
              </p:nvSpPr>
              <p:spPr bwMode="auto">
                <a:xfrm>
                  <a:off x="3047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2 w 41"/>
                    <a:gd name="T3" fmla="*/ 0 h 41"/>
                    <a:gd name="T4" fmla="*/ 8 w 41"/>
                    <a:gd name="T5" fmla="*/ 1 h 41"/>
                    <a:gd name="T6" fmla="*/ 6 w 41"/>
                    <a:gd name="T7" fmla="*/ 3 h 41"/>
                    <a:gd name="T8" fmla="*/ 3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3 w 41"/>
                    <a:gd name="T25" fmla="*/ 26 h 41"/>
                    <a:gd name="T26" fmla="*/ 6 w 41"/>
                    <a:gd name="T27" fmla="*/ 27 h 41"/>
                    <a:gd name="T28" fmla="*/ 8 w 41"/>
                    <a:gd name="T29" fmla="*/ 29 h 41"/>
                    <a:gd name="T30" fmla="*/ 12 w 41"/>
                    <a:gd name="T31" fmla="*/ 30 h 41"/>
                    <a:gd name="T32" fmla="*/ 15 w 41"/>
                    <a:gd name="T33" fmla="*/ 30 h 41"/>
                    <a:gd name="T34" fmla="*/ 17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29 w 41"/>
                    <a:gd name="T47" fmla="*/ 18 h 41"/>
                    <a:gd name="T48" fmla="*/ 30 w 41"/>
                    <a:gd name="T49" fmla="*/ 15 h 41"/>
                    <a:gd name="T50" fmla="*/ 29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7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6" y="0"/>
                      </a:lnTo>
                      <a:lnTo>
                        <a:pt x="11" y="1"/>
                      </a:lnTo>
                      <a:lnTo>
                        <a:pt x="8" y="3"/>
                      </a:lnTo>
                      <a:lnTo>
                        <a:pt x="5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5" y="35"/>
                      </a:lnTo>
                      <a:lnTo>
                        <a:pt x="8" y="38"/>
                      </a:lnTo>
                      <a:lnTo>
                        <a:pt x="11" y="40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4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7" y="32"/>
                      </a:lnTo>
                      <a:lnTo>
                        <a:pt x="40" y="28"/>
                      </a:lnTo>
                      <a:lnTo>
                        <a:pt x="40" y="25"/>
                      </a:lnTo>
                      <a:lnTo>
                        <a:pt x="41" y="20"/>
                      </a:lnTo>
                      <a:lnTo>
                        <a:pt x="40" y="16"/>
                      </a:lnTo>
                      <a:lnTo>
                        <a:pt x="40" y="13"/>
                      </a:lnTo>
                      <a:lnTo>
                        <a:pt x="37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4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86" name="Rectangle 331"/>
                <p:cNvSpPr>
                  <a:spLocks noChangeArrowheads="1"/>
                </p:cNvSpPr>
                <p:nvPr/>
              </p:nvSpPr>
              <p:spPr bwMode="auto">
                <a:xfrm>
                  <a:off x="3026" y="2480"/>
                  <a:ext cx="35" cy="35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87" name="Rectangle 332"/>
                <p:cNvSpPr>
                  <a:spLocks noChangeArrowheads="1"/>
                </p:cNvSpPr>
                <p:nvPr/>
              </p:nvSpPr>
              <p:spPr bwMode="auto">
                <a:xfrm>
                  <a:off x="3026" y="2480"/>
                  <a:ext cx="35" cy="35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88" name="Rectangle 333"/>
                <p:cNvSpPr>
                  <a:spLocks noChangeArrowheads="1"/>
                </p:cNvSpPr>
                <p:nvPr/>
              </p:nvSpPr>
              <p:spPr bwMode="auto">
                <a:xfrm>
                  <a:off x="3010" y="2499"/>
                  <a:ext cx="71" cy="132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89" name="Rectangle 334"/>
                <p:cNvSpPr>
                  <a:spLocks noChangeArrowheads="1"/>
                </p:cNvSpPr>
                <p:nvPr/>
              </p:nvSpPr>
              <p:spPr bwMode="auto">
                <a:xfrm>
                  <a:off x="3010" y="2499"/>
                  <a:ext cx="71" cy="132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90" name="Line 335"/>
                <p:cNvSpPr>
                  <a:spLocks noChangeShapeType="1"/>
                </p:cNvSpPr>
                <p:nvPr/>
              </p:nvSpPr>
              <p:spPr bwMode="auto">
                <a:xfrm flipV="1">
                  <a:off x="3045" y="2563"/>
                  <a:ext cx="1" cy="7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91" name="Line 336"/>
                <p:cNvSpPr>
                  <a:spLocks noChangeShapeType="1"/>
                </p:cNvSpPr>
                <p:nvPr/>
              </p:nvSpPr>
              <p:spPr bwMode="auto">
                <a:xfrm flipH="1" flipV="1">
                  <a:off x="3021" y="2494"/>
                  <a:ext cx="1" cy="6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92" name="Line 337"/>
                <p:cNvSpPr>
                  <a:spLocks noChangeShapeType="1"/>
                </p:cNvSpPr>
                <p:nvPr/>
              </p:nvSpPr>
              <p:spPr bwMode="auto">
                <a:xfrm flipV="1">
                  <a:off x="3070" y="2496"/>
                  <a:ext cx="1" cy="61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93" name="Rectangle 338"/>
                <p:cNvSpPr>
                  <a:spLocks noChangeArrowheads="1"/>
                </p:cNvSpPr>
                <p:nvPr/>
              </p:nvSpPr>
              <p:spPr bwMode="auto">
                <a:xfrm>
                  <a:off x="3003" y="2557"/>
                  <a:ext cx="18" cy="81"/>
                </a:xfrm>
                <a:prstGeom prst="rect">
                  <a:avLst/>
                </a:prstGeom>
                <a:no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94" name="Rectangle 339"/>
                <p:cNvSpPr>
                  <a:spLocks noChangeArrowheads="1"/>
                </p:cNvSpPr>
                <p:nvPr/>
              </p:nvSpPr>
              <p:spPr bwMode="auto">
                <a:xfrm>
                  <a:off x="3070" y="2559"/>
                  <a:ext cx="18" cy="8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95" name="Rectangle 340"/>
                <p:cNvSpPr>
                  <a:spLocks noChangeArrowheads="1"/>
                </p:cNvSpPr>
                <p:nvPr/>
              </p:nvSpPr>
              <p:spPr bwMode="auto">
                <a:xfrm>
                  <a:off x="3003" y="2557"/>
                  <a:ext cx="18" cy="8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46" name="Group 341"/>
              <p:cNvGrpSpPr>
                <a:grpSpLocks/>
              </p:cNvGrpSpPr>
              <p:nvPr/>
            </p:nvGrpSpPr>
            <p:grpSpPr bwMode="auto">
              <a:xfrm>
                <a:off x="3108" y="2470"/>
                <a:ext cx="85" cy="202"/>
                <a:chOff x="3003" y="2438"/>
                <a:chExt cx="85" cy="202"/>
              </a:xfrm>
            </p:grpSpPr>
            <p:sp>
              <p:nvSpPr>
                <p:cNvPr id="164" name="Freeform 342"/>
                <p:cNvSpPr>
                  <a:spLocks/>
                </p:cNvSpPr>
                <p:nvPr/>
              </p:nvSpPr>
              <p:spPr bwMode="auto">
                <a:xfrm>
                  <a:off x="3029" y="2438"/>
                  <a:ext cx="36" cy="35"/>
                </a:xfrm>
                <a:custGeom>
                  <a:avLst/>
                  <a:gdLst>
                    <a:gd name="T0" fmla="*/ 15 w 42"/>
                    <a:gd name="T1" fmla="*/ 0 h 41"/>
                    <a:gd name="T2" fmla="*/ 12 w 42"/>
                    <a:gd name="T3" fmla="*/ 1 h 41"/>
                    <a:gd name="T4" fmla="*/ 9 w 42"/>
                    <a:gd name="T5" fmla="*/ 1 h 41"/>
                    <a:gd name="T6" fmla="*/ 8 w 42"/>
                    <a:gd name="T7" fmla="*/ 3 h 41"/>
                    <a:gd name="T8" fmla="*/ 5 w 42"/>
                    <a:gd name="T9" fmla="*/ 4 h 41"/>
                    <a:gd name="T10" fmla="*/ 3 w 42"/>
                    <a:gd name="T11" fmla="*/ 7 h 41"/>
                    <a:gd name="T12" fmla="*/ 2 w 42"/>
                    <a:gd name="T13" fmla="*/ 9 h 41"/>
                    <a:gd name="T14" fmla="*/ 0 w 42"/>
                    <a:gd name="T15" fmla="*/ 13 h 41"/>
                    <a:gd name="T16" fmla="*/ 0 w 42"/>
                    <a:gd name="T17" fmla="*/ 15 h 41"/>
                    <a:gd name="T18" fmla="*/ 0 w 42"/>
                    <a:gd name="T19" fmla="*/ 18 h 41"/>
                    <a:gd name="T20" fmla="*/ 2 w 42"/>
                    <a:gd name="T21" fmla="*/ 20 h 41"/>
                    <a:gd name="T22" fmla="*/ 3 w 42"/>
                    <a:gd name="T23" fmla="*/ 24 h 41"/>
                    <a:gd name="T24" fmla="*/ 5 w 42"/>
                    <a:gd name="T25" fmla="*/ 26 h 41"/>
                    <a:gd name="T26" fmla="*/ 8 w 42"/>
                    <a:gd name="T27" fmla="*/ 27 h 41"/>
                    <a:gd name="T28" fmla="*/ 9 w 42"/>
                    <a:gd name="T29" fmla="*/ 28 h 41"/>
                    <a:gd name="T30" fmla="*/ 12 w 42"/>
                    <a:gd name="T31" fmla="*/ 30 h 41"/>
                    <a:gd name="T32" fmla="*/ 15 w 42"/>
                    <a:gd name="T33" fmla="*/ 30 h 41"/>
                    <a:gd name="T34" fmla="*/ 19 w 42"/>
                    <a:gd name="T35" fmla="*/ 30 h 41"/>
                    <a:gd name="T36" fmla="*/ 21 w 42"/>
                    <a:gd name="T37" fmla="*/ 28 h 41"/>
                    <a:gd name="T38" fmla="*/ 23 w 42"/>
                    <a:gd name="T39" fmla="*/ 27 h 41"/>
                    <a:gd name="T40" fmla="*/ 26 w 42"/>
                    <a:gd name="T41" fmla="*/ 26 h 41"/>
                    <a:gd name="T42" fmla="*/ 28 w 42"/>
                    <a:gd name="T43" fmla="*/ 24 h 41"/>
                    <a:gd name="T44" fmla="*/ 29 w 42"/>
                    <a:gd name="T45" fmla="*/ 20 h 41"/>
                    <a:gd name="T46" fmla="*/ 31 w 42"/>
                    <a:gd name="T47" fmla="*/ 18 h 41"/>
                    <a:gd name="T48" fmla="*/ 31 w 42"/>
                    <a:gd name="T49" fmla="*/ 15 h 41"/>
                    <a:gd name="T50" fmla="*/ 31 w 42"/>
                    <a:gd name="T51" fmla="*/ 13 h 41"/>
                    <a:gd name="T52" fmla="*/ 29 w 42"/>
                    <a:gd name="T53" fmla="*/ 9 h 41"/>
                    <a:gd name="T54" fmla="*/ 28 w 42"/>
                    <a:gd name="T55" fmla="*/ 7 h 41"/>
                    <a:gd name="T56" fmla="*/ 26 w 42"/>
                    <a:gd name="T57" fmla="*/ 4 h 41"/>
                    <a:gd name="T58" fmla="*/ 23 w 42"/>
                    <a:gd name="T59" fmla="*/ 3 h 41"/>
                    <a:gd name="T60" fmla="*/ 21 w 42"/>
                    <a:gd name="T61" fmla="*/ 1 h 41"/>
                    <a:gd name="T62" fmla="*/ 19 w 42"/>
                    <a:gd name="T63" fmla="*/ 1 h 41"/>
                    <a:gd name="T64" fmla="*/ 15 w 42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2"/>
                    <a:gd name="T100" fmla="*/ 0 h 41"/>
                    <a:gd name="T101" fmla="*/ 42 w 42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2" h="41">
                      <a:moveTo>
                        <a:pt x="21" y="0"/>
                      </a:moveTo>
                      <a:lnTo>
                        <a:pt x="16" y="1"/>
                      </a:lnTo>
                      <a:lnTo>
                        <a:pt x="13" y="1"/>
                      </a:lnTo>
                      <a:lnTo>
                        <a:pt x="10" y="5"/>
                      </a:lnTo>
                      <a:lnTo>
                        <a:pt x="7" y="6"/>
                      </a:lnTo>
                      <a:lnTo>
                        <a:pt x="3" y="9"/>
                      </a:lnTo>
                      <a:lnTo>
                        <a:pt x="2" y="12"/>
                      </a:lnTo>
                      <a:lnTo>
                        <a:pt x="0" y="17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2" y="28"/>
                      </a:lnTo>
                      <a:lnTo>
                        <a:pt x="3" y="33"/>
                      </a:lnTo>
                      <a:lnTo>
                        <a:pt x="7" y="35"/>
                      </a:lnTo>
                      <a:lnTo>
                        <a:pt x="10" y="38"/>
                      </a:lnTo>
                      <a:lnTo>
                        <a:pt x="13" y="39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6" y="41"/>
                      </a:lnTo>
                      <a:lnTo>
                        <a:pt x="29" y="39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3"/>
                      </a:lnTo>
                      <a:lnTo>
                        <a:pt x="40" y="28"/>
                      </a:lnTo>
                      <a:lnTo>
                        <a:pt x="42" y="25"/>
                      </a:lnTo>
                      <a:lnTo>
                        <a:pt x="42" y="20"/>
                      </a:lnTo>
                      <a:lnTo>
                        <a:pt x="42" y="17"/>
                      </a:lnTo>
                      <a:lnTo>
                        <a:pt x="40" y="12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5"/>
                      </a:lnTo>
                      <a:lnTo>
                        <a:pt x="29" y="1"/>
                      </a:lnTo>
                      <a:lnTo>
                        <a:pt x="26" y="1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65" name="Freeform 343"/>
                <p:cNvSpPr>
                  <a:spLocks/>
                </p:cNvSpPr>
                <p:nvPr/>
              </p:nvSpPr>
              <p:spPr bwMode="auto">
                <a:xfrm>
                  <a:off x="3029" y="2438"/>
                  <a:ext cx="36" cy="35"/>
                </a:xfrm>
                <a:custGeom>
                  <a:avLst/>
                  <a:gdLst>
                    <a:gd name="T0" fmla="*/ 15 w 42"/>
                    <a:gd name="T1" fmla="*/ 0 h 41"/>
                    <a:gd name="T2" fmla="*/ 12 w 42"/>
                    <a:gd name="T3" fmla="*/ 1 h 41"/>
                    <a:gd name="T4" fmla="*/ 9 w 42"/>
                    <a:gd name="T5" fmla="*/ 1 h 41"/>
                    <a:gd name="T6" fmla="*/ 8 w 42"/>
                    <a:gd name="T7" fmla="*/ 3 h 41"/>
                    <a:gd name="T8" fmla="*/ 5 w 42"/>
                    <a:gd name="T9" fmla="*/ 4 h 41"/>
                    <a:gd name="T10" fmla="*/ 3 w 42"/>
                    <a:gd name="T11" fmla="*/ 7 h 41"/>
                    <a:gd name="T12" fmla="*/ 2 w 42"/>
                    <a:gd name="T13" fmla="*/ 9 h 41"/>
                    <a:gd name="T14" fmla="*/ 0 w 42"/>
                    <a:gd name="T15" fmla="*/ 13 h 41"/>
                    <a:gd name="T16" fmla="*/ 0 w 42"/>
                    <a:gd name="T17" fmla="*/ 15 h 41"/>
                    <a:gd name="T18" fmla="*/ 0 w 42"/>
                    <a:gd name="T19" fmla="*/ 18 h 41"/>
                    <a:gd name="T20" fmla="*/ 2 w 42"/>
                    <a:gd name="T21" fmla="*/ 20 h 41"/>
                    <a:gd name="T22" fmla="*/ 3 w 42"/>
                    <a:gd name="T23" fmla="*/ 24 h 41"/>
                    <a:gd name="T24" fmla="*/ 5 w 42"/>
                    <a:gd name="T25" fmla="*/ 26 h 41"/>
                    <a:gd name="T26" fmla="*/ 8 w 42"/>
                    <a:gd name="T27" fmla="*/ 27 h 41"/>
                    <a:gd name="T28" fmla="*/ 9 w 42"/>
                    <a:gd name="T29" fmla="*/ 28 h 41"/>
                    <a:gd name="T30" fmla="*/ 12 w 42"/>
                    <a:gd name="T31" fmla="*/ 30 h 41"/>
                    <a:gd name="T32" fmla="*/ 15 w 42"/>
                    <a:gd name="T33" fmla="*/ 30 h 41"/>
                    <a:gd name="T34" fmla="*/ 19 w 42"/>
                    <a:gd name="T35" fmla="*/ 30 h 41"/>
                    <a:gd name="T36" fmla="*/ 21 w 42"/>
                    <a:gd name="T37" fmla="*/ 28 h 41"/>
                    <a:gd name="T38" fmla="*/ 23 w 42"/>
                    <a:gd name="T39" fmla="*/ 27 h 41"/>
                    <a:gd name="T40" fmla="*/ 26 w 42"/>
                    <a:gd name="T41" fmla="*/ 26 h 41"/>
                    <a:gd name="T42" fmla="*/ 28 w 42"/>
                    <a:gd name="T43" fmla="*/ 24 h 41"/>
                    <a:gd name="T44" fmla="*/ 29 w 42"/>
                    <a:gd name="T45" fmla="*/ 20 h 41"/>
                    <a:gd name="T46" fmla="*/ 31 w 42"/>
                    <a:gd name="T47" fmla="*/ 18 h 41"/>
                    <a:gd name="T48" fmla="*/ 31 w 42"/>
                    <a:gd name="T49" fmla="*/ 15 h 41"/>
                    <a:gd name="T50" fmla="*/ 31 w 42"/>
                    <a:gd name="T51" fmla="*/ 13 h 41"/>
                    <a:gd name="T52" fmla="*/ 29 w 42"/>
                    <a:gd name="T53" fmla="*/ 9 h 41"/>
                    <a:gd name="T54" fmla="*/ 28 w 42"/>
                    <a:gd name="T55" fmla="*/ 7 h 41"/>
                    <a:gd name="T56" fmla="*/ 26 w 42"/>
                    <a:gd name="T57" fmla="*/ 4 h 41"/>
                    <a:gd name="T58" fmla="*/ 23 w 42"/>
                    <a:gd name="T59" fmla="*/ 3 h 41"/>
                    <a:gd name="T60" fmla="*/ 21 w 42"/>
                    <a:gd name="T61" fmla="*/ 1 h 41"/>
                    <a:gd name="T62" fmla="*/ 19 w 42"/>
                    <a:gd name="T63" fmla="*/ 1 h 41"/>
                    <a:gd name="T64" fmla="*/ 15 w 42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2"/>
                    <a:gd name="T100" fmla="*/ 0 h 41"/>
                    <a:gd name="T101" fmla="*/ 42 w 42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2" h="41">
                      <a:moveTo>
                        <a:pt x="21" y="0"/>
                      </a:moveTo>
                      <a:lnTo>
                        <a:pt x="16" y="1"/>
                      </a:lnTo>
                      <a:lnTo>
                        <a:pt x="13" y="1"/>
                      </a:lnTo>
                      <a:lnTo>
                        <a:pt x="10" y="5"/>
                      </a:lnTo>
                      <a:lnTo>
                        <a:pt x="7" y="6"/>
                      </a:lnTo>
                      <a:lnTo>
                        <a:pt x="3" y="9"/>
                      </a:lnTo>
                      <a:lnTo>
                        <a:pt x="2" y="12"/>
                      </a:lnTo>
                      <a:lnTo>
                        <a:pt x="0" y="17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2" y="28"/>
                      </a:lnTo>
                      <a:lnTo>
                        <a:pt x="3" y="33"/>
                      </a:lnTo>
                      <a:lnTo>
                        <a:pt x="7" y="35"/>
                      </a:lnTo>
                      <a:lnTo>
                        <a:pt x="10" y="38"/>
                      </a:lnTo>
                      <a:lnTo>
                        <a:pt x="13" y="39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6" y="41"/>
                      </a:lnTo>
                      <a:lnTo>
                        <a:pt x="29" y="39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3"/>
                      </a:lnTo>
                      <a:lnTo>
                        <a:pt x="40" y="28"/>
                      </a:lnTo>
                      <a:lnTo>
                        <a:pt x="42" y="25"/>
                      </a:lnTo>
                      <a:lnTo>
                        <a:pt x="42" y="20"/>
                      </a:lnTo>
                      <a:lnTo>
                        <a:pt x="42" y="17"/>
                      </a:lnTo>
                      <a:lnTo>
                        <a:pt x="40" y="12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5"/>
                      </a:lnTo>
                      <a:lnTo>
                        <a:pt x="29" y="1"/>
                      </a:lnTo>
                      <a:lnTo>
                        <a:pt x="26" y="1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66" name="Freeform 344"/>
                <p:cNvSpPr>
                  <a:spLocks/>
                </p:cNvSpPr>
                <p:nvPr/>
              </p:nvSpPr>
              <p:spPr bwMode="auto">
                <a:xfrm>
                  <a:off x="3010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3 w 41"/>
                    <a:gd name="T3" fmla="*/ 0 h 41"/>
                    <a:gd name="T4" fmla="*/ 9 w 41"/>
                    <a:gd name="T5" fmla="*/ 1 h 41"/>
                    <a:gd name="T6" fmla="*/ 7 w 41"/>
                    <a:gd name="T7" fmla="*/ 3 h 41"/>
                    <a:gd name="T8" fmla="*/ 4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4 w 41"/>
                    <a:gd name="T25" fmla="*/ 26 h 41"/>
                    <a:gd name="T26" fmla="*/ 7 w 41"/>
                    <a:gd name="T27" fmla="*/ 27 h 41"/>
                    <a:gd name="T28" fmla="*/ 9 w 41"/>
                    <a:gd name="T29" fmla="*/ 29 h 41"/>
                    <a:gd name="T30" fmla="*/ 13 w 41"/>
                    <a:gd name="T31" fmla="*/ 30 h 41"/>
                    <a:gd name="T32" fmla="*/ 15 w 41"/>
                    <a:gd name="T33" fmla="*/ 30 h 41"/>
                    <a:gd name="T34" fmla="*/ 18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30 w 41"/>
                    <a:gd name="T47" fmla="*/ 18 h 41"/>
                    <a:gd name="T48" fmla="*/ 30 w 41"/>
                    <a:gd name="T49" fmla="*/ 15 h 41"/>
                    <a:gd name="T50" fmla="*/ 30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8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7" y="0"/>
                      </a:lnTo>
                      <a:lnTo>
                        <a:pt x="13" y="1"/>
                      </a:lnTo>
                      <a:lnTo>
                        <a:pt x="9" y="3"/>
                      </a:lnTo>
                      <a:lnTo>
                        <a:pt x="6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6" y="35"/>
                      </a:lnTo>
                      <a:lnTo>
                        <a:pt x="9" y="38"/>
                      </a:lnTo>
                      <a:lnTo>
                        <a:pt x="13" y="40"/>
                      </a:lnTo>
                      <a:lnTo>
                        <a:pt x="17" y="41"/>
                      </a:lnTo>
                      <a:lnTo>
                        <a:pt x="21" y="41"/>
                      </a:lnTo>
                      <a:lnTo>
                        <a:pt x="25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2"/>
                      </a:lnTo>
                      <a:lnTo>
                        <a:pt x="40" y="28"/>
                      </a:lnTo>
                      <a:lnTo>
                        <a:pt x="41" y="25"/>
                      </a:lnTo>
                      <a:lnTo>
                        <a:pt x="41" y="20"/>
                      </a:lnTo>
                      <a:lnTo>
                        <a:pt x="41" y="16"/>
                      </a:lnTo>
                      <a:lnTo>
                        <a:pt x="40" y="13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5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67" name="Freeform 345"/>
                <p:cNvSpPr>
                  <a:spLocks/>
                </p:cNvSpPr>
                <p:nvPr/>
              </p:nvSpPr>
              <p:spPr bwMode="auto">
                <a:xfrm>
                  <a:off x="3010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3 w 41"/>
                    <a:gd name="T3" fmla="*/ 0 h 41"/>
                    <a:gd name="T4" fmla="*/ 9 w 41"/>
                    <a:gd name="T5" fmla="*/ 1 h 41"/>
                    <a:gd name="T6" fmla="*/ 7 w 41"/>
                    <a:gd name="T7" fmla="*/ 3 h 41"/>
                    <a:gd name="T8" fmla="*/ 4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4 w 41"/>
                    <a:gd name="T25" fmla="*/ 26 h 41"/>
                    <a:gd name="T26" fmla="*/ 7 w 41"/>
                    <a:gd name="T27" fmla="*/ 27 h 41"/>
                    <a:gd name="T28" fmla="*/ 9 w 41"/>
                    <a:gd name="T29" fmla="*/ 29 h 41"/>
                    <a:gd name="T30" fmla="*/ 13 w 41"/>
                    <a:gd name="T31" fmla="*/ 30 h 41"/>
                    <a:gd name="T32" fmla="*/ 15 w 41"/>
                    <a:gd name="T33" fmla="*/ 30 h 41"/>
                    <a:gd name="T34" fmla="*/ 18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30 w 41"/>
                    <a:gd name="T47" fmla="*/ 18 h 41"/>
                    <a:gd name="T48" fmla="*/ 30 w 41"/>
                    <a:gd name="T49" fmla="*/ 15 h 41"/>
                    <a:gd name="T50" fmla="*/ 30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8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7" y="0"/>
                      </a:lnTo>
                      <a:lnTo>
                        <a:pt x="13" y="1"/>
                      </a:lnTo>
                      <a:lnTo>
                        <a:pt x="9" y="3"/>
                      </a:lnTo>
                      <a:lnTo>
                        <a:pt x="6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6" y="35"/>
                      </a:lnTo>
                      <a:lnTo>
                        <a:pt x="9" y="38"/>
                      </a:lnTo>
                      <a:lnTo>
                        <a:pt x="13" y="40"/>
                      </a:lnTo>
                      <a:lnTo>
                        <a:pt x="17" y="41"/>
                      </a:lnTo>
                      <a:lnTo>
                        <a:pt x="21" y="41"/>
                      </a:lnTo>
                      <a:lnTo>
                        <a:pt x="25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2"/>
                      </a:lnTo>
                      <a:lnTo>
                        <a:pt x="40" y="28"/>
                      </a:lnTo>
                      <a:lnTo>
                        <a:pt x="41" y="25"/>
                      </a:lnTo>
                      <a:lnTo>
                        <a:pt x="41" y="20"/>
                      </a:lnTo>
                      <a:lnTo>
                        <a:pt x="41" y="16"/>
                      </a:lnTo>
                      <a:lnTo>
                        <a:pt x="40" y="13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5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68" name="Freeform 346"/>
                <p:cNvSpPr>
                  <a:spLocks/>
                </p:cNvSpPr>
                <p:nvPr/>
              </p:nvSpPr>
              <p:spPr bwMode="auto">
                <a:xfrm>
                  <a:off x="3047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2 w 41"/>
                    <a:gd name="T3" fmla="*/ 0 h 41"/>
                    <a:gd name="T4" fmla="*/ 8 w 41"/>
                    <a:gd name="T5" fmla="*/ 1 h 41"/>
                    <a:gd name="T6" fmla="*/ 6 w 41"/>
                    <a:gd name="T7" fmla="*/ 3 h 41"/>
                    <a:gd name="T8" fmla="*/ 3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3 w 41"/>
                    <a:gd name="T25" fmla="*/ 26 h 41"/>
                    <a:gd name="T26" fmla="*/ 6 w 41"/>
                    <a:gd name="T27" fmla="*/ 27 h 41"/>
                    <a:gd name="T28" fmla="*/ 8 w 41"/>
                    <a:gd name="T29" fmla="*/ 29 h 41"/>
                    <a:gd name="T30" fmla="*/ 12 w 41"/>
                    <a:gd name="T31" fmla="*/ 30 h 41"/>
                    <a:gd name="T32" fmla="*/ 15 w 41"/>
                    <a:gd name="T33" fmla="*/ 30 h 41"/>
                    <a:gd name="T34" fmla="*/ 17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29 w 41"/>
                    <a:gd name="T47" fmla="*/ 18 h 41"/>
                    <a:gd name="T48" fmla="*/ 30 w 41"/>
                    <a:gd name="T49" fmla="*/ 15 h 41"/>
                    <a:gd name="T50" fmla="*/ 29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7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6" y="0"/>
                      </a:lnTo>
                      <a:lnTo>
                        <a:pt x="11" y="1"/>
                      </a:lnTo>
                      <a:lnTo>
                        <a:pt x="8" y="3"/>
                      </a:lnTo>
                      <a:lnTo>
                        <a:pt x="5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5" y="35"/>
                      </a:lnTo>
                      <a:lnTo>
                        <a:pt x="8" y="38"/>
                      </a:lnTo>
                      <a:lnTo>
                        <a:pt x="11" y="40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4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7" y="32"/>
                      </a:lnTo>
                      <a:lnTo>
                        <a:pt x="40" y="28"/>
                      </a:lnTo>
                      <a:lnTo>
                        <a:pt x="40" y="25"/>
                      </a:lnTo>
                      <a:lnTo>
                        <a:pt x="41" y="20"/>
                      </a:lnTo>
                      <a:lnTo>
                        <a:pt x="40" y="16"/>
                      </a:lnTo>
                      <a:lnTo>
                        <a:pt x="40" y="13"/>
                      </a:lnTo>
                      <a:lnTo>
                        <a:pt x="37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4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69" name="Freeform 347"/>
                <p:cNvSpPr>
                  <a:spLocks/>
                </p:cNvSpPr>
                <p:nvPr/>
              </p:nvSpPr>
              <p:spPr bwMode="auto">
                <a:xfrm>
                  <a:off x="3047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2 w 41"/>
                    <a:gd name="T3" fmla="*/ 0 h 41"/>
                    <a:gd name="T4" fmla="*/ 8 w 41"/>
                    <a:gd name="T5" fmla="*/ 1 h 41"/>
                    <a:gd name="T6" fmla="*/ 6 w 41"/>
                    <a:gd name="T7" fmla="*/ 3 h 41"/>
                    <a:gd name="T8" fmla="*/ 3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3 w 41"/>
                    <a:gd name="T25" fmla="*/ 26 h 41"/>
                    <a:gd name="T26" fmla="*/ 6 w 41"/>
                    <a:gd name="T27" fmla="*/ 27 h 41"/>
                    <a:gd name="T28" fmla="*/ 8 w 41"/>
                    <a:gd name="T29" fmla="*/ 29 h 41"/>
                    <a:gd name="T30" fmla="*/ 12 w 41"/>
                    <a:gd name="T31" fmla="*/ 30 h 41"/>
                    <a:gd name="T32" fmla="*/ 15 w 41"/>
                    <a:gd name="T33" fmla="*/ 30 h 41"/>
                    <a:gd name="T34" fmla="*/ 17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29 w 41"/>
                    <a:gd name="T47" fmla="*/ 18 h 41"/>
                    <a:gd name="T48" fmla="*/ 30 w 41"/>
                    <a:gd name="T49" fmla="*/ 15 h 41"/>
                    <a:gd name="T50" fmla="*/ 29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7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6" y="0"/>
                      </a:lnTo>
                      <a:lnTo>
                        <a:pt x="11" y="1"/>
                      </a:lnTo>
                      <a:lnTo>
                        <a:pt x="8" y="3"/>
                      </a:lnTo>
                      <a:lnTo>
                        <a:pt x="5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5" y="35"/>
                      </a:lnTo>
                      <a:lnTo>
                        <a:pt x="8" y="38"/>
                      </a:lnTo>
                      <a:lnTo>
                        <a:pt x="11" y="40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4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7" y="32"/>
                      </a:lnTo>
                      <a:lnTo>
                        <a:pt x="40" y="28"/>
                      </a:lnTo>
                      <a:lnTo>
                        <a:pt x="40" y="25"/>
                      </a:lnTo>
                      <a:lnTo>
                        <a:pt x="41" y="20"/>
                      </a:lnTo>
                      <a:lnTo>
                        <a:pt x="40" y="16"/>
                      </a:lnTo>
                      <a:lnTo>
                        <a:pt x="40" y="13"/>
                      </a:lnTo>
                      <a:lnTo>
                        <a:pt x="37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4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70" name="Rectangle 348"/>
                <p:cNvSpPr>
                  <a:spLocks noChangeArrowheads="1"/>
                </p:cNvSpPr>
                <p:nvPr/>
              </p:nvSpPr>
              <p:spPr bwMode="auto">
                <a:xfrm>
                  <a:off x="3026" y="2480"/>
                  <a:ext cx="35" cy="35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71" name="Rectangle 349"/>
                <p:cNvSpPr>
                  <a:spLocks noChangeArrowheads="1"/>
                </p:cNvSpPr>
                <p:nvPr/>
              </p:nvSpPr>
              <p:spPr bwMode="auto">
                <a:xfrm>
                  <a:off x="3026" y="2480"/>
                  <a:ext cx="35" cy="35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72" name="Rectangle 350"/>
                <p:cNvSpPr>
                  <a:spLocks noChangeArrowheads="1"/>
                </p:cNvSpPr>
                <p:nvPr/>
              </p:nvSpPr>
              <p:spPr bwMode="auto">
                <a:xfrm>
                  <a:off x="3010" y="2499"/>
                  <a:ext cx="71" cy="132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73" name="Rectangle 351"/>
                <p:cNvSpPr>
                  <a:spLocks noChangeArrowheads="1"/>
                </p:cNvSpPr>
                <p:nvPr/>
              </p:nvSpPr>
              <p:spPr bwMode="auto">
                <a:xfrm>
                  <a:off x="3010" y="2499"/>
                  <a:ext cx="71" cy="132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74" name="Line 352"/>
                <p:cNvSpPr>
                  <a:spLocks noChangeShapeType="1"/>
                </p:cNvSpPr>
                <p:nvPr/>
              </p:nvSpPr>
              <p:spPr bwMode="auto">
                <a:xfrm flipV="1">
                  <a:off x="3045" y="2563"/>
                  <a:ext cx="1" cy="7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75" name="Line 353"/>
                <p:cNvSpPr>
                  <a:spLocks noChangeShapeType="1"/>
                </p:cNvSpPr>
                <p:nvPr/>
              </p:nvSpPr>
              <p:spPr bwMode="auto">
                <a:xfrm flipH="1" flipV="1">
                  <a:off x="3021" y="2494"/>
                  <a:ext cx="1" cy="6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76" name="Line 354"/>
                <p:cNvSpPr>
                  <a:spLocks noChangeShapeType="1"/>
                </p:cNvSpPr>
                <p:nvPr/>
              </p:nvSpPr>
              <p:spPr bwMode="auto">
                <a:xfrm flipV="1">
                  <a:off x="3070" y="2496"/>
                  <a:ext cx="1" cy="61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77" name="Rectangle 355"/>
                <p:cNvSpPr>
                  <a:spLocks noChangeArrowheads="1"/>
                </p:cNvSpPr>
                <p:nvPr/>
              </p:nvSpPr>
              <p:spPr bwMode="auto">
                <a:xfrm>
                  <a:off x="3003" y="2557"/>
                  <a:ext cx="18" cy="81"/>
                </a:xfrm>
                <a:prstGeom prst="rect">
                  <a:avLst/>
                </a:prstGeom>
                <a:no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78" name="Rectangle 356"/>
                <p:cNvSpPr>
                  <a:spLocks noChangeArrowheads="1"/>
                </p:cNvSpPr>
                <p:nvPr/>
              </p:nvSpPr>
              <p:spPr bwMode="auto">
                <a:xfrm>
                  <a:off x="3070" y="2559"/>
                  <a:ext cx="18" cy="8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79" name="Rectangle 357"/>
                <p:cNvSpPr>
                  <a:spLocks noChangeArrowheads="1"/>
                </p:cNvSpPr>
                <p:nvPr/>
              </p:nvSpPr>
              <p:spPr bwMode="auto">
                <a:xfrm>
                  <a:off x="3003" y="2557"/>
                  <a:ext cx="18" cy="8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47" name="Group 358"/>
              <p:cNvGrpSpPr>
                <a:grpSpLocks/>
              </p:cNvGrpSpPr>
              <p:nvPr/>
            </p:nvGrpSpPr>
            <p:grpSpPr bwMode="auto">
              <a:xfrm>
                <a:off x="3407" y="2470"/>
                <a:ext cx="85" cy="202"/>
                <a:chOff x="3003" y="2438"/>
                <a:chExt cx="85" cy="202"/>
              </a:xfrm>
            </p:grpSpPr>
            <p:sp>
              <p:nvSpPr>
                <p:cNvPr id="148" name="Freeform 359"/>
                <p:cNvSpPr>
                  <a:spLocks/>
                </p:cNvSpPr>
                <p:nvPr/>
              </p:nvSpPr>
              <p:spPr bwMode="auto">
                <a:xfrm>
                  <a:off x="3029" y="2438"/>
                  <a:ext cx="36" cy="35"/>
                </a:xfrm>
                <a:custGeom>
                  <a:avLst/>
                  <a:gdLst>
                    <a:gd name="T0" fmla="*/ 15 w 42"/>
                    <a:gd name="T1" fmla="*/ 0 h 41"/>
                    <a:gd name="T2" fmla="*/ 12 w 42"/>
                    <a:gd name="T3" fmla="*/ 1 h 41"/>
                    <a:gd name="T4" fmla="*/ 9 w 42"/>
                    <a:gd name="T5" fmla="*/ 1 h 41"/>
                    <a:gd name="T6" fmla="*/ 8 w 42"/>
                    <a:gd name="T7" fmla="*/ 3 h 41"/>
                    <a:gd name="T8" fmla="*/ 5 w 42"/>
                    <a:gd name="T9" fmla="*/ 4 h 41"/>
                    <a:gd name="T10" fmla="*/ 3 w 42"/>
                    <a:gd name="T11" fmla="*/ 7 h 41"/>
                    <a:gd name="T12" fmla="*/ 2 w 42"/>
                    <a:gd name="T13" fmla="*/ 9 h 41"/>
                    <a:gd name="T14" fmla="*/ 0 w 42"/>
                    <a:gd name="T15" fmla="*/ 13 h 41"/>
                    <a:gd name="T16" fmla="*/ 0 w 42"/>
                    <a:gd name="T17" fmla="*/ 15 h 41"/>
                    <a:gd name="T18" fmla="*/ 0 w 42"/>
                    <a:gd name="T19" fmla="*/ 18 h 41"/>
                    <a:gd name="T20" fmla="*/ 2 w 42"/>
                    <a:gd name="T21" fmla="*/ 20 h 41"/>
                    <a:gd name="T22" fmla="*/ 3 w 42"/>
                    <a:gd name="T23" fmla="*/ 24 h 41"/>
                    <a:gd name="T24" fmla="*/ 5 w 42"/>
                    <a:gd name="T25" fmla="*/ 26 h 41"/>
                    <a:gd name="T26" fmla="*/ 8 w 42"/>
                    <a:gd name="T27" fmla="*/ 27 h 41"/>
                    <a:gd name="T28" fmla="*/ 9 w 42"/>
                    <a:gd name="T29" fmla="*/ 28 h 41"/>
                    <a:gd name="T30" fmla="*/ 12 w 42"/>
                    <a:gd name="T31" fmla="*/ 30 h 41"/>
                    <a:gd name="T32" fmla="*/ 15 w 42"/>
                    <a:gd name="T33" fmla="*/ 30 h 41"/>
                    <a:gd name="T34" fmla="*/ 19 w 42"/>
                    <a:gd name="T35" fmla="*/ 30 h 41"/>
                    <a:gd name="T36" fmla="*/ 21 w 42"/>
                    <a:gd name="T37" fmla="*/ 28 h 41"/>
                    <a:gd name="T38" fmla="*/ 23 w 42"/>
                    <a:gd name="T39" fmla="*/ 27 h 41"/>
                    <a:gd name="T40" fmla="*/ 26 w 42"/>
                    <a:gd name="T41" fmla="*/ 26 h 41"/>
                    <a:gd name="T42" fmla="*/ 28 w 42"/>
                    <a:gd name="T43" fmla="*/ 24 h 41"/>
                    <a:gd name="T44" fmla="*/ 29 w 42"/>
                    <a:gd name="T45" fmla="*/ 20 h 41"/>
                    <a:gd name="T46" fmla="*/ 31 w 42"/>
                    <a:gd name="T47" fmla="*/ 18 h 41"/>
                    <a:gd name="T48" fmla="*/ 31 w 42"/>
                    <a:gd name="T49" fmla="*/ 15 h 41"/>
                    <a:gd name="T50" fmla="*/ 31 w 42"/>
                    <a:gd name="T51" fmla="*/ 13 h 41"/>
                    <a:gd name="T52" fmla="*/ 29 w 42"/>
                    <a:gd name="T53" fmla="*/ 9 h 41"/>
                    <a:gd name="T54" fmla="*/ 28 w 42"/>
                    <a:gd name="T55" fmla="*/ 7 h 41"/>
                    <a:gd name="T56" fmla="*/ 26 w 42"/>
                    <a:gd name="T57" fmla="*/ 4 h 41"/>
                    <a:gd name="T58" fmla="*/ 23 w 42"/>
                    <a:gd name="T59" fmla="*/ 3 h 41"/>
                    <a:gd name="T60" fmla="*/ 21 w 42"/>
                    <a:gd name="T61" fmla="*/ 1 h 41"/>
                    <a:gd name="T62" fmla="*/ 19 w 42"/>
                    <a:gd name="T63" fmla="*/ 1 h 41"/>
                    <a:gd name="T64" fmla="*/ 15 w 42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2"/>
                    <a:gd name="T100" fmla="*/ 0 h 41"/>
                    <a:gd name="T101" fmla="*/ 42 w 42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2" h="41">
                      <a:moveTo>
                        <a:pt x="21" y="0"/>
                      </a:moveTo>
                      <a:lnTo>
                        <a:pt x="16" y="1"/>
                      </a:lnTo>
                      <a:lnTo>
                        <a:pt x="13" y="1"/>
                      </a:lnTo>
                      <a:lnTo>
                        <a:pt x="10" y="5"/>
                      </a:lnTo>
                      <a:lnTo>
                        <a:pt x="7" y="6"/>
                      </a:lnTo>
                      <a:lnTo>
                        <a:pt x="3" y="9"/>
                      </a:lnTo>
                      <a:lnTo>
                        <a:pt x="2" y="12"/>
                      </a:lnTo>
                      <a:lnTo>
                        <a:pt x="0" y="17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2" y="28"/>
                      </a:lnTo>
                      <a:lnTo>
                        <a:pt x="3" y="33"/>
                      </a:lnTo>
                      <a:lnTo>
                        <a:pt x="7" y="35"/>
                      </a:lnTo>
                      <a:lnTo>
                        <a:pt x="10" y="38"/>
                      </a:lnTo>
                      <a:lnTo>
                        <a:pt x="13" y="39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6" y="41"/>
                      </a:lnTo>
                      <a:lnTo>
                        <a:pt x="29" y="39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3"/>
                      </a:lnTo>
                      <a:lnTo>
                        <a:pt x="40" y="28"/>
                      </a:lnTo>
                      <a:lnTo>
                        <a:pt x="42" y="25"/>
                      </a:lnTo>
                      <a:lnTo>
                        <a:pt x="42" y="20"/>
                      </a:lnTo>
                      <a:lnTo>
                        <a:pt x="42" y="17"/>
                      </a:lnTo>
                      <a:lnTo>
                        <a:pt x="40" y="12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5"/>
                      </a:lnTo>
                      <a:lnTo>
                        <a:pt x="29" y="1"/>
                      </a:lnTo>
                      <a:lnTo>
                        <a:pt x="26" y="1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49" name="Freeform 360"/>
                <p:cNvSpPr>
                  <a:spLocks/>
                </p:cNvSpPr>
                <p:nvPr/>
              </p:nvSpPr>
              <p:spPr bwMode="auto">
                <a:xfrm>
                  <a:off x="3029" y="2438"/>
                  <a:ext cx="36" cy="35"/>
                </a:xfrm>
                <a:custGeom>
                  <a:avLst/>
                  <a:gdLst>
                    <a:gd name="T0" fmla="*/ 15 w 42"/>
                    <a:gd name="T1" fmla="*/ 0 h 41"/>
                    <a:gd name="T2" fmla="*/ 12 w 42"/>
                    <a:gd name="T3" fmla="*/ 1 h 41"/>
                    <a:gd name="T4" fmla="*/ 9 w 42"/>
                    <a:gd name="T5" fmla="*/ 1 h 41"/>
                    <a:gd name="T6" fmla="*/ 8 w 42"/>
                    <a:gd name="T7" fmla="*/ 3 h 41"/>
                    <a:gd name="T8" fmla="*/ 5 w 42"/>
                    <a:gd name="T9" fmla="*/ 4 h 41"/>
                    <a:gd name="T10" fmla="*/ 3 w 42"/>
                    <a:gd name="T11" fmla="*/ 7 h 41"/>
                    <a:gd name="T12" fmla="*/ 2 w 42"/>
                    <a:gd name="T13" fmla="*/ 9 h 41"/>
                    <a:gd name="T14" fmla="*/ 0 w 42"/>
                    <a:gd name="T15" fmla="*/ 13 h 41"/>
                    <a:gd name="T16" fmla="*/ 0 w 42"/>
                    <a:gd name="T17" fmla="*/ 15 h 41"/>
                    <a:gd name="T18" fmla="*/ 0 w 42"/>
                    <a:gd name="T19" fmla="*/ 18 h 41"/>
                    <a:gd name="T20" fmla="*/ 2 w 42"/>
                    <a:gd name="T21" fmla="*/ 20 h 41"/>
                    <a:gd name="T22" fmla="*/ 3 w 42"/>
                    <a:gd name="T23" fmla="*/ 24 h 41"/>
                    <a:gd name="T24" fmla="*/ 5 w 42"/>
                    <a:gd name="T25" fmla="*/ 26 h 41"/>
                    <a:gd name="T26" fmla="*/ 8 w 42"/>
                    <a:gd name="T27" fmla="*/ 27 h 41"/>
                    <a:gd name="T28" fmla="*/ 9 w 42"/>
                    <a:gd name="T29" fmla="*/ 28 h 41"/>
                    <a:gd name="T30" fmla="*/ 12 w 42"/>
                    <a:gd name="T31" fmla="*/ 30 h 41"/>
                    <a:gd name="T32" fmla="*/ 15 w 42"/>
                    <a:gd name="T33" fmla="*/ 30 h 41"/>
                    <a:gd name="T34" fmla="*/ 19 w 42"/>
                    <a:gd name="T35" fmla="*/ 30 h 41"/>
                    <a:gd name="T36" fmla="*/ 21 w 42"/>
                    <a:gd name="T37" fmla="*/ 28 h 41"/>
                    <a:gd name="T38" fmla="*/ 23 w 42"/>
                    <a:gd name="T39" fmla="*/ 27 h 41"/>
                    <a:gd name="T40" fmla="*/ 26 w 42"/>
                    <a:gd name="T41" fmla="*/ 26 h 41"/>
                    <a:gd name="T42" fmla="*/ 28 w 42"/>
                    <a:gd name="T43" fmla="*/ 24 h 41"/>
                    <a:gd name="T44" fmla="*/ 29 w 42"/>
                    <a:gd name="T45" fmla="*/ 20 h 41"/>
                    <a:gd name="T46" fmla="*/ 31 w 42"/>
                    <a:gd name="T47" fmla="*/ 18 h 41"/>
                    <a:gd name="T48" fmla="*/ 31 w 42"/>
                    <a:gd name="T49" fmla="*/ 15 h 41"/>
                    <a:gd name="T50" fmla="*/ 31 w 42"/>
                    <a:gd name="T51" fmla="*/ 13 h 41"/>
                    <a:gd name="T52" fmla="*/ 29 w 42"/>
                    <a:gd name="T53" fmla="*/ 9 h 41"/>
                    <a:gd name="T54" fmla="*/ 28 w 42"/>
                    <a:gd name="T55" fmla="*/ 7 h 41"/>
                    <a:gd name="T56" fmla="*/ 26 w 42"/>
                    <a:gd name="T57" fmla="*/ 4 h 41"/>
                    <a:gd name="T58" fmla="*/ 23 w 42"/>
                    <a:gd name="T59" fmla="*/ 3 h 41"/>
                    <a:gd name="T60" fmla="*/ 21 w 42"/>
                    <a:gd name="T61" fmla="*/ 1 h 41"/>
                    <a:gd name="T62" fmla="*/ 19 w 42"/>
                    <a:gd name="T63" fmla="*/ 1 h 41"/>
                    <a:gd name="T64" fmla="*/ 15 w 42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2"/>
                    <a:gd name="T100" fmla="*/ 0 h 41"/>
                    <a:gd name="T101" fmla="*/ 42 w 42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2" h="41">
                      <a:moveTo>
                        <a:pt x="21" y="0"/>
                      </a:moveTo>
                      <a:lnTo>
                        <a:pt x="16" y="1"/>
                      </a:lnTo>
                      <a:lnTo>
                        <a:pt x="13" y="1"/>
                      </a:lnTo>
                      <a:lnTo>
                        <a:pt x="10" y="5"/>
                      </a:lnTo>
                      <a:lnTo>
                        <a:pt x="7" y="6"/>
                      </a:lnTo>
                      <a:lnTo>
                        <a:pt x="3" y="9"/>
                      </a:lnTo>
                      <a:lnTo>
                        <a:pt x="2" y="12"/>
                      </a:lnTo>
                      <a:lnTo>
                        <a:pt x="0" y="17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2" y="28"/>
                      </a:lnTo>
                      <a:lnTo>
                        <a:pt x="3" y="33"/>
                      </a:lnTo>
                      <a:lnTo>
                        <a:pt x="7" y="35"/>
                      </a:lnTo>
                      <a:lnTo>
                        <a:pt x="10" y="38"/>
                      </a:lnTo>
                      <a:lnTo>
                        <a:pt x="13" y="39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6" y="41"/>
                      </a:lnTo>
                      <a:lnTo>
                        <a:pt x="29" y="39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3"/>
                      </a:lnTo>
                      <a:lnTo>
                        <a:pt x="40" y="28"/>
                      </a:lnTo>
                      <a:lnTo>
                        <a:pt x="42" y="25"/>
                      </a:lnTo>
                      <a:lnTo>
                        <a:pt x="42" y="20"/>
                      </a:lnTo>
                      <a:lnTo>
                        <a:pt x="42" y="17"/>
                      </a:lnTo>
                      <a:lnTo>
                        <a:pt x="40" y="12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5"/>
                      </a:lnTo>
                      <a:lnTo>
                        <a:pt x="29" y="1"/>
                      </a:lnTo>
                      <a:lnTo>
                        <a:pt x="26" y="1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50" name="Freeform 361"/>
                <p:cNvSpPr>
                  <a:spLocks/>
                </p:cNvSpPr>
                <p:nvPr/>
              </p:nvSpPr>
              <p:spPr bwMode="auto">
                <a:xfrm>
                  <a:off x="3010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3 w 41"/>
                    <a:gd name="T3" fmla="*/ 0 h 41"/>
                    <a:gd name="T4" fmla="*/ 9 w 41"/>
                    <a:gd name="T5" fmla="*/ 1 h 41"/>
                    <a:gd name="T6" fmla="*/ 7 w 41"/>
                    <a:gd name="T7" fmla="*/ 3 h 41"/>
                    <a:gd name="T8" fmla="*/ 4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4 w 41"/>
                    <a:gd name="T25" fmla="*/ 26 h 41"/>
                    <a:gd name="T26" fmla="*/ 7 w 41"/>
                    <a:gd name="T27" fmla="*/ 27 h 41"/>
                    <a:gd name="T28" fmla="*/ 9 w 41"/>
                    <a:gd name="T29" fmla="*/ 29 h 41"/>
                    <a:gd name="T30" fmla="*/ 13 w 41"/>
                    <a:gd name="T31" fmla="*/ 30 h 41"/>
                    <a:gd name="T32" fmla="*/ 15 w 41"/>
                    <a:gd name="T33" fmla="*/ 30 h 41"/>
                    <a:gd name="T34" fmla="*/ 18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30 w 41"/>
                    <a:gd name="T47" fmla="*/ 18 h 41"/>
                    <a:gd name="T48" fmla="*/ 30 w 41"/>
                    <a:gd name="T49" fmla="*/ 15 h 41"/>
                    <a:gd name="T50" fmla="*/ 30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8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7" y="0"/>
                      </a:lnTo>
                      <a:lnTo>
                        <a:pt x="13" y="1"/>
                      </a:lnTo>
                      <a:lnTo>
                        <a:pt x="9" y="3"/>
                      </a:lnTo>
                      <a:lnTo>
                        <a:pt x="6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6" y="35"/>
                      </a:lnTo>
                      <a:lnTo>
                        <a:pt x="9" y="38"/>
                      </a:lnTo>
                      <a:lnTo>
                        <a:pt x="13" y="40"/>
                      </a:lnTo>
                      <a:lnTo>
                        <a:pt x="17" y="41"/>
                      </a:lnTo>
                      <a:lnTo>
                        <a:pt x="21" y="41"/>
                      </a:lnTo>
                      <a:lnTo>
                        <a:pt x="25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2"/>
                      </a:lnTo>
                      <a:lnTo>
                        <a:pt x="40" y="28"/>
                      </a:lnTo>
                      <a:lnTo>
                        <a:pt x="41" y="25"/>
                      </a:lnTo>
                      <a:lnTo>
                        <a:pt x="41" y="20"/>
                      </a:lnTo>
                      <a:lnTo>
                        <a:pt x="41" y="16"/>
                      </a:lnTo>
                      <a:lnTo>
                        <a:pt x="40" y="13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5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51" name="Freeform 362"/>
                <p:cNvSpPr>
                  <a:spLocks/>
                </p:cNvSpPr>
                <p:nvPr/>
              </p:nvSpPr>
              <p:spPr bwMode="auto">
                <a:xfrm>
                  <a:off x="3010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3 w 41"/>
                    <a:gd name="T3" fmla="*/ 0 h 41"/>
                    <a:gd name="T4" fmla="*/ 9 w 41"/>
                    <a:gd name="T5" fmla="*/ 1 h 41"/>
                    <a:gd name="T6" fmla="*/ 7 w 41"/>
                    <a:gd name="T7" fmla="*/ 3 h 41"/>
                    <a:gd name="T8" fmla="*/ 4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4 w 41"/>
                    <a:gd name="T25" fmla="*/ 26 h 41"/>
                    <a:gd name="T26" fmla="*/ 7 w 41"/>
                    <a:gd name="T27" fmla="*/ 27 h 41"/>
                    <a:gd name="T28" fmla="*/ 9 w 41"/>
                    <a:gd name="T29" fmla="*/ 29 h 41"/>
                    <a:gd name="T30" fmla="*/ 13 w 41"/>
                    <a:gd name="T31" fmla="*/ 30 h 41"/>
                    <a:gd name="T32" fmla="*/ 15 w 41"/>
                    <a:gd name="T33" fmla="*/ 30 h 41"/>
                    <a:gd name="T34" fmla="*/ 18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30 w 41"/>
                    <a:gd name="T47" fmla="*/ 18 h 41"/>
                    <a:gd name="T48" fmla="*/ 30 w 41"/>
                    <a:gd name="T49" fmla="*/ 15 h 41"/>
                    <a:gd name="T50" fmla="*/ 30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8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7" y="0"/>
                      </a:lnTo>
                      <a:lnTo>
                        <a:pt x="13" y="1"/>
                      </a:lnTo>
                      <a:lnTo>
                        <a:pt x="9" y="3"/>
                      </a:lnTo>
                      <a:lnTo>
                        <a:pt x="6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6" y="35"/>
                      </a:lnTo>
                      <a:lnTo>
                        <a:pt x="9" y="38"/>
                      </a:lnTo>
                      <a:lnTo>
                        <a:pt x="13" y="40"/>
                      </a:lnTo>
                      <a:lnTo>
                        <a:pt x="17" y="41"/>
                      </a:lnTo>
                      <a:lnTo>
                        <a:pt x="21" y="41"/>
                      </a:lnTo>
                      <a:lnTo>
                        <a:pt x="25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2"/>
                      </a:lnTo>
                      <a:lnTo>
                        <a:pt x="40" y="28"/>
                      </a:lnTo>
                      <a:lnTo>
                        <a:pt x="41" y="25"/>
                      </a:lnTo>
                      <a:lnTo>
                        <a:pt x="41" y="20"/>
                      </a:lnTo>
                      <a:lnTo>
                        <a:pt x="41" y="16"/>
                      </a:lnTo>
                      <a:lnTo>
                        <a:pt x="40" y="13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5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52" name="Freeform 363"/>
                <p:cNvSpPr>
                  <a:spLocks/>
                </p:cNvSpPr>
                <p:nvPr/>
              </p:nvSpPr>
              <p:spPr bwMode="auto">
                <a:xfrm>
                  <a:off x="3047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2 w 41"/>
                    <a:gd name="T3" fmla="*/ 0 h 41"/>
                    <a:gd name="T4" fmla="*/ 8 w 41"/>
                    <a:gd name="T5" fmla="*/ 1 h 41"/>
                    <a:gd name="T6" fmla="*/ 6 w 41"/>
                    <a:gd name="T7" fmla="*/ 3 h 41"/>
                    <a:gd name="T8" fmla="*/ 3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3 w 41"/>
                    <a:gd name="T25" fmla="*/ 26 h 41"/>
                    <a:gd name="T26" fmla="*/ 6 w 41"/>
                    <a:gd name="T27" fmla="*/ 27 h 41"/>
                    <a:gd name="T28" fmla="*/ 8 w 41"/>
                    <a:gd name="T29" fmla="*/ 29 h 41"/>
                    <a:gd name="T30" fmla="*/ 12 w 41"/>
                    <a:gd name="T31" fmla="*/ 30 h 41"/>
                    <a:gd name="T32" fmla="*/ 15 w 41"/>
                    <a:gd name="T33" fmla="*/ 30 h 41"/>
                    <a:gd name="T34" fmla="*/ 17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29 w 41"/>
                    <a:gd name="T47" fmla="*/ 18 h 41"/>
                    <a:gd name="T48" fmla="*/ 30 w 41"/>
                    <a:gd name="T49" fmla="*/ 15 h 41"/>
                    <a:gd name="T50" fmla="*/ 29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7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6" y="0"/>
                      </a:lnTo>
                      <a:lnTo>
                        <a:pt x="11" y="1"/>
                      </a:lnTo>
                      <a:lnTo>
                        <a:pt x="8" y="3"/>
                      </a:lnTo>
                      <a:lnTo>
                        <a:pt x="5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5" y="35"/>
                      </a:lnTo>
                      <a:lnTo>
                        <a:pt x="8" y="38"/>
                      </a:lnTo>
                      <a:lnTo>
                        <a:pt x="11" y="40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4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7" y="32"/>
                      </a:lnTo>
                      <a:lnTo>
                        <a:pt x="40" y="28"/>
                      </a:lnTo>
                      <a:lnTo>
                        <a:pt x="40" y="25"/>
                      </a:lnTo>
                      <a:lnTo>
                        <a:pt x="41" y="20"/>
                      </a:lnTo>
                      <a:lnTo>
                        <a:pt x="40" y="16"/>
                      </a:lnTo>
                      <a:lnTo>
                        <a:pt x="40" y="13"/>
                      </a:lnTo>
                      <a:lnTo>
                        <a:pt x="37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4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53" name="Freeform 364"/>
                <p:cNvSpPr>
                  <a:spLocks/>
                </p:cNvSpPr>
                <p:nvPr/>
              </p:nvSpPr>
              <p:spPr bwMode="auto">
                <a:xfrm>
                  <a:off x="3047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2 w 41"/>
                    <a:gd name="T3" fmla="*/ 0 h 41"/>
                    <a:gd name="T4" fmla="*/ 8 w 41"/>
                    <a:gd name="T5" fmla="*/ 1 h 41"/>
                    <a:gd name="T6" fmla="*/ 6 w 41"/>
                    <a:gd name="T7" fmla="*/ 3 h 41"/>
                    <a:gd name="T8" fmla="*/ 3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3 w 41"/>
                    <a:gd name="T25" fmla="*/ 26 h 41"/>
                    <a:gd name="T26" fmla="*/ 6 w 41"/>
                    <a:gd name="T27" fmla="*/ 27 h 41"/>
                    <a:gd name="T28" fmla="*/ 8 w 41"/>
                    <a:gd name="T29" fmla="*/ 29 h 41"/>
                    <a:gd name="T30" fmla="*/ 12 w 41"/>
                    <a:gd name="T31" fmla="*/ 30 h 41"/>
                    <a:gd name="T32" fmla="*/ 15 w 41"/>
                    <a:gd name="T33" fmla="*/ 30 h 41"/>
                    <a:gd name="T34" fmla="*/ 17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29 w 41"/>
                    <a:gd name="T47" fmla="*/ 18 h 41"/>
                    <a:gd name="T48" fmla="*/ 30 w 41"/>
                    <a:gd name="T49" fmla="*/ 15 h 41"/>
                    <a:gd name="T50" fmla="*/ 29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7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6" y="0"/>
                      </a:lnTo>
                      <a:lnTo>
                        <a:pt x="11" y="1"/>
                      </a:lnTo>
                      <a:lnTo>
                        <a:pt x="8" y="3"/>
                      </a:lnTo>
                      <a:lnTo>
                        <a:pt x="5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5" y="35"/>
                      </a:lnTo>
                      <a:lnTo>
                        <a:pt x="8" y="38"/>
                      </a:lnTo>
                      <a:lnTo>
                        <a:pt x="11" y="40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4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7" y="32"/>
                      </a:lnTo>
                      <a:lnTo>
                        <a:pt x="40" y="28"/>
                      </a:lnTo>
                      <a:lnTo>
                        <a:pt x="40" y="25"/>
                      </a:lnTo>
                      <a:lnTo>
                        <a:pt x="41" y="20"/>
                      </a:lnTo>
                      <a:lnTo>
                        <a:pt x="40" y="16"/>
                      </a:lnTo>
                      <a:lnTo>
                        <a:pt x="40" y="13"/>
                      </a:lnTo>
                      <a:lnTo>
                        <a:pt x="37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4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54" name="Rectangle 365"/>
                <p:cNvSpPr>
                  <a:spLocks noChangeArrowheads="1"/>
                </p:cNvSpPr>
                <p:nvPr/>
              </p:nvSpPr>
              <p:spPr bwMode="auto">
                <a:xfrm>
                  <a:off x="3026" y="2480"/>
                  <a:ext cx="35" cy="35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55" name="Rectangle 366"/>
                <p:cNvSpPr>
                  <a:spLocks noChangeArrowheads="1"/>
                </p:cNvSpPr>
                <p:nvPr/>
              </p:nvSpPr>
              <p:spPr bwMode="auto">
                <a:xfrm>
                  <a:off x="3026" y="2480"/>
                  <a:ext cx="35" cy="35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56" name="Rectangle 367"/>
                <p:cNvSpPr>
                  <a:spLocks noChangeArrowheads="1"/>
                </p:cNvSpPr>
                <p:nvPr/>
              </p:nvSpPr>
              <p:spPr bwMode="auto">
                <a:xfrm>
                  <a:off x="3010" y="2499"/>
                  <a:ext cx="71" cy="132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57" name="Rectangle 368"/>
                <p:cNvSpPr>
                  <a:spLocks noChangeArrowheads="1"/>
                </p:cNvSpPr>
                <p:nvPr/>
              </p:nvSpPr>
              <p:spPr bwMode="auto">
                <a:xfrm>
                  <a:off x="3010" y="2499"/>
                  <a:ext cx="71" cy="132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58" name="Line 369"/>
                <p:cNvSpPr>
                  <a:spLocks noChangeShapeType="1"/>
                </p:cNvSpPr>
                <p:nvPr/>
              </p:nvSpPr>
              <p:spPr bwMode="auto">
                <a:xfrm flipV="1">
                  <a:off x="3045" y="2563"/>
                  <a:ext cx="1" cy="7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59" name="Line 370"/>
                <p:cNvSpPr>
                  <a:spLocks noChangeShapeType="1"/>
                </p:cNvSpPr>
                <p:nvPr/>
              </p:nvSpPr>
              <p:spPr bwMode="auto">
                <a:xfrm flipH="1" flipV="1">
                  <a:off x="3021" y="2494"/>
                  <a:ext cx="1" cy="6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60" name="Line 371"/>
                <p:cNvSpPr>
                  <a:spLocks noChangeShapeType="1"/>
                </p:cNvSpPr>
                <p:nvPr/>
              </p:nvSpPr>
              <p:spPr bwMode="auto">
                <a:xfrm flipV="1">
                  <a:off x="3070" y="2496"/>
                  <a:ext cx="1" cy="61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61" name="Rectangle 372"/>
                <p:cNvSpPr>
                  <a:spLocks noChangeArrowheads="1"/>
                </p:cNvSpPr>
                <p:nvPr/>
              </p:nvSpPr>
              <p:spPr bwMode="auto">
                <a:xfrm>
                  <a:off x="3003" y="2557"/>
                  <a:ext cx="18" cy="81"/>
                </a:xfrm>
                <a:prstGeom prst="rect">
                  <a:avLst/>
                </a:prstGeom>
                <a:no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62" name="Rectangle 373"/>
                <p:cNvSpPr>
                  <a:spLocks noChangeArrowheads="1"/>
                </p:cNvSpPr>
                <p:nvPr/>
              </p:nvSpPr>
              <p:spPr bwMode="auto">
                <a:xfrm>
                  <a:off x="3070" y="2559"/>
                  <a:ext cx="18" cy="8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63" name="Rectangle 374"/>
                <p:cNvSpPr>
                  <a:spLocks noChangeArrowheads="1"/>
                </p:cNvSpPr>
                <p:nvPr/>
              </p:nvSpPr>
              <p:spPr bwMode="auto">
                <a:xfrm>
                  <a:off x="3003" y="2557"/>
                  <a:ext cx="18" cy="8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260" name="Gruppieren 1352"/>
          <p:cNvGrpSpPr/>
          <p:nvPr/>
        </p:nvGrpSpPr>
        <p:grpSpPr>
          <a:xfrm>
            <a:off x="2420686" y="5202235"/>
            <a:ext cx="2646363" cy="432000"/>
            <a:chOff x="3343275" y="5173501"/>
            <a:chExt cx="2646363" cy="432000"/>
          </a:xfrm>
        </p:grpSpPr>
        <p:sp>
          <p:nvSpPr>
            <p:cNvPr id="261" name="Rectangle 17"/>
            <p:cNvSpPr>
              <a:spLocks noChangeArrowheads="1"/>
            </p:cNvSpPr>
            <p:nvPr/>
          </p:nvSpPr>
          <p:spPr bwMode="auto">
            <a:xfrm>
              <a:off x="3343275" y="5173501"/>
              <a:ext cx="2646363" cy="43200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262" name="Text Box 18"/>
            <p:cNvSpPr txBox="1">
              <a:spLocks noChangeArrowheads="1"/>
            </p:cNvSpPr>
            <p:nvPr/>
          </p:nvSpPr>
          <p:spPr bwMode="auto">
            <a:xfrm>
              <a:off x="3495675" y="5196314"/>
              <a:ext cx="2339975" cy="263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0"/>
            <a:lstStyle/>
            <a:p>
              <a:pPr algn="ctr">
                <a:lnSpc>
                  <a:spcPct val="90000"/>
                </a:lnSpc>
              </a:pPr>
              <a:r>
                <a:rPr lang="de-DE" sz="1200" b="1" dirty="0" smtClean="0"/>
                <a:t>Logistics Level</a:t>
              </a:r>
              <a:endParaRPr lang="de-DE" sz="1200" dirty="0"/>
            </a:p>
          </p:txBody>
        </p:sp>
        <p:grpSp>
          <p:nvGrpSpPr>
            <p:cNvPr id="263" name="Group 396"/>
            <p:cNvGrpSpPr>
              <a:grpSpLocks/>
            </p:cNvGrpSpPr>
            <p:nvPr/>
          </p:nvGrpSpPr>
          <p:grpSpPr bwMode="auto">
            <a:xfrm>
              <a:off x="3565525" y="5366567"/>
              <a:ext cx="576263" cy="216000"/>
              <a:chOff x="1159" y="3025"/>
              <a:chExt cx="510" cy="306"/>
            </a:xfrm>
          </p:grpSpPr>
          <p:sp>
            <p:nvSpPr>
              <p:cNvPr id="308" name="Freeform 397"/>
              <p:cNvSpPr>
                <a:spLocks/>
              </p:cNvSpPr>
              <p:nvPr/>
            </p:nvSpPr>
            <p:spPr bwMode="auto">
              <a:xfrm>
                <a:off x="1322" y="3213"/>
                <a:ext cx="347" cy="81"/>
              </a:xfrm>
              <a:custGeom>
                <a:avLst/>
                <a:gdLst>
                  <a:gd name="T0" fmla="*/ 347 w 347"/>
                  <a:gd name="T1" fmla="*/ 36 h 81"/>
                  <a:gd name="T2" fmla="*/ 279 w 347"/>
                  <a:gd name="T3" fmla="*/ 23 h 81"/>
                  <a:gd name="T4" fmla="*/ 249 w 347"/>
                  <a:gd name="T5" fmla="*/ 32 h 81"/>
                  <a:gd name="T6" fmla="*/ 229 w 347"/>
                  <a:gd name="T7" fmla="*/ 53 h 81"/>
                  <a:gd name="T8" fmla="*/ 219 w 347"/>
                  <a:gd name="T9" fmla="*/ 81 h 81"/>
                  <a:gd name="T10" fmla="*/ 159 w 347"/>
                  <a:gd name="T11" fmla="*/ 81 h 81"/>
                  <a:gd name="T12" fmla="*/ 112 w 347"/>
                  <a:gd name="T13" fmla="*/ 81 h 81"/>
                  <a:gd name="T14" fmla="*/ 100 w 347"/>
                  <a:gd name="T15" fmla="*/ 48 h 81"/>
                  <a:gd name="T16" fmla="*/ 73 w 347"/>
                  <a:gd name="T17" fmla="*/ 30 h 81"/>
                  <a:gd name="T18" fmla="*/ 46 w 347"/>
                  <a:gd name="T19" fmla="*/ 24 h 81"/>
                  <a:gd name="T20" fmla="*/ 22 w 347"/>
                  <a:gd name="T21" fmla="*/ 32 h 81"/>
                  <a:gd name="T22" fmla="*/ 0 w 347"/>
                  <a:gd name="T23" fmla="*/ 48 h 81"/>
                  <a:gd name="T24" fmla="*/ 7 w 347"/>
                  <a:gd name="T25" fmla="*/ 0 h 81"/>
                  <a:gd name="T26" fmla="*/ 285 w 347"/>
                  <a:gd name="T27" fmla="*/ 0 h 81"/>
                  <a:gd name="T28" fmla="*/ 333 w 347"/>
                  <a:gd name="T29" fmla="*/ 35 h 8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47"/>
                  <a:gd name="T46" fmla="*/ 0 h 81"/>
                  <a:gd name="T47" fmla="*/ 347 w 347"/>
                  <a:gd name="T48" fmla="*/ 81 h 8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47" h="81">
                    <a:moveTo>
                      <a:pt x="347" y="36"/>
                    </a:moveTo>
                    <a:lnTo>
                      <a:pt x="279" y="23"/>
                    </a:lnTo>
                    <a:lnTo>
                      <a:pt x="249" y="32"/>
                    </a:lnTo>
                    <a:lnTo>
                      <a:pt x="229" y="53"/>
                    </a:lnTo>
                    <a:lnTo>
                      <a:pt x="219" y="81"/>
                    </a:lnTo>
                    <a:lnTo>
                      <a:pt x="159" y="81"/>
                    </a:lnTo>
                    <a:lnTo>
                      <a:pt x="112" y="81"/>
                    </a:lnTo>
                    <a:lnTo>
                      <a:pt x="100" y="48"/>
                    </a:lnTo>
                    <a:lnTo>
                      <a:pt x="73" y="30"/>
                    </a:lnTo>
                    <a:lnTo>
                      <a:pt x="46" y="24"/>
                    </a:lnTo>
                    <a:lnTo>
                      <a:pt x="22" y="32"/>
                    </a:lnTo>
                    <a:lnTo>
                      <a:pt x="0" y="48"/>
                    </a:lnTo>
                    <a:lnTo>
                      <a:pt x="7" y="0"/>
                    </a:lnTo>
                    <a:lnTo>
                      <a:pt x="285" y="0"/>
                    </a:lnTo>
                    <a:lnTo>
                      <a:pt x="333" y="35"/>
                    </a:lnTo>
                  </a:path>
                </a:pathLst>
              </a:custGeom>
              <a:solidFill>
                <a:srgbClr val="153B6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09" name="Freeform 398"/>
              <p:cNvSpPr>
                <a:spLocks/>
              </p:cNvSpPr>
              <p:nvPr/>
            </p:nvSpPr>
            <p:spPr bwMode="auto">
              <a:xfrm>
                <a:off x="1338" y="3260"/>
                <a:ext cx="74" cy="71"/>
              </a:xfrm>
              <a:custGeom>
                <a:avLst/>
                <a:gdLst>
                  <a:gd name="T0" fmla="*/ 36 w 74"/>
                  <a:gd name="T1" fmla="*/ 0 h 71"/>
                  <a:gd name="T2" fmla="*/ 30 w 74"/>
                  <a:gd name="T3" fmla="*/ 0 h 71"/>
                  <a:gd name="T4" fmla="*/ 21 w 74"/>
                  <a:gd name="T5" fmla="*/ 1 h 71"/>
                  <a:gd name="T6" fmla="*/ 15 w 74"/>
                  <a:gd name="T7" fmla="*/ 4 h 71"/>
                  <a:gd name="T8" fmla="*/ 10 w 74"/>
                  <a:gd name="T9" fmla="*/ 9 h 71"/>
                  <a:gd name="T10" fmla="*/ 5 w 74"/>
                  <a:gd name="T11" fmla="*/ 14 h 71"/>
                  <a:gd name="T12" fmla="*/ 1 w 74"/>
                  <a:gd name="T13" fmla="*/ 20 h 71"/>
                  <a:gd name="T14" fmla="*/ 0 w 74"/>
                  <a:gd name="T15" fmla="*/ 28 h 71"/>
                  <a:gd name="T16" fmla="*/ 0 w 74"/>
                  <a:gd name="T17" fmla="*/ 35 h 71"/>
                  <a:gd name="T18" fmla="*/ 0 w 74"/>
                  <a:gd name="T19" fmla="*/ 42 h 71"/>
                  <a:gd name="T20" fmla="*/ 1 w 74"/>
                  <a:gd name="T21" fmla="*/ 49 h 71"/>
                  <a:gd name="T22" fmla="*/ 5 w 74"/>
                  <a:gd name="T23" fmla="*/ 55 h 71"/>
                  <a:gd name="T24" fmla="*/ 10 w 74"/>
                  <a:gd name="T25" fmla="*/ 60 h 71"/>
                  <a:gd name="T26" fmla="*/ 15 w 74"/>
                  <a:gd name="T27" fmla="*/ 65 h 71"/>
                  <a:gd name="T28" fmla="*/ 21 w 74"/>
                  <a:gd name="T29" fmla="*/ 68 h 71"/>
                  <a:gd name="T30" fmla="*/ 30 w 74"/>
                  <a:gd name="T31" fmla="*/ 69 h 71"/>
                  <a:gd name="T32" fmla="*/ 36 w 74"/>
                  <a:gd name="T33" fmla="*/ 71 h 71"/>
                  <a:gd name="T34" fmla="*/ 45 w 74"/>
                  <a:gd name="T35" fmla="*/ 69 h 71"/>
                  <a:gd name="T36" fmla="*/ 51 w 74"/>
                  <a:gd name="T37" fmla="*/ 68 h 71"/>
                  <a:gd name="T38" fmla="*/ 58 w 74"/>
                  <a:gd name="T39" fmla="*/ 65 h 71"/>
                  <a:gd name="T40" fmla="*/ 63 w 74"/>
                  <a:gd name="T41" fmla="*/ 60 h 71"/>
                  <a:gd name="T42" fmla="*/ 68 w 74"/>
                  <a:gd name="T43" fmla="*/ 55 h 71"/>
                  <a:gd name="T44" fmla="*/ 71 w 74"/>
                  <a:gd name="T45" fmla="*/ 49 h 71"/>
                  <a:gd name="T46" fmla="*/ 73 w 74"/>
                  <a:gd name="T47" fmla="*/ 42 h 71"/>
                  <a:gd name="T48" fmla="*/ 74 w 74"/>
                  <a:gd name="T49" fmla="*/ 35 h 71"/>
                  <a:gd name="T50" fmla="*/ 73 w 74"/>
                  <a:gd name="T51" fmla="*/ 28 h 71"/>
                  <a:gd name="T52" fmla="*/ 71 w 74"/>
                  <a:gd name="T53" fmla="*/ 20 h 71"/>
                  <a:gd name="T54" fmla="*/ 68 w 74"/>
                  <a:gd name="T55" fmla="*/ 14 h 71"/>
                  <a:gd name="T56" fmla="*/ 63 w 74"/>
                  <a:gd name="T57" fmla="*/ 9 h 71"/>
                  <a:gd name="T58" fmla="*/ 58 w 74"/>
                  <a:gd name="T59" fmla="*/ 4 h 71"/>
                  <a:gd name="T60" fmla="*/ 51 w 74"/>
                  <a:gd name="T61" fmla="*/ 1 h 71"/>
                  <a:gd name="T62" fmla="*/ 45 w 74"/>
                  <a:gd name="T63" fmla="*/ 0 h 71"/>
                  <a:gd name="T64" fmla="*/ 36 w 74"/>
                  <a:gd name="T65" fmla="*/ 0 h 7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74"/>
                  <a:gd name="T100" fmla="*/ 0 h 71"/>
                  <a:gd name="T101" fmla="*/ 74 w 74"/>
                  <a:gd name="T102" fmla="*/ 71 h 7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74" h="71">
                    <a:moveTo>
                      <a:pt x="36" y="0"/>
                    </a:moveTo>
                    <a:lnTo>
                      <a:pt x="30" y="0"/>
                    </a:lnTo>
                    <a:lnTo>
                      <a:pt x="21" y="1"/>
                    </a:lnTo>
                    <a:lnTo>
                      <a:pt x="15" y="4"/>
                    </a:lnTo>
                    <a:lnTo>
                      <a:pt x="10" y="9"/>
                    </a:lnTo>
                    <a:lnTo>
                      <a:pt x="5" y="14"/>
                    </a:lnTo>
                    <a:lnTo>
                      <a:pt x="1" y="20"/>
                    </a:lnTo>
                    <a:lnTo>
                      <a:pt x="0" y="28"/>
                    </a:lnTo>
                    <a:lnTo>
                      <a:pt x="0" y="35"/>
                    </a:lnTo>
                    <a:lnTo>
                      <a:pt x="0" y="42"/>
                    </a:lnTo>
                    <a:lnTo>
                      <a:pt x="1" y="49"/>
                    </a:lnTo>
                    <a:lnTo>
                      <a:pt x="5" y="55"/>
                    </a:lnTo>
                    <a:lnTo>
                      <a:pt x="10" y="60"/>
                    </a:lnTo>
                    <a:lnTo>
                      <a:pt x="15" y="65"/>
                    </a:lnTo>
                    <a:lnTo>
                      <a:pt x="21" y="68"/>
                    </a:lnTo>
                    <a:lnTo>
                      <a:pt x="30" y="69"/>
                    </a:lnTo>
                    <a:lnTo>
                      <a:pt x="36" y="71"/>
                    </a:lnTo>
                    <a:lnTo>
                      <a:pt x="45" y="69"/>
                    </a:lnTo>
                    <a:lnTo>
                      <a:pt x="51" y="68"/>
                    </a:lnTo>
                    <a:lnTo>
                      <a:pt x="58" y="65"/>
                    </a:lnTo>
                    <a:lnTo>
                      <a:pt x="63" y="60"/>
                    </a:lnTo>
                    <a:lnTo>
                      <a:pt x="68" y="55"/>
                    </a:lnTo>
                    <a:lnTo>
                      <a:pt x="71" y="49"/>
                    </a:lnTo>
                    <a:lnTo>
                      <a:pt x="73" y="42"/>
                    </a:lnTo>
                    <a:lnTo>
                      <a:pt x="74" y="35"/>
                    </a:lnTo>
                    <a:lnTo>
                      <a:pt x="73" y="28"/>
                    </a:lnTo>
                    <a:lnTo>
                      <a:pt x="71" y="20"/>
                    </a:lnTo>
                    <a:lnTo>
                      <a:pt x="68" y="14"/>
                    </a:lnTo>
                    <a:lnTo>
                      <a:pt x="63" y="9"/>
                    </a:lnTo>
                    <a:lnTo>
                      <a:pt x="58" y="4"/>
                    </a:lnTo>
                    <a:lnTo>
                      <a:pt x="51" y="1"/>
                    </a:lnTo>
                    <a:lnTo>
                      <a:pt x="45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0" name="Freeform 399"/>
              <p:cNvSpPr>
                <a:spLocks/>
              </p:cNvSpPr>
              <p:nvPr/>
            </p:nvSpPr>
            <p:spPr bwMode="auto">
              <a:xfrm>
                <a:off x="1338" y="3260"/>
                <a:ext cx="74" cy="71"/>
              </a:xfrm>
              <a:custGeom>
                <a:avLst/>
                <a:gdLst>
                  <a:gd name="T0" fmla="*/ 36 w 74"/>
                  <a:gd name="T1" fmla="*/ 0 h 71"/>
                  <a:gd name="T2" fmla="*/ 30 w 74"/>
                  <a:gd name="T3" fmla="*/ 0 h 71"/>
                  <a:gd name="T4" fmla="*/ 21 w 74"/>
                  <a:gd name="T5" fmla="*/ 1 h 71"/>
                  <a:gd name="T6" fmla="*/ 15 w 74"/>
                  <a:gd name="T7" fmla="*/ 4 h 71"/>
                  <a:gd name="T8" fmla="*/ 10 w 74"/>
                  <a:gd name="T9" fmla="*/ 9 h 71"/>
                  <a:gd name="T10" fmla="*/ 5 w 74"/>
                  <a:gd name="T11" fmla="*/ 14 h 71"/>
                  <a:gd name="T12" fmla="*/ 1 w 74"/>
                  <a:gd name="T13" fmla="*/ 20 h 71"/>
                  <a:gd name="T14" fmla="*/ 0 w 74"/>
                  <a:gd name="T15" fmla="*/ 28 h 71"/>
                  <a:gd name="T16" fmla="*/ 0 w 74"/>
                  <a:gd name="T17" fmla="*/ 35 h 71"/>
                  <a:gd name="T18" fmla="*/ 0 w 74"/>
                  <a:gd name="T19" fmla="*/ 42 h 71"/>
                  <a:gd name="T20" fmla="*/ 1 w 74"/>
                  <a:gd name="T21" fmla="*/ 49 h 71"/>
                  <a:gd name="T22" fmla="*/ 5 w 74"/>
                  <a:gd name="T23" fmla="*/ 55 h 71"/>
                  <a:gd name="T24" fmla="*/ 10 w 74"/>
                  <a:gd name="T25" fmla="*/ 60 h 71"/>
                  <a:gd name="T26" fmla="*/ 15 w 74"/>
                  <a:gd name="T27" fmla="*/ 65 h 71"/>
                  <a:gd name="T28" fmla="*/ 21 w 74"/>
                  <a:gd name="T29" fmla="*/ 68 h 71"/>
                  <a:gd name="T30" fmla="*/ 30 w 74"/>
                  <a:gd name="T31" fmla="*/ 69 h 71"/>
                  <a:gd name="T32" fmla="*/ 36 w 74"/>
                  <a:gd name="T33" fmla="*/ 71 h 71"/>
                  <a:gd name="T34" fmla="*/ 45 w 74"/>
                  <a:gd name="T35" fmla="*/ 69 h 71"/>
                  <a:gd name="T36" fmla="*/ 51 w 74"/>
                  <a:gd name="T37" fmla="*/ 68 h 71"/>
                  <a:gd name="T38" fmla="*/ 58 w 74"/>
                  <a:gd name="T39" fmla="*/ 65 h 71"/>
                  <a:gd name="T40" fmla="*/ 63 w 74"/>
                  <a:gd name="T41" fmla="*/ 60 h 71"/>
                  <a:gd name="T42" fmla="*/ 68 w 74"/>
                  <a:gd name="T43" fmla="*/ 55 h 71"/>
                  <a:gd name="T44" fmla="*/ 71 w 74"/>
                  <a:gd name="T45" fmla="*/ 49 h 71"/>
                  <a:gd name="T46" fmla="*/ 73 w 74"/>
                  <a:gd name="T47" fmla="*/ 42 h 71"/>
                  <a:gd name="T48" fmla="*/ 74 w 74"/>
                  <a:gd name="T49" fmla="*/ 35 h 71"/>
                  <a:gd name="T50" fmla="*/ 73 w 74"/>
                  <a:gd name="T51" fmla="*/ 28 h 71"/>
                  <a:gd name="T52" fmla="*/ 71 w 74"/>
                  <a:gd name="T53" fmla="*/ 20 h 71"/>
                  <a:gd name="T54" fmla="*/ 68 w 74"/>
                  <a:gd name="T55" fmla="*/ 14 h 71"/>
                  <a:gd name="T56" fmla="*/ 63 w 74"/>
                  <a:gd name="T57" fmla="*/ 9 h 71"/>
                  <a:gd name="T58" fmla="*/ 58 w 74"/>
                  <a:gd name="T59" fmla="*/ 4 h 71"/>
                  <a:gd name="T60" fmla="*/ 51 w 74"/>
                  <a:gd name="T61" fmla="*/ 1 h 71"/>
                  <a:gd name="T62" fmla="*/ 45 w 74"/>
                  <a:gd name="T63" fmla="*/ 0 h 71"/>
                  <a:gd name="T64" fmla="*/ 36 w 74"/>
                  <a:gd name="T65" fmla="*/ 0 h 7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74"/>
                  <a:gd name="T100" fmla="*/ 0 h 71"/>
                  <a:gd name="T101" fmla="*/ 74 w 74"/>
                  <a:gd name="T102" fmla="*/ 71 h 7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74" h="71">
                    <a:moveTo>
                      <a:pt x="36" y="0"/>
                    </a:moveTo>
                    <a:lnTo>
                      <a:pt x="30" y="0"/>
                    </a:lnTo>
                    <a:lnTo>
                      <a:pt x="21" y="1"/>
                    </a:lnTo>
                    <a:lnTo>
                      <a:pt x="15" y="4"/>
                    </a:lnTo>
                    <a:lnTo>
                      <a:pt x="10" y="9"/>
                    </a:lnTo>
                    <a:lnTo>
                      <a:pt x="5" y="14"/>
                    </a:lnTo>
                    <a:lnTo>
                      <a:pt x="1" y="20"/>
                    </a:lnTo>
                    <a:lnTo>
                      <a:pt x="0" y="28"/>
                    </a:lnTo>
                    <a:lnTo>
                      <a:pt x="0" y="35"/>
                    </a:lnTo>
                    <a:lnTo>
                      <a:pt x="0" y="42"/>
                    </a:lnTo>
                    <a:lnTo>
                      <a:pt x="1" y="49"/>
                    </a:lnTo>
                    <a:lnTo>
                      <a:pt x="5" y="55"/>
                    </a:lnTo>
                    <a:lnTo>
                      <a:pt x="10" y="60"/>
                    </a:lnTo>
                    <a:lnTo>
                      <a:pt x="15" y="65"/>
                    </a:lnTo>
                    <a:lnTo>
                      <a:pt x="21" y="68"/>
                    </a:lnTo>
                    <a:lnTo>
                      <a:pt x="30" y="69"/>
                    </a:lnTo>
                    <a:lnTo>
                      <a:pt x="36" y="71"/>
                    </a:lnTo>
                    <a:lnTo>
                      <a:pt x="45" y="69"/>
                    </a:lnTo>
                    <a:lnTo>
                      <a:pt x="51" y="68"/>
                    </a:lnTo>
                    <a:lnTo>
                      <a:pt x="58" y="65"/>
                    </a:lnTo>
                    <a:lnTo>
                      <a:pt x="63" y="60"/>
                    </a:lnTo>
                    <a:lnTo>
                      <a:pt x="68" y="55"/>
                    </a:lnTo>
                    <a:lnTo>
                      <a:pt x="71" y="49"/>
                    </a:lnTo>
                    <a:lnTo>
                      <a:pt x="73" y="42"/>
                    </a:lnTo>
                    <a:lnTo>
                      <a:pt x="74" y="35"/>
                    </a:lnTo>
                    <a:lnTo>
                      <a:pt x="73" y="28"/>
                    </a:lnTo>
                    <a:lnTo>
                      <a:pt x="71" y="20"/>
                    </a:lnTo>
                    <a:lnTo>
                      <a:pt x="68" y="14"/>
                    </a:lnTo>
                    <a:lnTo>
                      <a:pt x="63" y="9"/>
                    </a:lnTo>
                    <a:lnTo>
                      <a:pt x="58" y="4"/>
                    </a:lnTo>
                    <a:lnTo>
                      <a:pt x="51" y="1"/>
                    </a:lnTo>
                    <a:lnTo>
                      <a:pt x="45" y="0"/>
                    </a:lnTo>
                    <a:lnTo>
                      <a:pt x="36" y="0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1" name="Freeform 400"/>
              <p:cNvSpPr>
                <a:spLocks/>
              </p:cNvSpPr>
              <p:nvPr/>
            </p:nvSpPr>
            <p:spPr bwMode="auto">
              <a:xfrm>
                <a:off x="1565" y="3260"/>
                <a:ext cx="74" cy="71"/>
              </a:xfrm>
              <a:custGeom>
                <a:avLst/>
                <a:gdLst>
                  <a:gd name="T0" fmla="*/ 36 w 74"/>
                  <a:gd name="T1" fmla="*/ 0 h 71"/>
                  <a:gd name="T2" fmla="*/ 30 w 74"/>
                  <a:gd name="T3" fmla="*/ 0 h 71"/>
                  <a:gd name="T4" fmla="*/ 23 w 74"/>
                  <a:gd name="T5" fmla="*/ 1 h 71"/>
                  <a:gd name="T6" fmla="*/ 16 w 74"/>
                  <a:gd name="T7" fmla="*/ 4 h 71"/>
                  <a:gd name="T8" fmla="*/ 10 w 74"/>
                  <a:gd name="T9" fmla="*/ 9 h 71"/>
                  <a:gd name="T10" fmla="*/ 6 w 74"/>
                  <a:gd name="T11" fmla="*/ 14 h 71"/>
                  <a:gd name="T12" fmla="*/ 3 w 74"/>
                  <a:gd name="T13" fmla="*/ 20 h 71"/>
                  <a:gd name="T14" fmla="*/ 0 w 74"/>
                  <a:gd name="T15" fmla="*/ 28 h 71"/>
                  <a:gd name="T16" fmla="*/ 0 w 74"/>
                  <a:gd name="T17" fmla="*/ 35 h 71"/>
                  <a:gd name="T18" fmla="*/ 0 w 74"/>
                  <a:gd name="T19" fmla="*/ 42 h 71"/>
                  <a:gd name="T20" fmla="*/ 3 w 74"/>
                  <a:gd name="T21" fmla="*/ 49 h 71"/>
                  <a:gd name="T22" fmla="*/ 6 w 74"/>
                  <a:gd name="T23" fmla="*/ 55 h 71"/>
                  <a:gd name="T24" fmla="*/ 10 w 74"/>
                  <a:gd name="T25" fmla="*/ 60 h 71"/>
                  <a:gd name="T26" fmla="*/ 16 w 74"/>
                  <a:gd name="T27" fmla="*/ 65 h 71"/>
                  <a:gd name="T28" fmla="*/ 23 w 74"/>
                  <a:gd name="T29" fmla="*/ 68 h 71"/>
                  <a:gd name="T30" fmla="*/ 30 w 74"/>
                  <a:gd name="T31" fmla="*/ 69 h 71"/>
                  <a:gd name="T32" fmla="*/ 36 w 74"/>
                  <a:gd name="T33" fmla="*/ 71 h 71"/>
                  <a:gd name="T34" fmla="*/ 44 w 74"/>
                  <a:gd name="T35" fmla="*/ 69 h 71"/>
                  <a:gd name="T36" fmla="*/ 51 w 74"/>
                  <a:gd name="T37" fmla="*/ 68 h 71"/>
                  <a:gd name="T38" fmla="*/ 58 w 74"/>
                  <a:gd name="T39" fmla="*/ 65 h 71"/>
                  <a:gd name="T40" fmla="*/ 63 w 74"/>
                  <a:gd name="T41" fmla="*/ 60 h 71"/>
                  <a:gd name="T42" fmla="*/ 68 w 74"/>
                  <a:gd name="T43" fmla="*/ 55 h 71"/>
                  <a:gd name="T44" fmla="*/ 71 w 74"/>
                  <a:gd name="T45" fmla="*/ 49 h 71"/>
                  <a:gd name="T46" fmla="*/ 73 w 74"/>
                  <a:gd name="T47" fmla="*/ 42 h 71"/>
                  <a:gd name="T48" fmla="*/ 74 w 74"/>
                  <a:gd name="T49" fmla="*/ 35 h 71"/>
                  <a:gd name="T50" fmla="*/ 73 w 74"/>
                  <a:gd name="T51" fmla="*/ 28 h 71"/>
                  <a:gd name="T52" fmla="*/ 71 w 74"/>
                  <a:gd name="T53" fmla="*/ 20 h 71"/>
                  <a:gd name="T54" fmla="*/ 68 w 74"/>
                  <a:gd name="T55" fmla="*/ 14 h 71"/>
                  <a:gd name="T56" fmla="*/ 63 w 74"/>
                  <a:gd name="T57" fmla="*/ 9 h 71"/>
                  <a:gd name="T58" fmla="*/ 58 w 74"/>
                  <a:gd name="T59" fmla="*/ 4 h 71"/>
                  <a:gd name="T60" fmla="*/ 51 w 74"/>
                  <a:gd name="T61" fmla="*/ 1 h 71"/>
                  <a:gd name="T62" fmla="*/ 44 w 74"/>
                  <a:gd name="T63" fmla="*/ 0 h 71"/>
                  <a:gd name="T64" fmla="*/ 36 w 74"/>
                  <a:gd name="T65" fmla="*/ 0 h 7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74"/>
                  <a:gd name="T100" fmla="*/ 0 h 71"/>
                  <a:gd name="T101" fmla="*/ 74 w 74"/>
                  <a:gd name="T102" fmla="*/ 71 h 7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74" h="71">
                    <a:moveTo>
                      <a:pt x="36" y="0"/>
                    </a:moveTo>
                    <a:lnTo>
                      <a:pt x="30" y="0"/>
                    </a:lnTo>
                    <a:lnTo>
                      <a:pt x="23" y="1"/>
                    </a:lnTo>
                    <a:lnTo>
                      <a:pt x="16" y="4"/>
                    </a:lnTo>
                    <a:lnTo>
                      <a:pt x="10" y="9"/>
                    </a:lnTo>
                    <a:lnTo>
                      <a:pt x="6" y="14"/>
                    </a:lnTo>
                    <a:lnTo>
                      <a:pt x="3" y="20"/>
                    </a:lnTo>
                    <a:lnTo>
                      <a:pt x="0" y="28"/>
                    </a:lnTo>
                    <a:lnTo>
                      <a:pt x="0" y="35"/>
                    </a:lnTo>
                    <a:lnTo>
                      <a:pt x="0" y="42"/>
                    </a:lnTo>
                    <a:lnTo>
                      <a:pt x="3" y="49"/>
                    </a:lnTo>
                    <a:lnTo>
                      <a:pt x="6" y="55"/>
                    </a:lnTo>
                    <a:lnTo>
                      <a:pt x="10" y="60"/>
                    </a:lnTo>
                    <a:lnTo>
                      <a:pt x="16" y="65"/>
                    </a:lnTo>
                    <a:lnTo>
                      <a:pt x="23" y="68"/>
                    </a:lnTo>
                    <a:lnTo>
                      <a:pt x="30" y="69"/>
                    </a:lnTo>
                    <a:lnTo>
                      <a:pt x="36" y="71"/>
                    </a:lnTo>
                    <a:lnTo>
                      <a:pt x="44" y="69"/>
                    </a:lnTo>
                    <a:lnTo>
                      <a:pt x="51" y="68"/>
                    </a:lnTo>
                    <a:lnTo>
                      <a:pt x="58" y="65"/>
                    </a:lnTo>
                    <a:lnTo>
                      <a:pt x="63" y="60"/>
                    </a:lnTo>
                    <a:lnTo>
                      <a:pt x="68" y="55"/>
                    </a:lnTo>
                    <a:lnTo>
                      <a:pt x="71" y="49"/>
                    </a:lnTo>
                    <a:lnTo>
                      <a:pt x="73" y="42"/>
                    </a:lnTo>
                    <a:lnTo>
                      <a:pt x="74" y="35"/>
                    </a:lnTo>
                    <a:lnTo>
                      <a:pt x="73" y="28"/>
                    </a:lnTo>
                    <a:lnTo>
                      <a:pt x="71" y="20"/>
                    </a:lnTo>
                    <a:lnTo>
                      <a:pt x="68" y="14"/>
                    </a:lnTo>
                    <a:lnTo>
                      <a:pt x="63" y="9"/>
                    </a:lnTo>
                    <a:lnTo>
                      <a:pt x="58" y="4"/>
                    </a:lnTo>
                    <a:lnTo>
                      <a:pt x="51" y="1"/>
                    </a:lnTo>
                    <a:lnTo>
                      <a:pt x="44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2" name="Freeform 401"/>
              <p:cNvSpPr>
                <a:spLocks/>
              </p:cNvSpPr>
              <p:nvPr/>
            </p:nvSpPr>
            <p:spPr bwMode="auto">
              <a:xfrm>
                <a:off x="1565" y="3260"/>
                <a:ext cx="74" cy="71"/>
              </a:xfrm>
              <a:custGeom>
                <a:avLst/>
                <a:gdLst>
                  <a:gd name="T0" fmla="*/ 36 w 74"/>
                  <a:gd name="T1" fmla="*/ 0 h 71"/>
                  <a:gd name="T2" fmla="*/ 30 w 74"/>
                  <a:gd name="T3" fmla="*/ 0 h 71"/>
                  <a:gd name="T4" fmla="*/ 23 w 74"/>
                  <a:gd name="T5" fmla="*/ 1 h 71"/>
                  <a:gd name="T6" fmla="*/ 16 w 74"/>
                  <a:gd name="T7" fmla="*/ 4 h 71"/>
                  <a:gd name="T8" fmla="*/ 10 w 74"/>
                  <a:gd name="T9" fmla="*/ 9 h 71"/>
                  <a:gd name="T10" fmla="*/ 6 w 74"/>
                  <a:gd name="T11" fmla="*/ 14 h 71"/>
                  <a:gd name="T12" fmla="*/ 3 w 74"/>
                  <a:gd name="T13" fmla="*/ 20 h 71"/>
                  <a:gd name="T14" fmla="*/ 0 w 74"/>
                  <a:gd name="T15" fmla="*/ 28 h 71"/>
                  <a:gd name="T16" fmla="*/ 0 w 74"/>
                  <a:gd name="T17" fmla="*/ 35 h 71"/>
                  <a:gd name="T18" fmla="*/ 0 w 74"/>
                  <a:gd name="T19" fmla="*/ 42 h 71"/>
                  <a:gd name="T20" fmla="*/ 3 w 74"/>
                  <a:gd name="T21" fmla="*/ 49 h 71"/>
                  <a:gd name="T22" fmla="*/ 6 w 74"/>
                  <a:gd name="T23" fmla="*/ 55 h 71"/>
                  <a:gd name="T24" fmla="*/ 10 w 74"/>
                  <a:gd name="T25" fmla="*/ 60 h 71"/>
                  <a:gd name="T26" fmla="*/ 16 w 74"/>
                  <a:gd name="T27" fmla="*/ 65 h 71"/>
                  <a:gd name="T28" fmla="*/ 23 w 74"/>
                  <a:gd name="T29" fmla="*/ 68 h 71"/>
                  <a:gd name="T30" fmla="*/ 30 w 74"/>
                  <a:gd name="T31" fmla="*/ 69 h 71"/>
                  <a:gd name="T32" fmla="*/ 36 w 74"/>
                  <a:gd name="T33" fmla="*/ 71 h 71"/>
                  <a:gd name="T34" fmla="*/ 44 w 74"/>
                  <a:gd name="T35" fmla="*/ 69 h 71"/>
                  <a:gd name="T36" fmla="*/ 51 w 74"/>
                  <a:gd name="T37" fmla="*/ 68 h 71"/>
                  <a:gd name="T38" fmla="*/ 58 w 74"/>
                  <a:gd name="T39" fmla="*/ 65 h 71"/>
                  <a:gd name="T40" fmla="*/ 63 w 74"/>
                  <a:gd name="T41" fmla="*/ 60 h 71"/>
                  <a:gd name="T42" fmla="*/ 68 w 74"/>
                  <a:gd name="T43" fmla="*/ 55 h 71"/>
                  <a:gd name="T44" fmla="*/ 71 w 74"/>
                  <a:gd name="T45" fmla="*/ 49 h 71"/>
                  <a:gd name="T46" fmla="*/ 73 w 74"/>
                  <a:gd name="T47" fmla="*/ 42 h 71"/>
                  <a:gd name="T48" fmla="*/ 74 w 74"/>
                  <a:gd name="T49" fmla="*/ 35 h 71"/>
                  <a:gd name="T50" fmla="*/ 73 w 74"/>
                  <a:gd name="T51" fmla="*/ 28 h 71"/>
                  <a:gd name="T52" fmla="*/ 71 w 74"/>
                  <a:gd name="T53" fmla="*/ 20 h 71"/>
                  <a:gd name="T54" fmla="*/ 68 w 74"/>
                  <a:gd name="T55" fmla="*/ 14 h 71"/>
                  <a:gd name="T56" fmla="*/ 63 w 74"/>
                  <a:gd name="T57" fmla="*/ 9 h 71"/>
                  <a:gd name="T58" fmla="*/ 58 w 74"/>
                  <a:gd name="T59" fmla="*/ 4 h 71"/>
                  <a:gd name="T60" fmla="*/ 51 w 74"/>
                  <a:gd name="T61" fmla="*/ 1 h 71"/>
                  <a:gd name="T62" fmla="*/ 44 w 74"/>
                  <a:gd name="T63" fmla="*/ 0 h 71"/>
                  <a:gd name="T64" fmla="*/ 36 w 74"/>
                  <a:gd name="T65" fmla="*/ 0 h 7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74"/>
                  <a:gd name="T100" fmla="*/ 0 h 71"/>
                  <a:gd name="T101" fmla="*/ 74 w 74"/>
                  <a:gd name="T102" fmla="*/ 71 h 7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74" h="71">
                    <a:moveTo>
                      <a:pt x="36" y="0"/>
                    </a:moveTo>
                    <a:lnTo>
                      <a:pt x="30" y="0"/>
                    </a:lnTo>
                    <a:lnTo>
                      <a:pt x="23" y="1"/>
                    </a:lnTo>
                    <a:lnTo>
                      <a:pt x="16" y="4"/>
                    </a:lnTo>
                    <a:lnTo>
                      <a:pt x="10" y="9"/>
                    </a:lnTo>
                    <a:lnTo>
                      <a:pt x="6" y="14"/>
                    </a:lnTo>
                    <a:lnTo>
                      <a:pt x="3" y="20"/>
                    </a:lnTo>
                    <a:lnTo>
                      <a:pt x="0" y="28"/>
                    </a:lnTo>
                    <a:lnTo>
                      <a:pt x="0" y="35"/>
                    </a:lnTo>
                    <a:lnTo>
                      <a:pt x="0" y="42"/>
                    </a:lnTo>
                    <a:lnTo>
                      <a:pt x="3" y="49"/>
                    </a:lnTo>
                    <a:lnTo>
                      <a:pt x="6" y="55"/>
                    </a:lnTo>
                    <a:lnTo>
                      <a:pt x="10" y="60"/>
                    </a:lnTo>
                    <a:lnTo>
                      <a:pt x="16" y="65"/>
                    </a:lnTo>
                    <a:lnTo>
                      <a:pt x="23" y="68"/>
                    </a:lnTo>
                    <a:lnTo>
                      <a:pt x="30" y="69"/>
                    </a:lnTo>
                    <a:lnTo>
                      <a:pt x="36" y="71"/>
                    </a:lnTo>
                    <a:lnTo>
                      <a:pt x="44" y="69"/>
                    </a:lnTo>
                    <a:lnTo>
                      <a:pt x="51" y="68"/>
                    </a:lnTo>
                    <a:lnTo>
                      <a:pt x="58" y="65"/>
                    </a:lnTo>
                    <a:lnTo>
                      <a:pt x="63" y="60"/>
                    </a:lnTo>
                    <a:lnTo>
                      <a:pt x="68" y="55"/>
                    </a:lnTo>
                    <a:lnTo>
                      <a:pt x="71" y="49"/>
                    </a:lnTo>
                    <a:lnTo>
                      <a:pt x="73" y="42"/>
                    </a:lnTo>
                    <a:lnTo>
                      <a:pt x="74" y="35"/>
                    </a:lnTo>
                    <a:lnTo>
                      <a:pt x="73" y="28"/>
                    </a:lnTo>
                    <a:lnTo>
                      <a:pt x="71" y="20"/>
                    </a:lnTo>
                    <a:lnTo>
                      <a:pt x="68" y="14"/>
                    </a:lnTo>
                    <a:lnTo>
                      <a:pt x="63" y="9"/>
                    </a:lnTo>
                    <a:lnTo>
                      <a:pt x="58" y="4"/>
                    </a:lnTo>
                    <a:lnTo>
                      <a:pt x="51" y="1"/>
                    </a:lnTo>
                    <a:lnTo>
                      <a:pt x="44" y="0"/>
                    </a:lnTo>
                    <a:lnTo>
                      <a:pt x="36" y="0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3" name="Line 402"/>
              <p:cNvSpPr>
                <a:spLocks noChangeShapeType="1"/>
              </p:cNvSpPr>
              <p:nvPr/>
            </p:nvSpPr>
            <p:spPr bwMode="auto">
              <a:xfrm>
                <a:off x="1159" y="3285"/>
                <a:ext cx="151" cy="2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4" name="Line 403"/>
              <p:cNvSpPr>
                <a:spLocks noChangeShapeType="1"/>
              </p:cNvSpPr>
              <p:nvPr/>
            </p:nvSpPr>
            <p:spPr bwMode="auto">
              <a:xfrm>
                <a:off x="1457" y="3079"/>
                <a:ext cx="85" cy="1"/>
              </a:xfrm>
              <a:prstGeom prst="line">
                <a:avLst/>
              </a:prstGeom>
              <a:noFill/>
              <a:ln w="38100">
                <a:solidFill>
                  <a:srgbClr val="153B6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5" name="Line 404"/>
              <p:cNvSpPr>
                <a:spLocks noChangeShapeType="1"/>
              </p:cNvSpPr>
              <p:nvPr/>
            </p:nvSpPr>
            <p:spPr bwMode="auto">
              <a:xfrm>
                <a:off x="1533" y="3079"/>
                <a:ext cx="1" cy="131"/>
              </a:xfrm>
              <a:prstGeom prst="line">
                <a:avLst/>
              </a:prstGeom>
              <a:noFill/>
              <a:ln w="28575">
                <a:solidFill>
                  <a:srgbClr val="153B6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6" name="Freeform 405"/>
              <p:cNvSpPr>
                <a:spLocks/>
              </p:cNvSpPr>
              <p:nvPr/>
            </p:nvSpPr>
            <p:spPr bwMode="auto">
              <a:xfrm>
                <a:off x="1316" y="3239"/>
                <a:ext cx="116" cy="56"/>
              </a:xfrm>
              <a:custGeom>
                <a:avLst/>
                <a:gdLst>
                  <a:gd name="T0" fmla="*/ 0 w 116"/>
                  <a:gd name="T1" fmla="*/ 51 h 56"/>
                  <a:gd name="T2" fmla="*/ 2 w 116"/>
                  <a:gd name="T3" fmla="*/ 40 h 56"/>
                  <a:gd name="T4" fmla="*/ 7 w 116"/>
                  <a:gd name="T5" fmla="*/ 29 h 56"/>
                  <a:gd name="T6" fmla="*/ 14 w 116"/>
                  <a:gd name="T7" fmla="*/ 21 h 56"/>
                  <a:gd name="T8" fmla="*/ 20 w 116"/>
                  <a:gd name="T9" fmla="*/ 13 h 56"/>
                  <a:gd name="T10" fmla="*/ 30 w 116"/>
                  <a:gd name="T11" fmla="*/ 6 h 56"/>
                  <a:gd name="T12" fmla="*/ 40 w 116"/>
                  <a:gd name="T13" fmla="*/ 2 h 56"/>
                  <a:gd name="T14" fmla="*/ 52 w 116"/>
                  <a:gd name="T15" fmla="*/ 0 h 56"/>
                  <a:gd name="T16" fmla="*/ 65 w 116"/>
                  <a:gd name="T17" fmla="*/ 0 h 56"/>
                  <a:gd name="T18" fmla="*/ 75 w 116"/>
                  <a:gd name="T19" fmla="*/ 2 h 56"/>
                  <a:gd name="T20" fmla="*/ 86 w 116"/>
                  <a:gd name="T21" fmla="*/ 6 h 56"/>
                  <a:gd name="T22" fmla="*/ 95 w 116"/>
                  <a:gd name="T23" fmla="*/ 13 h 56"/>
                  <a:gd name="T24" fmla="*/ 103 w 116"/>
                  <a:gd name="T25" fmla="*/ 21 h 56"/>
                  <a:gd name="T26" fmla="*/ 110 w 116"/>
                  <a:gd name="T27" fmla="*/ 29 h 56"/>
                  <a:gd name="T28" fmla="*/ 115 w 116"/>
                  <a:gd name="T29" fmla="*/ 40 h 56"/>
                  <a:gd name="T30" fmla="*/ 116 w 116"/>
                  <a:gd name="T31" fmla="*/ 51 h 56"/>
                  <a:gd name="T32" fmla="*/ 116 w 116"/>
                  <a:gd name="T33" fmla="*/ 56 h 56"/>
                  <a:gd name="T34" fmla="*/ 116 w 116"/>
                  <a:gd name="T35" fmla="*/ 44 h 56"/>
                  <a:gd name="T36" fmla="*/ 111 w 116"/>
                  <a:gd name="T37" fmla="*/ 33 h 56"/>
                  <a:gd name="T38" fmla="*/ 106 w 116"/>
                  <a:gd name="T39" fmla="*/ 24 h 56"/>
                  <a:gd name="T40" fmla="*/ 100 w 116"/>
                  <a:gd name="T41" fmla="*/ 16 h 56"/>
                  <a:gd name="T42" fmla="*/ 91 w 116"/>
                  <a:gd name="T43" fmla="*/ 9 h 56"/>
                  <a:gd name="T44" fmla="*/ 81 w 116"/>
                  <a:gd name="T45" fmla="*/ 5 h 56"/>
                  <a:gd name="T46" fmla="*/ 70 w 116"/>
                  <a:gd name="T47" fmla="*/ 0 h 56"/>
                  <a:gd name="T48" fmla="*/ 58 w 116"/>
                  <a:gd name="T49" fmla="*/ 0 h 56"/>
                  <a:gd name="T50" fmla="*/ 47 w 116"/>
                  <a:gd name="T51" fmla="*/ 0 h 56"/>
                  <a:gd name="T52" fmla="*/ 35 w 116"/>
                  <a:gd name="T53" fmla="*/ 5 h 56"/>
                  <a:gd name="T54" fmla="*/ 25 w 116"/>
                  <a:gd name="T55" fmla="*/ 9 h 56"/>
                  <a:gd name="T56" fmla="*/ 17 w 116"/>
                  <a:gd name="T57" fmla="*/ 16 h 56"/>
                  <a:gd name="T58" fmla="*/ 10 w 116"/>
                  <a:gd name="T59" fmla="*/ 24 h 56"/>
                  <a:gd name="T60" fmla="*/ 4 w 116"/>
                  <a:gd name="T61" fmla="*/ 33 h 56"/>
                  <a:gd name="T62" fmla="*/ 0 w 116"/>
                  <a:gd name="T63" fmla="*/ 44 h 56"/>
                  <a:gd name="T64" fmla="*/ 0 w 116"/>
                  <a:gd name="T65" fmla="*/ 56 h 5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16"/>
                  <a:gd name="T100" fmla="*/ 0 h 56"/>
                  <a:gd name="T101" fmla="*/ 116 w 116"/>
                  <a:gd name="T102" fmla="*/ 56 h 5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16" h="56">
                    <a:moveTo>
                      <a:pt x="0" y="56"/>
                    </a:moveTo>
                    <a:lnTo>
                      <a:pt x="0" y="51"/>
                    </a:lnTo>
                    <a:lnTo>
                      <a:pt x="0" y="44"/>
                    </a:lnTo>
                    <a:lnTo>
                      <a:pt x="2" y="40"/>
                    </a:lnTo>
                    <a:lnTo>
                      <a:pt x="4" y="33"/>
                    </a:lnTo>
                    <a:lnTo>
                      <a:pt x="7" y="29"/>
                    </a:lnTo>
                    <a:lnTo>
                      <a:pt x="10" y="24"/>
                    </a:lnTo>
                    <a:lnTo>
                      <a:pt x="14" y="21"/>
                    </a:lnTo>
                    <a:lnTo>
                      <a:pt x="17" y="16"/>
                    </a:lnTo>
                    <a:lnTo>
                      <a:pt x="20" y="13"/>
                    </a:lnTo>
                    <a:lnTo>
                      <a:pt x="25" y="9"/>
                    </a:lnTo>
                    <a:lnTo>
                      <a:pt x="30" y="6"/>
                    </a:lnTo>
                    <a:lnTo>
                      <a:pt x="35" y="5"/>
                    </a:lnTo>
                    <a:lnTo>
                      <a:pt x="40" y="2"/>
                    </a:lnTo>
                    <a:lnTo>
                      <a:pt x="47" y="0"/>
                    </a:lnTo>
                    <a:lnTo>
                      <a:pt x="52" y="0"/>
                    </a:lnTo>
                    <a:lnTo>
                      <a:pt x="58" y="0"/>
                    </a:lnTo>
                    <a:lnTo>
                      <a:pt x="65" y="0"/>
                    </a:lnTo>
                    <a:lnTo>
                      <a:pt x="70" y="0"/>
                    </a:lnTo>
                    <a:lnTo>
                      <a:pt x="75" y="2"/>
                    </a:lnTo>
                    <a:lnTo>
                      <a:pt x="81" y="5"/>
                    </a:lnTo>
                    <a:lnTo>
                      <a:pt x="86" y="6"/>
                    </a:lnTo>
                    <a:lnTo>
                      <a:pt x="91" y="9"/>
                    </a:lnTo>
                    <a:lnTo>
                      <a:pt x="95" y="13"/>
                    </a:lnTo>
                    <a:lnTo>
                      <a:pt x="100" y="16"/>
                    </a:lnTo>
                    <a:lnTo>
                      <a:pt x="103" y="21"/>
                    </a:lnTo>
                    <a:lnTo>
                      <a:pt x="106" y="24"/>
                    </a:lnTo>
                    <a:lnTo>
                      <a:pt x="110" y="29"/>
                    </a:lnTo>
                    <a:lnTo>
                      <a:pt x="111" y="33"/>
                    </a:lnTo>
                    <a:lnTo>
                      <a:pt x="115" y="40"/>
                    </a:lnTo>
                    <a:lnTo>
                      <a:pt x="116" y="44"/>
                    </a:lnTo>
                    <a:lnTo>
                      <a:pt x="116" y="51"/>
                    </a:lnTo>
                    <a:lnTo>
                      <a:pt x="116" y="56"/>
                    </a:lnTo>
                    <a:lnTo>
                      <a:pt x="116" y="51"/>
                    </a:lnTo>
                    <a:lnTo>
                      <a:pt x="116" y="44"/>
                    </a:lnTo>
                    <a:lnTo>
                      <a:pt x="115" y="40"/>
                    </a:lnTo>
                    <a:lnTo>
                      <a:pt x="111" y="33"/>
                    </a:lnTo>
                    <a:lnTo>
                      <a:pt x="110" y="29"/>
                    </a:lnTo>
                    <a:lnTo>
                      <a:pt x="106" y="24"/>
                    </a:lnTo>
                    <a:lnTo>
                      <a:pt x="103" y="21"/>
                    </a:lnTo>
                    <a:lnTo>
                      <a:pt x="100" y="16"/>
                    </a:lnTo>
                    <a:lnTo>
                      <a:pt x="95" y="13"/>
                    </a:lnTo>
                    <a:lnTo>
                      <a:pt x="91" y="9"/>
                    </a:lnTo>
                    <a:lnTo>
                      <a:pt x="86" y="6"/>
                    </a:lnTo>
                    <a:lnTo>
                      <a:pt x="81" y="5"/>
                    </a:lnTo>
                    <a:lnTo>
                      <a:pt x="75" y="2"/>
                    </a:lnTo>
                    <a:lnTo>
                      <a:pt x="70" y="0"/>
                    </a:lnTo>
                    <a:lnTo>
                      <a:pt x="65" y="0"/>
                    </a:lnTo>
                    <a:lnTo>
                      <a:pt x="58" y="0"/>
                    </a:lnTo>
                    <a:lnTo>
                      <a:pt x="52" y="0"/>
                    </a:lnTo>
                    <a:lnTo>
                      <a:pt x="47" y="0"/>
                    </a:lnTo>
                    <a:lnTo>
                      <a:pt x="40" y="2"/>
                    </a:lnTo>
                    <a:lnTo>
                      <a:pt x="35" y="5"/>
                    </a:lnTo>
                    <a:lnTo>
                      <a:pt x="30" y="6"/>
                    </a:lnTo>
                    <a:lnTo>
                      <a:pt x="25" y="9"/>
                    </a:lnTo>
                    <a:lnTo>
                      <a:pt x="20" y="13"/>
                    </a:lnTo>
                    <a:lnTo>
                      <a:pt x="17" y="16"/>
                    </a:lnTo>
                    <a:lnTo>
                      <a:pt x="14" y="21"/>
                    </a:lnTo>
                    <a:lnTo>
                      <a:pt x="10" y="24"/>
                    </a:lnTo>
                    <a:lnTo>
                      <a:pt x="7" y="29"/>
                    </a:lnTo>
                    <a:lnTo>
                      <a:pt x="4" y="33"/>
                    </a:lnTo>
                    <a:lnTo>
                      <a:pt x="2" y="40"/>
                    </a:lnTo>
                    <a:lnTo>
                      <a:pt x="0" y="44"/>
                    </a:lnTo>
                    <a:lnTo>
                      <a:pt x="0" y="51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7" name="Freeform 406"/>
              <p:cNvSpPr>
                <a:spLocks/>
              </p:cNvSpPr>
              <p:nvPr/>
            </p:nvSpPr>
            <p:spPr bwMode="auto">
              <a:xfrm>
                <a:off x="1316" y="3239"/>
                <a:ext cx="116" cy="56"/>
              </a:xfrm>
              <a:custGeom>
                <a:avLst/>
                <a:gdLst>
                  <a:gd name="T0" fmla="*/ 0 w 116"/>
                  <a:gd name="T1" fmla="*/ 51 h 56"/>
                  <a:gd name="T2" fmla="*/ 2 w 116"/>
                  <a:gd name="T3" fmla="*/ 40 h 56"/>
                  <a:gd name="T4" fmla="*/ 7 w 116"/>
                  <a:gd name="T5" fmla="*/ 29 h 56"/>
                  <a:gd name="T6" fmla="*/ 14 w 116"/>
                  <a:gd name="T7" fmla="*/ 21 h 56"/>
                  <a:gd name="T8" fmla="*/ 20 w 116"/>
                  <a:gd name="T9" fmla="*/ 13 h 56"/>
                  <a:gd name="T10" fmla="*/ 30 w 116"/>
                  <a:gd name="T11" fmla="*/ 6 h 56"/>
                  <a:gd name="T12" fmla="*/ 40 w 116"/>
                  <a:gd name="T13" fmla="*/ 2 h 56"/>
                  <a:gd name="T14" fmla="*/ 52 w 116"/>
                  <a:gd name="T15" fmla="*/ 0 h 56"/>
                  <a:gd name="T16" fmla="*/ 65 w 116"/>
                  <a:gd name="T17" fmla="*/ 0 h 56"/>
                  <a:gd name="T18" fmla="*/ 75 w 116"/>
                  <a:gd name="T19" fmla="*/ 2 h 56"/>
                  <a:gd name="T20" fmla="*/ 86 w 116"/>
                  <a:gd name="T21" fmla="*/ 6 h 56"/>
                  <a:gd name="T22" fmla="*/ 95 w 116"/>
                  <a:gd name="T23" fmla="*/ 13 h 56"/>
                  <a:gd name="T24" fmla="*/ 103 w 116"/>
                  <a:gd name="T25" fmla="*/ 21 h 56"/>
                  <a:gd name="T26" fmla="*/ 110 w 116"/>
                  <a:gd name="T27" fmla="*/ 29 h 56"/>
                  <a:gd name="T28" fmla="*/ 115 w 116"/>
                  <a:gd name="T29" fmla="*/ 40 h 56"/>
                  <a:gd name="T30" fmla="*/ 116 w 116"/>
                  <a:gd name="T31" fmla="*/ 51 h 56"/>
                  <a:gd name="T32" fmla="*/ 116 w 116"/>
                  <a:gd name="T33" fmla="*/ 56 h 56"/>
                  <a:gd name="T34" fmla="*/ 116 w 116"/>
                  <a:gd name="T35" fmla="*/ 44 h 56"/>
                  <a:gd name="T36" fmla="*/ 111 w 116"/>
                  <a:gd name="T37" fmla="*/ 33 h 56"/>
                  <a:gd name="T38" fmla="*/ 106 w 116"/>
                  <a:gd name="T39" fmla="*/ 24 h 56"/>
                  <a:gd name="T40" fmla="*/ 100 w 116"/>
                  <a:gd name="T41" fmla="*/ 16 h 56"/>
                  <a:gd name="T42" fmla="*/ 91 w 116"/>
                  <a:gd name="T43" fmla="*/ 9 h 56"/>
                  <a:gd name="T44" fmla="*/ 81 w 116"/>
                  <a:gd name="T45" fmla="*/ 5 h 56"/>
                  <a:gd name="T46" fmla="*/ 70 w 116"/>
                  <a:gd name="T47" fmla="*/ 0 h 56"/>
                  <a:gd name="T48" fmla="*/ 58 w 116"/>
                  <a:gd name="T49" fmla="*/ 0 h 56"/>
                  <a:gd name="T50" fmla="*/ 47 w 116"/>
                  <a:gd name="T51" fmla="*/ 0 h 56"/>
                  <a:gd name="T52" fmla="*/ 35 w 116"/>
                  <a:gd name="T53" fmla="*/ 5 h 56"/>
                  <a:gd name="T54" fmla="*/ 25 w 116"/>
                  <a:gd name="T55" fmla="*/ 9 h 56"/>
                  <a:gd name="T56" fmla="*/ 17 w 116"/>
                  <a:gd name="T57" fmla="*/ 16 h 56"/>
                  <a:gd name="T58" fmla="*/ 10 w 116"/>
                  <a:gd name="T59" fmla="*/ 24 h 56"/>
                  <a:gd name="T60" fmla="*/ 4 w 116"/>
                  <a:gd name="T61" fmla="*/ 33 h 56"/>
                  <a:gd name="T62" fmla="*/ 0 w 116"/>
                  <a:gd name="T63" fmla="*/ 44 h 56"/>
                  <a:gd name="T64" fmla="*/ 0 w 116"/>
                  <a:gd name="T65" fmla="*/ 56 h 5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16"/>
                  <a:gd name="T100" fmla="*/ 0 h 56"/>
                  <a:gd name="T101" fmla="*/ 116 w 116"/>
                  <a:gd name="T102" fmla="*/ 56 h 5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16" h="56">
                    <a:moveTo>
                      <a:pt x="0" y="56"/>
                    </a:moveTo>
                    <a:lnTo>
                      <a:pt x="0" y="51"/>
                    </a:lnTo>
                    <a:lnTo>
                      <a:pt x="0" y="44"/>
                    </a:lnTo>
                    <a:lnTo>
                      <a:pt x="2" y="40"/>
                    </a:lnTo>
                    <a:lnTo>
                      <a:pt x="4" y="33"/>
                    </a:lnTo>
                    <a:lnTo>
                      <a:pt x="7" y="29"/>
                    </a:lnTo>
                    <a:lnTo>
                      <a:pt x="10" y="24"/>
                    </a:lnTo>
                    <a:lnTo>
                      <a:pt x="14" y="21"/>
                    </a:lnTo>
                    <a:lnTo>
                      <a:pt x="17" y="16"/>
                    </a:lnTo>
                    <a:lnTo>
                      <a:pt x="20" y="13"/>
                    </a:lnTo>
                    <a:lnTo>
                      <a:pt x="25" y="9"/>
                    </a:lnTo>
                    <a:lnTo>
                      <a:pt x="30" y="6"/>
                    </a:lnTo>
                    <a:lnTo>
                      <a:pt x="35" y="5"/>
                    </a:lnTo>
                    <a:lnTo>
                      <a:pt x="40" y="2"/>
                    </a:lnTo>
                    <a:lnTo>
                      <a:pt x="47" y="0"/>
                    </a:lnTo>
                    <a:lnTo>
                      <a:pt x="52" y="0"/>
                    </a:lnTo>
                    <a:lnTo>
                      <a:pt x="58" y="0"/>
                    </a:lnTo>
                    <a:lnTo>
                      <a:pt x="65" y="0"/>
                    </a:lnTo>
                    <a:lnTo>
                      <a:pt x="70" y="0"/>
                    </a:lnTo>
                    <a:lnTo>
                      <a:pt x="75" y="2"/>
                    </a:lnTo>
                    <a:lnTo>
                      <a:pt x="81" y="5"/>
                    </a:lnTo>
                    <a:lnTo>
                      <a:pt x="86" y="6"/>
                    </a:lnTo>
                    <a:lnTo>
                      <a:pt x="91" y="9"/>
                    </a:lnTo>
                    <a:lnTo>
                      <a:pt x="95" y="13"/>
                    </a:lnTo>
                    <a:lnTo>
                      <a:pt x="100" y="16"/>
                    </a:lnTo>
                    <a:lnTo>
                      <a:pt x="103" y="21"/>
                    </a:lnTo>
                    <a:lnTo>
                      <a:pt x="106" y="24"/>
                    </a:lnTo>
                    <a:lnTo>
                      <a:pt x="110" y="29"/>
                    </a:lnTo>
                    <a:lnTo>
                      <a:pt x="111" y="33"/>
                    </a:lnTo>
                    <a:lnTo>
                      <a:pt x="115" y="40"/>
                    </a:lnTo>
                    <a:lnTo>
                      <a:pt x="116" y="44"/>
                    </a:lnTo>
                    <a:lnTo>
                      <a:pt x="116" y="51"/>
                    </a:lnTo>
                    <a:lnTo>
                      <a:pt x="116" y="56"/>
                    </a:lnTo>
                    <a:lnTo>
                      <a:pt x="116" y="51"/>
                    </a:lnTo>
                    <a:lnTo>
                      <a:pt x="116" y="44"/>
                    </a:lnTo>
                    <a:lnTo>
                      <a:pt x="115" y="40"/>
                    </a:lnTo>
                    <a:lnTo>
                      <a:pt x="111" y="33"/>
                    </a:lnTo>
                    <a:lnTo>
                      <a:pt x="110" y="29"/>
                    </a:lnTo>
                    <a:lnTo>
                      <a:pt x="106" y="24"/>
                    </a:lnTo>
                    <a:lnTo>
                      <a:pt x="103" y="21"/>
                    </a:lnTo>
                    <a:lnTo>
                      <a:pt x="100" y="16"/>
                    </a:lnTo>
                    <a:lnTo>
                      <a:pt x="95" y="13"/>
                    </a:lnTo>
                    <a:lnTo>
                      <a:pt x="91" y="9"/>
                    </a:lnTo>
                    <a:lnTo>
                      <a:pt x="86" y="6"/>
                    </a:lnTo>
                    <a:lnTo>
                      <a:pt x="81" y="5"/>
                    </a:lnTo>
                    <a:lnTo>
                      <a:pt x="75" y="2"/>
                    </a:lnTo>
                    <a:lnTo>
                      <a:pt x="70" y="0"/>
                    </a:lnTo>
                    <a:lnTo>
                      <a:pt x="65" y="0"/>
                    </a:lnTo>
                    <a:lnTo>
                      <a:pt x="58" y="0"/>
                    </a:lnTo>
                    <a:lnTo>
                      <a:pt x="52" y="0"/>
                    </a:lnTo>
                    <a:lnTo>
                      <a:pt x="47" y="0"/>
                    </a:lnTo>
                    <a:lnTo>
                      <a:pt x="40" y="2"/>
                    </a:lnTo>
                    <a:lnTo>
                      <a:pt x="35" y="5"/>
                    </a:lnTo>
                    <a:lnTo>
                      <a:pt x="30" y="6"/>
                    </a:lnTo>
                    <a:lnTo>
                      <a:pt x="25" y="9"/>
                    </a:lnTo>
                    <a:lnTo>
                      <a:pt x="20" y="13"/>
                    </a:lnTo>
                    <a:lnTo>
                      <a:pt x="17" y="16"/>
                    </a:lnTo>
                    <a:lnTo>
                      <a:pt x="14" y="21"/>
                    </a:lnTo>
                    <a:lnTo>
                      <a:pt x="10" y="24"/>
                    </a:lnTo>
                    <a:lnTo>
                      <a:pt x="7" y="29"/>
                    </a:lnTo>
                    <a:lnTo>
                      <a:pt x="4" y="33"/>
                    </a:lnTo>
                    <a:lnTo>
                      <a:pt x="2" y="40"/>
                    </a:lnTo>
                    <a:lnTo>
                      <a:pt x="0" y="44"/>
                    </a:lnTo>
                    <a:lnTo>
                      <a:pt x="0" y="51"/>
                    </a:lnTo>
                    <a:lnTo>
                      <a:pt x="0" y="56"/>
                    </a:lnTo>
                  </a:path>
                </a:pathLst>
              </a:custGeom>
              <a:noFill/>
              <a:ln w="28575">
                <a:solidFill>
                  <a:srgbClr val="153B6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8" name="Freeform 407"/>
              <p:cNvSpPr>
                <a:spLocks/>
              </p:cNvSpPr>
              <p:nvPr/>
            </p:nvSpPr>
            <p:spPr bwMode="auto">
              <a:xfrm>
                <a:off x="1543" y="3239"/>
                <a:ext cx="118" cy="56"/>
              </a:xfrm>
              <a:custGeom>
                <a:avLst/>
                <a:gdLst>
                  <a:gd name="T0" fmla="*/ 0 w 118"/>
                  <a:gd name="T1" fmla="*/ 51 h 56"/>
                  <a:gd name="T2" fmla="*/ 4 w 118"/>
                  <a:gd name="T3" fmla="*/ 40 h 56"/>
                  <a:gd name="T4" fmla="*/ 7 w 118"/>
                  <a:gd name="T5" fmla="*/ 29 h 56"/>
                  <a:gd name="T6" fmla="*/ 13 w 118"/>
                  <a:gd name="T7" fmla="*/ 21 h 56"/>
                  <a:gd name="T8" fmla="*/ 22 w 118"/>
                  <a:gd name="T9" fmla="*/ 13 h 56"/>
                  <a:gd name="T10" fmla="*/ 32 w 118"/>
                  <a:gd name="T11" fmla="*/ 6 h 56"/>
                  <a:gd name="T12" fmla="*/ 42 w 118"/>
                  <a:gd name="T13" fmla="*/ 2 h 56"/>
                  <a:gd name="T14" fmla="*/ 53 w 118"/>
                  <a:gd name="T15" fmla="*/ 0 h 56"/>
                  <a:gd name="T16" fmla="*/ 65 w 118"/>
                  <a:gd name="T17" fmla="*/ 0 h 56"/>
                  <a:gd name="T18" fmla="*/ 76 w 118"/>
                  <a:gd name="T19" fmla="*/ 2 h 56"/>
                  <a:gd name="T20" fmla="*/ 86 w 118"/>
                  <a:gd name="T21" fmla="*/ 6 h 56"/>
                  <a:gd name="T22" fmla="*/ 96 w 118"/>
                  <a:gd name="T23" fmla="*/ 13 h 56"/>
                  <a:gd name="T24" fmla="*/ 105 w 118"/>
                  <a:gd name="T25" fmla="*/ 21 h 56"/>
                  <a:gd name="T26" fmla="*/ 111 w 118"/>
                  <a:gd name="T27" fmla="*/ 29 h 56"/>
                  <a:gd name="T28" fmla="*/ 114 w 118"/>
                  <a:gd name="T29" fmla="*/ 40 h 56"/>
                  <a:gd name="T30" fmla="*/ 118 w 118"/>
                  <a:gd name="T31" fmla="*/ 51 h 56"/>
                  <a:gd name="T32" fmla="*/ 118 w 118"/>
                  <a:gd name="T33" fmla="*/ 56 h 56"/>
                  <a:gd name="T34" fmla="*/ 116 w 118"/>
                  <a:gd name="T35" fmla="*/ 44 h 56"/>
                  <a:gd name="T36" fmla="*/ 113 w 118"/>
                  <a:gd name="T37" fmla="*/ 33 h 56"/>
                  <a:gd name="T38" fmla="*/ 108 w 118"/>
                  <a:gd name="T39" fmla="*/ 24 h 56"/>
                  <a:gd name="T40" fmla="*/ 100 w 118"/>
                  <a:gd name="T41" fmla="*/ 16 h 56"/>
                  <a:gd name="T42" fmla="*/ 91 w 118"/>
                  <a:gd name="T43" fmla="*/ 9 h 56"/>
                  <a:gd name="T44" fmla="*/ 81 w 118"/>
                  <a:gd name="T45" fmla="*/ 5 h 56"/>
                  <a:gd name="T46" fmla="*/ 71 w 118"/>
                  <a:gd name="T47" fmla="*/ 0 h 56"/>
                  <a:gd name="T48" fmla="*/ 58 w 118"/>
                  <a:gd name="T49" fmla="*/ 0 h 56"/>
                  <a:gd name="T50" fmla="*/ 47 w 118"/>
                  <a:gd name="T51" fmla="*/ 0 h 56"/>
                  <a:gd name="T52" fmla="*/ 37 w 118"/>
                  <a:gd name="T53" fmla="*/ 5 h 56"/>
                  <a:gd name="T54" fmla="*/ 27 w 118"/>
                  <a:gd name="T55" fmla="*/ 9 h 56"/>
                  <a:gd name="T56" fmla="*/ 17 w 118"/>
                  <a:gd name="T57" fmla="*/ 16 h 56"/>
                  <a:gd name="T58" fmla="*/ 10 w 118"/>
                  <a:gd name="T59" fmla="*/ 24 h 56"/>
                  <a:gd name="T60" fmla="*/ 5 w 118"/>
                  <a:gd name="T61" fmla="*/ 33 h 56"/>
                  <a:gd name="T62" fmla="*/ 2 w 118"/>
                  <a:gd name="T63" fmla="*/ 44 h 56"/>
                  <a:gd name="T64" fmla="*/ 0 w 118"/>
                  <a:gd name="T65" fmla="*/ 56 h 5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18"/>
                  <a:gd name="T100" fmla="*/ 0 h 56"/>
                  <a:gd name="T101" fmla="*/ 118 w 118"/>
                  <a:gd name="T102" fmla="*/ 56 h 5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18" h="56">
                    <a:moveTo>
                      <a:pt x="0" y="56"/>
                    </a:moveTo>
                    <a:lnTo>
                      <a:pt x="0" y="51"/>
                    </a:lnTo>
                    <a:lnTo>
                      <a:pt x="2" y="44"/>
                    </a:lnTo>
                    <a:lnTo>
                      <a:pt x="4" y="40"/>
                    </a:lnTo>
                    <a:lnTo>
                      <a:pt x="5" y="33"/>
                    </a:lnTo>
                    <a:lnTo>
                      <a:pt x="7" y="29"/>
                    </a:lnTo>
                    <a:lnTo>
                      <a:pt x="10" y="24"/>
                    </a:lnTo>
                    <a:lnTo>
                      <a:pt x="13" y="21"/>
                    </a:lnTo>
                    <a:lnTo>
                      <a:pt x="17" y="16"/>
                    </a:lnTo>
                    <a:lnTo>
                      <a:pt x="22" y="13"/>
                    </a:lnTo>
                    <a:lnTo>
                      <a:pt x="27" y="9"/>
                    </a:lnTo>
                    <a:lnTo>
                      <a:pt x="32" y="6"/>
                    </a:lnTo>
                    <a:lnTo>
                      <a:pt x="37" y="5"/>
                    </a:lnTo>
                    <a:lnTo>
                      <a:pt x="42" y="2"/>
                    </a:lnTo>
                    <a:lnTo>
                      <a:pt x="47" y="0"/>
                    </a:lnTo>
                    <a:lnTo>
                      <a:pt x="53" y="0"/>
                    </a:lnTo>
                    <a:lnTo>
                      <a:pt x="58" y="0"/>
                    </a:lnTo>
                    <a:lnTo>
                      <a:pt x="65" y="0"/>
                    </a:lnTo>
                    <a:lnTo>
                      <a:pt x="71" y="0"/>
                    </a:lnTo>
                    <a:lnTo>
                      <a:pt x="76" y="2"/>
                    </a:lnTo>
                    <a:lnTo>
                      <a:pt x="81" y="5"/>
                    </a:lnTo>
                    <a:lnTo>
                      <a:pt x="86" y="6"/>
                    </a:lnTo>
                    <a:lnTo>
                      <a:pt x="91" y="9"/>
                    </a:lnTo>
                    <a:lnTo>
                      <a:pt x="96" y="13"/>
                    </a:lnTo>
                    <a:lnTo>
                      <a:pt x="100" y="16"/>
                    </a:lnTo>
                    <a:lnTo>
                      <a:pt x="105" y="21"/>
                    </a:lnTo>
                    <a:lnTo>
                      <a:pt x="108" y="24"/>
                    </a:lnTo>
                    <a:lnTo>
                      <a:pt x="111" y="29"/>
                    </a:lnTo>
                    <a:lnTo>
                      <a:pt x="113" y="33"/>
                    </a:lnTo>
                    <a:lnTo>
                      <a:pt x="114" y="40"/>
                    </a:lnTo>
                    <a:lnTo>
                      <a:pt x="116" y="44"/>
                    </a:lnTo>
                    <a:lnTo>
                      <a:pt x="118" y="51"/>
                    </a:lnTo>
                    <a:lnTo>
                      <a:pt x="118" y="56"/>
                    </a:lnTo>
                    <a:lnTo>
                      <a:pt x="118" y="51"/>
                    </a:lnTo>
                    <a:lnTo>
                      <a:pt x="116" y="44"/>
                    </a:lnTo>
                    <a:lnTo>
                      <a:pt x="114" y="40"/>
                    </a:lnTo>
                    <a:lnTo>
                      <a:pt x="113" y="33"/>
                    </a:lnTo>
                    <a:lnTo>
                      <a:pt x="111" y="29"/>
                    </a:lnTo>
                    <a:lnTo>
                      <a:pt x="108" y="24"/>
                    </a:lnTo>
                    <a:lnTo>
                      <a:pt x="105" y="21"/>
                    </a:lnTo>
                    <a:lnTo>
                      <a:pt x="100" y="16"/>
                    </a:lnTo>
                    <a:lnTo>
                      <a:pt x="96" y="13"/>
                    </a:lnTo>
                    <a:lnTo>
                      <a:pt x="91" y="9"/>
                    </a:lnTo>
                    <a:lnTo>
                      <a:pt x="86" y="6"/>
                    </a:lnTo>
                    <a:lnTo>
                      <a:pt x="81" y="5"/>
                    </a:lnTo>
                    <a:lnTo>
                      <a:pt x="76" y="2"/>
                    </a:lnTo>
                    <a:lnTo>
                      <a:pt x="71" y="0"/>
                    </a:lnTo>
                    <a:lnTo>
                      <a:pt x="65" y="0"/>
                    </a:lnTo>
                    <a:lnTo>
                      <a:pt x="58" y="0"/>
                    </a:lnTo>
                    <a:lnTo>
                      <a:pt x="53" y="0"/>
                    </a:lnTo>
                    <a:lnTo>
                      <a:pt x="47" y="0"/>
                    </a:lnTo>
                    <a:lnTo>
                      <a:pt x="42" y="2"/>
                    </a:lnTo>
                    <a:lnTo>
                      <a:pt x="37" y="5"/>
                    </a:lnTo>
                    <a:lnTo>
                      <a:pt x="32" y="6"/>
                    </a:lnTo>
                    <a:lnTo>
                      <a:pt x="27" y="9"/>
                    </a:lnTo>
                    <a:lnTo>
                      <a:pt x="22" y="13"/>
                    </a:lnTo>
                    <a:lnTo>
                      <a:pt x="17" y="16"/>
                    </a:lnTo>
                    <a:lnTo>
                      <a:pt x="13" y="21"/>
                    </a:lnTo>
                    <a:lnTo>
                      <a:pt x="10" y="24"/>
                    </a:lnTo>
                    <a:lnTo>
                      <a:pt x="7" y="29"/>
                    </a:lnTo>
                    <a:lnTo>
                      <a:pt x="5" y="33"/>
                    </a:lnTo>
                    <a:lnTo>
                      <a:pt x="4" y="40"/>
                    </a:lnTo>
                    <a:lnTo>
                      <a:pt x="2" y="44"/>
                    </a:lnTo>
                    <a:lnTo>
                      <a:pt x="0" y="51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9" name="Freeform 408"/>
              <p:cNvSpPr>
                <a:spLocks/>
              </p:cNvSpPr>
              <p:nvPr/>
            </p:nvSpPr>
            <p:spPr bwMode="auto">
              <a:xfrm>
                <a:off x="1543" y="3239"/>
                <a:ext cx="118" cy="56"/>
              </a:xfrm>
              <a:custGeom>
                <a:avLst/>
                <a:gdLst>
                  <a:gd name="T0" fmla="*/ 0 w 118"/>
                  <a:gd name="T1" fmla="*/ 51 h 56"/>
                  <a:gd name="T2" fmla="*/ 4 w 118"/>
                  <a:gd name="T3" fmla="*/ 40 h 56"/>
                  <a:gd name="T4" fmla="*/ 7 w 118"/>
                  <a:gd name="T5" fmla="*/ 29 h 56"/>
                  <a:gd name="T6" fmla="*/ 13 w 118"/>
                  <a:gd name="T7" fmla="*/ 21 h 56"/>
                  <a:gd name="T8" fmla="*/ 22 w 118"/>
                  <a:gd name="T9" fmla="*/ 13 h 56"/>
                  <a:gd name="T10" fmla="*/ 32 w 118"/>
                  <a:gd name="T11" fmla="*/ 6 h 56"/>
                  <a:gd name="T12" fmla="*/ 42 w 118"/>
                  <a:gd name="T13" fmla="*/ 2 h 56"/>
                  <a:gd name="T14" fmla="*/ 53 w 118"/>
                  <a:gd name="T15" fmla="*/ 0 h 56"/>
                  <a:gd name="T16" fmla="*/ 65 w 118"/>
                  <a:gd name="T17" fmla="*/ 0 h 56"/>
                  <a:gd name="T18" fmla="*/ 76 w 118"/>
                  <a:gd name="T19" fmla="*/ 2 h 56"/>
                  <a:gd name="T20" fmla="*/ 86 w 118"/>
                  <a:gd name="T21" fmla="*/ 6 h 56"/>
                  <a:gd name="T22" fmla="*/ 96 w 118"/>
                  <a:gd name="T23" fmla="*/ 13 h 56"/>
                  <a:gd name="T24" fmla="*/ 105 w 118"/>
                  <a:gd name="T25" fmla="*/ 21 h 56"/>
                  <a:gd name="T26" fmla="*/ 111 w 118"/>
                  <a:gd name="T27" fmla="*/ 29 h 56"/>
                  <a:gd name="T28" fmla="*/ 114 w 118"/>
                  <a:gd name="T29" fmla="*/ 40 h 56"/>
                  <a:gd name="T30" fmla="*/ 118 w 118"/>
                  <a:gd name="T31" fmla="*/ 51 h 56"/>
                  <a:gd name="T32" fmla="*/ 118 w 118"/>
                  <a:gd name="T33" fmla="*/ 56 h 56"/>
                  <a:gd name="T34" fmla="*/ 116 w 118"/>
                  <a:gd name="T35" fmla="*/ 44 h 56"/>
                  <a:gd name="T36" fmla="*/ 113 w 118"/>
                  <a:gd name="T37" fmla="*/ 33 h 56"/>
                  <a:gd name="T38" fmla="*/ 108 w 118"/>
                  <a:gd name="T39" fmla="*/ 24 h 56"/>
                  <a:gd name="T40" fmla="*/ 100 w 118"/>
                  <a:gd name="T41" fmla="*/ 16 h 56"/>
                  <a:gd name="T42" fmla="*/ 91 w 118"/>
                  <a:gd name="T43" fmla="*/ 9 h 56"/>
                  <a:gd name="T44" fmla="*/ 81 w 118"/>
                  <a:gd name="T45" fmla="*/ 5 h 56"/>
                  <a:gd name="T46" fmla="*/ 71 w 118"/>
                  <a:gd name="T47" fmla="*/ 0 h 56"/>
                  <a:gd name="T48" fmla="*/ 58 w 118"/>
                  <a:gd name="T49" fmla="*/ 0 h 56"/>
                  <a:gd name="T50" fmla="*/ 47 w 118"/>
                  <a:gd name="T51" fmla="*/ 0 h 56"/>
                  <a:gd name="T52" fmla="*/ 37 w 118"/>
                  <a:gd name="T53" fmla="*/ 5 h 56"/>
                  <a:gd name="T54" fmla="*/ 27 w 118"/>
                  <a:gd name="T55" fmla="*/ 9 h 56"/>
                  <a:gd name="T56" fmla="*/ 17 w 118"/>
                  <a:gd name="T57" fmla="*/ 16 h 56"/>
                  <a:gd name="T58" fmla="*/ 10 w 118"/>
                  <a:gd name="T59" fmla="*/ 24 h 56"/>
                  <a:gd name="T60" fmla="*/ 5 w 118"/>
                  <a:gd name="T61" fmla="*/ 33 h 56"/>
                  <a:gd name="T62" fmla="*/ 2 w 118"/>
                  <a:gd name="T63" fmla="*/ 44 h 56"/>
                  <a:gd name="T64" fmla="*/ 0 w 118"/>
                  <a:gd name="T65" fmla="*/ 56 h 5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18"/>
                  <a:gd name="T100" fmla="*/ 0 h 56"/>
                  <a:gd name="T101" fmla="*/ 118 w 118"/>
                  <a:gd name="T102" fmla="*/ 56 h 5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18" h="56">
                    <a:moveTo>
                      <a:pt x="0" y="56"/>
                    </a:moveTo>
                    <a:lnTo>
                      <a:pt x="0" y="51"/>
                    </a:lnTo>
                    <a:lnTo>
                      <a:pt x="2" y="44"/>
                    </a:lnTo>
                    <a:lnTo>
                      <a:pt x="4" y="40"/>
                    </a:lnTo>
                    <a:lnTo>
                      <a:pt x="5" y="33"/>
                    </a:lnTo>
                    <a:lnTo>
                      <a:pt x="7" y="29"/>
                    </a:lnTo>
                    <a:lnTo>
                      <a:pt x="10" y="24"/>
                    </a:lnTo>
                    <a:lnTo>
                      <a:pt x="13" y="21"/>
                    </a:lnTo>
                    <a:lnTo>
                      <a:pt x="17" y="16"/>
                    </a:lnTo>
                    <a:lnTo>
                      <a:pt x="22" y="13"/>
                    </a:lnTo>
                    <a:lnTo>
                      <a:pt x="27" y="9"/>
                    </a:lnTo>
                    <a:lnTo>
                      <a:pt x="32" y="6"/>
                    </a:lnTo>
                    <a:lnTo>
                      <a:pt x="37" y="5"/>
                    </a:lnTo>
                    <a:lnTo>
                      <a:pt x="42" y="2"/>
                    </a:lnTo>
                    <a:lnTo>
                      <a:pt x="47" y="0"/>
                    </a:lnTo>
                    <a:lnTo>
                      <a:pt x="53" y="0"/>
                    </a:lnTo>
                    <a:lnTo>
                      <a:pt x="58" y="0"/>
                    </a:lnTo>
                    <a:lnTo>
                      <a:pt x="65" y="0"/>
                    </a:lnTo>
                    <a:lnTo>
                      <a:pt x="71" y="0"/>
                    </a:lnTo>
                    <a:lnTo>
                      <a:pt x="76" y="2"/>
                    </a:lnTo>
                    <a:lnTo>
                      <a:pt x="81" y="5"/>
                    </a:lnTo>
                    <a:lnTo>
                      <a:pt x="86" y="6"/>
                    </a:lnTo>
                    <a:lnTo>
                      <a:pt x="91" y="9"/>
                    </a:lnTo>
                    <a:lnTo>
                      <a:pt x="96" y="13"/>
                    </a:lnTo>
                    <a:lnTo>
                      <a:pt x="100" y="16"/>
                    </a:lnTo>
                    <a:lnTo>
                      <a:pt x="105" y="21"/>
                    </a:lnTo>
                    <a:lnTo>
                      <a:pt x="108" y="24"/>
                    </a:lnTo>
                    <a:lnTo>
                      <a:pt x="111" y="29"/>
                    </a:lnTo>
                    <a:lnTo>
                      <a:pt x="113" y="33"/>
                    </a:lnTo>
                    <a:lnTo>
                      <a:pt x="114" y="40"/>
                    </a:lnTo>
                    <a:lnTo>
                      <a:pt x="116" y="44"/>
                    </a:lnTo>
                    <a:lnTo>
                      <a:pt x="118" y="51"/>
                    </a:lnTo>
                    <a:lnTo>
                      <a:pt x="118" y="56"/>
                    </a:lnTo>
                    <a:lnTo>
                      <a:pt x="118" y="51"/>
                    </a:lnTo>
                    <a:lnTo>
                      <a:pt x="116" y="44"/>
                    </a:lnTo>
                    <a:lnTo>
                      <a:pt x="114" y="40"/>
                    </a:lnTo>
                    <a:lnTo>
                      <a:pt x="113" y="33"/>
                    </a:lnTo>
                    <a:lnTo>
                      <a:pt x="111" y="29"/>
                    </a:lnTo>
                    <a:lnTo>
                      <a:pt x="108" y="24"/>
                    </a:lnTo>
                    <a:lnTo>
                      <a:pt x="105" y="21"/>
                    </a:lnTo>
                    <a:lnTo>
                      <a:pt x="100" y="16"/>
                    </a:lnTo>
                    <a:lnTo>
                      <a:pt x="96" y="13"/>
                    </a:lnTo>
                    <a:lnTo>
                      <a:pt x="91" y="9"/>
                    </a:lnTo>
                    <a:lnTo>
                      <a:pt x="86" y="6"/>
                    </a:lnTo>
                    <a:lnTo>
                      <a:pt x="81" y="5"/>
                    </a:lnTo>
                    <a:lnTo>
                      <a:pt x="76" y="2"/>
                    </a:lnTo>
                    <a:lnTo>
                      <a:pt x="71" y="0"/>
                    </a:lnTo>
                    <a:lnTo>
                      <a:pt x="65" y="0"/>
                    </a:lnTo>
                    <a:lnTo>
                      <a:pt x="58" y="0"/>
                    </a:lnTo>
                    <a:lnTo>
                      <a:pt x="53" y="0"/>
                    </a:lnTo>
                    <a:lnTo>
                      <a:pt x="47" y="0"/>
                    </a:lnTo>
                    <a:lnTo>
                      <a:pt x="42" y="2"/>
                    </a:lnTo>
                    <a:lnTo>
                      <a:pt x="37" y="5"/>
                    </a:lnTo>
                    <a:lnTo>
                      <a:pt x="32" y="6"/>
                    </a:lnTo>
                    <a:lnTo>
                      <a:pt x="27" y="9"/>
                    </a:lnTo>
                    <a:lnTo>
                      <a:pt x="22" y="13"/>
                    </a:lnTo>
                    <a:lnTo>
                      <a:pt x="17" y="16"/>
                    </a:lnTo>
                    <a:lnTo>
                      <a:pt x="13" y="21"/>
                    </a:lnTo>
                    <a:lnTo>
                      <a:pt x="10" y="24"/>
                    </a:lnTo>
                    <a:lnTo>
                      <a:pt x="7" y="29"/>
                    </a:lnTo>
                    <a:lnTo>
                      <a:pt x="5" y="33"/>
                    </a:lnTo>
                    <a:lnTo>
                      <a:pt x="4" y="40"/>
                    </a:lnTo>
                    <a:lnTo>
                      <a:pt x="2" y="44"/>
                    </a:lnTo>
                    <a:lnTo>
                      <a:pt x="0" y="51"/>
                    </a:lnTo>
                    <a:lnTo>
                      <a:pt x="0" y="56"/>
                    </a:lnTo>
                  </a:path>
                </a:pathLst>
              </a:custGeom>
              <a:noFill/>
              <a:ln w="28575">
                <a:solidFill>
                  <a:srgbClr val="153B6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20" name="Freeform 409"/>
              <p:cNvSpPr>
                <a:spLocks/>
              </p:cNvSpPr>
              <p:nvPr/>
            </p:nvSpPr>
            <p:spPr bwMode="auto">
              <a:xfrm>
                <a:off x="1189" y="3210"/>
                <a:ext cx="86" cy="83"/>
              </a:xfrm>
              <a:custGeom>
                <a:avLst/>
                <a:gdLst>
                  <a:gd name="T0" fmla="*/ 0 w 86"/>
                  <a:gd name="T1" fmla="*/ 70 h 83"/>
                  <a:gd name="T2" fmla="*/ 73 w 86"/>
                  <a:gd name="T3" fmla="*/ 83 h 83"/>
                  <a:gd name="T4" fmla="*/ 86 w 86"/>
                  <a:gd name="T5" fmla="*/ 13 h 83"/>
                  <a:gd name="T6" fmla="*/ 11 w 86"/>
                  <a:gd name="T7" fmla="*/ 0 h 83"/>
                  <a:gd name="T8" fmla="*/ 0 w 86"/>
                  <a:gd name="T9" fmla="*/ 70 h 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83"/>
                  <a:gd name="T17" fmla="*/ 86 w 86"/>
                  <a:gd name="T18" fmla="*/ 83 h 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83">
                    <a:moveTo>
                      <a:pt x="0" y="70"/>
                    </a:moveTo>
                    <a:lnTo>
                      <a:pt x="73" y="83"/>
                    </a:lnTo>
                    <a:lnTo>
                      <a:pt x="86" y="13"/>
                    </a:lnTo>
                    <a:lnTo>
                      <a:pt x="11" y="0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21" name="Freeform 410"/>
              <p:cNvSpPr>
                <a:spLocks/>
              </p:cNvSpPr>
              <p:nvPr/>
            </p:nvSpPr>
            <p:spPr bwMode="auto">
              <a:xfrm>
                <a:off x="1189" y="3210"/>
                <a:ext cx="86" cy="83"/>
              </a:xfrm>
              <a:custGeom>
                <a:avLst/>
                <a:gdLst>
                  <a:gd name="T0" fmla="*/ 0 w 86"/>
                  <a:gd name="T1" fmla="*/ 70 h 83"/>
                  <a:gd name="T2" fmla="*/ 73 w 86"/>
                  <a:gd name="T3" fmla="*/ 83 h 83"/>
                  <a:gd name="T4" fmla="*/ 86 w 86"/>
                  <a:gd name="T5" fmla="*/ 13 h 83"/>
                  <a:gd name="T6" fmla="*/ 11 w 86"/>
                  <a:gd name="T7" fmla="*/ 0 h 83"/>
                  <a:gd name="T8" fmla="*/ 0 w 86"/>
                  <a:gd name="T9" fmla="*/ 70 h 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83"/>
                  <a:gd name="T17" fmla="*/ 86 w 86"/>
                  <a:gd name="T18" fmla="*/ 83 h 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83">
                    <a:moveTo>
                      <a:pt x="0" y="70"/>
                    </a:moveTo>
                    <a:lnTo>
                      <a:pt x="73" y="83"/>
                    </a:lnTo>
                    <a:lnTo>
                      <a:pt x="86" y="13"/>
                    </a:lnTo>
                    <a:lnTo>
                      <a:pt x="11" y="0"/>
                    </a:lnTo>
                    <a:lnTo>
                      <a:pt x="0" y="70"/>
                    </a:lnTo>
                    <a:close/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22" name="Line 411"/>
              <p:cNvSpPr>
                <a:spLocks noChangeShapeType="1"/>
              </p:cNvSpPr>
              <p:nvPr/>
            </p:nvSpPr>
            <p:spPr bwMode="auto">
              <a:xfrm>
                <a:off x="1338" y="3215"/>
                <a:ext cx="270" cy="1"/>
              </a:xfrm>
              <a:prstGeom prst="line">
                <a:avLst/>
              </a:prstGeom>
              <a:noFill/>
              <a:ln w="28575">
                <a:solidFill>
                  <a:srgbClr val="153B6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23" name="Line 412"/>
              <p:cNvSpPr>
                <a:spLocks noChangeShapeType="1"/>
              </p:cNvSpPr>
              <p:nvPr/>
            </p:nvSpPr>
            <p:spPr bwMode="auto">
              <a:xfrm rot="5400000" flipH="1">
                <a:off x="1616" y="3201"/>
                <a:ext cx="39" cy="66"/>
              </a:xfrm>
              <a:prstGeom prst="line">
                <a:avLst/>
              </a:prstGeom>
              <a:noFill/>
              <a:ln w="28575">
                <a:solidFill>
                  <a:srgbClr val="153B6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24" name="Line 413"/>
              <p:cNvSpPr>
                <a:spLocks noChangeShapeType="1"/>
              </p:cNvSpPr>
              <p:nvPr/>
            </p:nvSpPr>
            <p:spPr bwMode="auto">
              <a:xfrm>
                <a:off x="1665" y="3247"/>
                <a:ext cx="0" cy="60"/>
              </a:xfrm>
              <a:prstGeom prst="line">
                <a:avLst/>
              </a:prstGeom>
              <a:noFill/>
              <a:ln w="28575">
                <a:solidFill>
                  <a:srgbClr val="153B6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25" name="Freeform 414"/>
              <p:cNvSpPr>
                <a:spLocks/>
              </p:cNvSpPr>
              <p:nvPr/>
            </p:nvSpPr>
            <p:spPr bwMode="auto">
              <a:xfrm>
                <a:off x="1414" y="3075"/>
                <a:ext cx="51" cy="138"/>
              </a:xfrm>
              <a:custGeom>
                <a:avLst/>
                <a:gdLst>
                  <a:gd name="T0" fmla="*/ 0 w 51"/>
                  <a:gd name="T1" fmla="*/ 149 h 128"/>
                  <a:gd name="T2" fmla="*/ 24 w 51"/>
                  <a:gd name="T3" fmla="*/ 56 h 128"/>
                  <a:gd name="T4" fmla="*/ 51 w 51"/>
                  <a:gd name="T5" fmla="*/ 0 h 128"/>
                  <a:gd name="T6" fmla="*/ 0 60000 65536"/>
                  <a:gd name="T7" fmla="*/ 0 60000 65536"/>
                  <a:gd name="T8" fmla="*/ 0 60000 65536"/>
                  <a:gd name="T9" fmla="*/ 0 w 51"/>
                  <a:gd name="T10" fmla="*/ 0 h 128"/>
                  <a:gd name="T11" fmla="*/ 51 w 51"/>
                  <a:gd name="T12" fmla="*/ 128 h 1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1" h="128">
                    <a:moveTo>
                      <a:pt x="0" y="128"/>
                    </a:moveTo>
                    <a:cubicBezTo>
                      <a:pt x="8" y="98"/>
                      <a:pt x="16" y="69"/>
                      <a:pt x="24" y="48"/>
                    </a:cubicBezTo>
                    <a:cubicBezTo>
                      <a:pt x="32" y="27"/>
                      <a:pt x="41" y="13"/>
                      <a:pt x="51" y="0"/>
                    </a:cubicBezTo>
                  </a:path>
                </a:pathLst>
              </a:custGeom>
              <a:noFill/>
              <a:ln w="28575">
                <a:solidFill>
                  <a:srgbClr val="153B6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26" name="Line 415"/>
              <p:cNvSpPr>
                <a:spLocks noChangeShapeType="1"/>
              </p:cNvSpPr>
              <p:nvPr/>
            </p:nvSpPr>
            <p:spPr bwMode="auto">
              <a:xfrm>
                <a:off x="1432" y="3296"/>
                <a:ext cx="110" cy="1"/>
              </a:xfrm>
              <a:prstGeom prst="line">
                <a:avLst/>
              </a:prstGeom>
              <a:noFill/>
              <a:ln w="28575">
                <a:solidFill>
                  <a:srgbClr val="153B6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27" name="Line 416"/>
              <p:cNvSpPr>
                <a:spLocks noChangeShapeType="1"/>
              </p:cNvSpPr>
              <p:nvPr/>
            </p:nvSpPr>
            <p:spPr bwMode="auto">
              <a:xfrm flipV="1">
                <a:off x="1310" y="3025"/>
                <a:ext cx="63" cy="28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264" name="Group 551"/>
            <p:cNvGrpSpPr>
              <a:grpSpLocks/>
            </p:cNvGrpSpPr>
            <p:nvPr/>
          </p:nvGrpSpPr>
          <p:grpSpPr bwMode="auto">
            <a:xfrm>
              <a:off x="4213225" y="5366567"/>
              <a:ext cx="1512888" cy="216000"/>
              <a:chOff x="2654" y="2966"/>
              <a:chExt cx="953" cy="218"/>
            </a:xfrm>
          </p:grpSpPr>
          <p:grpSp>
            <p:nvGrpSpPr>
              <p:cNvPr id="265" name="Group 123"/>
              <p:cNvGrpSpPr>
                <a:grpSpLocks/>
              </p:cNvGrpSpPr>
              <p:nvPr/>
            </p:nvGrpSpPr>
            <p:grpSpPr bwMode="auto">
              <a:xfrm>
                <a:off x="3244" y="2966"/>
                <a:ext cx="363" cy="218"/>
                <a:chOff x="1159" y="3025"/>
                <a:chExt cx="510" cy="306"/>
              </a:xfrm>
            </p:grpSpPr>
            <p:sp>
              <p:nvSpPr>
                <p:cNvPr id="288" name="Freeform 124"/>
                <p:cNvSpPr>
                  <a:spLocks/>
                </p:cNvSpPr>
                <p:nvPr/>
              </p:nvSpPr>
              <p:spPr bwMode="auto">
                <a:xfrm>
                  <a:off x="1322" y="3213"/>
                  <a:ext cx="347" cy="81"/>
                </a:xfrm>
                <a:custGeom>
                  <a:avLst/>
                  <a:gdLst>
                    <a:gd name="T0" fmla="*/ 347 w 347"/>
                    <a:gd name="T1" fmla="*/ 36 h 81"/>
                    <a:gd name="T2" fmla="*/ 279 w 347"/>
                    <a:gd name="T3" fmla="*/ 23 h 81"/>
                    <a:gd name="T4" fmla="*/ 249 w 347"/>
                    <a:gd name="T5" fmla="*/ 32 h 81"/>
                    <a:gd name="T6" fmla="*/ 229 w 347"/>
                    <a:gd name="T7" fmla="*/ 53 h 81"/>
                    <a:gd name="T8" fmla="*/ 219 w 347"/>
                    <a:gd name="T9" fmla="*/ 81 h 81"/>
                    <a:gd name="T10" fmla="*/ 159 w 347"/>
                    <a:gd name="T11" fmla="*/ 81 h 81"/>
                    <a:gd name="T12" fmla="*/ 112 w 347"/>
                    <a:gd name="T13" fmla="*/ 81 h 81"/>
                    <a:gd name="T14" fmla="*/ 100 w 347"/>
                    <a:gd name="T15" fmla="*/ 48 h 81"/>
                    <a:gd name="T16" fmla="*/ 73 w 347"/>
                    <a:gd name="T17" fmla="*/ 30 h 81"/>
                    <a:gd name="T18" fmla="*/ 46 w 347"/>
                    <a:gd name="T19" fmla="*/ 24 h 81"/>
                    <a:gd name="T20" fmla="*/ 22 w 347"/>
                    <a:gd name="T21" fmla="*/ 32 h 81"/>
                    <a:gd name="T22" fmla="*/ 0 w 347"/>
                    <a:gd name="T23" fmla="*/ 48 h 81"/>
                    <a:gd name="T24" fmla="*/ 7 w 347"/>
                    <a:gd name="T25" fmla="*/ 0 h 81"/>
                    <a:gd name="T26" fmla="*/ 285 w 347"/>
                    <a:gd name="T27" fmla="*/ 0 h 81"/>
                    <a:gd name="T28" fmla="*/ 333 w 347"/>
                    <a:gd name="T29" fmla="*/ 35 h 8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347"/>
                    <a:gd name="T46" fmla="*/ 0 h 81"/>
                    <a:gd name="T47" fmla="*/ 347 w 347"/>
                    <a:gd name="T48" fmla="*/ 81 h 81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347" h="81">
                      <a:moveTo>
                        <a:pt x="347" y="36"/>
                      </a:moveTo>
                      <a:lnTo>
                        <a:pt x="279" y="23"/>
                      </a:lnTo>
                      <a:lnTo>
                        <a:pt x="249" y="32"/>
                      </a:lnTo>
                      <a:lnTo>
                        <a:pt x="229" y="53"/>
                      </a:lnTo>
                      <a:lnTo>
                        <a:pt x="219" y="81"/>
                      </a:lnTo>
                      <a:lnTo>
                        <a:pt x="159" y="81"/>
                      </a:lnTo>
                      <a:lnTo>
                        <a:pt x="112" y="81"/>
                      </a:lnTo>
                      <a:lnTo>
                        <a:pt x="100" y="48"/>
                      </a:lnTo>
                      <a:lnTo>
                        <a:pt x="73" y="30"/>
                      </a:lnTo>
                      <a:lnTo>
                        <a:pt x="46" y="24"/>
                      </a:lnTo>
                      <a:lnTo>
                        <a:pt x="22" y="32"/>
                      </a:lnTo>
                      <a:lnTo>
                        <a:pt x="0" y="48"/>
                      </a:lnTo>
                      <a:lnTo>
                        <a:pt x="7" y="0"/>
                      </a:lnTo>
                      <a:lnTo>
                        <a:pt x="285" y="0"/>
                      </a:lnTo>
                      <a:lnTo>
                        <a:pt x="333" y="35"/>
                      </a:lnTo>
                    </a:path>
                  </a:pathLst>
                </a:custGeom>
                <a:solidFill>
                  <a:srgbClr val="153B6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89" name="Freeform 125"/>
                <p:cNvSpPr>
                  <a:spLocks/>
                </p:cNvSpPr>
                <p:nvPr/>
              </p:nvSpPr>
              <p:spPr bwMode="auto">
                <a:xfrm>
                  <a:off x="1338" y="3260"/>
                  <a:ext cx="74" cy="71"/>
                </a:xfrm>
                <a:custGeom>
                  <a:avLst/>
                  <a:gdLst>
                    <a:gd name="T0" fmla="*/ 36 w 74"/>
                    <a:gd name="T1" fmla="*/ 0 h 71"/>
                    <a:gd name="T2" fmla="*/ 30 w 74"/>
                    <a:gd name="T3" fmla="*/ 0 h 71"/>
                    <a:gd name="T4" fmla="*/ 21 w 74"/>
                    <a:gd name="T5" fmla="*/ 1 h 71"/>
                    <a:gd name="T6" fmla="*/ 15 w 74"/>
                    <a:gd name="T7" fmla="*/ 4 h 71"/>
                    <a:gd name="T8" fmla="*/ 10 w 74"/>
                    <a:gd name="T9" fmla="*/ 9 h 71"/>
                    <a:gd name="T10" fmla="*/ 5 w 74"/>
                    <a:gd name="T11" fmla="*/ 14 h 71"/>
                    <a:gd name="T12" fmla="*/ 1 w 74"/>
                    <a:gd name="T13" fmla="*/ 20 h 71"/>
                    <a:gd name="T14" fmla="*/ 0 w 74"/>
                    <a:gd name="T15" fmla="*/ 28 h 71"/>
                    <a:gd name="T16" fmla="*/ 0 w 74"/>
                    <a:gd name="T17" fmla="*/ 35 h 71"/>
                    <a:gd name="T18" fmla="*/ 0 w 74"/>
                    <a:gd name="T19" fmla="*/ 42 h 71"/>
                    <a:gd name="T20" fmla="*/ 1 w 74"/>
                    <a:gd name="T21" fmla="*/ 49 h 71"/>
                    <a:gd name="T22" fmla="*/ 5 w 74"/>
                    <a:gd name="T23" fmla="*/ 55 h 71"/>
                    <a:gd name="T24" fmla="*/ 10 w 74"/>
                    <a:gd name="T25" fmla="*/ 60 h 71"/>
                    <a:gd name="T26" fmla="*/ 15 w 74"/>
                    <a:gd name="T27" fmla="*/ 65 h 71"/>
                    <a:gd name="T28" fmla="*/ 21 w 74"/>
                    <a:gd name="T29" fmla="*/ 68 h 71"/>
                    <a:gd name="T30" fmla="*/ 30 w 74"/>
                    <a:gd name="T31" fmla="*/ 69 h 71"/>
                    <a:gd name="T32" fmla="*/ 36 w 74"/>
                    <a:gd name="T33" fmla="*/ 71 h 71"/>
                    <a:gd name="T34" fmla="*/ 45 w 74"/>
                    <a:gd name="T35" fmla="*/ 69 h 71"/>
                    <a:gd name="T36" fmla="*/ 51 w 74"/>
                    <a:gd name="T37" fmla="*/ 68 h 71"/>
                    <a:gd name="T38" fmla="*/ 58 w 74"/>
                    <a:gd name="T39" fmla="*/ 65 h 71"/>
                    <a:gd name="T40" fmla="*/ 63 w 74"/>
                    <a:gd name="T41" fmla="*/ 60 h 71"/>
                    <a:gd name="T42" fmla="*/ 68 w 74"/>
                    <a:gd name="T43" fmla="*/ 55 h 71"/>
                    <a:gd name="T44" fmla="*/ 71 w 74"/>
                    <a:gd name="T45" fmla="*/ 49 h 71"/>
                    <a:gd name="T46" fmla="*/ 73 w 74"/>
                    <a:gd name="T47" fmla="*/ 42 h 71"/>
                    <a:gd name="T48" fmla="*/ 74 w 74"/>
                    <a:gd name="T49" fmla="*/ 35 h 71"/>
                    <a:gd name="T50" fmla="*/ 73 w 74"/>
                    <a:gd name="T51" fmla="*/ 28 h 71"/>
                    <a:gd name="T52" fmla="*/ 71 w 74"/>
                    <a:gd name="T53" fmla="*/ 20 h 71"/>
                    <a:gd name="T54" fmla="*/ 68 w 74"/>
                    <a:gd name="T55" fmla="*/ 14 h 71"/>
                    <a:gd name="T56" fmla="*/ 63 w 74"/>
                    <a:gd name="T57" fmla="*/ 9 h 71"/>
                    <a:gd name="T58" fmla="*/ 58 w 74"/>
                    <a:gd name="T59" fmla="*/ 4 h 71"/>
                    <a:gd name="T60" fmla="*/ 51 w 74"/>
                    <a:gd name="T61" fmla="*/ 1 h 71"/>
                    <a:gd name="T62" fmla="*/ 45 w 74"/>
                    <a:gd name="T63" fmla="*/ 0 h 71"/>
                    <a:gd name="T64" fmla="*/ 36 w 74"/>
                    <a:gd name="T65" fmla="*/ 0 h 7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74"/>
                    <a:gd name="T100" fmla="*/ 0 h 71"/>
                    <a:gd name="T101" fmla="*/ 74 w 74"/>
                    <a:gd name="T102" fmla="*/ 71 h 7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74" h="71">
                      <a:moveTo>
                        <a:pt x="36" y="0"/>
                      </a:moveTo>
                      <a:lnTo>
                        <a:pt x="30" y="0"/>
                      </a:lnTo>
                      <a:lnTo>
                        <a:pt x="21" y="1"/>
                      </a:lnTo>
                      <a:lnTo>
                        <a:pt x="15" y="4"/>
                      </a:lnTo>
                      <a:lnTo>
                        <a:pt x="10" y="9"/>
                      </a:lnTo>
                      <a:lnTo>
                        <a:pt x="5" y="14"/>
                      </a:lnTo>
                      <a:lnTo>
                        <a:pt x="1" y="20"/>
                      </a:lnTo>
                      <a:lnTo>
                        <a:pt x="0" y="28"/>
                      </a:lnTo>
                      <a:lnTo>
                        <a:pt x="0" y="35"/>
                      </a:lnTo>
                      <a:lnTo>
                        <a:pt x="0" y="42"/>
                      </a:lnTo>
                      <a:lnTo>
                        <a:pt x="1" y="49"/>
                      </a:lnTo>
                      <a:lnTo>
                        <a:pt x="5" y="55"/>
                      </a:lnTo>
                      <a:lnTo>
                        <a:pt x="10" y="60"/>
                      </a:lnTo>
                      <a:lnTo>
                        <a:pt x="15" y="65"/>
                      </a:lnTo>
                      <a:lnTo>
                        <a:pt x="21" y="68"/>
                      </a:lnTo>
                      <a:lnTo>
                        <a:pt x="30" y="69"/>
                      </a:lnTo>
                      <a:lnTo>
                        <a:pt x="36" y="71"/>
                      </a:lnTo>
                      <a:lnTo>
                        <a:pt x="45" y="69"/>
                      </a:lnTo>
                      <a:lnTo>
                        <a:pt x="51" y="68"/>
                      </a:lnTo>
                      <a:lnTo>
                        <a:pt x="58" y="65"/>
                      </a:lnTo>
                      <a:lnTo>
                        <a:pt x="63" y="60"/>
                      </a:lnTo>
                      <a:lnTo>
                        <a:pt x="68" y="55"/>
                      </a:lnTo>
                      <a:lnTo>
                        <a:pt x="71" y="49"/>
                      </a:lnTo>
                      <a:lnTo>
                        <a:pt x="73" y="42"/>
                      </a:lnTo>
                      <a:lnTo>
                        <a:pt x="74" y="35"/>
                      </a:lnTo>
                      <a:lnTo>
                        <a:pt x="73" y="28"/>
                      </a:lnTo>
                      <a:lnTo>
                        <a:pt x="71" y="20"/>
                      </a:lnTo>
                      <a:lnTo>
                        <a:pt x="68" y="14"/>
                      </a:lnTo>
                      <a:lnTo>
                        <a:pt x="63" y="9"/>
                      </a:lnTo>
                      <a:lnTo>
                        <a:pt x="58" y="4"/>
                      </a:lnTo>
                      <a:lnTo>
                        <a:pt x="51" y="1"/>
                      </a:lnTo>
                      <a:lnTo>
                        <a:pt x="45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90" name="Freeform 126"/>
                <p:cNvSpPr>
                  <a:spLocks/>
                </p:cNvSpPr>
                <p:nvPr/>
              </p:nvSpPr>
              <p:spPr bwMode="auto">
                <a:xfrm>
                  <a:off x="1338" y="3260"/>
                  <a:ext cx="74" cy="71"/>
                </a:xfrm>
                <a:custGeom>
                  <a:avLst/>
                  <a:gdLst>
                    <a:gd name="T0" fmla="*/ 36 w 74"/>
                    <a:gd name="T1" fmla="*/ 0 h 71"/>
                    <a:gd name="T2" fmla="*/ 30 w 74"/>
                    <a:gd name="T3" fmla="*/ 0 h 71"/>
                    <a:gd name="T4" fmla="*/ 21 w 74"/>
                    <a:gd name="T5" fmla="*/ 1 h 71"/>
                    <a:gd name="T6" fmla="*/ 15 w 74"/>
                    <a:gd name="T7" fmla="*/ 4 h 71"/>
                    <a:gd name="T8" fmla="*/ 10 w 74"/>
                    <a:gd name="T9" fmla="*/ 9 h 71"/>
                    <a:gd name="T10" fmla="*/ 5 w 74"/>
                    <a:gd name="T11" fmla="*/ 14 h 71"/>
                    <a:gd name="T12" fmla="*/ 1 w 74"/>
                    <a:gd name="T13" fmla="*/ 20 h 71"/>
                    <a:gd name="T14" fmla="*/ 0 w 74"/>
                    <a:gd name="T15" fmla="*/ 28 h 71"/>
                    <a:gd name="T16" fmla="*/ 0 w 74"/>
                    <a:gd name="T17" fmla="*/ 35 h 71"/>
                    <a:gd name="T18" fmla="*/ 0 w 74"/>
                    <a:gd name="T19" fmla="*/ 42 h 71"/>
                    <a:gd name="T20" fmla="*/ 1 w 74"/>
                    <a:gd name="T21" fmla="*/ 49 h 71"/>
                    <a:gd name="T22" fmla="*/ 5 w 74"/>
                    <a:gd name="T23" fmla="*/ 55 h 71"/>
                    <a:gd name="T24" fmla="*/ 10 w 74"/>
                    <a:gd name="T25" fmla="*/ 60 h 71"/>
                    <a:gd name="T26" fmla="*/ 15 w 74"/>
                    <a:gd name="T27" fmla="*/ 65 h 71"/>
                    <a:gd name="T28" fmla="*/ 21 w 74"/>
                    <a:gd name="T29" fmla="*/ 68 h 71"/>
                    <a:gd name="T30" fmla="*/ 30 w 74"/>
                    <a:gd name="T31" fmla="*/ 69 h 71"/>
                    <a:gd name="T32" fmla="*/ 36 w 74"/>
                    <a:gd name="T33" fmla="*/ 71 h 71"/>
                    <a:gd name="T34" fmla="*/ 45 w 74"/>
                    <a:gd name="T35" fmla="*/ 69 h 71"/>
                    <a:gd name="T36" fmla="*/ 51 w 74"/>
                    <a:gd name="T37" fmla="*/ 68 h 71"/>
                    <a:gd name="T38" fmla="*/ 58 w 74"/>
                    <a:gd name="T39" fmla="*/ 65 h 71"/>
                    <a:gd name="T40" fmla="*/ 63 w 74"/>
                    <a:gd name="T41" fmla="*/ 60 h 71"/>
                    <a:gd name="T42" fmla="*/ 68 w 74"/>
                    <a:gd name="T43" fmla="*/ 55 h 71"/>
                    <a:gd name="T44" fmla="*/ 71 w 74"/>
                    <a:gd name="T45" fmla="*/ 49 h 71"/>
                    <a:gd name="T46" fmla="*/ 73 w 74"/>
                    <a:gd name="T47" fmla="*/ 42 h 71"/>
                    <a:gd name="T48" fmla="*/ 74 w 74"/>
                    <a:gd name="T49" fmla="*/ 35 h 71"/>
                    <a:gd name="T50" fmla="*/ 73 w 74"/>
                    <a:gd name="T51" fmla="*/ 28 h 71"/>
                    <a:gd name="T52" fmla="*/ 71 w 74"/>
                    <a:gd name="T53" fmla="*/ 20 h 71"/>
                    <a:gd name="T54" fmla="*/ 68 w 74"/>
                    <a:gd name="T55" fmla="*/ 14 h 71"/>
                    <a:gd name="T56" fmla="*/ 63 w 74"/>
                    <a:gd name="T57" fmla="*/ 9 h 71"/>
                    <a:gd name="T58" fmla="*/ 58 w 74"/>
                    <a:gd name="T59" fmla="*/ 4 h 71"/>
                    <a:gd name="T60" fmla="*/ 51 w 74"/>
                    <a:gd name="T61" fmla="*/ 1 h 71"/>
                    <a:gd name="T62" fmla="*/ 45 w 74"/>
                    <a:gd name="T63" fmla="*/ 0 h 71"/>
                    <a:gd name="T64" fmla="*/ 36 w 74"/>
                    <a:gd name="T65" fmla="*/ 0 h 7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74"/>
                    <a:gd name="T100" fmla="*/ 0 h 71"/>
                    <a:gd name="T101" fmla="*/ 74 w 74"/>
                    <a:gd name="T102" fmla="*/ 71 h 7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74" h="71">
                      <a:moveTo>
                        <a:pt x="36" y="0"/>
                      </a:moveTo>
                      <a:lnTo>
                        <a:pt x="30" y="0"/>
                      </a:lnTo>
                      <a:lnTo>
                        <a:pt x="21" y="1"/>
                      </a:lnTo>
                      <a:lnTo>
                        <a:pt x="15" y="4"/>
                      </a:lnTo>
                      <a:lnTo>
                        <a:pt x="10" y="9"/>
                      </a:lnTo>
                      <a:lnTo>
                        <a:pt x="5" y="14"/>
                      </a:lnTo>
                      <a:lnTo>
                        <a:pt x="1" y="20"/>
                      </a:lnTo>
                      <a:lnTo>
                        <a:pt x="0" y="28"/>
                      </a:lnTo>
                      <a:lnTo>
                        <a:pt x="0" y="35"/>
                      </a:lnTo>
                      <a:lnTo>
                        <a:pt x="0" y="42"/>
                      </a:lnTo>
                      <a:lnTo>
                        <a:pt x="1" y="49"/>
                      </a:lnTo>
                      <a:lnTo>
                        <a:pt x="5" y="55"/>
                      </a:lnTo>
                      <a:lnTo>
                        <a:pt x="10" y="60"/>
                      </a:lnTo>
                      <a:lnTo>
                        <a:pt x="15" y="65"/>
                      </a:lnTo>
                      <a:lnTo>
                        <a:pt x="21" y="68"/>
                      </a:lnTo>
                      <a:lnTo>
                        <a:pt x="30" y="69"/>
                      </a:lnTo>
                      <a:lnTo>
                        <a:pt x="36" y="71"/>
                      </a:lnTo>
                      <a:lnTo>
                        <a:pt x="45" y="69"/>
                      </a:lnTo>
                      <a:lnTo>
                        <a:pt x="51" y="68"/>
                      </a:lnTo>
                      <a:lnTo>
                        <a:pt x="58" y="65"/>
                      </a:lnTo>
                      <a:lnTo>
                        <a:pt x="63" y="60"/>
                      </a:lnTo>
                      <a:lnTo>
                        <a:pt x="68" y="55"/>
                      </a:lnTo>
                      <a:lnTo>
                        <a:pt x="71" y="49"/>
                      </a:lnTo>
                      <a:lnTo>
                        <a:pt x="73" y="42"/>
                      </a:lnTo>
                      <a:lnTo>
                        <a:pt x="74" y="35"/>
                      </a:lnTo>
                      <a:lnTo>
                        <a:pt x="73" y="28"/>
                      </a:lnTo>
                      <a:lnTo>
                        <a:pt x="71" y="20"/>
                      </a:lnTo>
                      <a:lnTo>
                        <a:pt x="68" y="14"/>
                      </a:lnTo>
                      <a:lnTo>
                        <a:pt x="63" y="9"/>
                      </a:lnTo>
                      <a:lnTo>
                        <a:pt x="58" y="4"/>
                      </a:lnTo>
                      <a:lnTo>
                        <a:pt x="51" y="1"/>
                      </a:lnTo>
                      <a:lnTo>
                        <a:pt x="45" y="0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91" name="Freeform 127"/>
                <p:cNvSpPr>
                  <a:spLocks/>
                </p:cNvSpPr>
                <p:nvPr/>
              </p:nvSpPr>
              <p:spPr bwMode="auto">
                <a:xfrm>
                  <a:off x="1565" y="3260"/>
                  <a:ext cx="74" cy="71"/>
                </a:xfrm>
                <a:custGeom>
                  <a:avLst/>
                  <a:gdLst>
                    <a:gd name="T0" fmla="*/ 36 w 74"/>
                    <a:gd name="T1" fmla="*/ 0 h 71"/>
                    <a:gd name="T2" fmla="*/ 30 w 74"/>
                    <a:gd name="T3" fmla="*/ 0 h 71"/>
                    <a:gd name="T4" fmla="*/ 23 w 74"/>
                    <a:gd name="T5" fmla="*/ 1 h 71"/>
                    <a:gd name="T6" fmla="*/ 16 w 74"/>
                    <a:gd name="T7" fmla="*/ 4 h 71"/>
                    <a:gd name="T8" fmla="*/ 10 w 74"/>
                    <a:gd name="T9" fmla="*/ 9 h 71"/>
                    <a:gd name="T10" fmla="*/ 6 w 74"/>
                    <a:gd name="T11" fmla="*/ 14 h 71"/>
                    <a:gd name="T12" fmla="*/ 3 w 74"/>
                    <a:gd name="T13" fmla="*/ 20 h 71"/>
                    <a:gd name="T14" fmla="*/ 0 w 74"/>
                    <a:gd name="T15" fmla="*/ 28 h 71"/>
                    <a:gd name="T16" fmla="*/ 0 w 74"/>
                    <a:gd name="T17" fmla="*/ 35 h 71"/>
                    <a:gd name="T18" fmla="*/ 0 w 74"/>
                    <a:gd name="T19" fmla="*/ 42 h 71"/>
                    <a:gd name="T20" fmla="*/ 3 w 74"/>
                    <a:gd name="T21" fmla="*/ 49 h 71"/>
                    <a:gd name="T22" fmla="*/ 6 w 74"/>
                    <a:gd name="T23" fmla="*/ 55 h 71"/>
                    <a:gd name="T24" fmla="*/ 10 w 74"/>
                    <a:gd name="T25" fmla="*/ 60 h 71"/>
                    <a:gd name="T26" fmla="*/ 16 w 74"/>
                    <a:gd name="T27" fmla="*/ 65 h 71"/>
                    <a:gd name="T28" fmla="*/ 23 w 74"/>
                    <a:gd name="T29" fmla="*/ 68 h 71"/>
                    <a:gd name="T30" fmla="*/ 30 w 74"/>
                    <a:gd name="T31" fmla="*/ 69 h 71"/>
                    <a:gd name="T32" fmla="*/ 36 w 74"/>
                    <a:gd name="T33" fmla="*/ 71 h 71"/>
                    <a:gd name="T34" fmla="*/ 44 w 74"/>
                    <a:gd name="T35" fmla="*/ 69 h 71"/>
                    <a:gd name="T36" fmla="*/ 51 w 74"/>
                    <a:gd name="T37" fmla="*/ 68 h 71"/>
                    <a:gd name="T38" fmla="*/ 58 w 74"/>
                    <a:gd name="T39" fmla="*/ 65 h 71"/>
                    <a:gd name="T40" fmla="*/ 63 w 74"/>
                    <a:gd name="T41" fmla="*/ 60 h 71"/>
                    <a:gd name="T42" fmla="*/ 68 w 74"/>
                    <a:gd name="T43" fmla="*/ 55 h 71"/>
                    <a:gd name="T44" fmla="*/ 71 w 74"/>
                    <a:gd name="T45" fmla="*/ 49 h 71"/>
                    <a:gd name="T46" fmla="*/ 73 w 74"/>
                    <a:gd name="T47" fmla="*/ 42 h 71"/>
                    <a:gd name="T48" fmla="*/ 74 w 74"/>
                    <a:gd name="T49" fmla="*/ 35 h 71"/>
                    <a:gd name="T50" fmla="*/ 73 w 74"/>
                    <a:gd name="T51" fmla="*/ 28 h 71"/>
                    <a:gd name="T52" fmla="*/ 71 w 74"/>
                    <a:gd name="T53" fmla="*/ 20 h 71"/>
                    <a:gd name="T54" fmla="*/ 68 w 74"/>
                    <a:gd name="T55" fmla="*/ 14 h 71"/>
                    <a:gd name="T56" fmla="*/ 63 w 74"/>
                    <a:gd name="T57" fmla="*/ 9 h 71"/>
                    <a:gd name="T58" fmla="*/ 58 w 74"/>
                    <a:gd name="T59" fmla="*/ 4 h 71"/>
                    <a:gd name="T60" fmla="*/ 51 w 74"/>
                    <a:gd name="T61" fmla="*/ 1 h 71"/>
                    <a:gd name="T62" fmla="*/ 44 w 74"/>
                    <a:gd name="T63" fmla="*/ 0 h 71"/>
                    <a:gd name="T64" fmla="*/ 36 w 74"/>
                    <a:gd name="T65" fmla="*/ 0 h 7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74"/>
                    <a:gd name="T100" fmla="*/ 0 h 71"/>
                    <a:gd name="T101" fmla="*/ 74 w 74"/>
                    <a:gd name="T102" fmla="*/ 71 h 7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74" h="71">
                      <a:moveTo>
                        <a:pt x="36" y="0"/>
                      </a:moveTo>
                      <a:lnTo>
                        <a:pt x="30" y="0"/>
                      </a:lnTo>
                      <a:lnTo>
                        <a:pt x="23" y="1"/>
                      </a:lnTo>
                      <a:lnTo>
                        <a:pt x="16" y="4"/>
                      </a:lnTo>
                      <a:lnTo>
                        <a:pt x="10" y="9"/>
                      </a:lnTo>
                      <a:lnTo>
                        <a:pt x="6" y="14"/>
                      </a:lnTo>
                      <a:lnTo>
                        <a:pt x="3" y="20"/>
                      </a:lnTo>
                      <a:lnTo>
                        <a:pt x="0" y="28"/>
                      </a:lnTo>
                      <a:lnTo>
                        <a:pt x="0" y="35"/>
                      </a:lnTo>
                      <a:lnTo>
                        <a:pt x="0" y="42"/>
                      </a:lnTo>
                      <a:lnTo>
                        <a:pt x="3" y="49"/>
                      </a:lnTo>
                      <a:lnTo>
                        <a:pt x="6" y="55"/>
                      </a:lnTo>
                      <a:lnTo>
                        <a:pt x="10" y="60"/>
                      </a:lnTo>
                      <a:lnTo>
                        <a:pt x="16" y="65"/>
                      </a:lnTo>
                      <a:lnTo>
                        <a:pt x="23" y="68"/>
                      </a:lnTo>
                      <a:lnTo>
                        <a:pt x="30" y="69"/>
                      </a:lnTo>
                      <a:lnTo>
                        <a:pt x="36" y="71"/>
                      </a:lnTo>
                      <a:lnTo>
                        <a:pt x="44" y="69"/>
                      </a:lnTo>
                      <a:lnTo>
                        <a:pt x="51" y="68"/>
                      </a:lnTo>
                      <a:lnTo>
                        <a:pt x="58" y="65"/>
                      </a:lnTo>
                      <a:lnTo>
                        <a:pt x="63" y="60"/>
                      </a:lnTo>
                      <a:lnTo>
                        <a:pt x="68" y="55"/>
                      </a:lnTo>
                      <a:lnTo>
                        <a:pt x="71" y="49"/>
                      </a:lnTo>
                      <a:lnTo>
                        <a:pt x="73" y="42"/>
                      </a:lnTo>
                      <a:lnTo>
                        <a:pt x="74" y="35"/>
                      </a:lnTo>
                      <a:lnTo>
                        <a:pt x="73" y="28"/>
                      </a:lnTo>
                      <a:lnTo>
                        <a:pt x="71" y="20"/>
                      </a:lnTo>
                      <a:lnTo>
                        <a:pt x="68" y="14"/>
                      </a:lnTo>
                      <a:lnTo>
                        <a:pt x="63" y="9"/>
                      </a:lnTo>
                      <a:lnTo>
                        <a:pt x="58" y="4"/>
                      </a:lnTo>
                      <a:lnTo>
                        <a:pt x="51" y="1"/>
                      </a:lnTo>
                      <a:lnTo>
                        <a:pt x="44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92" name="Freeform 128"/>
                <p:cNvSpPr>
                  <a:spLocks/>
                </p:cNvSpPr>
                <p:nvPr/>
              </p:nvSpPr>
              <p:spPr bwMode="auto">
                <a:xfrm>
                  <a:off x="1565" y="3260"/>
                  <a:ext cx="74" cy="71"/>
                </a:xfrm>
                <a:custGeom>
                  <a:avLst/>
                  <a:gdLst>
                    <a:gd name="T0" fmla="*/ 36 w 74"/>
                    <a:gd name="T1" fmla="*/ 0 h 71"/>
                    <a:gd name="T2" fmla="*/ 30 w 74"/>
                    <a:gd name="T3" fmla="*/ 0 h 71"/>
                    <a:gd name="T4" fmla="*/ 23 w 74"/>
                    <a:gd name="T5" fmla="*/ 1 h 71"/>
                    <a:gd name="T6" fmla="*/ 16 w 74"/>
                    <a:gd name="T7" fmla="*/ 4 h 71"/>
                    <a:gd name="T8" fmla="*/ 10 w 74"/>
                    <a:gd name="T9" fmla="*/ 9 h 71"/>
                    <a:gd name="T10" fmla="*/ 6 w 74"/>
                    <a:gd name="T11" fmla="*/ 14 h 71"/>
                    <a:gd name="T12" fmla="*/ 3 w 74"/>
                    <a:gd name="T13" fmla="*/ 20 h 71"/>
                    <a:gd name="T14" fmla="*/ 0 w 74"/>
                    <a:gd name="T15" fmla="*/ 28 h 71"/>
                    <a:gd name="T16" fmla="*/ 0 w 74"/>
                    <a:gd name="T17" fmla="*/ 35 h 71"/>
                    <a:gd name="T18" fmla="*/ 0 w 74"/>
                    <a:gd name="T19" fmla="*/ 42 h 71"/>
                    <a:gd name="T20" fmla="*/ 3 w 74"/>
                    <a:gd name="T21" fmla="*/ 49 h 71"/>
                    <a:gd name="T22" fmla="*/ 6 w 74"/>
                    <a:gd name="T23" fmla="*/ 55 h 71"/>
                    <a:gd name="T24" fmla="*/ 10 w 74"/>
                    <a:gd name="T25" fmla="*/ 60 h 71"/>
                    <a:gd name="T26" fmla="*/ 16 w 74"/>
                    <a:gd name="T27" fmla="*/ 65 h 71"/>
                    <a:gd name="T28" fmla="*/ 23 w 74"/>
                    <a:gd name="T29" fmla="*/ 68 h 71"/>
                    <a:gd name="T30" fmla="*/ 30 w 74"/>
                    <a:gd name="T31" fmla="*/ 69 h 71"/>
                    <a:gd name="T32" fmla="*/ 36 w 74"/>
                    <a:gd name="T33" fmla="*/ 71 h 71"/>
                    <a:gd name="T34" fmla="*/ 44 w 74"/>
                    <a:gd name="T35" fmla="*/ 69 h 71"/>
                    <a:gd name="T36" fmla="*/ 51 w 74"/>
                    <a:gd name="T37" fmla="*/ 68 h 71"/>
                    <a:gd name="T38" fmla="*/ 58 w 74"/>
                    <a:gd name="T39" fmla="*/ 65 h 71"/>
                    <a:gd name="T40" fmla="*/ 63 w 74"/>
                    <a:gd name="T41" fmla="*/ 60 h 71"/>
                    <a:gd name="T42" fmla="*/ 68 w 74"/>
                    <a:gd name="T43" fmla="*/ 55 h 71"/>
                    <a:gd name="T44" fmla="*/ 71 w 74"/>
                    <a:gd name="T45" fmla="*/ 49 h 71"/>
                    <a:gd name="T46" fmla="*/ 73 w 74"/>
                    <a:gd name="T47" fmla="*/ 42 h 71"/>
                    <a:gd name="T48" fmla="*/ 74 w 74"/>
                    <a:gd name="T49" fmla="*/ 35 h 71"/>
                    <a:gd name="T50" fmla="*/ 73 w 74"/>
                    <a:gd name="T51" fmla="*/ 28 h 71"/>
                    <a:gd name="T52" fmla="*/ 71 w 74"/>
                    <a:gd name="T53" fmla="*/ 20 h 71"/>
                    <a:gd name="T54" fmla="*/ 68 w 74"/>
                    <a:gd name="T55" fmla="*/ 14 h 71"/>
                    <a:gd name="T56" fmla="*/ 63 w 74"/>
                    <a:gd name="T57" fmla="*/ 9 h 71"/>
                    <a:gd name="T58" fmla="*/ 58 w 74"/>
                    <a:gd name="T59" fmla="*/ 4 h 71"/>
                    <a:gd name="T60" fmla="*/ 51 w 74"/>
                    <a:gd name="T61" fmla="*/ 1 h 71"/>
                    <a:gd name="T62" fmla="*/ 44 w 74"/>
                    <a:gd name="T63" fmla="*/ 0 h 71"/>
                    <a:gd name="T64" fmla="*/ 36 w 74"/>
                    <a:gd name="T65" fmla="*/ 0 h 7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74"/>
                    <a:gd name="T100" fmla="*/ 0 h 71"/>
                    <a:gd name="T101" fmla="*/ 74 w 74"/>
                    <a:gd name="T102" fmla="*/ 71 h 7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74" h="71">
                      <a:moveTo>
                        <a:pt x="36" y="0"/>
                      </a:moveTo>
                      <a:lnTo>
                        <a:pt x="30" y="0"/>
                      </a:lnTo>
                      <a:lnTo>
                        <a:pt x="23" y="1"/>
                      </a:lnTo>
                      <a:lnTo>
                        <a:pt x="16" y="4"/>
                      </a:lnTo>
                      <a:lnTo>
                        <a:pt x="10" y="9"/>
                      </a:lnTo>
                      <a:lnTo>
                        <a:pt x="6" y="14"/>
                      </a:lnTo>
                      <a:lnTo>
                        <a:pt x="3" y="20"/>
                      </a:lnTo>
                      <a:lnTo>
                        <a:pt x="0" y="28"/>
                      </a:lnTo>
                      <a:lnTo>
                        <a:pt x="0" y="35"/>
                      </a:lnTo>
                      <a:lnTo>
                        <a:pt x="0" y="42"/>
                      </a:lnTo>
                      <a:lnTo>
                        <a:pt x="3" y="49"/>
                      </a:lnTo>
                      <a:lnTo>
                        <a:pt x="6" y="55"/>
                      </a:lnTo>
                      <a:lnTo>
                        <a:pt x="10" y="60"/>
                      </a:lnTo>
                      <a:lnTo>
                        <a:pt x="16" y="65"/>
                      </a:lnTo>
                      <a:lnTo>
                        <a:pt x="23" y="68"/>
                      </a:lnTo>
                      <a:lnTo>
                        <a:pt x="30" y="69"/>
                      </a:lnTo>
                      <a:lnTo>
                        <a:pt x="36" y="71"/>
                      </a:lnTo>
                      <a:lnTo>
                        <a:pt x="44" y="69"/>
                      </a:lnTo>
                      <a:lnTo>
                        <a:pt x="51" y="68"/>
                      </a:lnTo>
                      <a:lnTo>
                        <a:pt x="58" y="65"/>
                      </a:lnTo>
                      <a:lnTo>
                        <a:pt x="63" y="60"/>
                      </a:lnTo>
                      <a:lnTo>
                        <a:pt x="68" y="55"/>
                      </a:lnTo>
                      <a:lnTo>
                        <a:pt x="71" y="49"/>
                      </a:lnTo>
                      <a:lnTo>
                        <a:pt x="73" y="42"/>
                      </a:lnTo>
                      <a:lnTo>
                        <a:pt x="74" y="35"/>
                      </a:lnTo>
                      <a:lnTo>
                        <a:pt x="73" y="28"/>
                      </a:lnTo>
                      <a:lnTo>
                        <a:pt x="71" y="20"/>
                      </a:lnTo>
                      <a:lnTo>
                        <a:pt x="68" y="14"/>
                      </a:lnTo>
                      <a:lnTo>
                        <a:pt x="63" y="9"/>
                      </a:lnTo>
                      <a:lnTo>
                        <a:pt x="58" y="4"/>
                      </a:lnTo>
                      <a:lnTo>
                        <a:pt x="51" y="1"/>
                      </a:lnTo>
                      <a:lnTo>
                        <a:pt x="44" y="0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93" name="Line 129"/>
                <p:cNvSpPr>
                  <a:spLocks noChangeShapeType="1"/>
                </p:cNvSpPr>
                <p:nvPr/>
              </p:nvSpPr>
              <p:spPr bwMode="auto">
                <a:xfrm>
                  <a:off x="1159" y="3285"/>
                  <a:ext cx="151" cy="24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94" name="Line 130"/>
                <p:cNvSpPr>
                  <a:spLocks noChangeShapeType="1"/>
                </p:cNvSpPr>
                <p:nvPr/>
              </p:nvSpPr>
              <p:spPr bwMode="auto">
                <a:xfrm>
                  <a:off x="1457" y="3079"/>
                  <a:ext cx="85" cy="1"/>
                </a:xfrm>
                <a:prstGeom prst="line">
                  <a:avLst/>
                </a:prstGeom>
                <a:noFill/>
                <a:ln w="38100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95" name="Line 131"/>
                <p:cNvSpPr>
                  <a:spLocks noChangeShapeType="1"/>
                </p:cNvSpPr>
                <p:nvPr/>
              </p:nvSpPr>
              <p:spPr bwMode="auto">
                <a:xfrm>
                  <a:off x="1533" y="3079"/>
                  <a:ext cx="1" cy="131"/>
                </a:xfrm>
                <a:prstGeom prst="line">
                  <a:avLst/>
                </a:pr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96" name="Freeform 132"/>
                <p:cNvSpPr>
                  <a:spLocks/>
                </p:cNvSpPr>
                <p:nvPr/>
              </p:nvSpPr>
              <p:spPr bwMode="auto">
                <a:xfrm>
                  <a:off x="1316" y="3239"/>
                  <a:ext cx="116" cy="56"/>
                </a:xfrm>
                <a:custGeom>
                  <a:avLst/>
                  <a:gdLst>
                    <a:gd name="T0" fmla="*/ 0 w 116"/>
                    <a:gd name="T1" fmla="*/ 51 h 56"/>
                    <a:gd name="T2" fmla="*/ 2 w 116"/>
                    <a:gd name="T3" fmla="*/ 40 h 56"/>
                    <a:gd name="T4" fmla="*/ 7 w 116"/>
                    <a:gd name="T5" fmla="*/ 29 h 56"/>
                    <a:gd name="T6" fmla="*/ 14 w 116"/>
                    <a:gd name="T7" fmla="*/ 21 h 56"/>
                    <a:gd name="T8" fmla="*/ 20 w 116"/>
                    <a:gd name="T9" fmla="*/ 13 h 56"/>
                    <a:gd name="T10" fmla="*/ 30 w 116"/>
                    <a:gd name="T11" fmla="*/ 6 h 56"/>
                    <a:gd name="T12" fmla="*/ 40 w 116"/>
                    <a:gd name="T13" fmla="*/ 2 h 56"/>
                    <a:gd name="T14" fmla="*/ 52 w 116"/>
                    <a:gd name="T15" fmla="*/ 0 h 56"/>
                    <a:gd name="T16" fmla="*/ 65 w 116"/>
                    <a:gd name="T17" fmla="*/ 0 h 56"/>
                    <a:gd name="T18" fmla="*/ 75 w 116"/>
                    <a:gd name="T19" fmla="*/ 2 h 56"/>
                    <a:gd name="T20" fmla="*/ 86 w 116"/>
                    <a:gd name="T21" fmla="*/ 6 h 56"/>
                    <a:gd name="T22" fmla="*/ 95 w 116"/>
                    <a:gd name="T23" fmla="*/ 13 h 56"/>
                    <a:gd name="T24" fmla="*/ 103 w 116"/>
                    <a:gd name="T25" fmla="*/ 21 h 56"/>
                    <a:gd name="T26" fmla="*/ 110 w 116"/>
                    <a:gd name="T27" fmla="*/ 29 h 56"/>
                    <a:gd name="T28" fmla="*/ 115 w 116"/>
                    <a:gd name="T29" fmla="*/ 40 h 56"/>
                    <a:gd name="T30" fmla="*/ 116 w 116"/>
                    <a:gd name="T31" fmla="*/ 51 h 56"/>
                    <a:gd name="T32" fmla="*/ 116 w 116"/>
                    <a:gd name="T33" fmla="*/ 56 h 56"/>
                    <a:gd name="T34" fmla="*/ 116 w 116"/>
                    <a:gd name="T35" fmla="*/ 44 h 56"/>
                    <a:gd name="T36" fmla="*/ 111 w 116"/>
                    <a:gd name="T37" fmla="*/ 33 h 56"/>
                    <a:gd name="T38" fmla="*/ 106 w 116"/>
                    <a:gd name="T39" fmla="*/ 24 h 56"/>
                    <a:gd name="T40" fmla="*/ 100 w 116"/>
                    <a:gd name="T41" fmla="*/ 16 h 56"/>
                    <a:gd name="T42" fmla="*/ 91 w 116"/>
                    <a:gd name="T43" fmla="*/ 9 h 56"/>
                    <a:gd name="T44" fmla="*/ 81 w 116"/>
                    <a:gd name="T45" fmla="*/ 5 h 56"/>
                    <a:gd name="T46" fmla="*/ 70 w 116"/>
                    <a:gd name="T47" fmla="*/ 0 h 56"/>
                    <a:gd name="T48" fmla="*/ 58 w 116"/>
                    <a:gd name="T49" fmla="*/ 0 h 56"/>
                    <a:gd name="T50" fmla="*/ 47 w 116"/>
                    <a:gd name="T51" fmla="*/ 0 h 56"/>
                    <a:gd name="T52" fmla="*/ 35 w 116"/>
                    <a:gd name="T53" fmla="*/ 5 h 56"/>
                    <a:gd name="T54" fmla="*/ 25 w 116"/>
                    <a:gd name="T55" fmla="*/ 9 h 56"/>
                    <a:gd name="T56" fmla="*/ 17 w 116"/>
                    <a:gd name="T57" fmla="*/ 16 h 56"/>
                    <a:gd name="T58" fmla="*/ 10 w 116"/>
                    <a:gd name="T59" fmla="*/ 24 h 56"/>
                    <a:gd name="T60" fmla="*/ 4 w 116"/>
                    <a:gd name="T61" fmla="*/ 33 h 56"/>
                    <a:gd name="T62" fmla="*/ 0 w 116"/>
                    <a:gd name="T63" fmla="*/ 44 h 56"/>
                    <a:gd name="T64" fmla="*/ 0 w 116"/>
                    <a:gd name="T65" fmla="*/ 56 h 5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16"/>
                    <a:gd name="T100" fmla="*/ 0 h 56"/>
                    <a:gd name="T101" fmla="*/ 116 w 116"/>
                    <a:gd name="T102" fmla="*/ 56 h 5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16" h="56">
                      <a:moveTo>
                        <a:pt x="0" y="56"/>
                      </a:moveTo>
                      <a:lnTo>
                        <a:pt x="0" y="51"/>
                      </a:lnTo>
                      <a:lnTo>
                        <a:pt x="0" y="44"/>
                      </a:lnTo>
                      <a:lnTo>
                        <a:pt x="2" y="40"/>
                      </a:lnTo>
                      <a:lnTo>
                        <a:pt x="4" y="33"/>
                      </a:lnTo>
                      <a:lnTo>
                        <a:pt x="7" y="29"/>
                      </a:lnTo>
                      <a:lnTo>
                        <a:pt x="10" y="24"/>
                      </a:lnTo>
                      <a:lnTo>
                        <a:pt x="14" y="21"/>
                      </a:lnTo>
                      <a:lnTo>
                        <a:pt x="17" y="16"/>
                      </a:lnTo>
                      <a:lnTo>
                        <a:pt x="20" y="13"/>
                      </a:lnTo>
                      <a:lnTo>
                        <a:pt x="25" y="9"/>
                      </a:lnTo>
                      <a:lnTo>
                        <a:pt x="30" y="6"/>
                      </a:lnTo>
                      <a:lnTo>
                        <a:pt x="35" y="5"/>
                      </a:lnTo>
                      <a:lnTo>
                        <a:pt x="40" y="2"/>
                      </a:lnTo>
                      <a:lnTo>
                        <a:pt x="47" y="0"/>
                      </a:lnTo>
                      <a:lnTo>
                        <a:pt x="52" y="0"/>
                      </a:lnTo>
                      <a:lnTo>
                        <a:pt x="58" y="0"/>
                      </a:lnTo>
                      <a:lnTo>
                        <a:pt x="65" y="0"/>
                      </a:lnTo>
                      <a:lnTo>
                        <a:pt x="70" y="0"/>
                      </a:lnTo>
                      <a:lnTo>
                        <a:pt x="75" y="2"/>
                      </a:lnTo>
                      <a:lnTo>
                        <a:pt x="81" y="5"/>
                      </a:lnTo>
                      <a:lnTo>
                        <a:pt x="86" y="6"/>
                      </a:lnTo>
                      <a:lnTo>
                        <a:pt x="91" y="9"/>
                      </a:lnTo>
                      <a:lnTo>
                        <a:pt x="95" y="13"/>
                      </a:lnTo>
                      <a:lnTo>
                        <a:pt x="100" y="16"/>
                      </a:lnTo>
                      <a:lnTo>
                        <a:pt x="103" y="21"/>
                      </a:lnTo>
                      <a:lnTo>
                        <a:pt x="106" y="24"/>
                      </a:lnTo>
                      <a:lnTo>
                        <a:pt x="110" y="29"/>
                      </a:lnTo>
                      <a:lnTo>
                        <a:pt x="111" y="33"/>
                      </a:lnTo>
                      <a:lnTo>
                        <a:pt x="115" y="40"/>
                      </a:lnTo>
                      <a:lnTo>
                        <a:pt x="116" y="44"/>
                      </a:lnTo>
                      <a:lnTo>
                        <a:pt x="116" y="51"/>
                      </a:lnTo>
                      <a:lnTo>
                        <a:pt x="116" y="56"/>
                      </a:lnTo>
                      <a:lnTo>
                        <a:pt x="116" y="51"/>
                      </a:lnTo>
                      <a:lnTo>
                        <a:pt x="116" y="44"/>
                      </a:lnTo>
                      <a:lnTo>
                        <a:pt x="115" y="40"/>
                      </a:lnTo>
                      <a:lnTo>
                        <a:pt x="111" y="33"/>
                      </a:lnTo>
                      <a:lnTo>
                        <a:pt x="110" y="29"/>
                      </a:lnTo>
                      <a:lnTo>
                        <a:pt x="106" y="24"/>
                      </a:lnTo>
                      <a:lnTo>
                        <a:pt x="103" y="21"/>
                      </a:lnTo>
                      <a:lnTo>
                        <a:pt x="100" y="16"/>
                      </a:lnTo>
                      <a:lnTo>
                        <a:pt x="95" y="13"/>
                      </a:lnTo>
                      <a:lnTo>
                        <a:pt x="91" y="9"/>
                      </a:lnTo>
                      <a:lnTo>
                        <a:pt x="86" y="6"/>
                      </a:lnTo>
                      <a:lnTo>
                        <a:pt x="81" y="5"/>
                      </a:lnTo>
                      <a:lnTo>
                        <a:pt x="75" y="2"/>
                      </a:lnTo>
                      <a:lnTo>
                        <a:pt x="70" y="0"/>
                      </a:lnTo>
                      <a:lnTo>
                        <a:pt x="65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47" y="0"/>
                      </a:lnTo>
                      <a:lnTo>
                        <a:pt x="40" y="2"/>
                      </a:lnTo>
                      <a:lnTo>
                        <a:pt x="35" y="5"/>
                      </a:lnTo>
                      <a:lnTo>
                        <a:pt x="30" y="6"/>
                      </a:lnTo>
                      <a:lnTo>
                        <a:pt x="25" y="9"/>
                      </a:lnTo>
                      <a:lnTo>
                        <a:pt x="20" y="13"/>
                      </a:lnTo>
                      <a:lnTo>
                        <a:pt x="17" y="16"/>
                      </a:lnTo>
                      <a:lnTo>
                        <a:pt x="14" y="21"/>
                      </a:lnTo>
                      <a:lnTo>
                        <a:pt x="10" y="24"/>
                      </a:lnTo>
                      <a:lnTo>
                        <a:pt x="7" y="29"/>
                      </a:lnTo>
                      <a:lnTo>
                        <a:pt x="4" y="33"/>
                      </a:lnTo>
                      <a:lnTo>
                        <a:pt x="2" y="40"/>
                      </a:lnTo>
                      <a:lnTo>
                        <a:pt x="0" y="44"/>
                      </a:lnTo>
                      <a:lnTo>
                        <a:pt x="0" y="51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97" name="Freeform 133"/>
                <p:cNvSpPr>
                  <a:spLocks/>
                </p:cNvSpPr>
                <p:nvPr/>
              </p:nvSpPr>
              <p:spPr bwMode="auto">
                <a:xfrm>
                  <a:off x="1316" y="3239"/>
                  <a:ext cx="116" cy="56"/>
                </a:xfrm>
                <a:custGeom>
                  <a:avLst/>
                  <a:gdLst>
                    <a:gd name="T0" fmla="*/ 0 w 116"/>
                    <a:gd name="T1" fmla="*/ 51 h 56"/>
                    <a:gd name="T2" fmla="*/ 2 w 116"/>
                    <a:gd name="T3" fmla="*/ 40 h 56"/>
                    <a:gd name="T4" fmla="*/ 7 w 116"/>
                    <a:gd name="T5" fmla="*/ 29 h 56"/>
                    <a:gd name="T6" fmla="*/ 14 w 116"/>
                    <a:gd name="T7" fmla="*/ 21 h 56"/>
                    <a:gd name="T8" fmla="*/ 20 w 116"/>
                    <a:gd name="T9" fmla="*/ 13 h 56"/>
                    <a:gd name="T10" fmla="*/ 30 w 116"/>
                    <a:gd name="T11" fmla="*/ 6 h 56"/>
                    <a:gd name="T12" fmla="*/ 40 w 116"/>
                    <a:gd name="T13" fmla="*/ 2 h 56"/>
                    <a:gd name="T14" fmla="*/ 52 w 116"/>
                    <a:gd name="T15" fmla="*/ 0 h 56"/>
                    <a:gd name="T16" fmla="*/ 65 w 116"/>
                    <a:gd name="T17" fmla="*/ 0 h 56"/>
                    <a:gd name="T18" fmla="*/ 75 w 116"/>
                    <a:gd name="T19" fmla="*/ 2 h 56"/>
                    <a:gd name="T20" fmla="*/ 86 w 116"/>
                    <a:gd name="T21" fmla="*/ 6 h 56"/>
                    <a:gd name="T22" fmla="*/ 95 w 116"/>
                    <a:gd name="T23" fmla="*/ 13 h 56"/>
                    <a:gd name="T24" fmla="*/ 103 w 116"/>
                    <a:gd name="T25" fmla="*/ 21 h 56"/>
                    <a:gd name="T26" fmla="*/ 110 w 116"/>
                    <a:gd name="T27" fmla="*/ 29 h 56"/>
                    <a:gd name="T28" fmla="*/ 115 w 116"/>
                    <a:gd name="T29" fmla="*/ 40 h 56"/>
                    <a:gd name="T30" fmla="*/ 116 w 116"/>
                    <a:gd name="T31" fmla="*/ 51 h 56"/>
                    <a:gd name="T32" fmla="*/ 116 w 116"/>
                    <a:gd name="T33" fmla="*/ 56 h 56"/>
                    <a:gd name="T34" fmla="*/ 116 w 116"/>
                    <a:gd name="T35" fmla="*/ 44 h 56"/>
                    <a:gd name="T36" fmla="*/ 111 w 116"/>
                    <a:gd name="T37" fmla="*/ 33 h 56"/>
                    <a:gd name="T38" fmla="*/ 106 w 116"/>
                    <a:gd name="T39" fmla="*/ 24 h 56"/>
                    <a:gd name="T40" fmla="*/ 100 w 116"/>
                    <a:gd name="T41" fmla="*/ 16 h 56"/>
                    <a:gd name="T42" fmla="*/ 91 w 116"/>
                    <a:gd name="T43" fmla="*/ 9 h 56"/>
                    <a:gd name="T44" fmla="*/ 81 w 116"/>
                    <a:gd name="T45" fmla="*/ 5 h 56"/>
                    <a:gd name="T46" fmla="*/ 70 w 116"/>
                    <a:gd name="T47" fmla="*/ 0 h 56"/>
                    <a:gd name="T48" fmla="*/ 58 w 116"/>
                    <a:gd name="T49" fmla="*/ 0 h 56"/>
                    <a:gd name="T50" fmla="*/ 47 w 116"/>
                    <a:gd name="T51" fmla="*/ 0 h 56"/>
                    <a:gd name="T52" fmla="*/ 35 w 116"/>
                    <a:gd name="T53" fmla="*/ 5 h 56"/>
                    <a:gd name="T54" fmla="*/ 25 w 116"/>
                    <a:gd name="T55" fmla="*/ 9 h 56"/>
                    <a:gd name="T56" fmla="*/ 17 w 116"/>
                    <a:gd name="T57" fmla="*/ 16 h 56"/>
                    <a:gd name="T58" fmla="*/ 10 w 116"/>
                    <a:gd name="T59" fmla="*/ 24 h 56"/>
                    <a:gd name="T60" fmla="*/ 4 w 116"/>
                    <a:gd name="T61" fmla="*/ 33 h 56"/>
                    <a:gd name="T62" fmla="*/ 0 w 116"/>
                    <a:gd name="T63" fmla="*/ 44 h 56"/>
                    <a:gd name="T64" fmla="*/ 0 w 116"/>
                    <a:gd name="T65" fmla="*/ 56 h 5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16"/>
                    <a:gd name="T100" fmla="*/ 0 h 56"/>
                    <a:gd name="T101" fmla="*/ 116 w 116"/>
                    <a:gd name="T102" fmla="*/ 56 h 5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16" h="56">
                      <a:moveTo>
                        <a:pt x="0" y="56"/>
                      </a:moveTo>
                      <a:lnTo>
                        <a:pt x="0" y="51"/>
                      </a:lnTo>
                      <a:lnTo>
                        <a:pt x="0" y="44"/>
                      </a:lnTo>
                      <a:lnTo>
                        <a:pt x="2" y="40"/>
                      </a:lnTo>
                      <a:lnTo>
                        <a:pt x="4" y="33"/>
                      </a:lnTo>
                      <a:lnTo>
                        <a:pt x="7" y="29"/>
                      </a:lnTo>
                      <a:lnTo>
                        <a:pt x="10" y="24"/>
                      </a:lnTo>
                      <a:lnTo>
                        <a:pt x="14" y="21"/>
                      </a:lnTo>
                      <a:lnTo>
                        <a:pt x="17" y="16"/>
                      </a:lnTo>
                      <a:lnTo>
                        <a:pt x="20" y="13"/>
                      </a:lnTo>
                      <a:lnTo>
                        <a:pt x="25" y="9"/>
                      </a:lnTo>
                      <a:lnTo>
                        <a:pt x="30" y="6"/>
                      </a:lnTo>
                      <a:lnTo>
                        <a:pt x="35" y="5"/>
                      </a:lnTo>
                      <a:lnTo>
                        <a:pt x="40" y="2"/>
                      </a:lnTo>
                      <a:lnTo>
                        <a:pt x="47" y="0"/>
                      </a:lnTo>
                      <a:lnTo>
                        <a:pt x="52" y="0"/>
                      </a:lnTo>
                      <a:lnTo>
                        <a:pt x="58" y="0"/>
                      </a:lnTo>
                      <a:lnTo>
                        <a:pt x="65" y="0"/>
                      </a:lnTo>
                      <a:lnTo>
                        <a:pt x="70" y="0"/>
                      </a:lnTo>
                      <a:lnTo>
                        <a:pt x="75" y="2"/>
                      </a:lnTo>
                      <a:lnTo>
                        <a:pt x="81" y="5"/>
                      </a:lnTo>
                      <a:lnTo>
                        <a:pt x="86" y="6"/>
                      </a:lnTo>
                      <a:lnTo>
                        <a:pt x="91" y="9"/>
                      </a:lnTo>
                      <a:lnTo>
                        <a:pt x="95" y="13"/>
                      </a:lnTo>
                      <a:lnTo>
                        <a:pt x="100" y="16"/>
                      </a:lnTo>
                      <a:lnTo>
                        <a:pt x="103" y="21"/>
                      </a:lnTo>
                      <a:lnTo>
                        <a:pt x="106" y="24"/>
                      </a:lnTo>
                      <a:lnTo>
                        <a:pt x="110" y="29"/>
                      </a:lnTo>
                      <a:lnTo>
                        <a:pt x="111" y="33"/>
                      </a:lnTo>
                      <a:lnTo>
                        <a:pt x="115" y="40"/>
                      </a:lnTo>
                      <a:lnTo>
                        <a:pt x="116" y="44"/>
                      </a:lnTo>
                      <a:lnTo>
                        <a:pt x="116" y="51"/>
                      </a:lnTo>
                      <a:lnTo>
                        <a:pt x="116" y="56"/>
                      </a:lnTo>
                      <a:lnTo>
                        <a:pt x="116" y="51"/>
                      </a:lnTo>
                      <a:lnTo>
                        <a:pt x="116" y="44"/>
                      </a:lnTo>
                      <a:lnTo>
                        <a:pt x="115" y="40"/>
                      </a:lnTo>
                      <a:lnTo>
                        <a:pt x="111" y="33"/>
                      </a:lnTo>
                      <a:lnTo>
                        <a:pt x="110" y="29"/>
                      </a:lnTo>
                      <a:lnTo>
                        <a:pt x="106" y="24"/>
                      </a:lnTo>
                      <a:lnTo>
                        <a:pt x="103" y="21"/>
                      </a:lnTo>
                      <a:lnTo>
                        <a:pt x="100" y="16"/>
                      </a:lnTo>
                      <a:lnTo>
                        <a:pt x="95" y="13"/>
                      </a:lnTo>
                      <a:lnTo>
                        <a:pt x="91" y="9"/>
                      </a:lnTo>
                      <a:lnTo>
                        <a:pt x="86" y="6"/>
                      </a:lnTo>
                      <a:lnTo>
                        <a:pt x="81" y="5"/>
                      </a:lnTo>
                      <a:lnTo>
                        <a:pt x="75" y="2"/>
                      </a:lnTo>
                      <a:lnTo>
                        <a:pt x="70" y="0"/>
                      </a:lnTo>
                      <a:lnTo>
                        <a:pt x="65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47" y="0"/>
                      </a:lnTo>
                      <a:lnTo>
                        <a:pt x="40" y="2"/>
                      </a:lnTo>
                      <a:lnTo>
                        <a:pt x="35" y="5"/>
                      </a:lnTo>
                      <a:lnTo>
                        <a:pt x="30" y="6"/>
                      </a:lnTo>
                      <a:lnTo>
                        <a:pt x="25" y="9"/>
                      </a:lnTo>
                      <a:lnTo>
                        <a:pt x="20" y="13"/>
                      </a:lnTo>
                      <a:lnTo>
                        <a:pt x="17" y="16"/>
                      </a:lnTo>
                      <a:lnTo>
                        <a:pt x="14" y="21"/>
                      </a:lnTo>
                      <a:lnTo>
                        <a:pt x="10" y="24"/>
                      </a:lnTo>
                      <a:lnTo>
                        <a:pt x="7" y="29"/>
                      </a:lnTo>
                      <a:lnTo>
                        <a:pt x="4" y="33"/>
                      </a:lnTo>
                      <a:lnTo>
                        <a:pt x="2" y="40"/>
                      </a:lnTo>
                      <a:lnTo>
                        <a:pt x="0" y="44"/>
                      </a:lnTo>
                      <a:lnTo>
                        <a:pt x="0" y="51"/>
                      </a:lnTo>
                      <a:lnTo>
                        <a:pt x="0" y="56"/>
                      </a:lnTo>
                    </a:path>
                  </a:pathLst>
                </a:custGeom>
                <a:noFill/>
                <a:ln w="28575">
                  <a:solidFill>
                    <a:srgbClr val="153B63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98" name="Freeform 134"/>
                <p:cNvSpPr>
                  <a:spLocks/>
                </p:cNvSpPr>
                <p:nvPr/>
              </p:nvSpPr>
              <p:spPr bwMode="auto">
                <a:xfrm>
                  <a:off x="1543" y="3239"/>
                  <a:ext cx="118" cy="56"/>
                </a:xfrm>
                <a:custGeom>
                  <a:avLst/>
                  <a:gdLst>
                    <a:gd name="T0" fmla="*/ 0 w 118"/>
                    <a:gd name="T1" fmla="*/ 51 h 56"/>
                    <a:gd name="T2" fmla="*/ 4 w 118"/>
                    <a:gd name="T3" fmla="*/ 40 h 56"/>
                    <a:gd name="T4" fmla="*/ 7 w 118"/>
                    <a:gd name="T5" fmla="*/ 29 h 56"/>
                    <a:gd name="T6" fmla="*/ 13 w 118"/>
                    <a:gd name="T7" fmla="*/ 21 h 56"/>
                    <a:gd name="T8" fmla="*/ 22 w 118"/>
                    <a:gd name="T9" fmla="*/ 13 h 56"/>
                    <a:gd name="T10" fmla="*/ 32 w 118"/>
                    <a:gd name="T11" fmla="*/ 6 h 56"/>
                    <a:gd name="T12" fmla="*/ 42 w 118"/>
                    <a:gd name="T13" fmla="*/ 2 h 56"/>
                    <a:gd name="T14" fmla="*/ 53 w 118"/>
                    <a:gd name="T15" fmla="*/ 0 h 56"/>
                    <a:gd name="T16" fmla="*/ 65 w 118"/>
                    <a:gd name="T17" fmla="*/ 0 h 56"/>
                    <a:gd name="T18" fmla="*/ 76 w 118"/>
                    <a:gd name="T19" fmla="*/ 2 h 56"/>
                    <a:gd name="T20" fmla="*/ 86 w 118"/>
                    <a:gd name="T21" fmla="*/ 6 h 56"/>
                    <a:gd name="T22" fmla="*/ 96 w 118"/>
                    <a:gd name="T23" fmla="*/ 13 h 56"/>
                    <a:gd name="T24" fmla="*/ 105 w 118"/>
                    <a:gd name="T25" fmla="*/ 21 h 56"/>
                    <a:gd name="T26" fmla="*/ 111 w 118"/>
                    <a:gd name="T27" fmla="*/ 29 h 56"/>
                    <a:gd name="T28" fmla="*/ 114 w 118"/>
                    <a:gd name="T29" fmla="*/ 40 h 56"/>
                    <a:gd name="T30" fmla="*/ 118 w 118"/>
                    <a:gd name="T31" fmla="*/ 51 h 56"/>
                    <a:gd name="T32" fmla="*/ 118 w 118"/>
                    <a:gd name="T33" fmla="*/ 56 h 56"/>
                    <a:gd name="T34" fmla="*/ 116 w 118"/>
                    <a:gd name="T35" fmla="*/ 44 h 56"/>
                    <a:gd name="T36" fmla="*/ 113 w 118"/>
                    <a:gd name="T37" fmla="*/ 33 h 56"/>
                    <a:gd name="T38" fmla="*/ 108 w 118"/>
                    <a:gd name="T39" fmla="*/ 24 h 56"/>
                    <a:gd name="T40" fmla="*/ 100 w 118"/>
                    <a:gd name="T41" fmla="*/ 16 h 56"/>
                    <a:gd name="T42" fmla="*/ 91 w 118"/>
                    <a:gd name="T43" fmla="*/ 9 h 56"/>
                    <a:gd name="T44" fmla="*/ 81 w 118"/>
                    <a:gd name="T45" fmla="*/ 5 h 56"/>
                    <a:gd name="T46" fmla="*/ 71 w 118"/>
                    <a:gd name="T47" fmla="*/ 0 h 56"/>
                    <a:gd name="T48" fmla="*/ 58 w 118"/>
                    <a:gd name="T49" fmla="*/ 0 h 56"/>
                    <a:gd name="T50" fmla="*/ 47 w 118"/>
                    <a:gd name="T51" fmla="*/ 0 h 56"/>
                    <a:gd name="T52" fmla="*/ 37 w 118"/>
                    <a:gd name="T53" fmla="*/ 5 h 56"/>
                    <a:gd name="T54" fmla="*/ 27 w 118"/>
                    <a:gd name="T55" fmla="*/ 9 h 56"/>
                    <a:gd name="T56" fmla="*/ 17 w 118"/>
                    <a:gd name="T57" fmla="*/ 16 h 56"/>
                    <a:gd name="T58" fmla="*/ 10 w 118"/>
                    <a:gd name="T59" fmla="*/ 24 h 56"/>
                    <a:gd name="T60" fmla="*/ 5 w 118"/>
                    <a:gd name="T61" fmla="*/ 33 h 56"/>
                    <a:gd name="T62" fmla="*/ 2 w 118"/>
                    <a:gd name="T63" fmla="*/ 44 h 56"/>
                    <a:gd name="T64" fmla="*/ 0 w 118"/>
                    <a:gd name="T65" fmla="*/ 56 h 5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18"/>
                    <a:gd name="T100" fmla="*/ 0 h 56"/>
                    <a:gd name="T101" fmla="*/ 118 w 118"/>
                    <a:gd name="T102" fmla="*/ 56 h 5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18" h="56">
                      <a:moveTo>
                        <a:pt x="0" y="56"/>
                      </a:moveTo>
                      <a:lnTo>
                        <a:pt x="0" y="51"/>
                      </a:lnTo>
                      <a:lnTo>
                        <a:pt x="2" y="44"/>
                      </a:lnTo>
                      <a:lnTo>
                        <a:pt x="4" y="40"/>
                      </a:lnTo>
                      <a:lnTo>
                        <a:pt x="5" y="33"/>
                      </a:lnTo>
                      <a:lnTo>
                        <a:pt x="7" y="29"/>
                      </a:lnTo>
                      <a:lnTo>
                        <a:pt x="10" y="24"/>
                      </a:lnTo>
                      <a:lnTo>
                        <a:pt x="13" y="21"/>
                      </a:lnTo>
                      <a:lnTo>
                        <a:pt x="17" y="16"/>
                      </a:lnTo>
                      <a:lnTo>
                        <a:pt x="22" y="13"/>
                      </a:lnTo>
                      <a:lnTo>
                        <a:pt x="27" y="9"/>
                      </a:lnTo>
                      <a:lnTo>
                        <a:pt x="32" y="6"/>
                      </a:lnTo>
                      <a:lnTo>
                        <a:pt x="37" y="5"/>
                      </a:lnTo>
                      <a:lnTo>
                        <a:pt x="42" y="2"/>
                      </a:lnTo>
                      <a:lnTo>
                        <a:pt x="47" y="0"/>
                      </a:lnTo>
                      <a:lnTo>
                        <a:pt x="53" y="0"/>
                      </a:lnTo>
                      <a:lnTo>
                        <a:pt x="58" y="0"/>
                      </a:lnTo>
                      <a:lnTo>
                        <a:pt x="65" y="0"/>
                      </a:lnTo>
                      <a:lnTo>
                        <a:pt x="71" y="0"/>
                      </a:lnTo>
                      <a:lnTo>
                        <a:pt x="76" y="2"/>
                      </a:lnTo>
                      <a:lnTo>
                        <a:pt x="81" y="5"/>
                      </a:lnTo>
                      <a:lnTo>
                        <a:pt x="86" y="6"/>
                      </a:lnTo>
                      <a:lnTo>
                        <a:pt x="91" y="9"/>
                      </a:lnTo>
                      <a:lnTo>
                        <a:pt x="96" y="13"/>
                      </a:lnTo>
                      <a:lnTo>
                        <a:pt x="100" y="16"/>
                      </a:lnTo>
                      <a:lnTo>
                        <a:pt x="105" y="21"/>
                      </a:lnTo>
                      <a:lnTo>
                        <a:pt x="108" y="24"/>
                      </a:lnTo>
                      <a:lnTo>
                        <a:pt x="111" y="29"/>
                      </a:lnTo>
                      <a:lnTo>
                        <a:pt x="113" y="33"/>
                      </a:lnTo>
                      <a:lnTo>
                        <a:pt x="114" y="40"/>
                      </a:lnTo>
                      <a:lnTo>
                        <a:pt x="116" y="44"/>
                      </a:lnTo>
                      <a:lnTo>
                        <a:pt x="118" y="51"/>
                      </a:lnTo>
                      <a:lnTo>
                        <a:pt x="118" y="56"/>
                      </a:lnTo>
                      <a:lnTo>
                        <a:pt x="118" y="51"/>
                      </a:lnTo>
                      <a:lnTo>
                        <a:pt x="116" y="44"/>
                      </a:lnTo>
                      <a:lnTo>
                        <a:pt x="114" y="40"/>
                      </a:lnTo>
                      <a:lnTo>
                        <a:pt x="113" y="33"/>
                      </a:lnTo>
                      <a:lnTo>
                        <a:pt x="111" y="29"/>
                      </a:lnTo>
                      <a:lnTo>
                        <a:pt x="108" y="24"/>
                      </a:lnTo>
                      <a:lnTo>
                        <a:pt x="105" y="21"/>
                      </a:lnTo>
                      <a:lnTo>
                        <a:pt x="100" y="16"/>
                      </a:lnTo>
                      <a:lnTo>
                        <a:pt x="96" y="13"/>
                      </a:lnTo>
                      <a:lnTo>
                        <a:pt x="91" y="9"/>
                      </a:lnTo>
                      <a:lnTo>
                        <a:pt x="86" y="6"/>
                      </a:lnTo>
                      <a:lnTo>
                        <a:pt x="81" y="5"/>
                      </a:lnTo>
                      <a:lnTo>
                        <a:pt x="76" y="2"/>
                      </a:lnTo>
                      <a:lnTo>
                        <a:pt x="71" y="0"/>
                      </a:lnTo>
                      <a:lnTo>
                        <a:pt x="65" y="0"/>
                      </a:lnTo>
                      <a:lnTo>
                        <a:pt x="58" y="0"/>
                      </a:lnTo>
                      <a:lnTo>
                        <a:pt x="53" y="0"/>
                      </a:lnTo>
                      <a:lnTo>
                        <a:pt x="47" y="0"/>
                      </a:lnTo>
                      <a:lnTo>
                        <a:pt x="42" y="2"/>
                      </a:lnTo>
                      <a:lnTo>
                        <a:pt x="37" y="5"/>
                      </a:lnTo>
                      <a:lnTo>
                        <a:pt x="32" y="6"/>
                      </a:lnTo>
                      <a:lnTo>
                        <a:pt x="27" y="9"/>
                      </a:lnTo>
                      <a:lnTo>
                        <a:pt x="22" y="13"/>
                      </a:lnTo>
                      <a:lnTo>
                        <a:pt x="17" y="16"/>
                      </a:lnTo>
                      <a:lnTo>
                        <a:pt x="13" y="21"/>
                      </a:lnTo>
                      <a:lnTo>
                        <a:pt x="10" y="24"/>
                      </a:lnTo>
                      <a:lnTo>
                        <a:pt x="7" y="29"/>
                      </a:lnTo>
                      <a:lnTo>
                        <a:pt x="5" y="33"/>
                      </a:lnTo>
                      <a:lnTo>
                        <a:pt x="4" y="40"/>
                      </a:lnTo>
                      <a:lnTo>
                        <a:pt x="2" y="44"/>
                      </a:lnTo>
                      <a:lnTo>
                        <a:pt x="0" y="51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99" name="Freeform 135"/>
                <p:cNvSpPr>
                  <a:spLocks/>
                </p:cNvSpPr>
                <p:nvPr/>
              </p:nvSpPr>
              <p:spPr bwMode="auto">
                <a:xfrm>
                  <a:off x="1543" y="3239"/>
                  <a:ext cx="118" cy="56"/>
                </a:xfrm>
                <a:custGeom>
                  <a:avLst/>
                  <a:gdLst>
                    <a:gd name="T0" fmla="*/ 0 w 118"/>
                    <a:gd name="T1" fmla="*/ 51 h 56"/>
                    <a:gd name="T2" fmla="*/ 4 w 118"/>
                    <a:gd name="T3" fmla="*/ 40 h 56"/>
                    <a:gd name="T4" fmla="*/ 7 w 118"/>
                    <a:gd name="T5" fmla="*/ 29 h 56"/>
                    <a:gd name="T6" fmla="*/ 13 w 118"/>
                    <a:gd name="T7" fmla="*/ 21 h 56"/>
                    <a:gd name="T8" fmla="*/ 22 w 118"/>
                    <a:gd name="T9" fmla="*/ 13 h 56"/>
                    <a:gd name="T10" fmla="*/ 32 w 118"/>
                    <a:gd name="T11" fmla="*/ 6 h 56"/>
                    <a:gd name="T12" fmla="*/ 42 w 118"/>
                    <a:gd name="T13" fmla="*/ 2 h 56"/>
                    <a:gd name="T14" fmla="*/ 53 w 118"/>
                    <a:gd name="T15" fmla="*/ 0 h 56"/>
                    <a:gd name="T16" fmla="*/ 65 w 118"/>
                    <a:gd name="T17" fmla="*/ 0 h 56"/>
                    <a:gd name="T18" fmla="*/ 76 w 118"/>
                    <a:gd name="T19" fmla="*/ 2 h 56"/>
                    <a:gd name="T20" fmla="*/ 86 w 118"/>
                    <a:gd name="T21" fmla="*/ 6 h 56"/>
                    <a:gd name="T22" fmla="*/ 96 w 118"/>
                    <a:gd name="T23" fmla="*/ 13 h 56"/>
                    <a:gd name="T24" fmla="*/ 105 w 118"/>
                    <a:gd name="T25" fmla="*/ 21 h 56"/>
                    <a:gd name="T26" fmla="*/ 111 w 118"/>
                    <a:gd name="T27" fmla="*/ 29 h 56"/>
                    <a:gd name="T28" fmla="*/ 114 w 118"/>
                    <a:gd name="T29" fmla="*/ 40 h 56"/>
                    <a:gd name="T30" fmla="*/ 118 w 118"/>
                    <a:gd name="T31" fmla="*/ 51 h 56"/>
                    <a:gd name="T32" fmla="*/ 118 w 118"/>
                    <a:gd name="T33" fmla="*/ 56 h 56"/>
                    <a:gd name="T34" fmla="*/ 116 w 118"/>
                    <a:gd name="T35" fmla="*/ 44 h 56"/>
                    <a:gd name="T36" fmla="*/ 113 w 118"/>
                    <a:gd name="T37" fmla="*/ 33 h 56"/>
                    <a:gd name="T38" fmla="*/ 108 w 118"/>
                    <a:gd name="T39" fmla="*/ 24 h 56"/>
                    <a:gd name="T40" fmla="*/ 100 w 118"/>
                    <a:gd name="T41" fmla="*/ 16 h 56"/>
                    <a:gd name="T42" fmla="*/ 91 w 118"/>
                    <a:gd name="T43" fmla="*/ 9 h 56"/>
                    <a:gd name="T44" fmla="*/ 81 w 118"/>
                    <a:gd name="T45" fmla="*/ 5 h 56"/>
                    <a:gd name="T46" fmla="*/ 71 w 118"/>
                    <a:gd name="T47" fmla="*/ 0 h 56"/>
                    <a:gd name="T48" fmla="*/ 58 w 118"/>
                    <a:gd name="T49" fmla="*/ 0 h 56"/>
                    <a:gd name="T50" fmla="*/ 47 w 118"/>
                    <a:gd name="T51" fmla="*/ 0 h 56"/>
                    <a:gd name="T52" fmla="*/ 37 w 118"/>
                    <a:gd name="T53" fmla="*/ 5 h 56"/>
                    <a:gd name="T54" fmla="*/ 27 w 118"/>
                    <a:gd name="T55" fmla="*/ 9 h 56"/>
                    <a:gd name="T56" fmla="*/ 17 w 118"/>
                    <a:gd name="T57" fmla="*/ 16 h 56"/>
                    <a:gd name="T58" fmla="*/ 10 w 118"/>
                    <a:gd name="T59" fmla="*/ 24 h 56"/>
                    <a:gd name="T60" fmla="*/ 5 w 118"/>
                    <a:gd name="T61" fmla="*/ 33 h 56"/>
                    <a:gd name="T62" fmla="*/ 2 w 118"/>
                    <a:gd name="T63" fmla="*/ 44 h 56"/>
                    <a:gd name="T64" fmla="*/ 0 w 118"/>
                    <a:gd name="T65" fmla="*/ 56 h 5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18"/>
                    <a:gd name="T100" fmla="*/ 0 h 56"/>
                    <a:gd name="T101" fmla="*/ 118 w 118"/>
                    <a:gd name="T102" fmla="*/ 56 h 5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18" h="56">
                      <a:moveTo>
                        <a:pt x="0" y="56"/>
                      </a:moveTo>
                      <a:lnTo>
                        <a:pt x="0" y="51"/>
                      </a:lnTo>
                      <a:lnTo>
                        <a:pt x="2" y="44"/>
                      </a:lnTo>
                      <a:lnTo>
                        <a:pt x="4" y="40"/>
                      </a:lnTo>
                      <a:lnTo>
                        <a:pt x="5" y="33"/>
                      </a:lnTo>
                      <a:lnTo>
                        <a:pt x="7" y="29"/>
                      </a:lnTo>
                      <a:lnTo>
                        <a:pt x="10" y="24"/>
                      </a:lnTo>
                      <a:lnTo>
                        <a:pt x="13" y="21"/>
                      </a:lnTo>
                      <a:lnTo>
                        <a:pt x="17" y="16"/>
                      </a:lnTo>
                      <a:lnTo>
                        <a:pt x="22" y="13"/>
                      </a:lnTo>
                      <a:lnTo>
                        <a:pt x="27" y="9"/>
                      </a:lnTo>
                      <a:lnTo>
                        <a:pt x="32" y="6"/>
                      </a:lnTo>
                      <a:lnTo>
                        <a:pt x="37" y="5"/>
                      </a:lnTo>
                      <a:lnTo>
                        <a:pt x="42" y="2"/>
                      </a:lnTo>
                      <a:lnTo>
                        <a:pt x="47" y="0"/>
                      </a:lnTo>
                      <a:lnTo>
                        <a:pt x="53" y="0"/>
                      </a:lnTo>
                      <a:lnTo>
                        <a:pt x="58" y="0"/>
                      </a:lnTo>
                      <a:lnTo>
                        <a:pt x="65" y="0"/>
                      </a:lnTo>
                      <a:lnTo>
                        <a:pt x="71" y="0"/>
                      </a:lnTo>
                      <a:lnTo>
                        <a:pt x="76" y="2"/>
                      </a:lnTo>
                      <a:lnTo>
                        <a:pt x="81" y="5"/>
                      </a:lnTo>
                      <a:lnTo>
                        <a:pt x="86" y="6"/>
                      </a:lnTo>
                      <a:lnTo>
                        <a:pt x="91" y="9"/>
                      </a:lnTo>
                      <a:lnTo>
                        <a:pt x="96" y="13"/>
                      </a:lnTo>
                      <a:lnTo>
                        <a:pt x="100" y="16"/>
                      </a:lnTo>
                      <a:lnTo>
                        <a:pt x="105" y="21"/>
                      </a:lnTo>
                      <a:lnTo>
                        <a:pt x="108" y="24"/>
                      </a:lnTo>
                      <a:lnTo>
                        <a:pt x="111" y="29"/>
                      </a:lnTo>
                      <a:lnTo>
                        <a:pt x="113" y="33"/>
                      </a:lnTo>
                      <a:lnTo>
                        <a:pt x="114" y="40"/>
                      </a:lnTo>
                      <a:lnTo>
                        <a:pt x="116" y="44"/>
                      </a:lnTo>
                      <a:lnTo>
                        <a:pt x="118" y="51"/>
                      </a:lnTo>
                      <a:lnTo>
                        <a:pt x="118" y="56"/>
                      </a:lnTo>
                      <a:lnTo>
                        <a:pt x="118" y="51"/>
                      </a:lnTo>
                      <a:lnTo>
                        <a:pt x="116" y="44"/>
                      </a:lnTo>
                      <a:lnTo>
                        <a:pt x="114" y="40"/>
                      </a:lnTo>
                      <a:lnTo>
                        <a:pt x="113" y="33"/>
                      </a:lnTo>
                      <a:lnTo>
                        <a:pt x="111" y="29"/>
                      </a:lnTo>
                      <a:lnTo>
                        <a:pt x="108" y="24"/>
                      </a:lnTo>
                      <a:lnTo>
                        <a:pt x="105" y="21"/>
                      </a:lnTo>
                      <a:lnTo>
                        <a:pt x="100" y="16"/>
                      </a:lnTo>
                      <a:lnTo>
                        <a:pt x="96" y="13"/>
                      </a:lnTo>
                      <a:lnTo>
                        <a:pt x="91" y="9"/>
                      </a:lnTo>
                      <a:lnTo>
                        <a:pt x="86" y="6"/>
                      </a:lnTo>
                      <a:lnTo>
                        <a:pt x="81" y="5"/>
                      </a:lnTo>
                      <a:lnTo>
                        <a:pt x="76" y="2"/>
                      </a:lnTo>
                      <a:lnTo>
                        <a:pt x="71" y="0"/>
                      </a:lnTo>
                      <a:lnTo>
                        <a:pt x="65" y="0"/>
                      </a:lnTo>
                      <a:lnTo>
                        <a:pt x="58" y="0"/>
                      </a:lnTo>
                      <a:lnTo>
                        <a:pt x="53" y="0"/>
                      </a:lnTo>
                      <a:lnTo>
                        <a:pt x="47" y="0"/>
                      </a:lnTo>
                      <a:lnTo>
                        <a:pt x="42" y="2"/>
                      </a:lnTo>
                      <a:lnTo>
                        <a:pt x="37" y="5"/>
                      </a:lnTo>
                      <a:lnTo>
                        <a:pt x="32" y="6"/>
                      </a:lnTo>
                      <a:lnTo>
                        <a:pt x="27" y="9"/>
                      </a:lnTo>
                      <a:lnTo>
                        <a:pt x="22" y="13"/>
                      </a:lnTo>
                      <a:lnTo>
                        <a:pt x="17" y="16"/>
                      </a:lnTo>
                      <a:lnTo>
                        <a:pt x="13" y="21"/>
                      </a:lnTo>
                      <a:lnTo>
                        <a:pt x="10" y="24"/>
                      </a:lnTo>
                      <a:lnTo>
                        <a:pt x="7" y="29"/>
                      </a:lnTo>
                      <a:lnTo>
                        <a:pt x="5" y="33"/>
                      </a:lnTo>
                      <a:lnTo>
                        <a:pt x="4" y="40"/>
                      </a:lnTo>
                      <a:lnTo>
                        <a:pt x="2" y="44"/>
                      </a:lnTo>
                      <a:lnTo>
                        <a:pt x="0" y="51"/>
                      </a:lnTo>
                      <a:lnTo>
                        <a:pt x="0" y="56"/>
                      </a:lnTo>
                    </a:path>
                  </a:pathLst>
                </a:custGeom>
                <a:noFill/>
                <a:ln w="28575">
                  <a:solidFill>
                    <a:srgbClr val="153B63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00" name="Freeform 136"/>
                <p:cNvSpPr>
                  <a:spLocks/>
                </p:cNvSpPr>
                <p:nvPr/>
              </p:nvSpPr>
              <p:spPr bwMode="auto">
                <a:xfrm>
                  <a:off x="1189" y="3210"/>
                  <a:ext cx="86" cy="83"/>
                </a:xfrm>
                <a:custGeom>
                  <a:avLst/>
                  <a:gdLst>
                    <a:gd name="T0" fmla="*/ 0 w 86"/>
                    <a:gd name="T1" fmla="*/ 70 h 83"/>
                    <a:gd name="T2" fmla="*/ 73 w 86"/>
                    <a:gd name="T3" fmla="*/ 83 h 83"/>
                    <a:gd name="T4" fmla="*/ 86 w 86"/>
                    <a:gd name="T5" fmla="*/ 13 h 83"/>
                    <a:gd name="T6" fmla="*/ 11 w 86"/>
                    <a:gd name="T7" fmla="*/ 0 h 83"/>
                    <a:gd name="T8" fmla="*/ 0 w 86"/>
                    <a:gd name="T9" fmla="*/ 70 h 8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6"/>
                    <a:gd name="T16" fmla="*/ 0 h 83"/>
                    <a:gd name="T17" fmla="*/ 86 w 86"/>
                    <a:gd name="T18" fmla="*/ 83 h 8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6" h="83">
                      <a:moveTo>
                        <a:pt x="0" y="70"/>
                      </a:moveTo>
                      <a:lnTo>
                        <a:pt x="73" y="83"/>
                      </a:lnTo>
                      <a:lnTo>
                        <a:pt x="86" y="13"/>
                      </a:lnTo>
                      <a:lnTo>
                        <a:pt x="11" y="0"/>
                      </a:lnTo>
                      <a:lnTo>
                        <a:pt x="0" y="7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01" name="Freeform 137"/>
                <p:cNvSpPr>
                  <a:spLocks/>
                </p:cNvSpPr>
                <p:nvPr/>
              </p:nvSpPr>
              <p:spPr bwMode="auto">
                <a:xfrm>
                  <a:off x="1189" y="3210"/>
                  <a:ext cx="86" cy="83"/>
                </a:xfrm>
                <a:custGeom>
                  <a:avLst/>
                  <a:gdLst>
                    <a:gd name="T0" fmla="*/ 0 w 86"/>
                    <a:gd name="T1" fmla="*/ 70 h 83"/>
                    <a:gd name="T2" fmla="*/ 73 w 86"/>
                    <a:gd name="T3" fmla="*/ 83 h 83"/>
                    <a:gd name="T4" fmla="*/ 86 w 86"/>
                    <a:gd name="T5" fmla="*/ 13 h 83"/>
                    <a:gd name="T6" fmla="*/ 11 w 86"/>
                    <a:gd name="T7" fmla="*/ 0 h 83"/>
                    <a:gd name="T8" fmla="*/ 0 w 86"/>
                    <a:gd name="T9" fmla="*/ 70 h 8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6"/>
                    <a:gd name="T16" fmla="*/ 0 h 83"/>
                    <a:gd name="T17" fmla="*/ 86 w 86"/>
                    <a:gd name="T18" fmla="*/ 83 h 8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6" h="83">
                      <a:moveTo>
                        <a:pt x="0" y="70"/>
                      </a:moveTo>
                      <a:lnTo>
                        <a:pt x="73" y="83"/>
                      </a:lnTo>
                      <a:lnTo>
                        <a:pt x="86" y="13"/>
                      </a:lnTo>
                      <a:lnTo>
                        <a:pt x="11" y="0"/>
                      </a:lnTo>
                      <a:lnTo>
                        <a:pt x="0" y="70"/>
                      </a:lnTo>
                      <a:close/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02" name="Line 138"/>
                <p:cNvSpPr>
                  <a:spLocks noChangeShapeType="1"/>
                </p:cNvSpPr>
                <p:nvPr/>
              </p:nvSpPr>
              <p:spPr bwMode="auto">
                <a:xfrm>
                  <a:off x="1338" y="3215"/>
                  <a:ext cx="270" cy="1"/>
                </a:xfrm>
                <a:prstGeom prst="line">
                  <a:avLst/>
                </a:pr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03" name="Line 139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1616" y="3201"/>
                  <a:ext cx="39" cy="66"/>
                </a:xfrm>
                <a:prstGeom prst="line">
                  <a:avLst/>
                </a:pr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04" name="Line 140"/>
                <p:cNvSpPr>
                  <a:spLocks noChangeShapeType="1"/>
                </p:cNvSpPr>
                <p:nvPr/>
              </p:nvSpPr>
              <p:spPr bwMode="auto">
                <a:xfrm>
                  <a:off x="1665" y="3247"/>
                  <a:ext cx="0" cy="60"/>
                </a:xfrm>
                <a:prstGeom prst="line">
                  <a:avLst/>
                </a:pr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05" name="Freeform 141"/>
                <p:cNvSpPr>
                  <a:spLocks/>
                </p:cNvSpPr>
                <p:nvPr/>
              </p:nvSpPr>
              <p:spPr bwMode="auto">
                <a:xfrm>
                  <a:off x="1414" y="3075"/>
                  <a:ext cx="51" cy="138"/>
                </a:xfrm>
                <a:custGeom>
                  <a:avLst/>
                  <a:gdLst>
                    <a:gd name="T0" fmla="*/ 0 w 51"/>
                    <a:gd name="T1" fmla="*/ 149 h 128"/>
                    <a:gd name="T2" fmla="*/ 24 w 51"/>
                    <a:gd name="T3" fmla="*/ 56 h 128"/>
                    <a:gd name="T4" fmla="*/ 51 w 51"/>
                    <a:gd name="T5" fmla="*/ 0 h 128"/>
                    <a:gd name="T6" fmla="*/ 0 60000 65536"/>
                    <a:gd name="T7" fmla="*/ 0 60000 65536"/>
                    <a:gd name="T8" fmla="*/ 0 60000 65536"/>
                    <a:gd name="T9" fmla="*/ 0 w 51"/>
                    <a:gd name="T10" fmla="*/ 0 h 128"/>
                    <a:gd name="T11" fmla="*/ 51 w 51"/>
                    <a:gd name="T12" fmla="*/ 128 h 12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1" h="128">
                      <a:moveTo>
                        <a:pt x="0" y="128"/>
                      </a:moveTo>
                      <a:cubicBezTo>
                        <a:pt x="8" y="98"/>
                        <a:pt x="16" y="69"/>
                        <a:pt x="24" y="48"/>
                      </a:cubicBezTo>
                      <a:cubicBezTo>
                        <a:pt x="32" y="27"/>
                        <a:pt x="41" y="13"/>
                        <a:pt x="51" y="0"/>
                      </a:cubicBezTo>
                    </a:path>
                  </a:pathLst>
                </a:cu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06" name="Line 142"/>
                <p:cNvSpPr>
                  <a:spLocks noChangeShapeType="1"/>
                </p:cNvSpPr>
                <p:nvPr/>
              </p:nvSpPr>
              <p:spPr bwMode="auto">
                <a:xfrm>
                  <a:off x="1432" y="3296"/>
                  <a:ext cx="110" cy="1"/>
                </a:xfrm>
                <a:prstGeom prst="line">
                  <a:avLst/>
                </a:pr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307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1310" y="3025"/>
                  <a:ext cx="63" cy="287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266" name="Group 375"/>
              <p:cNvGrpSpPr>
                <a:grpSpLocks/>
              </p:cNvGrpSpPr>
              <p:nvPr/>
            </p:nvGrpSpPr>
            <p:grpSpPr bwMode="auto">
              <a:xfrm>
                <a:off x="2654" y="2966"/>
                <a:ext cx="363" cy="218"/>
                <a:chOff x="1159" y="3025"/>
                <a:chExt cx="510" cy="306"/>
              </a:xfrm>
            </p:grpSpPr>
            <p:sp>
              <p:nvSpPr>
                <p:cNvPr id="268" name="Freeform 376"/>
                <p:cNvSpPr>
                  <a:spLocks/>
                </p:cNvSpPr>
                <p:nvPr/>
              </p:nvSpPr>
              <p:spPr bwMode="auto">
                <a:xfrm>
                  <a:off x="1322" y="3213"/>
                  <a:ext cx="347" cy="81"/>
                </a:xfrm>
                <a:custGeom>
                  <a:avLst/>
                  <a:gdLst>
                    <a:gd name="T0" fmla="*/ 347 w 347"/>
                    <a:gd name="T1" fmla="*/ 36 h 81"/>
                    <a:gd name="T2" fmla="*/ 279 w 347"/>
                    <a:gd name="T3" fmla="*/ 23 h 81"/>
                    <a:gd name="T4" fmla="*/ 249 w 347"/>
                    <a:gd name="T5" fmla="*/ 32 h 81"/>
                    <a:gd name="T6" fmla="*/ 229 w 347"/>
                    <a:gd name="T7" fmla="*/ 53 h 81"/>
                    <a:gd name="T8" fmla="*/ 219 w 347"/>
                    <a:gd name="T9" fmla="*/ 81 h 81"/>
                    <a:gd name="T10" fmla="*/ 159 w 347"/>
                    <a:gd name="T11" fmla="*/ 81 h 81"/>
                    <a:gd name="T12" fmla="*/ 112 w 347"/>
                    <a:gd name="T13" fmla="*/ 81 h 81"/>
                    <a:gd name="T14" fmla="*/ 100 w 347"/>
                    <a:gd name="T15" fmla="*/ 48 h 81"/>
                    <a:gd name="T16" fmla="*/ 73 w 347"/>
                    <a:gd name="T17" fmla="*/ 30 h 81"/>
                    <a:gd name="T18" fmla="*/ 46 w 347"/>
                    <a:gd name="T19" fmla="*/ 24 h 81"/>
                    <a:gd name="T20" fmla="*/ 22 w 347"/>
                    <a:gd name="T21" fmla="*/ 32 h 81"/>
                    <a:gd name="T22" fmla="*/ 0 w 347"/>
                    <a:gd name="T23" fmla="*/ 48 h 81"/>
                    <a:gd name="T24" fmla="*/ 7 w 347"/>
                    <a:gd name="T25" fmla="*/ 0 h 81"/>
                    <a:gd name="T26" fmla="*/ 285 w 347"/>
                    <a:gd name="T27" fmla="*/ 0 h 81"/>
                    <a:gd name="T28" fmla="*/ 333 w 347"/>
                    <a:gd name="T29" fmla="*/ 35 h 8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347"/>
                    <a:gd name="T46" fmla="*/ 0 h 81"/>
                    <a:gd name="T47" fmla="*/ 347 w 347"/>
                    <a:gd name="T48" fmla="*/ 81 h 81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347" h="81">
                      <a:moveTo>
                        <a:pt x="347" y="36"/>
                      </a:moveTo>
                      <a:lnTo>
                        <a:pt x="279" y="23"/>
                      </a:lnTo>
                      <a:lnTo>
                        <a:pt x="249" y="32"/>
                      </a:lnTo>
                      <a:lnTo>
                        <a:pt x="229" y="53"/>
                      </a:lnTo>
                      <a:lnTo>
                        <a:pt x="219" y="81"/>
                      </a:lnTo>
                      <a:lnTo>
                        <a:pt x="159" y="81"/>
                      </a:lnTo>
                      <a:lnTo>
                        <a:pt x="112" y="81"/>
                      </a:lnTo>
                      <a:lnTo>
                        <a:pt x="100" y="48"/>
                      </a:lnTo>
                      <a:lnTo>
                        <a:pt x="73" y="30"/>
                      </a:lnTo>
                      <a:lnTo>
                        <a:pt x="46" y="24"/>
                      </a:lnTo>
                      <a:lnTo>
                        <a:pt x="22" y="32"/>
                      </a:lnTo>
                      <a:lnTo>
                        <a:pt x="0" y="48"/>
                      </a:lnTo>
                      <a:lnTo>
                        <a:pt x="7" y="0"/>
                      </a:lnTo>
                      <a:lnTo>
                        <a:pt x="285" y="0"/>
                      </a:lnTo>
                      <a:lnTo>
                        <a:pt x="333" y="35"/>
                      </a:lnTo>
                    </a:path>
                  </a:pathLst>
                </a:custGeom>
                <a:solidFill>
                  <a:srgbClr val="153B6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69" name="Freeform 377"/>
                <p:cNvSpPr>
                  <a:spLocks/>
                </p:cNvSpPr>
                <p:nvPr/>
              </p:nvSpPr>
              <p:spPr bwMode="auto">
                <a:xfrm>
                  <a:off x="1338" y="3260"/>
                  <a:ext cx="74" cy="71"/>
                </a:xfrm>
                <a:custGeom>
                  <a:avLst/>
                  <a:gdLst>
                    <a:gd name="T0" fmla="*/ 36 w 74"/>
                    <a:gd name="T1" fmla="*/ 0 h 71"/>
                    <a:gd name="T2" fmla="*/ 30 w 74"/>
                    <a:gd name="T3" fmla="*/ 0 h 71"/>
                    <a:gd name="T4" fmla="*/ 21 w 74"/>
                    <a:gd name="T5" fmla="*/ 1 h 71"/>
                    <a:gd name="T6" fmla="*/ 15 w 74"/>
                    <a:gd name="T7" fmla="*/ 4 h 71"/>
                    <a:gd name="T8" fmla="*/ 10 w 74"/>
                    <a:gd name="T9" fmla="*/ 9 h 71"/>
                    <a:gd name="T10" fmla="*/ 5 w 74"/>
                    <a:gd name="T11" fmla="*/ 14 h 71"/>
                    <a:gd name="T12" fmla="*/ 1 w 74"/>
                    <a:gd name="T13" fmla="*/ 20 h 71"/>
                    <a:gd name="T14" fmla="*/ 0 w 74"/>
                    <a:gd name="T15" fmla="*/ 28 h 71"/>
                    <a:gd name="T16" fmla="*/ 0 w 74"/>
                    <a:gd name="T17" fmla="*/ 35 h 71"/>
                    <a:gd name="T18" fmla="*/ 0 w 74"/>
                    <a:gd name="T19" fmla="*/ 42 h 71"/>
                    <a:gd name="T20" fmla="*/ 1 w 74"/>
                    <a:gd name="T21" fmla="*/ 49 h 71"/>
                    <a:gd name="T22" fmla="*/ 5 w 74"/>
                    <a:gd name="T23" fmla="*/ 55 h 71"/>
                    <a:gd name="T24" fmla="*/ 10 w 74"/>
                    <a:gd name="T25" fmla="*/ 60 h 71"/>
                    <a:gd name="T26" fmla="*/ 15 w 74"/>
                    <a:gd name="T27" fmla="*/ 65 h 71"/>
                    <a:gd name="T28" fmla="*/ 21 w 74"/>
                    <a:gd name="T29" fmla="*/ 68 h 71"/>
                    <a:gd name="T30" fmla="*/ 30 w 74"/>
                    <a:gd name="T31" fmla="*/ 69 h 71"/>
                    <a:gd name="T32" fmla="*/ 36 w 74"/>
                    <a:gd name="T33" fmla="*/ 71 h 71"/>
                    <a:gd name="T34" fmla="*/ 45 w 74"/>
                    <a:gd name="T35" fmla="*/ 69 h 71"/>
                    <a:gd name="T36" fmla="*/ 51 w 74"/>
                    <a:gd name="T37" fmla="*/ 68 h 71"/>
                    <a:gd name="T38" fmla="*/ 58 w 74"/>
                    <a:gd name="T39" fmla="*/ 65 h 71"/>
                    <a:gd name="T40" fmla="*/ 63 w 74"/>
                    <a:gd name="T41" fmla="*/ 60 h 71"/>
                    <a:gd name="T42" fmla="*/ 68 w 74"/>
                    <a:gd name="T43" fmla="*/ 55 h 71"/>
                    <a:gd name="T44" fmla="*/ 71 w 74"/>
                    <a:gd name="T45" fmla="*/ 49 h 71"/>
                    <a:gd name="T46" fmla="*/ 73 w 74"/>
                    <a:gd name="T47" fmla="*/ 42 h 71"/>
                    <a:gd name="T48" fmla="*/ 74 w 74"/>
                    <a:gd name="T49" fmla="*/ 35 h 71"/>
                    <a:gd name="T50" fmla="*/ 73 w 74"/>
                    <a:gd name="T51" fmla="*/ 28 h 71"/>
                    <a:gd name="T52" fmla="*/ 71 w 74"/>
                    <a:gd name="T53" fmla="*/ 20 h 71"/>
                    <a:gd name="T54" fmla="*/ 68 w 74"/>
                    <a:gd name="T55" fmla="*/ 14 h 71"/>
                    <a:gd name="T56" fmla="*/ 63 w 74"/>
                    <a:gd name="T57" fmla="*/ 9 h 71"/>
                    <a:gd name="T58" fmla="*/ 58 w 74"/>
                    <a:gd name="T59" fmla="*/ 4 h 71"/>
                    <a:gd name="T60" fmla="*/ 51 w 74"/>
                    <a:gd name="T61" fmla="*/ 1 h 71"/>
                    <a:gd name="T62" fmla="*/ 45 w 74"/>
                    <a:gd name="T63" fmla="*/ 0 h 71"/>
                    <a:gd name="T64" fmla="*/ 36 w 74"/>
                    <a:gd name="T65" fmla="*/ 0 h 7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74"/>
                    <a:gd name="T100" fmla="*/ 0 h 71"/>
                    <a:gd name="T101" fmla="*/ 74 w 74"/>
                    <a:gd name="T102" fmla="*/ 71 h 7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74" h="71">
                      <a:moveTo>
                        <a:pt x="36" y="0"/>
                      </a:moveTo>
                      <a:lnTo>
                        <a:pt x="30" y="0"/>
                      </a:lnTo>
                      <a:lnTo>
                        <a:pt x="21" y="1"/>
                      </a:lnTo>
                      <a:lnTo>
                        <a:pt x="15" y="4"/>
                      </a:lnTo>
                      <a:lnTo>
                        <a:pt x="10" y="9"/>
                      </a:lnTo>
                      <a:lnTo>
                        <a:pt x="5" y="14"/>
                      </a:lnTo>
                      <a:lnTo>
                        <a:pt x="1" y="20"/>
                      </a:lnTo>
                      <a:lnTo>
                        <a:pt x="0" y="28"/>
                      </a:lnTo>
                      <a:lnTo>
                        <a:pt x="0" y="35"/>
                      </a:lnTo>
                      <a:lnTo>
                        <a:pt x="0" y="42"/>
                      </a:lnTo>
                      <a:lnTo>
                        <a:pt x="1" y="49"/>
                      </a:lnTo>
                      <a:lnTo>
                        <a:pt x="5" y="55"/>
                      </a:lnTo>
                      <a:lnTo>
                        <a:pt x="10" y="60"/>
                      </a:lnTo>
                      <a:lnTo>
                        <a:pt x="15" y="65"/>
                      </a:lnTo>
                      <a:lnTo>
                        <a:pt x="21" y="68"/>
                      </a:lnTo>
                      <a:lnTo>
                        <a:pt x="30" y="69"/>
                      </a:lnTo>
                      <a:lnTo>
                        <a:pt x="36" y="71"/>
                      </a:lnTo>
                      <a:lnTo>
                        <a:pt x="45" y="69"/>
                      </a:lnTo>
                      <a:lnTo>
                        <a:pt x="51" y="68"/>
                      </a:lnTo>
                      <a:lnTo>
                        <a:pt x="58" y="65"/>
                      </a:lnTo>
                      <a:lnTo>
                        <a:pt x="63" y="60"/>
                      </a:lnTo>
                      <a:lnTo>
                        <a:pt x="68" y="55"/>
                      </a:lnTo>
                      <a:lnTo>
                        <a:pt x="71" y="49"/>
                      </a:lnTo>
                      <a:lnTo>
                        <a:pt x="73" y="42"/>
                      </a:lnTo>
                      <a:lnTo>
                        <a:pt x="74" y="35"/>
                      </a:lnTo>
                      <a:lnTo>
                        <a:pt x="73" y="28"/>
                      </a:lnTo>
                      <a:lnTo>
                        <a:pt x="71" y="20"/>
                      </a:lnTo>
                      <a:lnTo>
                        <a:pt x="68" y="14"/>
                      </a:lnTo>
                      <a:lnTo>
                        <a:pt x="63" y="9"/>
                      </a:lnTo>
                      <a:lnTo>
                        <a:pt x="58" y="4"/>
                      </a:lnTo>
                      <a:lnTo>
                        <a:pt x="51" y="1"/>
                      </a:lnTo>
                      <a:lnTo>
                        <a:pt x="45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70" name="Freeform 378"/>
                <p:cNvSpPr>
                  <a:spLocks/>
                </p:cNvSpPr>
                <p:nvPr/>
              </p:nvSpPr>
              <p:spPr bwMode="auto">
                <a:xfrm>
                  <a:off x="1338" y="3260"/>
                  <a:ext cx="74" cy="71"/>
                </a:xfrm>
                <a:custGeom>
                  <a:avLst/>
                  <a:gdLst>
                    <a:gd name="T0" fmla="*/ 36 w 74"/>
                    <a:gd name="T1" fmla="*/ 0 h 71"/>
                    <a:gd name="T2" fmla="*/ 30 w 74"/>
                    <a:gd name="T3" fmla="*/ 0 h 71"/>
                    <a:gd name="T4" fmla="*/ 21 w 74"/>
                    <a:gd name="T5" fmla="*/ 1 h 71"/>
                    <a:gd name="T6" fmla="*/ 15 w 74"/>
                    <a:gd name="T7" fmla="*/ 4 h 71"/>
                    <a:gd name="T8" fmla="*/ 10 w 74"/>
                    <a:gd name="T9" fmla="*/ 9 h 71"/>
                    <a:gd name="T10" fmla="*/ 5 w 74"/>
                    <a:gd name="T11" fmla="*/ 14 h 71"/>
                    <a:gd name="T12" fmla="*/ 1 w 74"/>
                    <a:gd name="T13" fmla="*/ 20 h 71"/>
                    <a:gd name="T14" fmla="*/ 0 w 74"/>
                    <a:gd name="T15" fmla="*/ 28 h 71"/>
                    <a:gd name="T16" fmla="*/ 0 w 74"/>
                    <a:gd name="T17" fmla="*/ 35 h 71"/>
                    <a:gd name="T18" fmla="*/ 0 w 74"/>
                    <a:gd name="T19" fmla="*/ 42 h 71"/>
                    <a:gd name="T20" fmla="*/ 1 w 74"/>
                    <a:gd name="T21" fmla="*/ 49 h 71"/>
                    <a:gd name="T22" fmla="*/ 5 w 74"/>
                    <a:gd name="T23" fmla="*/ 55 h 71"/>
                    <a:gd name="T24" fmla="*/ 10 w 74"/>
                    <a:gd name="T25" fmla="*/ 60 h 71"/>
                    <a:gd name="T26" fmla="*/ 15 w 74"/>
                    <a:gd name="T27" fmla="*/ 65 h 71"/>
                    <a:gd name="T28" fmla="*/ 21 w 74"/>
                    <a:gd name="T29" fmla="*/ 68 h 71"/>
                    <a:gd name="T30" fmla="*/ 30 w 74"/>
                    <a:gd name="T31" fmla="*/ 69 h 71"/>
                    <a:gd name="T32" fmla="*/ 36 w 74"/>
                    <a:gd name="T33" fmla="*/ 71 h 71"/>
                    <a:gd name="T34" fmla="*/ 45 w 74"/>
                    <a:gd name="T35" fmla="*/ 69 h 71"/>
                    <a:gd name="T36" fmla="*/ 51 w 74"/>
                    <a:gd name="T37" fmla="*/ 68 h 71"/>
                    <a:gd name="T38" fmla="*/ 58 w 74"/>
                    <a:gd name="T39" fmla="*/ 65 h 71"/>
                    <a:gd name="T40" fmla="*/ 63 w 74"/>
                    <a:gd name="T41" fmla="*/ 60 h 71"/>
                    <a:gd name="T42" fmla="*/ 68 w 74"/>
                    <a:gd name="T43" fmla="*/ 55 h 71"/>
                    <a:gd name="T44" fmla="*/ 71 w 74"/>
                    <a:gd name="T45" fmla="*/ 49 h 71"/>
                    <a:gd name="T46" fmla="*/ 73 w 74"/>
                    <a:gd name="T47" fmla="*/ 42 h 71"/>
                    <a:gd name="T48" fmla="*/ 74 w 74"/>
                    <a:gd name="T49" fmla="*/ 35 h 71"/>
                    <a:gd name="T50" fmla="*/ 73 w 74"/>
                    <a:gd name="T51" fmla="*/ 28 h 71"/>
                    <a:gd name="T52" fmla="*/ 71 w 74"/>
                    <a:gd name="T53" fmla="*/ 20 h 71"/>
                    <a:gd name="T54" fmla="*/ 68 w 74"/>
                    <a:gd name="T55" fmla="*/ 14 h 71"/>
                    <a:gd name="T56" fmla="*/ 63 w 74"/>
                    <a:gd name="T57" fmla="*/ 9 h 71"/>
                    <a:gd name="T58" fmla="*/ 58 w 74"/>
                    <a:gd name="T59" fmla="*/ 4 h 71"/>
                    <a:gd name="T60" fmla="*/ 51 w 74"/>
                    <a:gd name="T61" fmla="*/ 1 h 71"/>
                    <a:gd name="T62" fmla="*/ 45 w 74"/>
                    <a:gd name="T63" fmla="*/ 0 h 71"/>
                    <a:gd name="T64" fmla="*/ 36 w 74"/>
                    <a:gd name="T65" fmla="*/ 0 h 7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74"/>
                    <a:gd name="T100" fmla="*/ 0 h 71"/>
                    <a:gd name="T101" fmla="*/ 74 w 74"/>
                    <a:gd name="T102" fmla="*/ 71 h 7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74" h="71">
                      <a:moveTo>
                        <a:pt x="36" y="0"/>
                      </a:moveTo>
                      <a:lnTo>
                        <a:pt x="30" y="0"/>
                      </a:lnTo>
                      <a:lnTo>
                        <a:pt x="21" y="1"/>
                      </a:lnTo>
                      <a:lnTo>
                        <a:pt x="15" y="4"/>
                      </a:lnTo>
                      <a:lnTo>
                        <a:pt x="10" y="9"/>
                      </a:lnTo>
                      <a:lnTo>
                        <a:pt x="5" y="14"/>
                      </a:lnTo>
                      <a:lnTo>
                        <a:pt x="1" y="20"/>
                      </a:lnTo>
                      <a:lnTo>
                        <a:pt x="0" y="28"/>
                      </a:lnTo>
                      <a:lnTo>
                        <a:pt x="0" y="35"/>
                      </a:lnTo>
                      <a:lnTo>
                        <a:pt x="0" y="42"/>
                      </a:lnTo>
                      <a:lnTo>
                        <a:pt x="1" y="49"/>
                      </a:lnTo>
                      <a:lnTo>
                        <a:pt x="5" y="55"/>
                      </a:lnTo>
                      <a:lnTo>
                        <a:pt x="10" y="60"/>
                      </a:lnTo>
                      <a:lnTo>
                        <a:pt x="15" y="65"/>
                      </a:lnTo>
                      <a:lnTo>
                        <a:pt x="21" y="68"/>
                      </a:lnTo>
                      <a:lnTo>
                        <a:pt x="30" y="69"/>
                      </a:lnTo>
                      <a:lnTo>
                        <a:pt x="36" y="71"/>
                      </a:lnTo>
                      <a:lnTo>
                        <a:pt x="45" y="69"/>
                      </a:lnTo>
                      <a:lnTo>
                        <a:pt x="51" y="68"/>
                      </a:lnTo>
                      <a:lnTo>
                        <a:pt x="58" y="65"/>
                      </a:lnTo>
                      <a:lnTo>
                        <a:pt x="63" y="60"/>
                      </a:lnTo>
                      <a:lnTo>
                        <a:pt x="68" y="55"/>
                      </a:lnTo>
                      <a:lnTo>
                        <a:pt x="71" y="49"/>
                      </a:lnTo>
                      <a:lnTo>
                        <a:pt x="73" y="42"/>
                      </a:lnTo>
                      <a:lnTo>
                        <a:pt x="74" y="35"/>
                      </a:lnTo>
                      <a:lnTo>
                        <a:pt x="73" y="28"/>
                      </a:lnTo>
                      <a:lnTo>
                        <a:pt x="71" y="20"/>
                      </a:lnTo>
                      <a:lnTo>
                        <a:pt x="68" y="14"/>
                      </a:lnTo>
                      <a:lnTo>
                        <a:pt x="63" y="9"/>
                      </a:lnTo>
                      <a:lnTo>
                        <a:pt x="58" y="4"/>
                      </a:lnTo>
                      <a:lnTo>
                        <a:pt x="51" y="1"/>
                      </a:lnTo>
                      <a:lnTo>
                        <a:pt x="45" y="0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71" name="Freeform 379"/>
                <p:cNvSpPr>
                  <a:spLocks/>
                </p:cNvSpPr>
                <p:nvPr/>
              </p:nvSpPr>
              <p:spPr bwMode="auto">
                <a:xfrm>
                  <a:off x="1565" y="3260"/>
                  <a:ext cx="74" cy="71"/>
                </a:xfrm>
                <a:custGeom>
                  <a:avLst/>
                  <a:gdLst>
                    <a:gd name="T0" fmla="*/ 36 w 74"/>
                    <a:gd name="T1" fmla="*/ 0 h 71"/>
                    <a:gd name="T2" fmla="*/ 30 w 74"/>
                    <a:gd name="T3" fmla="*/ 0 h 71"/>
                    <a:gd name="T4" fmla="*/ 23 w 74"/>
                    <a:gd name="T5" fmla="*/ 1 h 71"/>
                    <a:gd name="T6" fmla="*/ 16 w 74"/>
                    <a:gd name="T7" fmla="*/ 4 h 71"/>
                    <a:gd name="T8" fmla="*/ 10 w 74"/>
                    <a:gd name="T9" fmla="*/ 9 h 71"/>
                    <a:gd name="T10" fmla="*/ 6 w 74"/>
                    <a:gd name="T11" fmla="*/ 14 h 71"/>
                    <a:gd name="T12" fmla="*/ 3 w 74"/>
                    <a:gd name="T13" fmla="*/ 20 h 71"/>
                    <a:gd name="T14" fmla="*/ 0 w 74"/>
                    <a:gd name="T15" fmla="*/ 28 h 71"/>
                    <a:gd name="T16" fmla="*/ 0 w 74"/>
                    <a:gd name="T17" fmla="*/ 35 h 71"/>
                    <a:gd name="T18" fmla="*/ 0 w 74"/>
                    <a:gd name="T19" fmla="*/ 42 h 71"/>
                    <a:gd name="T20" fmla="*/ 3 w 74"/>
                    <a:gd name="T21" fmla="*/ 49 h 71"/>
                    <a:gd name="T22" fmla="*/ 6 w 74"/>
                    <a:gd name="T23" fmla="*/ 55 h 71"/>
                    <a:gd name="T24" fmla="*/ 10 w 74"/>
                    <a:gd name="T25" fmla="*/ 60 h 71"/>
                    <a:gd name="T26" fmla="*/ 16 w 74"/>
                    <a:gd name="T27" fmla="*/ 65 h 71"/>
                    <a:gd name="T28" fmla="*/ 23 w 74"/>
                    <a:gd name="T29" fmla="*/ 68 h 71"/>
                    <a:gd name="T30" fmla="*/ 30 w 74"/>
                    <a:gd name="T31" fmla="*/ 69 h 71"/>
                    <a:gd name="T32" fmla="*/ 36 w 74"/>
                    <a:gd name="T33" fmla="*/ 71 h 71"/>
                    <a:gd name="T34" fmla="*/ 44 w 74"/>
                    <a:gd name="T35" fmla="*/ 69 h 71"/>
                    <a:gd name="T36" fmla="*/ 51 w 74"/>
                    <a:gd name="T37" fmla="*/ 68 h 71"/>
                    <a:gd name="T38" fmla="*/ 58 w 74"/>
                    <a:gd name="T39" fmla="*/ 65 h 71"/>
                    <a:gd name="T40" fmla="*/ 63 w 74"/>
                    <a:gd name="T41" fmla="*/ 60 h 71"/>
                    <a:gd name="T42" fmla="*/ 68 w 74"/>
                    <a:gd name="T43" fmla="*/ 55 h 71"/>
                    <a:gd name="T44" fmla="*/ 71 w 74"/>
                    <a:gd name="T45" fmla="*/ 49 h 71"/>
                    <a:gd name="T46" fmla="*/ 73 w 74"/>
                    <a:gd name="T47" fmla="*/ 42 h 71"/>
                    <a:gd name="T48" fmla="*/ 74 w 74"/>
                    <a:gd name="T49" fmla="*/ 35 h 71"/>
                    <a:gd name="T50" fmla="*/ 73 w 74"/>
                    <a:gd name="T51" fmla="*/ 28 h 71"/>
                    <a:gd name="T52" fmla="*/ 71 w 74"/>
                    <a:gd name="T53" fmla="*/ 20 h 71"/>
                    <a:gd name="T54" fmla="*/ 68 w 74"/>
                    <a:gd name="T55" fmla="*/ 14 h 71"/>
                    <a:gd name="T56" fmla="*/ 63 w 74"/>
                    <a:gd name="T57" fmla="*/ 9 h 71"/>
                    <a:gd name="T58" fmla="*/ 58 w 74"/>
                    <a:gd name="T59" fmla="*/ 4 h 71"/>
                    <a:gd name="T60" fmla="*/ 51 w 74"/>
                    <a:gd name="T61" fmla="*/ 1 h 71"/>
                    <a:gd name="T62" fmla="*/ 44 w 74"/>
                    <a:gd name="T63" fmla="*/ 0 h 71"/>
                    <a:gd name="T64" fmla="*/ 36 w 74"/>
                    <a:gd name="T65" fmla="*/ 0 h 7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74"/>
                    <a:gd name="T100" fmla="*/ 0 h 71"/>
                    <a:gd name="T101" fmla="*/ 74 w 74"/>
                    <a:gd name="T102" fmla="*/ 71 h 7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74" h="71">
                      <a:moveTo>
                        <a:pt x="36" y="0"/>
                      </a:moveTo>
                      <a:lnTo>
                        <a:pt x="30" y="0"/>
                      </a:lnTo>
                      <a:lnTo>
                        <a:pt x="23" y="1"/>
                      </a:lnTo>
                      <a:lnTo>
                        <a:pt x="16" y="4"/>
                      </a:lnTo>
                      <a:lnTo>
                        <a:pt x="10" y="9"/>
                      </a:lnTo>
                      <a:lnTo>
                        <a:pt x="6" y="14"/>
                      </a:lnTo>
                      <a:lnTo>
                        <a:pt x="3" y="20"/>
                      </a:lnTo>
                      <a:lnTo>
                        <a:pt x="0" y="28"/>
                      </a:lnTo>
                      <a:lnTo>
                        <a:pt x="0" y="35"/>
                      </a:lnTo>
                      <a:lnTo>
                        <a:pt x="0" y="42"/>
                      </a:lnTo>
                      <a:lnTo>
                        <a:pt x="3" y="49"/>
                      </a:lnTo>
                      <a:lnTo>
                        <a:pt x="6" y="55"/>
                      </a:lnTo>
                      <a:lnTo>
                        <a:pt x="10" y="60"/>
                      </a:lnTo>
                      <a:lnTo>
                        <a:pt x="16" y="65"/>
                      </a:lnTo>
                      <a:lnTo>
                        <a:pt x="23" y="68"/>
                      </a:lnTo>
                      <a:lnTo>
                        <a:pt x="30" y="69"/>
                      </a:lnTo>
                      <a:lnTo>
                        <a:pt x="36" y="71"/>
                      </a:lnTo>
                      <a:lnTo>
                        <a:pt x="44" y="69"/>
                      </a:lnTo>
                      <a:lnTo>
                        <a:pt x="51" y="68"/>
                      </a:lnTo>
                      <a:lnTo>
                        <a:pt x="58" y="65"/>
                      </a:lnTo>
                      <a:lnTo>
                        <a:pt x="63" y="60"/>
                      </a:lnTo>
                      <a:lnTo>
                        <a:pt x="68" y="55"/>
                      </a:lnTo>
                      <a:lnTo>
                        <a:pt x="71" y="49"/>
                      </a:lnTo>
                      <a:lnTo>
                        <a:pt x="73" y="42"/>
                      </a:lnTo>
                      <a:lnTo>
                        <a:pt x="74" y="35"/>
                      </a:lnTo>
                      <a:lnTo>
                        <a:pt x="73" y="28"/>
                      </a:lnTo>
                      <a:lnTo>
                        <a:pt x="71" y="20"/>
                      </a:lnTo>
                      <a:lnTo>
                        <a:pt x="68" y="14"/>
                      </a:lnTo>
                      <a:lnTo>
                        <a:pt x="63" y="9"/>
                      </a:lnTo>
                      <a:lnTo>
                        <a:pt x="58" y="4"/>
                      </a:lnTo>
                      <a:lnTo>
                        <a:pt x="51" y="1"/>
                      </a:lnTo>
                      <a:lnTo>
                        <a:pt x="44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72" name="Freeform 380"/>
                <p:cNvSpPr>
                  <a:spLocks/>
                </p:cNvSpPr>
                <p:nvPr/>
              </p:nvSpPr>
              <p:spPr bwMode="auto">
                <a:xfrm>
                  <a:off x="1565" y="3260"/>
                  <a:ext cx="74" cy="71"/>
                </a:xfrm>
                <a:custGeom>
                  <a:avLst/>
                  <a:gdLst>
                    <a:gd name="T0" fmla="*/ 36 w 74"/>
                    <a:gd name="T1" fmla="*/ 0 h 71"/>
                    <a:gd name="T2" fmla="*/ 30 w 74"/>
                    <a:gd name="T3" fmla="*/ 0 h 71"/>
                    <a:gd name="T4" fmla="*/ 23 w 74"/>
                    <a:gd name="T5" fmla="*/ 1 h 71"/>
                    <a:gd name="T6" fmla="*/ 16 w 74"/>
                    <a:gd name="T7" fmla="*/ 4 h 71"/>
                    <a:gd name="T8" fmla="*/ 10 w 74"/>
                    <a:gd name="T9" fmla="*/ 9 h 71"/>
                    <a:gd name="T10" fmla="*/ 6 w 74"/>
                    <a:gd name="T11" fmla="*/ 14 h 71"/>
                    <a:gd name="T12" fmla="*/ 3 w 74"/>
                    <a:gd name="T13" fmla="*/ 20 h 71"/>
                    <a:gd name="T14" fmla="*/ 0 w 74"/>
                    <a:gd name="T15" fmla="*/ 28 h 71"/>
                    <a:gd name="T16" fmla="*/ 0 w 74"/>
                    <a:gd name="T17" fmla="*/ 35 h 71"/>
                    <a:gd name="T18" fmla="*/ 0 w 74"/>
                    <a:gd name="T19" fmla="*/ 42 h 71"/>
                    <a:gd name="T20" fmla="*/ 3 w 74"/>
                    <a:gd name="T21" fmla="*/ 49 h 71"/>
                    <a:gd name="T22" fmla="*/ 6 w 74"/>
                    <a:gd name="T23" fmla="*/ 55 h 71"/>
                    <a:gd name="T24" fmla="*/ 10 w 74"/>
                    <a:gd name="T25" fmla="*/ 60 h 71"/>
                    <a:gd name="T26" fmla="*/ 16 w 74"/>
                    <a:gd name="T27" fmla="*/ 65 h 71"/>
                    <a:gd name="T28" fmla="*/ 23 w 74"/>
                    <a:gd name="T29" fmla="*/ 68 h 71"/>
                    <a:gd name="T30" fmla="*/ 30 w 74"/>
                    <a:gd name="T31" fmla="*/ 69 h 71"/>
                    <a:gd name="T32" fmla="*/ 36 w 74"/>
                    <a:gd name="T33" fmla="*/ 71 h 71"/>
                    <a:gd name="T34" fmla="*/ 44 w 74"/>
                    <a:gd name="T35" fmla="*/ 69 h 71"/>
                    <a:gd name="T36" fmla="*/ 51 w 74"/>
                    <a:gd name="T37" fmla="*/ 68 h 71"/>
                    <a:gd name="T38" fmla="*/ 58 w 74"/>
                    <a:gd name="T39" fmla="*/ 65 h 71"/>
                    <a:gd name="T40" fmla="*/ 63 w 74"/>
                    <a:gd name="T41" fmla="*/ 60 h 71"/>
                    <a:gd name="T42" fmla="*/ 68 w 74"/>
                    <a:gd name="T43" fmla="*/ 55 h 71"/>
                    <a:gd name="T44" fmla="*/ 71 w 74"/>
                    <a:gd name="T45" fmla="*/ 49 h 71"/>
                    <a:gd name="T46" fmla="*/ 73 w 74"/>
                    <a:gd name="T47" fmla="*/ 42 h 71"/>
                    <a:gd name="T48" fmla="*/ 74 w 74"/>
                    <a:gd name="T49" fmla="*/ 35 h 71"/>
                    <a:gd name="T50" fmla="*/ 73 w 74"/>
                    <a:gd name="T51" fmla="*/ 28 h 71"/>
                    <a:gd name="T52" fmla="*/ 71 w 74"/>
                    <a:gd name="T53" fmla="*/ 20 h 71"/>
                    <a:gd name="T54" fmla="*/ 68 w 74"/>
                    <a:gd name="T55" fmla="*/ 14 h 71"/>
                    <a:gd name="T56" fmla="*/ 63 w 74"/>
                    <a:gd name="T57" fmla="*/ 9 h 71"/>
                    <a:gd name="T58" fmla="*/ 58 w 74"/>
                    <a:gd name="T59" fmla="*/ 4 h 71"/>
                    <a:gd name="T60" fmla="*/ 51 w 74"/>
                    <a:gd name="T61" fmla="*/ 1 h 71"/>
                    <a:gd name="T62" fmla="*/ 44 w 74"/>
                    <a:gd name="T63" fmla="*/ 0 h 71"/>
                    <a:gd name="T64" fmla="*/ 36 w 74"/>
                    <a:gd name="T65" fmla="*/ 0 h 7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74"/>
                    <a:gd name="T100" fmla="*/ 0 h 71"/>
                    <a:gd name="T101" fmla="*/ 74 w 74"/>
                    <a:gd name="T102" fmla="*/ 71 h 7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74" h="71">
                      <a:moveTo>
                        <a:pt x="36" y="0"/>
                      </a:moveTo>
                      <a:lnTo>
                        <a:pt x="30" y="0"/>
                      </a:lnTo>
                      <a:lnTo>
                        <a:pt x="23" y="1"/>
                      </a:lnTo>
                      <a:lnTo>
                        <a:pt x="16" y="4"/>
                      </a:lnTo>
                      <a:lnTo>
                        <a:pt x="10" y="9"/>
                      </a:lnTo>
                      <a:lnTo>
                        <a:pt x="6" y="14"/>
                      </a:lnTo>
                      <a:lnTo>
                        <a:pt x="3" y="20"/>
                      </a:lnTo>
                      <a:lnTo>
                        <a:pt x="0" y="28"/>
                      </a:lnTo>
                      <a:lnTo>
                        <a:pt x="0" y="35"/>
                      </a:lnTo>
                      <a:lnTo>
                        <a:pt x="0" y="42"/>
                      </a:lnTo>
                      <a:lnTo>
                        <a:pt x="3" y="49"/>
                      </a:lnTo>
                      <a:lnTo>
                        <a:pt x="6" y="55"/>
                      </a:lnTo>
                      <a:lnTo>
                        <a:pt x="10" y="60"/>
                      </a:lnTo>
                      <a:lnTo>
                        <a:pt x="16" y="65"/>
                      </a:lnTo>
                      <a:lnTo>
                        <a:pt x="23" y="68"/>
                      </a:lnTo>
                      <a:lnTo>
                        <a:pt x="30" y="69"/>
                      </a:lnTo>
                      <a:lnTo>
                        <a:pt x="36" y="71"/>
                      </a:lnTo>
                      <a:lnTo>
                        <a:pt x="44" y="69"/>
                      </a:lnTo>
                      <a:lnTo>
                        <a:pt x="51" y="68"/>
                      </a:lnTo>
                      <a:lnTo>
                        <a:pt x="58" y="65"/>
                      </a:lnTo>
                      <a:lnTo>
                        <a:pt x="63" y="60"/>
                      </a:lnTo>
                      <a:lnTo>
                        <a:pt x="68" y="55"/>
                      </a:lnTo>
                      <a:lnTo>
                        <a:pt x="71" y="49"/>
                      </a:lnTo>
                      <a:lnTo>
                        <a:pt x="73" y="42"/>
                      </a:lnTo>
                      <a:lnTo>
                        <a:pt x="74" y="35"/>
                      </a:lnTo>
                      <a:lnTo>
                        <a:pt x="73" y="28"/>
                      </a:lnTo>
                      <a:lnTo>
                        <a:pt x="71" y="20"/>
                      </a:lnTo>
                      <a:lnTo>
                        <a:pt x="68" y="14"/>
                      </a:lnTo>
                      <a:lnTo>
                        <a:pt x="63" y="9"/>
                      </a:lnTo>
                      <a:lnTo>
                        <a:pt x="58" y="4"/>
                      </a:lnTo>
                      <a:lnTo>
                        <a:pt x="51" y="1"/>
                      </a:lnTo>
                      <a:lnTo>
                        <a:pt x="44" y="0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73" name="Line 381"/>
                <p:cNvSpPr>
                  <a:spLocks noChangeShapeType="1"/>
                </p:cNvSpPr>
                <p:nvPr/>
              </p:nvSpPr>
              <p:spPr bwMode="auto">
                <a:xfrm>
                  <a:off x="1159" y="3285"/>
                  <a:ext cx="151" cy="24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74" name="Line 382"/>
                <p:cNvSpPr>
                  <a:spLocks noChangeShapeType="1"/>
                </p:cNvSpPr>
                <p:nvPr/>
              </p:nvSpPr>
              <p:spPr bwMode="auto">
                <a:xfrm>
                  <a:off x="1457" y="3079"/>
                  <a:ext cx="85" cy="1"/>
                </a:xfrm>
                <a:prstGeom prst="line">
                  <a:avLst/>
                </a:prstGeom>
                <a:noFill/>
                <a:ln w="38100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75" name="Line 383"/>
                <p:cNvSpPr>
                  <a:spLocks noChangeShapeType="1"/>
                </p:cNvSpPr>
                <p:nvPr/>
              </p:nvSpPr>
              <p:spPr bwMode="auto">
                <a:xfrm>
                  <a:off x="1533" y="3079"/>
                  <a:ext cx="1" cy="131"/>
                </a:xfrm>
                <a:prstGeom prst="line">
                  <a:avLst/>
                </a:pr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76" name="Freeform 384"/>
                <p:cNvSpPr>
                  <a:spLocks/>
                </p:cNvSpPr>
                <p:nvPr/>
              </p:nvSpPr>
              <p:spPr bwMode="auto">
                <a:xfrm>
                  <a:off x="1316" y="3239"/>
                  <a:ext cx="116" cy="56"/>
                </a:xfrm>
                <a:custGeom>
                  <a:avLst/>
                  <a:gdLst>
                    <a:gd name="T0" fmla="*/ 0 w 116"/>
                    <a:gd name="T1" fmla="*/ 51 h 56"/>
                    <a:gd name="T2" fmla="*/ 2 w 116"/>
                    <a:gd name="T3" fmla="*/ 40 h 56"/>
                    <a:gd name="T4" fmla="*/ 7 w 116"/>
                    <a:gd name="T5" fmla="*/ 29 h 56"/>
                    <a:gd name="T6" fmla="*/ 14 w 116"/>
                    <a:gd name="T7" fmla="*/ 21 h 56"/>
                    <a:gd name="T8" fmla="*/ 20 w 116"/>
                    <a:gd name="T9" fmla="*/ 13 h 56"/>
                    <a:gd name="T10" fmla="*/ 30 w 116"/>
                    <a:gd name="T11" fmla="*/ 6 h 56"/>
                    <a:gd name="T12" fmla="*/ 40 w 116"/>
                    <a:gd name="T13" fmla="*/ 2 h 56"/>
                    <a:gd name="T14" fmla="*/ 52 w 116"/>
                    <a:gd name="T15" fmla="*/ 0 h 56"/>
                    <a:gd name="T16" fmla="*/ 65 w 116"/>
                    <a:gd name="T17" fmla="*/ 0 h 56"/>
                    <a:gd name="T18" fmla="*/ 75 w 116"/>
                    <a:gd name="T19" fmla="*/ 2 h 56"/>
                    <a:gd name="T20" fmla="*/ 86 w 116"/>
                    <a:gd name="T21" fmla="*/ 6 h 56"/>
                    <a:gd name="T22" fmla="*/ 95 w 116"/>
                    <a:gd name="T23" fmla="*/ 13 h 56"/>
                    <a:gd name="T24" fmla="*/ 103 w 116"/>
                    <a:gd name="T25" fmla="*/ 21 h 56"/>
                    <a:gd name="T26" fmla="*/ 110 w 116"/>
                    <a:gd name="T27" fmla="*/ 29 h 56"/>
                    <a:gd name="T28" fmla="*/ 115 w 116"/>
                    <a:gd name="T29" fmla="*/ 40 h 56"/>
                    <a:gd name="T30" fmla="*/ 116 w 116"/>
                    <a:gd name="T31" fmla="*/ 51 h 56"/>
                    <a:gd name="T32" fmla="*/ 116 w 116"/>
                    <a:gd name="T33" fmla="*/ 56 h 56"/>
                    <a:gd name="T34" fmla="*/ 116 w 116"/>
                    <a:gd name="T35" fmla="*/ 44 h 56"/>
                    <a:gd name="T36" fmla="*/ 111 w 116"/>
                    <a:gd name="T37" fmla="*/ 33 h 56"/>
                    <a:gd name="T38" fmla="*/ 106 w 116"/>
                    <a:gd name="T39" fmla="*/ 24 h 56"/>
                    <a:gd name="T40" fmla="*/ 100 w 116"/>
                    <a:gd name="T41" fmla="*/ 16 h 56"/>
                    <a:gd name="T42" fmla="*/ 91 w 116"/>
                    <a:gd name="T43" fmla="*/ 9 h 56"/>
                    <a:gd name="T44" fmla="*/ 81 w 116"/>
                    <a:gd name="T45" fmla="*/ 5 h 56"/>
                    <a:gd name="T46" fmla="*/ 70 w 116"/>
                    <a:gd name="T47" fmla="*/ 0 h 56"/>
                    <a:gd name="T48" fmla="*/ 58 w 116"/>
                    <a:gd name="T49" fmla="*/ 0 h 56"/>
                    <a:gd name="T50" fmla="*/ 47 w 116"/>
                    <a:gd name="T51" fmla="*/ 0 h 56"/>
                    <a:gd name="T52" fmla="*/ 35 w 116"/>
                    <a:gd name="T53" fmla="*/ 5 h 56"/>
                    <a:gd name="T54" fmla="*/ 25 w 116"/>
                    <a:gd name="T55" fmla="*/ 9 h 56"/>
                    <a:gd name="T56" fmla="*/ 17 w 116"/>
                    <a:gd name="T57" fmla="*/ 16 h 56"/>
                    <a:gd name="T58" fmla="*/ 10 w 116"/>
                    <a:gd name="T59" fmla="*/ 24 h 56"/>
                    <a:gd name="T60" fmla="*/ 4 w 116"/>
                    <a:gd name="T61" fmla="*/ 33 h 56"/>
                    <a:gd name="T62" fmla="*/ 0 w 116"/>
                    <a:gd name="T63" fmla="*/ 44 h 56"/>
                    <a:gd name="T64" fmla="*/ 0 w 116"/>
                    <a:gd name="T65" fmla="*/ 56 h 5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16"/>
                    <a:gd name="T100" fmla="*/ 0 h 56"/>
                    <a:gd name="T101" fmla="*/ 116 w 116"/>
                    <a:gd name="T102" fmla="*/ 56 h 5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16" h="56">
                      <a:moveTo>
                        <a:pt x="0" y="56"/>
                      </a:moveTo>
                      <a:lnTo>
                        <a:pt x="0" y="51"/>
                      </a:lnTo>
                      <a:lnTo>
                        <a:pt x="0" y="44"/>
                      </a:lnTo>
                      <a:lnTo>
                        <a:pt x="2" y="40"/>
                      </a:lnTo>
                      <a:lnTo>
                        <a:pt x="4" y="33"/>
                      </a:lnTo>
                      <a:lnTo>
                        <a:pt x="7" y="29"/>
                      </a:lnTo>
                      <a:lnTo>
                        <a:pt x="10" y="24"/>
                      </a:lnTo>
                      <a:lnTo>
                        <a:pt x="14" y="21"/>
                      </a:lnTo>
                      <a:lnTo>
                        <a:pt x="17" y="16"/>
                      </a:lnTo>
                      <a:lnTo>
                        <a:pt x="20" y="13"/>
                      </a:lnTo>
                      <a:lnTo>
                        <a:pt x="25" y="9"/>
                      </a:lnTo>
                      <a:lnTo>
                        <a:pt x="30" y="6"/>
                      </a:lnTo>
                      <a:lnTo>
                        <a:pt x="35" y="5"/>
                      </a:lnTo>
                      <a:lnTo>
                        <a:pt x="40" y="2"/>
                      </a:lnTo>
                      <a:lnTo>
                        <a:pt x="47" y="0"/>
                      </a:lnTo>
                      <a:lnTo>
                        <a:pt x="52" y="0"/>
                      </a:lnTo>
                      <a:lnTo>
                        <a:pt x="58" y="0"/>
                      </a:lnTo>
                      <a:lnTo>
                        <a:pt x="65" y="0"/>
                      </a:lnTo>
                      <a:lnTo>
                        <a:pt x="70" y="0"/>
                      </a:lnTo>
                      <a:lnTo>
                        <a:pt x="75" y="2"/>
                      </a:lnTo>
                      <a:lnTo>
                        <a:pt x="81" y="5"/>
                      </a:lnTo>
                      <a:lnTo>
                        <a:pt x="86" y="6"/>
                      </a:lnTo>
                      <a:lnTo>
                        <a:pt x="91" y="9"/>
                      </a:lnTo>
                      <a:lnTo>
                        <a:pt x="95" y="13"/>
                      </a:lnTo>
                      <a:lnTo>
                        <a:pt x="100" y="16"/>
                      </a:lnTo>
                      <a:lnTo>
                        <a:pt x="103" y="21"/>
                      </a:lnTo>
                      <a:lnTo>
                        <a:pt x="106" y="24"/>
                      </a:lnTo>
                      <a:lnTo>
                        <a:pt x="110" y="29"/>
                      </a:lnTo>
                      <a:lnTo>
                        <a:pt x="111" y="33"/>
                      </a:lnTo>
                      <a:lnTo>
                        <a:pt x="115" y="40"/>
                      </a:lnTo>
                      <a:lnTo>
                        <a:pt x="116" y="44"/>
                      </a:lnTo>
                      <a:lnTo>
                        <a:pt x="116" y="51"/>
                      </a:lnTo>
                      <a:lnTo>
                        <a:pt x="116" y="56"/>
                      </a:lnTo>
                      <a:lnTo>
                        <a:pt x="116" y="51"/>
                      </a:lnTo>
                      <a:lnTo>
                        <a:pt x="116" y="44"/>
                      </a:lnTo>
                      <a:lnTo>
                        <a:pt x="115" y="40"/>
                      </a:lnTo>
                      <a:lnTo>
                        <a:pt x="111" y="33"/>
                      </a:lnTo>
                      <a:lnTo>
                        <a:pt x="110" y="29"/>
                      </a:lnTo>
                      <a:lnTo>
                        <a:pt x="106" y="24"/>
                      </a:lnTo>
                      <a:lnTo>
                        <a:pt x="103" y="21"/>
                      </a:lnTo>
                      <a:lnTo>
                        <a:pt x="100" y="16"/>
                      </a:lnTo>
                      <a:lnTo>
                        <a:pt x="95" y="13"/>
                      </a:lnTo>
                      <a:lnTo>
                        <a:pt x="91" y="9"/>
                      </a:lnTo>
                      <a:lnTo>
                        <a:pt x="86" y="6"/>
                      </a:lnTo>
                      <a:lnTo>
                        <a:pt x="81" y="5"/>
                      </a:lnTo>
                      <a:lnTo>
                        <a:pt x="75" y="2"/>
                      </a:lnTo>
                      <a:lnTo>
                        <a:pt x="70" y="0"/>
                      </a:lnTo>
                      <a:lnTo>
                        <a:pt x="65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47" y="0"/>
                      </a:lnTo>
                      <a:lnTo>
                        <a:pt x="40" y="2"/>
                      </a:lnTo>
                      <a:lnTo>
                        <a:pt x="35" y="5"/>
                      </a:lnTo>
                      <a:lnTo>
                        <a:pt x="30" y="6"/>
                      </a:lnTo>
                      <a:lnTo>
                        <a:pt x="25" y="9"/>
                      </a:lnTo>
                      <a:lnTo>
                        <a:pt x="20" y="13"/>
                      </a:lnTo>
                      <a:lnTo>
                        <a:pt x="17" y="16"/>
                      </a:lnTo>
                      <a:lnTo>
                        <a:pt x="14" y="21"/>
                      </a:lnTo>
                      <a:lnTo>
                        <a:pt x="10" y="24"/>
                      </a:lnTo>
                      <a:lnTo>
                        <a:pt x="7" y="29"/>
                      </a:lnTo>
                      <a:lnTo>
                        <a:pt x="4" y="33"/>
                      </a:lnTo>
                      <a:lnTo>
                        <a:pt x="2" y="40"/>
                      </a:lnTo>
                      <a:lnTo>
                        <a:pt x="0" y="44"/>
                      </a:lnTo>
                      <a:lnTo>
                        <a:pt x="0" y="51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77" name="Freeform 385"/>
                <p:cNvSpPr>
                  <a:spLocks/>
                </p:cNvSpPr>
                <p:nvPr/>
              </p:nvSpPr>
              <p:spPr bwMode="auto">
                <a:xfrm>
                  <a:off x="1316" y="3239"/>
                  <a:ext cx="116" cy="56"/>
                </a:xfrm>
                <a:custGeom>
                  <a:avLst/>
                  <a:gdLst>
                    <a:gd name="T0" fmla="*/ 0 w 116"/>
                    <a:gd name="T1" fmla="*/ 51 h 56"/>
                    <a:gd name="T2" fmla="*/ 2 w 116"/>
                    <a:gd name="T3" fmla="*/ 40 h 56"/>
                    <a:gd name="T4" fmla="*/ 7 w 116"/>
                    <a:gd name="T5" fmla="*/ 29 h 56"/>
                    <a:gd name="T6" fmla="*/ 14 w 116"/>
                    <a:gd name="T7" fmla="*/ 21 h 56"/>
                    <a:gd name="T8" fmla="*/ 20 w 116"/>
                    <a:gd name="T9" fmla="*/ 13 h 56"/>
                    <a:gd name="T10" fmla="*/ 30 w 116"/>
                    <a:gd name="T11" fmla="*/ 6 h 56"/>
                    <a:gd name="T12" fmla="*/ 40 w 116"/>
                    <a:gd name="T13" fmla="*/ 2 h 56"/>
                    <a:gd name="T14" fmla="*/ 52 w 116"/>
                    <a:gd name="T15" fmla="*/ 0 h 56"/>
                    <a:gd name="T16" fmla="*/ 65 w 116"/>
                    <a:gd name="T17" fmla="*/ 0 h 56"/>
                    <a:gd name="T18" fmla="*/ 75 w 116"/>
                    <a:gd name="T19" fmla="*/ 2 h 56"/>
                    <a:gd name="T20" fmla="*/ 86 w 116"/>
                    <a:gd name="T21" fmla="*/ 6 h 56"/>
                    <a:gd name="T22" fmla="*/ 95 w 116"/>
                    <a:gd name="T23" fmla="*/ 13 h 56"/>
                    <a:gd name="T24" fmla="*/ 103 w 116"/>
                    <a:gd name="T25" fmla="*/ 21 h 56"/>
                    <a:gd name="T26" fmla="*/ 110 w 116"/>
                    <a:gd name="T27" fmla="*/ 29 h 56"/>
                    <a:gd name="T28" fmla="*/ 115 w 116"/>
                    <a:gd name="T29" fmla="*/ 40 h 56"/>
                    <a:gd name="T30" fmla="*/ 116 w 116"/>
                    <a:gd name="T31" fmla="*/ 51 h 56"/>
                    <a:gd name="T32" fmla="*/ 116 w 116"/>
                    <a:gd name="T33" fmla="*/ 56 h 56"/>
                    <a:gd name="T34" fmla="*/ 116 w 116"/>
                    <a:gd name="T35" fmla="*/ 44 h 56"/>
                    <a:gd name="T36" fmla="*/ 111 w 116"/>
                    <a:gd name="T37" fmla="*/ 33 h 56"/>
                    <a:gd name="T38" fmla="*/ 106 w 116"/>
                    <a:gd name="T39" fmla="*/ 24 h 56"/>
                    <a:gd name="T40" fmla="*/ 100 w 116"/>
                    <a:gd name="T41" fmla="*/ 16 h 56"/>
                    <a:gd name="T42" fmla="*/ 91 w 116"/>
                    <a:gd name="T43" fmla="*/ 9 h 56"/>
                    <a:gd name="T44" fmla="*/ 81 w 116"/>
                    <a:gd name="T45" fmla="*/ 5 h 56"/>
                    <a:gd name="T46" fmla="*/ 70 w 116"/>
                    <a:gd name="T47" fmla="*/ 0 h 56"/>
                    <a:gd name="T48" fmla="*/ 58 w 116"/>
                    <a:gd name="T49" fmla="*/ 0 h 56"/>
                    <a:gd name="T50" fmla="*/ 47 w 116"/>
                    <a:gd name="T51" fmla="*/ 0 h 56"/>
                    <a:gd name="T52" fmla="*/ 35 w 116"/>
                    <a:gd name="T53" fmla="*/ 5 h 56"/>
                    <a:gd name="T54" fmla="*/ 25 w 116"/>
                    <a:gd name="T55" fmla="*/ 9 h 56"/>
                    <a:gd name="T56" fmla="*/ 17 w 116"/>
                    <a:gd name="T57" fmla="*/ 16 h 56"/>
                    <a:gd name="T58" fmla="*/ 10 w 116"/>
                    <a:gd name="T59" fmla="*/ 24 h 56"/>
                    <a:gd name="T60" fmla="*/ 4 w 116"/>
                    <a:gd name="T61" fmla="*/ 33 h 56"/>
                    <a:gd name="T62" fmla="*/ 0 w 116"/>
                    <a:gd name="T63" fmla="*/ 44 h 56"/>
                    <a:gd name="T64" fmla="*/ 0 w 116"/>
                    <a:gd name="T65" fmla="*/ 56 h 5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16"/>
                    <a:gd name="T100" fmla="*/ 0 h 56"/>
                    <a:gd name="T101" fmla="*/ 116 w 116"/>
                    <a:gd name="T102" fmla="*/ 56 h 5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16" h="56">
                      <a:moveTo>
                        <a:pt x="0" y="56"/>
                      </a:moveTo>
                      <a:lnTo>
                        <a:pt x="0" y="51"/>
                      </a:lnTo>
                      <a:lnTo>
                        <a:pt x="0" y="44"/>
                      </a:lnTo>
                      <a:lnTo>
                        <a:pt x="2" y="40"/>
                      </a:lnTo>
                      <a:lnTo>
                        <a:pt x="4" y="33"/>
                      </a:lnTo>
                      <a:lnTo>
                        <a:pt x="7" y="29"/>
                      </a:lnTo>
                      <a:lnTo>
                        <a:pt x="10" y="24"/>
                      </a:lnTo>
                      <a:lnTo>
                        <a:pt x="14" y="21"/>
                      </a:lnTo>
                      <a:lnTo>
                        <a:pt x="17" y="16"/>
                      </a:lnTo>
                      <a:lnTo>
                        <a:pt x="20" y="13"/>
                      </a:lnTo>
                      <a:lnTo>
                        <a:pt x="25" y="9"/>
                      </a:lnTo>
                      <a:lnTo>
                        <a:pt x="30" y="6"/>
                      </a:lnTo>
                      <a:lnTo>
                        <a:pt x="35" y="5"/>
                      </a:lnTo>
                      <a:lnTo>
                        <a:pt x="40" y="2"/>
                      </a:lnTo>
                      <a:lnTo>
                        <a:pt x="47" y="0"/>
                      </a:lnTo>
                      <a:lnTo>
                        <a:pt x="52" y="0"/>
                      </a:lnTo>
                      <a:lnTo>
                        <a:pt x="58" y="0"/>
                      </a:lnTo>
                      <a:lnTo>
                        <a:pt x="65" y="0"/>
                      </a:lnTo>
                      <a:lnTo>
                        <a:pt x="70" y="0"/>
                      </a:lnTo>
                      <a:lnTo>
                        <a:pt x="75" y="2"/>
                      </a:lnTo>
                      <a:lnTo>
                        <a:pt x="81" y="5"/>
                      </a:lnTo>
                      <a:lnTo>
                        <a:pt x="86" y="6"/>
                      </a:lnTo>
                      <a:lnTo>
                        <a:pt x="91" y="9"/>
                      </a:lnTo>
                      <a:lnTo>
                        <a:pt x="95" y="13"/>
                      </a:lnTo>
                      <a:lnTo>
                        <a:pt x="100" y="16"/>
                      </a:lnTo>
                      <a:lnTo>
                        <a:pt x="103" y="21"/>
                      </a:lnTo>
                      <a:lnTo>
                        <a:pt x="106" y="24"/>
                      </a:lnTo>
                      <a:lnTo>
                        <a:pt x="110" y="29"/>
                      </a:lnTo>
                      <a:lnTo>
                        <a:pt x="111" y="33"/>
                      </a:lnTo>
                      <a:lnTo>
                        <a:pt x="115" y="40"/>
                      </a:lnTo>
                      <a:lnTo>
                        <a:pt x="116" y="44"/>
                      </a:lnTo>
                      <a:lnTo>
                        <a:pt x="116" y="51"/>
                      </a:lnTo>
                      <a:lnTo>
                        <a:pt x="116" y="56"/>
                      </a:lnTo>
                      <a:lnTo>
                        <a:pt x="116" y="51"/>
                      </a:lnTo>
                      <a:lnTo>
                        <a:pt x="116" y="44"/>
                      </a:lnTo>
                      <a:lnTo>
                        <a:pt x="115" y="40"/>
                      </a:lnTo>
                      <a:lnTo>
                        <a:pt x="111" y="33"/>
                      </a:lnTo>
                      <a:lnTo>
                        <a:pt x="110" y="29"/>
                      </a:lnTo>
                      <a:lnTo>
                        <a:pt x="106" y="24"/>
                      </a:lnTo>
                      <a:lnTo>
                        <a:pt x="103" y="21"/>
                      </a:lnTo>
                      <a:lnTo>
                        <a:pt x="100" y="16"/>
                      </a:lnTo>
                      <a:lnTo>
                        <a:pt x="95" y="13"/>
                      </a:lnTo>
                      <a:lnTo>
                        <a:pt x="91" y="9"/>
                      </a:lnTo>
                      <a:lnTo>
                        <a:pt x="86" y="6"/>
                      </a:lnTo>
                      <a:lnTo>
                        <a:pt x="81" y="5"/>
                      </a:lnTo>
                      <a:lnTo>
                        <a:pt x="75" y="2"/>
                      </a:lnTo>
                      <a:lnTo>
                        <a:pt x="70" y="0"/>
                      </a:lnTo>
                      <a:lnTo>
                        <a:pt x="65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47" y="0"/>
                      </a:lnTo>
                      <a:lnTo>
                        <a:pt x="40" y="2"/>
                      </a:lnTo>
                      <a:lnTo>
                        <a:pt x="35" y="5"/>
                      </a:lnTo>
                      <a:lnTo>
                        <a:pt x="30" y="6"/>
                      </a:lnTo>
                      <a:lnTo>
                        <a:pt x="25" y="9"/>
                      </a:lnTo>
                      <a:lnTo>
                        <a:pt x="20" y="13"/>
                      </a:lnTo>
                      <a:lnTo>
                        <a:pt x="17" y="16"/>
                      </a:lnTo>
                      <a:lnTo>
                        <a:pt x="14" y="21"/>
                      </a:lnTo>
                      <a:lnTo>
                        <a:pt x="10" y="24"/>
                      </a:lnTo>
                      <a:lnTo>
                        <a:pt x="7" y="29"/>
                      </a:lnTo>
                      <a:lnTo>
                        <a:pt x="4" y="33"/>
                      </a:lnTo>
                      <a:lnTo>
                        <a:pt x="2" y="40"/>
                      </a:lnTo>
                      <a:lnTo>
                        <a:pt x="0" y="44"/>
                      </a:lnTo>
                      <a:lnTo>
                        <a:pt x="0" y="51"/>
                      </a:lnTo>
                      <a:lnTo>
                        <a:pt x="0" y="56"/>
                      </a:lnTo>
                    </a:path>
                  </a:pathLst>
                </a:custGeom>
                <a:noFill/>
                <a:ln w="28575">
                  <a:solidFill>
                    <a:srgbClr val="153B63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78" name="Freeform 386"/>
                <p:cNvSpPr>
                  <a:spLocks/>
                </p:cNvSpPr>
                <p:nvPr/>
              </p:nvSpPr>
              <p:spPr bwMode="auto">
                <a:xfrm>
                  <a:off x="1543" y="3239"/>
                  <a:ext cx="118" cy="56"/>
                </a:xfrm>
                <a:custGeom>
                  <a:avLst/>
                  <a:gdLst>
                    <a:gd name="T0" fmla="*/ 0 w 118"/>
                    <a:gd name="T1" fmla="*/ 51 h 56"/>
                    <a:gd name="T2" fmla="*/ 4 w 118"/>
                    <a:gd name="T3" fmla="*/ 40 h 56"/>
                    <a:gd name="T4" fmla="*/ 7 w 118"/>
                    <a:gd name="T5" fmla="*/ 29 h 56"/>
                    <a:gd name="T6" fmla="*/ 13 w 118"/>
                    <a:gd name="T7" fmla="*/ 21 h 56"/>
                    <a:gd name="T8" fmla="*/ 22 w 118"/>
                    <a:gd name="T9" fmla="*/ 13 h 56"/>
                    <a:gd name="T10" fmla="*/ 32 w 118"/>
                    <a:gd name="T11" fmla="*/ 6 h 56"/>
                    <a:gd name="T12" fmla="*/ 42 w 118"/>
                    <a:gd name="T13" fmla="*/ 2 h 56"/>
                    <a:gd name="T14" fmla="*/ 53 w 118"/>
                    <a:gd name="T15" fmla="*/ 0 h 56"/>
                    <a:gd name="T16" fmla="*/ 65 w 118"/>
                    <a:gd name="T17" fmla="*/ 0 h 56"/>
                    <a:gd name="T18" fmla="*/ 76 w 118"/>
                    <a:gd name="T19" fmla="*/ 2 h 56"/>
                    <a:gd name="T20" fmla="*/ 86 w 118"/>
                    <a:gd name="T21" fmla="*/ 6 h 56"/>
                    <a:gd name="T22" fmla="*/ 96 w 118"/>
                    <a:gd name="T23" fmla="*/ 13 h 56"/>
                    <a:gd name="T24" fmla="*/ 105 w 118"/>
                    <a:gd name="T25" fmla="*/ 21 h 56"/>
                    <a:gd name="T26" fmla="*/ 111 w 118"/>
                    <a:gd name="T27" fmla="*/ 29 h 56"/>
                    <a:gd name="T28" fmla="*/ 114 w 118"/>
                    <a:gd name="T29" fmla="*/ 40 h 56"/>
                    <a:gd name="T30" fmla="*/ 118 w 118"/>
                    <a:gd name="T31" fmla="*/ 51 h 56"/>
                    <a:gd name="T32" fmla="*/ 118 w 118"/>
                    <a:gd name="T33" fmla="*/ 56 h 56"/>
                    <a:gd name="T34" fmla="*/ 116 w 118"/>
                    <a:gd name="T35" fmla="*/ 44 h 56"/>
                    <a:gd name="T36" fmla="*/ 113 w 118"/>
                    <a:gd name="T37" fmla="*/ 33 h 56"/>
                    <a:gd name="T38" fmla="*/ 108 w 118"/>
                    <a:gd name="T39" fmla="*/ 24 h 56"/>
                    <a:gd name="T40" fmla="*/ 100 w 118"/>
                    <a:gd name="T41" fmla="*/ 16 h 56"/>
                    <a:gd name="T42" fmla="*/ 91 w 118"/>
                    <a:gd name="T43" fmla="*/ 9 h 56"/>
                    <a:gd name="T44" fmla="*/ 81 w 118"/>
                    <a:gd name="T45" fmla="*/ 5 h 56"/>
                    <a:gd name="T46" fmla="*/ 71 w 118"/>
                    <a:gd name="T47" fmla="*/ 0 h 56"/>
                    <a:gd name="T48" fmla="*/ 58 w 118"/>
                    <a:gd name="T49" fmla="*/ 0 h 56"/>
                    <a:gd name="T50" fmla="*/ 47 w 118"/>
                    <a:gd name="T51" fmla="*/ 0 h 56"/>
                    <a:gd name="T52" fmla="*/ 37 w 118"/>
                    <a:gd name="T53" fmla="*/ 5 h 56"/>
                    <a:gd name="T54" fmla="*/ 27 w 118"/>
                    <a:gd name="T55" fmla="*/ 9 h 56"/>
                    <a:gd name="T56" fmla="*/ 17 w 118"/>
                    <a:gd name="T57" fmla="*/ 16 h 56"/>
                    <a:gd name="T58" fmla="*/ 10 w 118"/>
                    <a:gd name="T59" fmla="*/ 24 h 56"/>
                    <a:gd name="T60" fmla="*/ 5 w 118"/>
                    <a:gd name="T61" fmla="*/ 33 h 56"/>
                    <a:gd name="T62" fmla="*/ 2 w 118"/>
                    <a:gd name="T63" fmla="*/ 44 h 56"/>
                    <a:gd name="T64" fmla="*/ 0 w 118"/>
                    <a:gd name="T65" fmla="*/ 56 h 5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18"/>
                    <a:gd name="T100" fmla="*/ 0 h 56"/>
                    <a:gd name="T101" fmla="*/ 118 w 118"/>
                    <a:gd name="T102" fmla="*/ 56 h 5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18" h="56">
                      <a:moveTo>
                        <a:pt x="0" y="56"/>
                      </a:moveTo>
                      <a:lnTo>
                        <a:pt x="0" y="51"/>
                      </a:lnTo>
                      <a:lnTo>
                        <a:pt x="2" y="44"/>
                      </a:lnTo>
                      <a:lnTo>
                        <a:pt x="4" y="40"/>
                      </a:lnTo>
                      <a:lnTo>
                        <a:pt x="5" y="33"/>
                      </a:lnTo>
                      <a:lnTo>
                        <a:pt x="7" y="29"/>
                      </a:lnTo>
                      <a:lnTo>
                        <a:pt x="10" y="24"/>
                      </a:lnTo>
                      <a:lnTo>
                        <a:pt x="13" y="21"/>
                      </a:lnTo>
                      <a:lnTo>
                        <a:pt x="17" y="16"/>
                      </a:lnTo>
                      <a:lnTo>
                        <a:pt x="22" y="13"/>
                      </a:lnTo>
                      <a:lnTo>
                        <a:pt x="27" y="9"/>
                      </a:lnTo>
                      <a:lnTo>
                        <a:pt x="32" y="6"/>
                      </a:lnTo>
                      <a:lnTo>
                        <a:pt x="37" y="5"/>
                      </a:lnTo>
                      <a:lnTo>
                        <a:pt x="42" y="2"/>
                      </a:lnTo>
                      <a:lnTo>
                        <a:pt x="47" y="0"/>
                      </a:lnTo>
                      <a:lnTo>
                        <a:pt x="53" y="0"/>
                      </a:lnTo>
                      <a:lnTo>
                        <a:pt x="58" y="0"/>
                      </a:lnTo>
                      <a:lnTo>
                        <a:pt x="65" y="0"/>
                      </a:lnTo>
                      <a:lnTo>
                        <a:pt x="71" y="0"/>
                      </a:lnTo>
                      <a:lnTo>
                        <a:pt x="76" y="2"/>
                      </a:lnTo>
                      <a:lnTo>
                        <a:pt x="81" y="5"/>
                      </a:lnTo>
                      <a:lnTo>
                        <a:pt x="86" y="6"/>
                      </a:lnTo>
                      <a:lnTo>
                        <a:pt x="91" y="9"/>
                      </a:lnTo>
                      <a:lnTo>
                        <a:pt x="96" y="13"/>
                      </a:lnTo>
                      <a:lnTo>
                        <a:pt x="100" y="16"/>
                      </a:lnTo>
                      <a:lnTo>
                        <a:pt x="105" y="21"/>
                      </a:lnTo>
                      <a:lnTo>
                        <a:pt x="108" y="24"/>
                      </a:lnTo>
                      <a:lnTo>
                        <a:pt x="111" y="29"/>
                      </a:lnTo>
                      <a:lnTo>
                        <a:pt x="113" y="33"/>
                      </a:lnTo>
                      <a:lnTo>
                        <a:pt x="114" y="40"/>
                      </a:lnTo>
                      <a:lnTo>
                        <a:pt x="116" y="44"/>
                      </a:lnTo>
                      <a:lnTo>
                        <a:pt x="118" y="51"/>
                      </a:lnTo>
                      <a:lnTo>
                        <a:pt x="118" y="56"/>
                      </a:lnTo>
                      <a:lnTo>
                        <a:pt x="118" y="51"/>
                      </a:lnTo>
                      <a:lnTo>
                        <a:pt x="116" y="44"/>
                      </a:lnTo>
                      <a:lnTo>
                        <a:pt x="114" y="40"/>
                      </a:lnTo>
                      <a:lnTo>
                        <a:pt x="113" y="33"/>
                      </a:lnTo>
                      <a:lnTo>
                        <a:pt x="111" y="29"/>
                      </a:lnTo>
                      <a:lnTo>
                        <a:pt x="108" y="24"/>
                      </a:lnTo>
                      <a:lnTo>
                        <a:pt x="105" y="21"/>
                      </a:lnTo>
                      <a:lnTo>
                        <a:pt x="100" y="16"/>
                      </a:lnTo>
                      <a:lnTo>
                        <a:pt x="96" y="13"/>
                      </a:lnTo>
                      <a:lnTo>
                        <a:pt x="91" y="9"/>
                      </a:lnTo>
                      <a:lnTo>
                        <a:pt x="86" y="6"/>
                      </a:lnTo>
                      <a:lnTo>
                        <a:pt x="81" y="5"/>
                      </a:lnTo>
                      <a:lnTo>
                        <a:pt x="76" y="2"/>
                      </a:lnTo>
                      <a:lnTo>
                        <a:pt x="71" y="0"/>
                      </a:lnTo>
                      <a:lnTo>
                        <a:pt x="65" y="0"/>
                      </a:lnTo>
                      <a:lnTo>
                        <a:pt x="58" y="0"/>
                      </a:lnTo>
                      <a:lnTo>
                        <a:pt x="53" y="0"/>
                      </a:lnTo>
                      <a:lnTo>
                        <a:pt x="47" y="0"/>
                      </a:lnTo>
                      <a:lnTo>
                        <a:pt x="42" y="2"/>
                      </a:lnTo>
                      <a:lnTo>
                        <a:pt x="37" y="5"/>
                      </a:lnTo>
                      <a:lnTo>
                        <a:pt x="32" y="6"/>
                      </a:lnTo>
                      <a:lnTo>
                        <a:pt x="27" y="9"/>
                      </a:lnTo>
                      <a:lnTo>
                        <a:pt x="22" y="13"/>
                      </a:lnTo>
                      <a:lnTo>
                        <a:pt x="17" y="16"/>
                      </a:lnTo>
                      <a:lnTo>
                        <a:pt x="13" y="21"/>
                      </a:lnTo>
                      <a:lnTo>
                        <a:pt x="10" y="24"/>
                      </a:lnTo>
                      <a:lnTo>
                        <a:pt x="7" y="29"/>
                      </a:lnTo>
                      <a:lnTo>
                        <a:pt x="5" y="33"/>
                      </a:lnTo>
                      <a:lnTo>
                        <a:pt x="4" y="40"/>
                      </a:lnTo>
                      <a:lnTo>
                        <a:pt x="2" y="44"/>
                      </a:lnTo>
                      <a:lnTo>
                        <a:pt x="0" y="51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79" name="Freeform 387"/>
                <p:cNvSpPr>
                  <a:spLocks/>
                </p:cNvSpPr>
                <p:nvPr/>
              </p:nvSpPr>
              <p:spPr bwMode="auto">
                <a:xfrm>
                  <a:off x="1543" y="3239"/>
                  <a:ext cx="118" cy="56"/>
                </a:xfrm>
                <a:custGeom>
                  <a:avLst/>
                  <a:gdLst>
                    <a:gd name="T0" fmla="*/ 0 w 118"/>
                    <a:gd name="T1" fmla="*/ 51 h 56"/>
                    <a:gd name="T2" fmla="*/ 4 w 118"/>
                    <a:gd name="T3" fmla="*/ 40 h 56"/>
                    <a:gd name="T4" fmla="*/ 7 w 118"/>
                    <a:gd name="T5" fmla="*/ 29 h 56"/>
                    <a:gd name="T6" fmla="*/ 13 w 118"/>
                    <a:gd name="T7" fmla="*/ 21 h 56"/>
                    <a:gd name="T8" fmla="*/ 22 w 118"/>
                    <a:gd name="T9" fmla="*/ 13 h 56"/>
                    <a:gd name="T10" fmla="*/ 32 w 118"/>
                    <a:gd name="T11" fmla="*/ 6 h 56"/>
                    <a:gd name="T12" fmla="*/ 42 w 118"/>
                    <a:gd name="T13" fmla="*/ 2 h 56"/>
                    <a:gd name="T14" fmla="*/ 53 w 118"/>
                    <a:gd name="T15" fmla="*/ 0 h 56"/>
                    <a:gd name="T16" fmla="*/ 65 w 118"/>
                    <a:gd name="T17" fmla="*/ 0 h 56"/>
                    <a:gd name="T18" fmla="*/ 76 w 118"/>
                    <a:gd name="T19" fmla="*/ 2 h 56"/>
                    <a:gd name="T20" fmla="*/ 86 w 118"/>
                    <a:gd name="T21" fmla="*/ 6 h 56"/>
                    <a:gd name="T22" fmla="*/ 96 w 118"/>
                    <a:gd name="T23" fmla="*/ 13 h 56"/>
                    <a:gd name="T24" fmla="*/ 105 w 118"/>
                    <a:gd name="T25" fmla="*/ 21 h 56"/>
                    <a:gd name="T26" fmla="*/ 111 w 118"/>
                    <a:gd name="T27" fmla="*/ 29 h 56"/>
                    <a:gd name="T28" fmla="*/ 114 w 118"/>
                    <a:gd name="T29" fmla="*/ 40 h 56"/>
                    <a:gd name="T30" fmla="*/ 118 w 118"/>
                    <a:gd name="T31" fmla="*/ 51 h 56"/>
                    <a:gd name="T32" fmla="*/ 118 w 118"/>
                    <a:gd name="T33" fmla="*/ 56 h 56"/>
                    <a:gd name="T34" fmla="*/ 116 w 118"/>
                    <a:gd name="T35" fmla="*/ 44 h 56"/>
                    <a:gd name="T36" fmla="*/ 113 w 118"/>
                    <a:gd name="T37" fmla="*/ 33 h 56"/>
                    <a:gd name="T38" fmla="*/ 108 w 118"/>
                    <a:gd name="T39" fmla="*/ 24 h 56"/>
                    <a:gd name="T40" fmla="*/ 100 w 118"/>
                    <a:gd name="T41" fmla="*/ 16 h 56"/>
                    <a:gd name="T42" fmla="*/ 91 w 118"/>
                    <a:gd name="T43" fmla="*/ 9 h 56"/>
                    <a:gd name="T44" fmla="*/ 81 w 118"/>
                    <a:gd name="T45" fmla="*/ 5 h 56"/>
                    <a:gd name="T46" fmla="*/ 71 w 118"/>
                    <a:gd name="T47" fmla="*/ 0 h 56"/>
                    <a:gd name="T48" fmla="*/ 58 w 118"/>
                    <a:gd name="T49" fmla="*/ 0 h 56"/>
                    <a:gd name="T50" fmla="*/ 47 w 118"/>
                    <a:gd name="T51" fmla="*/ 0 h 56"/>
                    <a:gd name="T52" fmla="*/ 37 w 118"/>
                    <a:gd name="T53" fmla="*/ 5 h 56"/>
                    <a:gd name="T54" fmla="*/ 27 w 118"/>
                    <a:gd name="T55" fmla="*/ 9 h 56"/>
                    <a:gd name="T56" fmla="*/ 17 w 118"/>
                    <a:gd name="T57" fmla="*/ 16 h 56"/>
                    <a:gd name="T58" fmla="*/ 10 w 118"/>
                    <a:gd name="T59" fmla="*/ 24 h 56"/>
                    <a:gd name="T60" fmla="*/ 5 w 118"/>
                    <a:gd name="T61" fmla="*/ 33 h 56"/>
                    <a:gd name="T62" fmla="*/ 2 w 118"/>
                    <a:gd name="T63" fmla="*/ 44 h 56"/>
                    <a:gd name="T64" fmla="*/ 0 w 118"/>
                    <a:gd name="T65" fmla="*/ 56 h 5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18"/>
                    <a:gd name="T100" fmla="*/ 0 h 56"/>
                    <a:gd name="T101" fmla="*/ 118 w 118"/>
                    <a:gd name="T102" fmla="*/ 56 h 5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18" h="56">
                      <a:moveTo>
                        <a:pt x="0" y="56"/>
                      </a:moveTo>
                      <a:lnTo>
                        <a:pt x="0" y="51"/>
                      </a:lnTo>
                      <a:lnTo>
                        <a:pt x="2" y="44"/>
                      </a:lnTo>
                      <a:lnTo>
                        <a:pt x="4" y="40"/>
                      </a:lnTo>
                      <a:lnTo>
                        <a:pt x="5" y="33"/>
                      </a:lnTo>
                      <a:lnTo>
                        <a:pt x="7" y="29"/>
                      </a:lnTo>
                      <a:lnTo>
                        <a:pt x="10" y="24"/>
                      </a:lnTo>
                      <a:lnTo>
                        <a:pt x="13" y="21"/>
                      </a:lnTo>
                      <a:lnTo>
                        <a:pt x="17" y="16"/>
                      </a:lnTo>
                      <a:lnTo>
                        <a:pt x="22" y="13"/>
                      </a:lnTo>
                      <a:lnTo>
                        <a:pt x="27" y="9"/>
                      </a:lnTo>
                      <a:lnTo>
                        <a:pt x="32" y="6"/>
                      </a:lnTo>
                      <a:lnTo>
                        <a:pt x="37" y="5"/>
                      </a:lnTo>
                      <a:lnTo>
                        <a:pt x="42" y="2"/>
                      </a:lnTo>
                      <a:lnTo>
                        <a:pt x="47" y="0"/>
                      </a:lnTo>
                      <a:lnTo>
                        <a:pt x="53" y="0"/>
                      </a:lnTo>
                      <a:lnTo>
                        <a:pt x="58" y="0"/>
                      </a:lnTo>
                      <a:lnTo>
                        <a:pt x="65" y="0"/>
                      </a:lnTo>
                      <a:lnTo>
                        <a:pt x="71" y="0"/>
                      </a:lnTo>
                      <a:lnTo>
                        <a:pt x="76" y="2"/>
                      </a:lnTo>
                      <a:lnTo>
                        <a:pt x="81" y="5"/>
                      </a:lnTo>
                      <a:lnTo>
                        <a:pt x="86" y="6"/>
                      </a:lnTo>
                      <a:lnTo>
                        <a:pt x="91" y="9"/>
                      </a:lnTo>
                      <a:lnTo>
                        <a:pt x="96" y="13"/>
                      </a:lnTo>
                      <a:lnTo>
                        <a:pt x="100" y="16"/>
                      </a:lnTo>
                      <a:lnTo>
                        <a:pt x="105" y="21"/>
                      </a:lnTo>
                      <a:lnTo>
                        <a:pt x="108" y="24"/>
                      </a:lnTo>
                      <a:lnTo>
                        <a:pt x="111" y="29"/>
                      </a:lnTo>
                      <a:lnTo>
                        <a:pt x="113" y="33"/>
                      </a:lnTo>
                      <a:lnTo>
                        <a:pt x="114" y="40"/>
                      </a:lnTo>
                      <a:lnTo>
                        <a:pt x="116" y="44"/>
                      </a:lnTo>
                      <a:lnTo>
                        <a:pt x="118" y="51"/>
                      </a:lnTo>
                      <a:lnTo>
                        <a:pt x="118" y="56"/>
                      </a:lnTo>
                      <a:lnTo>
                        <a:pt x="118" y="51"/>
                      </a:lnTo>
                      <a:lnTo>
                        <a:pt x="116" y="44"/>
                      </a:lnTo>
                      <a:lnTo>
                        <a:pt x="114" y="40"/>
                      </a:lnTo>
                      <a:lnTo>
                        <a:pt x="113" y="33"/>
                      </a:lnTo>
                      <a:lnTo>
                        <a:pt x="111" y="29"/>
                      </a:lnTo>
                      <a:lnTo>
                        <a:pt x="108" y="24"/>
                      </a:lnTo>
                      <a:lnTo>
                        <a:pt x="105" y="21"/>
                      </a:lnTo>
                      <a:lnTo>
                        <a:pt x="100" y="16"/>
                      </a:lnTo>
                      <a:lnTo>
                        <a:pt x="96" y="13"/>
                      </a:lnTo>
                      <a:lnTo>
                        <a:pt x="91" y="9"/>
                      </a:lnTo>
                      <a:lnTo>
                        <a:pt x="86" y="6"/>
                      </a:lnTo>
                      <a:lnTo>
                        <a:pt x="81" y="5"/>
                      </a:lnTo>
                      <a:lnTo>
                        <a:pt x="76" y="2"/>
                      </a:lnTo>
                      <a:lnTo>
                        <a:pt x="71" y="0"/>
                      </a:lnTo>
                      <a:lnTo>
                        <a:pt x="65" y="0"/>
                      </a:lnTo>
                      <a:lnTo>
                        <a:pt x="58" y="0"/>
                      </a:lnTo>
                      <a:lnTo>
                        <a:pt x="53" y="0"/>
                      </a:lnTo>
                      <a:lnTo>
                        <a:pt x="47" y="0"/>
                      </a:lnTo>
                      <a:lnTo>
                        <a:pt x="42" y="2"/>
                      </a:lnTo>
                      <a:lnTo>
                        <a:pt x="37" y="5"/>
                      </a:lnTo>
                      <a:lnTo>
                        <a:pt x="32" y="6"/>
                      </a:lnTo>
                      <a:lnTo>
                        <a:pt x="27" y="9"/>
                      </a:lnTo>
                      <a:lnTo>
                        <a:pt x="22" y="13"/>
                      </a:lnTo>
                      <a:lnTo>
                        <a:pt x="17" y="16"/>
                      </a:lnTo>
                      <a:lnTo>
                        <a:pt x="13" y="21"/>
                      </a:lnTo>
                      <a:lnTo>
                        <a:pt x="10" y="24"/>
                      </a:lnTo>
                      <a:lnTo>
                        <a:pt x="7" y="29"/>
                      </a:lnTo>
                      <a:lnTo>
                        <a:pt x="5" y="33"/>
                      </a:lnTo>
                      <a:lnTo>
                        <a:pt x="4" y="40"/>
                      </a:lnTo>
                      <a:lnTo>
                        <a:pt x="2" y="44"/>
                      </a:lnTo>
                      <a:lnTo>
                        <a:pt x="0" y="51"/>
                      </a:lnTo>
                      <a:lnTo>
                        <a:pt x="0" y="56"/>
                      </a:lnTo>
                    </a:path>
                  </a:pathLst>
                </a:custGeom>
                <a:noFill/>
                <a:ln w="28575">
                  <a:solidFill>
                    <a:srgbClr val="153B63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80" name="Freeform 388"/>
                <p:cNvSpPr>
                  <a:spLocks/>
                </p:cNvSpPr>
                <p:nvPr/>
              </p:nvSpPr>
              <p:spPr bwMode="auto">
                <a:xfrm>
                  <a:off x="1189" y="3210"/>
                  <a:ext cx="86" cy="83"/>
                </a:xfrm>
                <a:custGeom>
                  <a:avLst/>
                  <a:gdLst>
                    <a:gd name="T0" fmla="*/ 0 w 86"/>
                    <a:gd name="T1" fmla="*/ 70 h 83"/>
                    <a:gd name="T2" fmla="*/ 73 w 86"/>
                    <a:gd name="T3" fmla="*/ 83 h 83"/>
                    <a:gd name="T4" fmla="*/ 86 w 86"/>
                    <a:gd name="T5" fmla="*/ 13 h 83"/>
                    <a:gd name="T6" fmla="*/ 11 w 86"/>
                    <a:gd name="T7" fmla="*/ 0 h 83"/>
                    <a:gd name="T8" fmla="*/ 0 w 86"/>
                    <a:gd name="T9" fmla="*/ 70 h 8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6"/>
                    <a:gd name="T16" fmla="*/ 0 h 83"/>
                    <a:gd name="T17" fmla="*/ 86 w 86"/>
                    <a:gd name="T18" fmla="*/ 83 h 8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6" h="83">
                      <a:moveTo>
                        <a:pt x="0" y="70"/>
                      </a:moveTo>
                      <a:lnTo>
                        <a:pt x="73" y="83"/>
                      </a:lnTo>
                      <a:lnTo>
                        <a:pt x="86" y="13"/>
                      </a:lnTo>
                      <a:lnTo>
                        <a:pt x="11" y="0"/>
                      </a:lnTo>
                      <a:lnTo>
                        <a:pt x="0" y="7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81" name="Freeform 389"/>
                <p:cNvSpPr>
                  <a:spLocks/>
                </p:cNvSpPr>
                <p:nvPr/>
              </p:nvSpPr>
              <p:spPr bwMode="auto">
                <a:xfrm>
                  <a:off x="1189" y="3210"/>
                  <a:ext cx="86" cy="83"/>
                </a:xfrm>
                <a:custGeom>
                  <a:avLst/>
                  <a:gdLst>
                    <a:gd name="T0" fmla="*/ 0 w 86"/>
                    <a:gd name="T1" fmla="*/ 70 h 83"/>
                    <a:gd name="T2" fmla="*/ 73 w 86"/>
                    <a:gd name="T3" fmla="*/ 83 h 83"/>
                    <a:gd name="T4" fmla="*/ 86 w 86"/>
                    <a:gd name="T5" fmla="*/ 13 h 83"/>
                    <a:gd name="T6" fmla="*/ 11 w 86"/>
                    <a:gd name="T7" fmla="*/ 0 h 83"/>
                    <a:gd name="T8" fmla="*/ 0 w 86"/>
                    <a:gd name="T9" fmla="*/ 70 h 8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6"/>
                    <a:gd name="T16" fmla="*/ 0 h 83"/>
                    <a:gd name="T17" fmla="*/ 86 w 86"/>
                    <a:gd name="T18" fmla="*/ 83 h 8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6" h="83">
                      <a:moveTo>
                        <a:pt x="0" y="70"/>
                      </a:moveTo>
                      <a:lnTo>
                        <a:pt x="73" y="83"/>
                      </a:lnTo>
                      <a:lnTo>
                        <a:pt x="86" y="13"/>
                      </a:lnTo>
                      <a:lnTo>
                        <a:pt x="11" y="0"/>
                      </a:lnTo>
                      <a:lnTo>
                        <a:pt x="0" y="70"/>
                      </a:lnTo>
                      <a:close/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82" name="Line 390"/>
                <p:cNvSpPr>
                  <a:spLocks noChangeShapeType="1"/>
                </p:cNvSpPr>
                <p:nvPr/>
              </p:nvSpPr>
              <p:spPr bwMode="auto">
                <a:xfrm>
                  <a:off x="1338" y="3215"/>
                  <a:ext cx="270" cy="1"/>
                </a:xfrm>
                <a:prstGeom prst="line">
                  <a:avLst/>
                </a:pr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83" name="Line 391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1616" y="3201"/>
                  <a:ext cx="39" cy="66"/>
                </a:xfrm>
                <a:prstGeom prst="line">
                  <a:avLst/>
                </a:pr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84" name="Line 392"/>
                <p:cNvSpPr>
                  <a:spLocks noChangeShapeType="1"/>
                </p:cNvSpPr>
                <p:nvPr/>
              </p:nvSpPr>
              <p:spPr bwMode="auto">
                <a:xfrm>
                  <a:off x="1665" y="3247"/>
                  <a:ext cx="0" cy="60"/>
                </a:xfrm>
                <a:prstGeom prst="line">
                  <a:avLst/>
                </a:pr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85" name="Freeform 393"/>
                <p:cNvSpPr>
                  <a:spLocks/>
                </p:cNvSpPr>
                <p:nvPr/>
              </p:nvSpPr>
              <p:spPr bwMode="auto">
                <a:xfrm>
                  <a:off x="1414" y="3075"/>
                  <a:ext cx="51" cy="138"/>
                </a:xfrm>
                <a:custGeom>
                  <a:avLst/>
                  <a:gdLst>
                    <a:gd name="T0" fmla="*/ 0 w 51"/>
                    <a:gd name="T1" fmla="*/ 149 h 128"/>
                    <a:gd name="T2" fmla="*/ 24 w 51"/>
                    <a:gd name="T3" fmla="*/ 56 h 128"/>
                    <a:gd name="T4" fmla="*/ 51 w 51"/>
                    <a:gd name="T5" fmla="*/ 0 h 128"/>
                    <a:gd name="T6" fmla="*/ 0 60000 65536"/>
                    <a:gd name="T7" fmla="*/ 0 60000 65536"/>
                    <a:gd name="T8" fmla="*/ 0 60000 65536"/>
                    <a:gd name="T9" fmla="*/ 0 w 51"/>
                    <a:gd name="T10" fmla="*/ 0 h 128"/>
                    <a:gd name="T11" fmla="*/ 51 w 51"/>
                    <a:gd name="T12" fmla="*/ 128 h 12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1" h="128">
                      <a:moveTo>
                        <a:pt x="0" y="128"/>
                      </a:moveTo>
                      <a:cubicBezTo>
                        <a:pt x="8" y="98"/>
                        <a:pt x="16" y="69"/>
                        <a:pt x="24" y="48"/>
                      </a:cubicBezTo>
                      <a:cubicBezTo>
                        <a:pt x="32" y="27"/>
                        <a:pt x="41" y="13"/>
                        <a:pt x="51" y="0"/>
                      </a:cubicBezTo>
                    </a:path>
                  </a:pathLst>
                </a:cu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86" name="Line 394"/>
                <p:cNvSpPr>
                  <a:spLocks noChangeShapeType="1"/>
                </p:cNvSpPr>
                <p:nvPr/>
              </p:nvSpPr>
              <p:spPr bwMode="auto">
                <a:xfrm>
                  <a:off x="1432" y="3296"/>
                  <a:ext cx="110" cy="1"/>
                </a:xfrm>
                <a:prstGeom prst="line">
                  <a:avLst/>
                </a:pr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87" name="Line 395"/>
                <p:cNvSpPr>
                  <a:spLocks noChangeShapeType="1"/>
                </p:cNvSpPr>
                <p:nvPr/>
              </p:nvSpPr>
              <p:spPr bwMode="auto">
                <a:xfrm flipV="1">
                  <a:off x="1310" y="3025"/>
                  <a:ext cx="63" cy="287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sp>
            <p:nvSpPr>
              <p:cNvPr id="267" name="Freeform 417"/>
              <p:cNvSpPr>
                <a:spLocks noEditPoints="1"/>
              </p:cNvSpPr>
              <p:nvPr/>
            </p:nvSpPr>
            <p:spPr bwMode="auto">
              <a:xfrm>
                <a:off x="3088" y="3101"/>
                <a:ext cx="102" cy="21"/>
              </a:xfrm>
              <a:custGeom>
                <a:avLst/>
                <a:gdLst>
                  <a:gd name="T0" fmla="*/ 9 w 119"/>
                  <a:gd name="T1" fmla="*/ 0 h 24"/>
                  <a:gd name="T2" fmla="*/ 13 w 119"/>
                  <a:gd name="T3" fmla="*/ 1 h 24"/>
                  <a:gd name="T4" fmla="*/ 15 w 119"/>
                  <a:gd name="T5" fmla="*/ 3 h 24"/>
                  <a:gd name="T6" fmla="*/ 18 w 119"/>
                  <a:gd name="T7" fmla="*/ 6 h 24"/>
                  <a:gd name="T8" fmla="*/ 18 w 119"/>
                  <a:gd name="T9" fmla="*/ 10 h 24"/>
                  <a:gd name="T10" fmla="*/ 18 w 119"/>
                  <a:gd name="T11" fmla="*/ 12 h 24"/>
                  <a:gd name="T12" fmla="*/ 15 w 119"/>
                  <a:gd name="T13" fmla="*/ 16 h 24"/>
                  <a:gd name="T14" fmla="*/ 13 w 119"/>
                  <a:gd name="T15" fmla="*/ 17 h 24"/>
                  <a:gd name="T16" fmla="*/ 9 w 119"/>
                  <a:gd name="T17" fmla="*/ 18 h 24"/>
                  <a:gd name="T18" fmla="*/ 7 w 119"/>
                  <a:gd name="T19" fmla="*/ 18 h 24"/>
                  <a:gd name="T20" fmla="*/ 3 w 119"/>
                  <a:gd name="T21" fmla="*/ 17 h 24"/>
                  <a:gd name="T22" fmla="*/ 1 w 119"/>
                  <a:gd name="T23" fmla="*/ 15 h 24"/>
                  <a:gd name="T24" fmla="*/ 0 w 119"/>
                  <a:gd name="T25" fmla="*/ 11 h 24"/>
                  <a:gd name="T26" fmla="*/ 0 w 119"/>
                  <a:gd name="T27" fmla="*/ 7 h 24"/>
                  <a:gd name="T28" fmla="*/ 1 w 119"/>
                  <a:gd name="T29" fmla="*/ 4 h 24"/>
                  <a:gd name="T30" fmla="*/ 3 w 119"/>
                  <a:gd name="T31" fmla="*/ 1 h 24"/>
                  <a:gd name="T32" fmla="*/ 7 w 119"/>
                  <a:gd name="T33" fmla="*/ 0 h 24"/>
                  <a:gd name="T34" fmla="*/ 9 w 119"/>
                  <a:gd name="T35" fmla="*/ 0 h 24"/>
                  <a:gd name="T36" fmla="*/ 44 w 119"/>
                  <a:gd name="T37" fmla="*/ 0 h 24"/>
                  <a:gd name="T38" fmla="*/ 48 w 119"/>
                  <a:gd name="T39" fmla="*/ 1 h 24"/>
                  <a:gd name="T40" fmla="*/ 50 w 119"/>
                  <a:gd name="T41" fmla="*/ 3 h 24"/>
                  <a:gd name="T42" fmla="*/ 53 w 119"/>
                  <a:gd name="T43" fmla="*/ 6 h 24"/>
                  <a:gd name="T44" fmla="*/ 53 w 119"/>
                  <a:gd name="T45" fmla="*/ 10 h 24"/>
                  <a:gd name="T46" fmla="*/ 53 w 119"/>
                  <a:gd name="T47" fmla="*/ 12 h 24"/>
                  <a:gd name="T48" fmla="*/ 50 w 119"/>
                  <a:gd name="T49" fmla="*/ 16 h 24"/>
                  <a:gd name="T50" fmla="*/ 48 w 119"/>
                  <a:gd name="T51" fmla="*/ 17 h 24"/>
                  <a:gd name="T52" fmla="*/ 44 w 119"/>
                  <a:gd name="T53" fmla="*/ 18 h 24"/>
                  <a:gd name="T54" fmla="*/ 42 w 119"/>
                  <a:gd name="T55" fmla="*/ 18 h 24"/>
                  <a:gd name="T56" fmla="*/ 39 w 119"/>
                  <a:gd name="T57" fmla="*/ 17 h 24"/>
                  <a:gd name="T58" fmla="*/ 36 w 119"/>
                  <a:gd name="T59" fmla="*/ 15 h 24"/>
                  <a:gd name="T60" fmla="*/ 35 w 119"/>
                  <a:gd name="T61" fmla="*/ 11 h 24"/>
                  <a:gd name="T62" fmla="*/ 35 w 119"/>
                  <a:gd name="T63" fmla="*/ 7 h 24"/>
                  <a:gd name="T64" fmla="*/ 36 w 119"/>
                  <a:gd name="T65" fmla="*/ 4 h 24"/>
                  <a:gd name="T66" fmla="*/ 39 w 119"/>
                  <a:gd name="T67" fmla="*/ 1 h 24"/>
                  <a:gd name="T68" fmla="*/ 42 w 119"/>
                  <a:gd name="T69" fmla="*/ 0 h 24"/>
                  <a:gd name="T70" fmla="*/ 44 w 119"/>
                  <a:gd name="T71" fmla="*/ 0 h 24"/>
                  <a:gd name="T72" fmla="*/ 80 w 119"/>
                  <a:gd name="T73" fmla="*/ 0 h 24"/>
                  <a:gd name="T74" fmla="*/ 83 w 119"/>
                  <a:gd name="T75" fmla="*/ 1 h 24"/>
                  <a:gd name="T76" fmla="*/ 85 w 119"/>
                  <a:gd name="T77" fmla="*/ 3 h 24"/>
                  <a:gd name="T78" fmla="*/ 87 w 119"/>
                  <a:gd name="T79" fmla="*/ 6 h 24"/>
                  <a:gd name="T80" fmla="*/ 87 w 119"/>
                  <a:gd name="T81" fmla="*/ 10 h 24"/>
                  <a:gd name="T82" fmla="*/ 87 w 119"/>
                  <a:gd name="T83" fmla="*/ 12 h 24"/>
                  <a:gd name="T84" fmla="*/ 85 w 119"/>
                  <a:gd name="T85" fmla="*/ 16 h 24"/>
                  <a:gd name="T86" fmla="*/ 83 w 119"/>
                  <a:gd name="T87" fmla="*/ 17 h 24"/>
                  <a:gd name="T88" fmla="*/ 80 w 119"/>
                  <a:gd name="T89" fmla="*/ 18 h 24"/>
                  <a:gd name="T90" fmla="*/ 77 w 119"/>
                  <a:gd name="T91" fmla="*/ 18 h 24"/>
                  <a:gd name="T92" fmla="*/ 74 w 119"/>
                  <a:gd name="T93" fmla="*/ 17 h 24"/>
                  <a:gd name="T94" fmla="*/ 71 w 119"/>
                  <a:gd name="T95" fmla="*/ 15 h 24"/>
                  <a:gd name="T96" fmla="*/ 70 w 119"/>
                  <a:gd name="T97" fmla="*/ 11 h 24"/>
                  <a:gd name="T98" fmla="*/ 70 w 119"/>
                  <a:gd name="T99" fmla="*/ 7 h 24"/>
                  <a:gd name="T100" fmla="*/ 71 w 119"/>
                  <a:gd name="T101" fmla="*/ 4 h 24"/>
                  <a:gd name="T102" fmla="*/ 74 w 119"/>
                  <a:gd name="T103" fmla="*/ 1 h 24"/>
                  <a:gd name="T104" fmla="*/ 77 w 119"/>
                  <a:gd name="T105" fmla="*/ 0 h 24"/>
                  <a:gd name="T106" fmla="*/ 80 w 119"/>
                  <a:gd name="T107" fmla="*/ 0 h 24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19"/>
                  <a:gd name="T163" fmla="*/ 0 h 24"/>
                  <a:gd name="T164" fmla="*/ 119 w 119"/>
                  <a:gd name="T165" fmla="*/ 24 h 24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19" h="24">
                    <a:moveTo>
                      <a:pt x="12" y="0"/>
                    </a:moveTo>
                    <a:lnTo>
                      <a:pt x="12" y="0"/>
                    </a:lnTo>
                    <a:lnTo>
                      <a:pt x="14" y="0"/>
                    </a:lnTo>
                    <a:lnTo>
                      <a:pt x="17" y="1"/>
                    </a:lnTo>
                    <a:lnTo>
                      <a:pt x="19" y="1"/>
                    </a:lnTo>
                    <a:lnTo>
                      <a:pt x="20" y="3"/>
                    </a:lnTo>
                    <a:lnTo>
                      <a:pt x="22" y="5"/>
                    </a:lnTo>
                    <a:lnTo>
                      <a:pt x="24" y="8"/>
                    </a:lnTo>
                    <a:lnTo>
                      <a:pt x="24" y="9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4" y="16"/>
                    </a:lnTo>
                    <a:lnTo>
                      <a:pt x="22" y="19"/>
                    </a:lnTo>
                    <a:lnTo>
                      <a:pt x="20" y="20"/>
                    </a:lnTo>
                    <a:lnTo>
                      <a:pt x="19" y="22"/>
                    </a:lnTo>
                    <a:lnTo>
                      <a:pt x="17" y="22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9" y="24"/>
                    </a:lnTo>
                    <a:lnTo>
                      <a:pt x="8" y="22"/>
                    </a:lnTo>
                    <a:lnTo>
                      <a:pt x="4" y="22"/>
                    </a:lnTo>
                    <a:lnTo>
                      <a:pt x="3" y="20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8" y="1"/>
                    </a:lnTo>
                    <a:lnTo>
                      <a:pt x="9" y="0"/>
                    </a:lnTo>
                    <a:lnTo>
                      <a:pt x="12" y="0"/>
                    </a:lnTo>
                    <a:close/>
                    <a:moveTo>
                      <a:pt x="60" y="0"/>
                    </a:moveTo>
                    <a:lnTo>
                      <a:pt x="60" y="0"/>
                    </a:lnTo>
                    <a:lnTo>
                      <a:pt x="62" y="0"/>
                    </a:lnTo>
                    <a:lnTo>
                      <a:pt x="65" y="1"/>
                    </a:lnTo>
                    <a:lnTo>
                      <a:pt x="67" y="1"/>
                    </a:lnTo>
                    <a:lnTo>
                      <a:pt x="68" y="3"/>
                    </a:lnTo>
                    <a:lnTo>
                      <a:pt x="70" y="5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2"/>
                    </a:lnTo>
                    <a:lnTo>
                      <a:pt x="72" y="14"/>
                    </a:lnTo>
                    <a:lnTo>
                      <a:pt x="72" y="16"/>
                    </a:lnTo>
                    <a:lnTo>
                      <a:pt x="70" y="19"/>
                    </a:lnTo>
                    <a:lnTo>
                      <a:pt x="68" y="20"/>
                    </a:lnTo>
                    <a:lnTo>
                      <a:pt x="67" y="22"/>
                    </a:lnTo>
                    <a:lnTo>
                      <a:pt x="65" y="22"/>
                    </a:lnTo>
                    <a:lnTo>
                      <a:pt x="62" y="24"/>
                    </a:lnTo>
                    <a:lnTo>
                      <a:pt x="60" y="24"/>
                    </a:lnTo>
                    <a:lnTo>
                      <a:pt x="57" y="24"/>
                    </a:lnTo>
                    <a:lnTo>
                      <a:pt x="56" y="22"/>
                    </a:lnTo>
                    <a:lnTo>
                      <a:pt x="52" y="22"/>
                    </a:lnTo>
                    <a:lnTo>
                      <a:pt x="51" y="20"/>
                    </a:lnTo>
                    <a:lnTo>
                      <a:pt x="49" y="19"/>
                    </a:lnTo>
                    <a:lnTo>
                      <a:pt x="49" y="16"/>
                    </a:lnTo>
                    <a:lnTo>
                      <a:pt x="48" y="14"/>
                    </a:lnTo>
                    <a:lnTo>
                      <a:pt x="48" y="12"/>
                    </a:lnTo>
                    <a:lnTo>
                      <a:pt x="48" y="9"/>
                    </a:lnTo>
                    <a:lnTo>
                      <a:pt x="49" y="8"/>
                    </a:lnTo>
                    <a:lnTo>
                      <a:pt x="49" y="5"/>
                    </a:lnTo>
                    <a:lnTo>
                      <a:pt x="51" y="3"/>
                    </a:lnTo>
                    <a:lnTo>
                      <a:pt x="52" y="1"/>
                    </a:lnTo>
                    <a:lnTo>
                      <a:pt x="56" y="1"/>
                    </a:lnTo>
                    <a:lnTo>
                      <a:pt x="57" y="0"/>
                    </a:lnTo>
                    <a:lnTo>
                      <a:pt x="60" y="0"/>
                    </a:lnTo>
                    <a:close/>
                    <a:moveTo>
                      <a:pt x="108" y="0"/>
                    </a:moveTo>
                    <a:lnTo>
                      <a:pt x="108" y="0"/>
                    </a:lnTo>
                    <a:lnTo>
                      <a:pt x="110" y="0"/>
                    </a:lnTo>
                    <a:lnTo>
                      <a:pt x="113" y="1"/>
                    </a:lnTo>
                    <a:lnTo>
                      <a:pt x="115" y="1"/>
                    </a:lnTo>
                    <a:lnTo>
                      <a:pt x="116" y="3"/>
                    </a:lnTo>
                    <a:lnTo>
                      <a:pt x="118" y="5"/>
                    </a:lnTo>
                    <a:lnTo>
                      <a:pt x="119" y="8"/>
                    </a:lnTo>
                    <a:lnTo>
                      <a:pt x="119" y="9"/>
                    </a:lnTo>
                    <a:lnTo>
                      <a:pt x="119" y="12"/>
                    </a:lnTo>
                    <a:lnTo>
                      <a:pt x="119" y="14"/>
                    </a:lnTo>
                    <a:lnTo>
                      <a:pt x="119" y="16"/>
                    </a:lnTo>
                    <a:lnTo>
                      <a:pt x="118" y="19"/>
                    </a:lnTo>
                    <a:lnTo>
                      <a:pt x="116" y="20"/>
                    </a:lnTo>
                    <a:lnTo>
                      <a:pt x="115" y="22"/>
                    </a:lnTo>
                    <a:lnTo>
                      <a:pt x="113" y="22"/>
                    </a:lnTo>
                    <a:lnTo>
                      <a:pt x="110" y="24"/>
                    </a:lnTo>
                    <a:lnTo>
                      <a:pt x="108" y="24"/>
                    </a:lnTo>
                    <a:lnTo>
                      <a:pt x="105" y="24"/>
                    </a:lnTo>
                    <a:lnTo>
                      <a:pt x="103" y="22"/>
                    </a:lnTo>
                    <a:lnTo>
                      <a:pt x="100" y="22"/>
                    </a:lnTo>
                    <a:lnTo>
                      <a:pt x="99" y="20"/>
                    </a:lnTo>
                    <a:lnTo>
                      <a:pt x="97" y="19"/>
                    </a:lnTo>
                    <a:lnTo>
                      <a:pt x="97" y="16"/>
                    </a:lnTo>
                    <a:lnTo>
                      <a:pt x="96" y="14"/>
                    </a:lnTo>
                    <a:lnTo>
                      <a:pt x="96" y="12"/>
                    </a:lnTo>
                    <a:lnTo>
                      <a:pt x="96" y="9"/>
                    </a:lnTo>
                    <a:lnTo>
                      <a:pt x="97" y="8"/>
                    </a:lnTo>
                    <a:lnTo>
                      <a:pt x="97" y="5"/>
                    </a:lnTo>
                    <a:lnTo>
                      <a:pt x="99" y="3"/>
                    </a:lnTo>
                    <a:lnTo>
                      <a:pt x="100" y="1"/>
                    </a:lnTo>
                    <a:lnTo>
                      <a:pt x="103" y="1"/>
                    </a:lnTo>
                    <a:lnTo>
                      <a:pt x="105" y="0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</p:grpSp>
      <p:grpSp>
        <p:nvGrpSpPr>
          <p:cNvPr id="328" name="Gruppieren 1420"/>
          <p:cNvGrpSpPr/>
          <p:nvPr/>
        </p:nvGrpSpPr>
        <p:grpSpPr>
          <a:xfrm>
            <a:off x="2408411" y="5820546"/>
            <a:ext cx="2651125" cy="504000"/>
            <a:chOff x="3296816" y="5877272"/>
            <a:chExt cx="2651125" cy="576262"/>
          </a:xfrm>
        </p:grpSpPr>
        <p:sp>
          <p:nvSpPr>
            <p:cNvPr id="329" name="AutoShape 33"/>
            <p:cNvSpPr>
              <a:spLocks noChangeArrowheads="1"/>
            </p:cNvSpPr>
            <p:nvPr/>
          </p:nvSpPr>
          <p:spPr bwMode="auto">
            <a:xfrm>
              <a:off x="3296816" y="5877272"/>
              <a:ext cx="2651125" cy="5762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>
              <a:outerShdw dist="35921" dir="2700000" algn="ctr" rotWithShape="0">
                <a:srgbClr val="C0C0C0"/>
              </a:outerShdw>
            </a:effectLst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30" name="Text Box 34"/>
            <p:cNvSpPr txBox="1">
              <a:spLocks noChangeArrowheads="1"/>
            </p:cNvSpPr>
            <p:nvPr/>
          </p:nvSpPr>
          <p:spPr bwMode="auto">
            <a:xfrm>
              <a:off x="3452391" y="5927890"/>
              <a:ext cx="2339975" cy="33178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tIns="0"/>
            <a:lstStyle/>
            <a:p>
              <a:pPr algn="ctr">
                <a:lnSpc>
                  <a:spcPct val="90000"/>
                </a:lnSpc>
              </a:pPr>
              <a:r>
                <a:rPr lang="en-US" sz="1200" b="1" dirty="0" smtClean="0"/>
                <a:t>External Resources</a:t>
              </a:r>
              <a:endParaRPr lang="en-US" sz="1200" dirty="0"/>
            </a:p>
          </p:txBody>
        </p:sp>
        <p:grpSp>
          <p:nvGrpSpPr>
            <p:cNvPr id="331" name="Group 431"/>
            <p:cNvGrpSpPr>
              <a:grpSpLocks/>
            </p:cNvGrpSpPr>
            <p:nvPr/>
          </p:nvGrpSpPr>
          <p:grpSpPr bwMode="auto">
            <a:xfrm>
              <a:off x="3401591" y="6174134"/>
              <a:ext cx="233363" cy="233363"/>
              <a:chOff x="1578" y="2540"/>
              <a:chExt cx="193" cy="193"/>
            </a:xfrm>
          </p:grpSpPr>
          <p:sp>
            <p:nvSpPr>
              <p:cNvPr id="412" name="Oval 432"/>
              <p:cNvSpPr>
                <a:spLocks noChangeAspect="1" noChangeArrowheads="1"/>
              </p:cNvSpPr>
              <p:nvPr/>
            </p:nvSpPr>
            <p:spPr bwMode="auto">
              <a:xfrm>
                <a:off x="1578" y="2540"/>
                <a:ext cx="193" cy="19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64646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13" name="Oval 433"/>
              <p:cNvSpPr>
                <a:spLocks noChangeAspect="1" noChangeArrowheads="1"/>
              </p:cNvSpPr>
              <p:nvPr/>
            </p:nvSpPr>
            <p:spPr bwMode="auto">
              <a:xfrm>
                <a:off x="1618" y="2580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64646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14" name="Oval 434"/>
              <p:cNvSpPr>
                <a:spLocks noChangeAspect="1" noChangeArrowheads="1"/>
              </p:cNvSpPr>
              <p:nvPr/>
            </p:nvSpPr>
            <p:spPr bwMode="auto">
              <a:xfrm>
                <a:off x="1662" y="2702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15" name="Oval 435"/>
              <p:cNvSpPr>
                <a:spLocks noChangeAspect="1" noChangeArrowheads="1"/>
              </p:cNvSpPr>
              <p:nvPr/>
            </p:nvSpPr>
            <p:spPr bwMode="auto">
              <a:xfrm>
                <a:off x="1663" y="2550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16" name="Oval 436"/>
              <p:cNvSpPr>
                <a:spLocks noChangeAspect="1" noChangeArrowheads="1"/>
              </p:cNvSpPr>
              <p:nvPr/>
            </p:nvSpPr>
            <p:spPr bwMode="auto">
              <a:xfrm>
                <a:off x="1736" y="2647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17" name="Oval 437"/>
              <p:cNvSpPr>
                <a:spLocks noChangeAspect="1" noChangeArrowheads="1"/>
              </p:cNvSpPr>
              <p:nvPr/>
            </p:nvSpPr>
            <p:spPr bwMode="auto">
              <a:xfrm>
                <a:off x="1708" y="2687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18" name="Oval 438"/>
              <p:cNvSpPr>
                <a:spLocks noChangeAspect="1" noChangeArrowheads="1"/>
              </p:cNvSpPr>
              <p:nvPr/>
            </p:nvSpPr>
            <p:spPr bwMode="auto">
              <a:xfrm>
                <a:off x="1614" y="2567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19" name="Oval 439"/>
              <p:cNvSpPr>
                <a:spLocks noChangeAspect="1" noChangeArrowheads="1"/>
              </p:cNvSpPr>
              <p:nvPr/>
            </p:nvSpPr>
            <p:spPr bwMode="auto">
              <a:xfrm>
                <a:off x="1590" y="2606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20" name="Oval 440"/>
              <p:cNvSpPr>
                <a:spLocks noChangeAspect="1" noChangeArrowheads="1"/>
              </p:cNvSpPr>
              <p:nvPr/>
            </p:nvSpPr>
            <p:spPr bwMode="auto">
              <a:xfrm>
                <a:off x="1709" y="2565"/>
                <a:ext cx="22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21" name="Oval 441"/>
              <p:cNvSpPr>
                <a:spLocks noChangeAspect="1" noChangeArrowheads="1"/>
              </p:cNvSpPr>
              <p:nvPr/>
            </p:nvSpPr>
            <p:spPr bwMode="auto">
              <a:xfrm>
                <a:off x="1590" y="2649"/>
                <a:ext cx="23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22" name="Oval 442"/>
              <p:cNvSpPr>
                <a:spLocks noChangeAspect="1" noChangeArrowheads="1"/>
              </p:cNvSpPr>
              <p:nvPr/>
            </p:nvSpPr>
            <p:spPr bwMode="auto">
              <a:xfrm>
                <a:off x="1619" y="2687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23" name="Oval 443"/>
              <p:cNvSpPr>
                <a:spLocks noChangeAspect="1" noChangeArrowheads="1"/>
              </p:cNvSpPr>
              <p:nvPr/>
            </p:nvSpPr>
            <p:spPr bwMode="auto">
              <a:xfrm>
                <a:off x="1736" y="2602"/>
                <a:ext cx="23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332" name="Group 444"/>
            <p:cNvGrpSpPr>
              <a:grpSpLocks/>
            </p:cNvGrpSpPr>
            <p:nvPr/>
          </p:nvGrpSpPr>
          <p:grpSpPr bwMode="auto">
            <a:xfrm>
              <a:off x="3684166" y="6174134"/>
              <a:ext cx="233363" cy="233363"/>
              <a:chOff x="1578" y="2540"/>
              <a:chExt cx="193" cy="193"/>
            </a:xfrm>
          </p:grpSpPr>
          <p:sp>
            <p:nvSpPr>
              <p:cNvPr id="400" name="Oval 445"/>
              <p:cNvSpPr>
                <a:spLocks noChangeAspect="1" noChangeArrowheads="1"/>
              </p:cNvSpPr>
              <p:nvPr/>
            </p:nvSpPr>
            <p:spPr bwMode="auto">
              <a:xfrm>
                <a:off x="1578" y="2540"/>
                <a:ext cx="193" cy="19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64646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01" name="Oval 446"/>
              <p:cNvSpPr>
                <a:spLocks noChangeAspect="1" noChangeArrowheads="1"/>
              </p:cNvSpPr>
              <p:nvPr/>
            </p:nvSpPr>
            <p:spPr bwMode="auto">
              <a:xfrm>
                <a:off x="1618" y="2580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64646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02" name="Oval 447"/>
              <p:cNvSpPr>
                <a:spLocks noChangeAspect="1" noChangeArrowheads="1"/>
              </p:cNvSpPr>
              <p:nvPr/>
            </p:nvSpPr>
            <p:spPr bwMode="auto">
              <a:xfrm>
                <a:off x="1662" y="2702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03" name="Oval 448"/>
              <p:cNvSpPr>
                <a:spLocks noChangeAspect="1" noChangeArrowheads="1"/>
              </p:cNvSpPr>
              <p:nvPr/>
            </p:nvSpPr>
            <p:spPr bwMode="auto">
              <a:xfrm>
                <a:off x="1663" y="2550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04" name="Oval 449"/>
              <p:cNvSpPr>
                <a:spLocks noChangeAspect="1" noChangeArrowheads="1"/>
              </p:cNvSpPr>
              <p:nvPr/>
            </p:nvSpPr>
            <p:spPr bwMode="auto">
              <a:xfrm>
                <a:off x="1736" y="2647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05" name="Oval 450"/>
              <p:cNvSpPr>
                <a:spLocks noChangeAspect="1" noChangeArrowheads="1"/>
              </p:cNvSpPr>
              <p:nvPr/>
            </p:nvSpPr>
            <p:spPr bwMode="auto">
              <a:xfrm>
                <a:off x="1708" y="2687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06" name="Oval 451"/>
              <p:cNvSpPr>
                <a:spLocks noChangeAspect="1" noChangeArrowheads="1"/>
              </p:cNvSpPr>
              <p:nvPr/>
            </p:nvSpPr>
            <p:spPr bwMode="auto">
              <a:xfrm>
                <a:off x="1614" y="2567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07" name="Oval 452"/>
              <p:cNvSpPr>
                <a:spLocks noChangeAspect="1" noChangeArrowheads="1"/>
              </p:cNvSpPr>
              <p:nvPr/>
            </p:nvSpPr>
            <p:spPr bwMode="auto">
              <a:xfrm>
                <a:off x="1590" y="2606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08" name="Oval 453"/>
              <p:cNvSpPr>
                <a:spLocks noChangeAspect="1" noChangeArrowheads="1"/>
              </p:cNvSpPr>
              <p:nvPr/>
            </p:nvSpPr>
            <p:spPr bwMode="auto">
              <a:xfrm>
                <a:off x="1709" y="2565"/>
                <a:ext cx="22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09" name="Oval 454"/>
              <p:cNvSpPr>
                <a:spLocks noChangeAspect="1" noChangeArrowheads="1"/>
              </p:cNvSpPr>
              <p:nvPr/>
            </p:nvSpPr>
            <p:spPr bwMode="auto">
              <a:xfrm>
                <a:off x="1590" y="2649"/>
                <a:ext cx="23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10" name="Oval 455"/>
              <p:cNvSpPr>
                <a:spLocks noChangeAspect="1" noChangeArrowheads="1"/>
              </p:cNvSpPr>
              <p:nvPr/>
            </p:nvSpPr>
            <p:spPr bwMode="auto">
              <a:xfrm>
                <a:off x="1619" y="2687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11" name="Oval 456"/>
              <p:cNvSpPr>
                <a:spLocks noChangeAspect="1" noChangeArrowheads="1"/>
              </p:cNvSpPr>
              <p:nvPr/>
            </p:nvSpPr>
            <p:spPr bwMode="auto">
              <a:xfrm>
                <a:off x="1736" y="2602"/>
                <a:ext cx="23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333" name="Group 457"/>
            <p:cNvGrpSpPr>
              <a:grpSpLocks/>
            </p:cNvGrpSpPr>
            <p:nvPr/>
          </p:nvGrpSpPr>
          <p:grpSpPr bwMode="auto">
            <a:xfrm>
              <a:off x="3966741" y="6174134"/>
              <a:ext cx="233363" cy="233363"/>
              <a:chOff x="1578" y="2540"/>
              <a:chExt cx="193" cy="193"/>
            </a:xfrm>
          </p:grpSpPr>
          <p:sp>
            <p:nvSpPr>
              <p:cNvPr id="388" name="Oval 458"/>
              <p:cNvSpPr>
                <a:spLocks noChangeAspect="1" noChangeArrowheads="1"/>
              </p:cNvSpPr>
              <p:nvPr/>
            </p:nvSpPr>
            <p:spPr bwMode="auto">
              <a:xfrm>
                <a:off x="1578" y="2540"/>
                <a:ext cx="193" cy="19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64646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89" name="Oval 459"/>
              <p:cNvSpPr>
                <a:spLocks noChangeAspect="1" noChangeArrowheads="1"/>
              </p:cNvSpPr>
              <p:nvPr/>
            </p:nvSpPr>
            <p:spPr bwMode="auto">
              <a:xfrm>
                <a:off x="1618" y="2580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64646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90" name="Oval 460"/>
              <p:cNvSpPr>
                <a:spLocks noChangeAspect="1" noChangeArrowheads="1"/>
              </p:cNvSpPr>
              <p:nvPr/>
            </p:nvSpPr>
            <p:spPr bwMode="auto">
              <a:xfrm>
                <a:off x="1662" y="2702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91" name="Oval 461"/>
              <p:cNvSpPr>
                <a:spLocks noChangeAspect="1" noChangeArrowheads="1"/>
              </p:cNvSpPr>
              <p:nvPr/>
            </p:nvSpPr>
            <p:spPr bwMode="auto">
              <a:xfrm>
                <a:off x="1663" y="2550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92" name="Oval 462"/>
              <p:cNvSpPr>
                <a:spLocks noChangeAspect="1" noChangeArrowheads="1"/>
              </p:cNvSpPr>
              <p:nvPr/>
            </p:nvSpPr>
            <p:spPr bwMode="auto">
              <a:xfrm>
                <a:off x="1736" y="2647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93" name="Oval 463"/>
              <p:cNvSpPr>
                <a:spLocks noChangeAspect="1" noChangeArrowheads="1"/>
              </p:cNvSpPr>
              <p:nvPr/>
            </p:nvSpPr>
            <p:spPr bwMode="auto">
              <a:xfrm>
                <a:off x="1708" y="2687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94" name="Oval 464"/>
              <p:cNvSpPr>
                <a:spLocks noChangeAspect="1" noChangeArrowheads="1"/>
              </p:cNvSpPr>
              <p:nvPr/>
            </p:nvSpPr>
            <p:spPr bwMode="auto">
              <a:xfrm>
                <a:off x="1614" y="2567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95" name="Oval 465"/>
              <p:cNvSpPr>
                <a:spLocks noChangeAspect="1" noChangeArrowheads="1"/>
              </p:cNvSpPr>
              <p:nvPr/>
            </p:nvSpPr>
            <p:spPr bwMode="auto">
              <a:xfrm>
                <a:off x="1590" y="2606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96" name="Oval 466"/>
              <p:cNvSpPr>
                <a:spLocks noChangeAspect="1" noChangeArrowheads="1"/>
              </p:cNvSpPr>
              <p:nvPr/>
            </p:nvSpPr>
            <p:spPr bwMode="auto">
              <a:xfrm>
                <a:off x="1709" y="2565"/>
                <a:ext cx="22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97" name="Oval 467"/>
              <p:cNvSpPr>
                <a:spLocks noChangeAspect="1" noChangeArrowheads="1"/>
              </p:cNvSpPr>
              <p:nvPr/>
            </p:nvSpPr>
            <p:spPr bwMode="auto">
              <a:xfrm>
                <a:off x="1590" y="2649"/>
                <a:ext cx="23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98" name="Oval 468"/>
              <p:cNvSpPr>
                <a:spLocks noChangeAspect="1" noChangeArrowheads="1"/>
              </p:cNvSpPr>
              <p:nvPr/>
            </p:nvSpPr>
            <p:spPr bwMode="auto">
              <a:xfrm>
                <a:off x="1619" y="2687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99" name="Oval 469"/>
              <p:cNvSpPr>
                <a:spLocks noChangeAspect="1" noChangeArrowheads="1"/>
              </p:cNvSpPr>
              <p:nvPr/>
            </p:nvSpPr>
            <p:spPr bwMode="auto">
              <a:xfrm>
                <a:off x="1736" y="2602"/>
                <a:ext cx="23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334" name="Group 470"/>
            <p:cNvGrpSpPr>
              <a:grpSpLocks/>
            </p:cNvGrpSpPr>
            <p:nvPr/>
          </p:nvGrpSpPr>
          <p:grpSpPr bwMode="auto">
            <a:xfrm>
              <a:off x="4249316" y="6174134"/>
              <a:ext cx="233363" cy="233363"/>
              <a:chOff x="1578" y="2540"/>
              <a:chExt cx="193" cy="193"/>
            </a:xfrm>
          </p:grpSpPr>
          <p:sp>
            <p:nvSpPr>
              <p:cNvPr id="376" name="Oval 471"/>
              <p:cNvSpPr>
                <a:spLocks noChangeAspect="1" noChangeArrowheads="1"/>
              </p:cNvSpPr>
              <p:nvPr/>
            </p:nvSpPr>
            <p:spPr bwMode="auto">
              <a:xfrm>
                <a:off x="1578" y="2540"/>
                <a:ext cx="193" cy="19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64646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77" name="Oval 472"/>
              <p:cNvSpPr>
                <a:spLocks noChangeAspect="1" noChangeArrowheads="1"/>
              </p:cNvSpPr>
              <p:nvPr/>
            </p:nvSpPr>
            <p:spPr bwMode="auto">
              <a:xfrm>
                <a:off x="1618" y="2580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64646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78" name="Oval 473"/>
              <p:cNvSpPr>
                <a:spLocks noChangeAspect="1" noChangeArrowheads="1"/>
              </p:cNvSpPr>
              <p:nvPr/>
            </p:nvSpPr>
            <p:spPr bwMode="auto">
              <a:xfrm>
                <a:off x="1662" y="2702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79" name="Oval 474"/>
              <p:cNvSpPr>
                <a:spLocks noChangeAspect="1" noChangeArrowheads="1"/>
              </p:cNvSpPr>
              <p:nvPr/>
            </p:nvSpPr>
            <p:spPr bwMode="auto">
              <a:xfrm>
                <a:off x="1663" y="2550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80" name="Oval 475"/>
              <p:cNvSpPr>
                <a:spLocks noChangeAspect="1" noChangeArrowheads="1"/>
              </p:cNvSpPr>
              <p:nvPr/>
            </p:nvSpPr>
            <p:spPr bwMode="auto">
              <a:xfrm>
                <a:off x="1736" y="2647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81" name="Oval 476"/>
              <p:cNvSpPr>
                <a:spLocks noChangeAspect="1" noChangeArrowheads="1"/>
              </p:cNvSpPr>
              <p:nvPr/>
            </p:nvSpPr>
            <p:spPr bwMode="auto">
              <a:xfrm>
                <a:off x="1708" y="2687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82" name="Oval 477"/>
              <p:cNvSpPr>
                <a:spLocks noChangeAspect="1" noChangeArrowheads="1"/>
              </p:cNvSpPr>
              <p:nvPr/>
            </p:nvSpPr>
            <p:spPr bwMode="auto">
              <a:xfrm>
                <a:off x="1614" y="2567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83" name="Oval 478"/>
              <p:cNvSpPr>
                <a:spLocks noChangeAspect="1" noChangeArrowheads="1"/>
              </p:cNvSpPr>
              <p:nvPr/>
            </p:nvSpPr>
            <p:spPr bwMode="auto">
              <a:xfrm>
                <a:off x="1590" y="2606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84" name="Oval 479"/>
              <p:cNvSpPr>
                <a:spLocks noChangeAspect="1" noChangeArrowheads="1"/>
              </p:cNvSpPr>
              <p:nvPr/>
            </p:nvSpPr>
            <p:spPr bwMode="auto">
              <a:xfrm>
                <a:off x="1709" y="2565"/>
                <a:ext cx="22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85" name="Oval 480"/>
              <p:cNvSpPr>
                <a:spLocks noChangeAspect="1" noChangeArrowheads="1"/>
              </p:cNvSpPr>
              <p:nvPr/>
            </p:nvSpPr>
            <p:spPr bwMode="auto">
              <a:xfrm>
                <a:off x="1590" y="2649"/>
                <a:ext cx="23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86" name="Oval 481"/>
              <p:cNvSpPr>
                <a:spLocks noChangeAspect="1" noChangeArrowheads="1"/>
              </p:cNvSpPr>
              <p:nvPr/>
            </p:nvSpPr>
            <p:spPr bwMode="auto">
              <a:xfrm>
                <a:off x="1619" y="2687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87" name="Oval 482"/>
              <p:cNvSpPr>
                <a:spLocks noChangeAspect="1" noChangeArrowheads="1"/>
              </p:cNvSpPr>
              <p:nvPr/>
            </p:nvSpPr>
            <p:spPr bwMode="auto">
              <a:xfrm>
                <a:off x="1736" y="2602"/>
                <a:ext cx="23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335" name="Group 552"/>
            <p:cNvGrpSpPr>
              <a:grpSpLocks/>
            </p:cNvGrpSpPr>
            <p:nvPr/>
          </p:nvGrpSpPr>
          <p:grpSpPr bwMode="auto">
            <a:xfrm>
              <a:off x="4531891" y="6174134"/>
              <a:ext cx="1074738" cy="233363"/>
              <a:chOff x="2884" y="3538"/>
              <a:chExt cx="677" cy="147"/>
            </a:xfrm>
          </p:grpSpPr>
          <p:grpSp>
            <p:nvGrpSpPr>
              <p:cNvPr id="336" name="Group 483"/>
              <p:cNvGrpSpPr>
                <a:grpSpLocks/>
              </p:cNvGrpSpPr>
              <p:nvPr/>
            </p:nvGrpSpPr>
            <p:grpSpPr bwMode="auto">
              <a:xfrm>
                <a:off x="2884" y="3538"/>
                <a:ext cx="147" cy="147"/>
                <a:chOff x="1578" y="2540"/>
                <a:chExt cx="193" cy="193"/>
              </a:xfrm>
            </p:grpSpPr>
            <p:sp>
              <p:nvSpPr>
                <p:cNvPr id="364" name="Oval 484"/>
                <p:cNvSpPr>
                  <a:spLocks noChangeAspect="1" noChangeArrowheads="1"/>
                </p:cNvSpPr>
                <p:nvPr/>
              </p:nvSpPr>
              <p:spPr bwMode="auto">
                <a:xfrm>
                  <a:off x="1578" y="2540"/>
                  <a:ext cx="193" cy="193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646464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65" name="Oval 485"/>
                <p:cNvSpPr>
                  <a:spLocks noChangeAspect="1" noChangeArrowheads="1"/>
                </p:cNvSpPr>
                <p:nvPr/>
              </p:nvSpPr>
              <p:spPr bwMode="auto">
                <a:xfrm>
                  <a:off x="1618" y="258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646464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66" name="Oval 486"/>
                <p:cNvSpPr>
                  <a:spLocks noChangeAspect="1" noChangeArrowheads="1"/>
                </p:cNvSpPr>
                <p:nvPr/>
              </p:nvSpPr>
              <p:spPr bwMode="auto">
                <a:xfrm>
                  <a:off x="1662" y="2702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67" name="Oval 487"/>
                <p:cNvSpPr>
                  <a:spLocks noChangeAspect="1" noChangeArrowheads="1"/>
                </p:cNvSpPr>
                <p:nvPr/>
              </p:nvSpPr>
              <p:spPr bwMode="auto">
                <a:xfrm>
                  <a:off x="1663" y="2550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68" name="Oval 488"/>
                <p:cNvSpPr>
                  <a:spLocks noChangeAspect="1" noChangeArrowheads="1"/>
                </p:cNvSpPr>
                <p:nvPr/>
              </p:nvSpPr>
              <p:spPr bwMode="auto">
                <a:xfrm>
                  <a:off x="1736" y="2647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69" name="Oval 489"/>
                <p:cNvSpPr>
                  <a:spLocks noChangeAspect="1" noChangeArrowheads="1"/>
                </p:cNvSpPr>
                <p:nvPr/>
              </p:nvSpPr>
              <p:spPr bwMode="auto">
                <a:xfrm>
                  <a:off x="1708" y="2687"/>
                  <a:ext cx="22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70" name="Oval 490"/>
                <p:cNvSpPr>
                  <a:spLocks noChangeAspect="1" noChangeArrowheads="1"/>
                </p:cNvSpPr>
                <p:nvPr/>
              </p:nvSpPr>
              <p:spPr bwMode="auto">
                <a:xfrm>
                  <a:off x="1614" y="2567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71" name="Oval 491"/>
                <p:cNvSpPr>
                  <a:spLocks noChangeAspect="1" noChangeArrowheads="1"/>
                </p:cNvSpPr>
                <p:nvPr/>
              </p:nvSpPr>
              <p:spPr bwMode="auto">
                <a:xfrm>
                  <a:off x="1590" y="2606"/>
                  <a:ext cx="22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72" name="Oval 492"/>
                <p:cNvSpPr>
                  <a:spLocks noChangeAspect="1" noChangeArrowheads="1"/>
                </p:cNvSpPr>
                <p:nvPr/>
              </p:nvSpPr>
              <p:spPr bwMode="auto">
                <a:xfrm>
                  <a:off x="1709" y="2565"/>
                  <a:ext cx="22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73" name="Oval 493"/>
                <p:cNvSpPr>
                  <a:spLocks noChangeAspect="1" noChangeArrowheads="1"/>
                </p:cNvSpPr>
                <p:nvPr/>
              </p:nvSpPr>
              <p:spPr bwMode="auto">
                <a:xfrm>
                  <a:off x="1590" y="2649"/>
                  <a:ext cx="23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74" name="Oval 494"/>
                <p:cNvSpPr>
                  <a:spLocks noChangeAspect="1" noChangeArrowheads="1"/>
                </p:cNvSpPr>
                <p:nvPr/>
              </p:nvSpPr>
              <p:spPr bwMode="auto">
                <a:xfrm>
                  <a:off x="1619" y="2687"/>
                  <a:ext cx="22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75" name="Oval 495"/>
                <p:cNvSpPr>
                  <a:spLocks noChangeAspect="1" noChangeArrowheads="1"/>
                </p:cNvSpPr>
                <p:nvPr/>
              </p:nvSpPr>
              <p:spPr bwMode="auto">
                <a:xfrm>
                  <a:off x="1736" y="2602"/>
                  <a:ext cx="23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  <p:grpSp>
            <p:nvGrpSpPr>
              <p:cNvPr id="337" name="Group 496"/>
              <p:cNvGrpSpPr>
                <a:grpSpLocks/>
              </p:cNvGrpSpPr>
              <p:nvPr/>
            </p:nvGrpSpPr>
            <p:grpSpPr bwMode="auto">
              <a:xfrm>
                <a:off x="3062" y="3538"/>
                <a:ext cx="147" cy="147"/>
                <a:chOff x="1578" y="2540"/>
                <a:chExt cx="193" cy="193"/>
              </a:xfrm>
            </p:grpSpPr>
            <p:sp>
              <p:nvSpPr>
                <p:cNvPr id="352" name="Oval 497"/>
                <p:cNvSpPr>
                  <a:spLocks noChangeAspect="1" noChangeArrowheads="1"/>
                </p:cNvSpPr>
                <p:nvPr/>
              </p:nvSpPr>
              <p:spPr bwMode="auto">
                <a:xfrm>
                  <a:off x="1578" y="2540"/>
                  <a:ext cx="193" cy="193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646464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53" name="Oval 498"/>
                <p:cNvSpPr>
                  <a:spLocks noChangeAspect="1" noChangeArrowheads="1"/>
                </p:cNvSpPr>
                <p:nvPr/>
              </p:nvSpPr>
              <p:spPr bwMode="auto">
                <a:xfrm>
                  <a:off x="1618" y="258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646464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54" name="Oval 499"/>
                <p:cNvSpPr>
                  <a:spLocks noChangeAspect="1" noChangeArrowheads="1"/>
                </p:cNvSpPr>
                <p:nvPr/>
              </p:nvSpPr>
              <p:spPr bwMode="auto">
                <a:xfrm>
                  <a:off x="1662" y="2702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55" name="Oval 500"/>
                <p:cNvSpPr>
                  <a:spLocks noChangeAspect="1" noChangeArrowheads="1"/>
                </p:cNvSpPr>
                <p:nvPr/>
              </p:nvSpPr>
              <p:spPr bwMode="auto">
                <a:xfrm>
                  <a:off x="1663" y="2550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56" name="Oval 501"/>
                <p:cNvSpPr>
                  <a:spLocks noChangeAspect="1" noChangeArrowheads="1"/>
                </p:cNvSpPr>
                <p:nvPr/>
              </p:nvSpPr>
              <p:spPr bwMode="auto">
                <a:xfrm>
                  <a:off x="1736" y="2647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57" name="Oval 502"/>
                <p:cNvSpPr>
                  <a:spLocks noChangeAspect="1" noChangeArrowheads="1"/>
                </p:cNvSpPr>
                <p:nvPr/>
              </p:nvSpPr>
              <p:spPr bwMode="auto">
                <a:xfrm>
                  <a:off x="1708" y="2687"/>
                  <a:ext cx="22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58" name="Oval 503"/>
                <p:cNvSpPr>
                  <a:spLocks noChangeAspect="1" noChangeArrowheads="1"/>
                </p:cNvSpPr>
                <p:nvPr/>
              </p:nvSpPr>
              <p:spPr bwMode="auto">
                <a:xfrm>
                  <a:off x="1614" y="2567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59" name="Oval 504"/>
                <p:cNvSpPr>
                  <a:spLocks noChangeAspect="1" noChangeArrowheads="1"/>
                </p:cNvSpPr>
                <p:nvPr/>
              </p:nvSpPr>
              <p:spPr bwMode="auto">
                <a:xfrm>
                  <a:off x="1590" y="2606"/>
                  <a:ext cx="22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60" name="Oval 505"/>
                <p:cNvSpPr>
                  <a:spLocks noChangeAspect="1" noChangeArrowheads="1"/>
                </p:cNvSpPr>
                <p:nvPr/>
              </p:nvSpPr>
              <p:spPr bwMode="auto">
                <a:xfrm>
                  <a:off x="1709" y="2565"/>
                  <a:ext cx="22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61" name="Oval 506"/>
                <p:cNvSpPr>
                  <a:spLocks noChangeAspect="1" noChangeArrowheads="1"/>
                </p:cNvSpPr>
                <p:nvPr/>
              </p:nvSpPr>
              <p:spPr bwMode="auto">
                <a:xfrm>
                  <a:off x="1590" y="2649"/>
                  <a:ext cx="23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62" name="Oval 507"/>
                <p:cNvSpPr>
                  <a:spLocks noChangeAspect="1" noChangeArrowheads="1"/>
                </p:cNvSpPr>
                <p:nvPr/>
              </p:nvSpPr>
              <p:spPr bwMode="auto">
                <a:xfrm>
                  <a:off x="1619" y="2687"/>
                  <a:ext cx="22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63" name="Oval 508"/>
                <p:cNvSpPr>
                  <a:spLocks noChangeAspect="1" noChangeArrowheads="1"/>
                </p:cNvSpPr>
                <p:nvPr/>
              </p:nvSpPr>
              <p:spPr bwMode="auto">
                <a:xfrm>
                  <a:off x="1736" y="2602"/>
                  <a:ext cx="23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  <p:grpSp>
            <p:nvGrpSpPr>
              <p:cNvPr id="338" name="Group 522"/>
              <p:cNvGrpSpPr>
                <a:grpSpLocks/>
              </p:cNvGrpSpPr>
              <p:nvPr/>
            </p:nvGrpSpPr>
            <p:grpSpPr bwMode="auto">
              <a:xfrm>
                <a:off x="3414" y="3538"/>
                <a:ext cx="147" cy="147"/>
                <a:chOff x="1578" y="2540"/>
                <a:chExt cx="193" cy="193"/>
              </a:xfrm>
            </p:grpSpPr>
            <p:sp>
              <p:nvSpPr>
                <p:cNvPr id="340" name="Oval 523"/>
                <p:cNvSpPr>
                  <a:spLocks noChangeAspect="1" noChangeArrowheads="1"/>
                </p:cNvSpPr>
                <p:nvPr/>
              </p:nvSpPr>
              <p:spPr bwMode="auto">
                <a:xfrm>
                  <a:off x="1578" y="2540"/>
                  <a:ext cx="193" cy="193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646464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41" name="Oval 524"/>
                <p:cNvSpPr>
                  <a:spLocks noChangeAspect="1" noChangeArrowheads="1"/>
                </p:cNvSpPr>
                <p:nvPr/>
              </p:nvSpPr>
              <p:spPr bwMode="auto">
                <a:xfrm>
                  <a:off x="1618" y="258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646464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42" name="Oval 525"/>
                <p:cNvSpPr>
                  <a:spLocks noChangeAspect="1" noChangeArrowheads="1"/>
                </p:cNvSpPr>
                <p:nvPr/>
              </p:nvSpPr>
              <p:spPr bwMode="auto">
                <a:xfrm>
                  <a:off x="1662" y="2702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43" name="Oval 526"/>
                <p:cNvSpPr>
                  <a:spLocks noChangeAspect="1" noChangeArrowheads="1"/>
                </p:cNvSpPr>
                <p:nvPr/>
              </p:nvSpPr>
              <p:spPr bwMode="auto">
                <a:xfrm>
                  <a:off x="1663" y="2550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44" name="Oval 527"/>
                <p:cNvSpPr>
                  <a:spLocks noChangeAspect="1" noChangeArrowheads="1"/>
                </p:cNvSpPr>
                <p:nvPr/>
              </p:nvSpPr>
              <p:spPr bwMode="auto">
                <a:xfrm>
                  <a:off x="1736" y="2647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45" name="Oval 528"/>
                <p:cNvSpPr>
                  <a:spLocks noChangeAspect="1" noChangeArrowheads="1"/>
                </p:cNvSpPr>
                <p:nvPr/>
              </p:nvSpPr>
              <p:spPr bwMode="auto">
                <a:xfrm>
                  <a:off x="1708" y="2687"/>
                  <a:ext cx="22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46" name="Oval 529"/>
                <p:cNvSpPr>
                  <a:spLocks noChangeAspect="1" noChangeArrowheads="1"/>
                </p:cNvSpPr>
                <p:nvPr/>
              </p:nvSpPr>
              <p:spPr bwMode="auto">
                <a:xfrm>
                  <a:off x="1614" y="2567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47" name="Oval 530"/>
                <p:cNvSpPr>
                  <a:spLocks noChangeAspect="1" noChangeArrowheads="1"/>
                </p:cNvSpPr>
                <p:nvPr/>
              </p:nvSpPr>
              <p:spPr bwMode="auto">
                <a:xfrm>
                  <a:off x="1590" y="2606"/>
                  <a:ext cx="22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48" name="Oval 531"/>
                <p:cNvSpPr>
                  <a:spLocks noChangeAspect="1" noChangeArrowheads="1"/>
                </p:cNvSpPr>
                <p:nvPr/>
              </p:nvSpPr>
              <p:spPr bwMode="auto">
                <a:xfrm>
                  <a:off x="1709" y="2565"/>
                  <a:ext cx="22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49" name="Oval 532"/>
                <p:cNvSpPr>
                  <a:spLocks noChangeAspect="1" noChangeArrowheads="1"/>
                </p:cNvSpPr>
                <p:nvPr/>
              </p:nvSpPr>
              <p:spPr bwMode="auto">
                <a:xfrm>
                  <a:off x="1590" y="2649"/>
                  <a:ext cx="23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50" name="Oval 533"/>
                <p:cNvSpPr>
                  <a:spLocks noChangeAspect="1" noChangeArrowheads="1"/>
                </p:cNvSpPr>
                <p:nvPr/>
              </p:nvSpPr>
              <p:spPr bwMode="auto">
                <a:xfrm>
                  <a:off x="1619" y="2687"/>
                  <a:ext cx="22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351" name="Oval 534"/>
                <p:cNvSpPr>
                  <a:spLocks noChangeAspect="1" noChangeArrowheads="1"/>
                </p:cNvSpPr>
                <p:nvPr/>
              </p:nvSpPr>
              <p:spPr bwMode="auto">
                <a:xfrm>
                  <a:off x="1736" y="2602"/>
                  <a:ext cx="23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  <p:sp>
            <p:nvSpPr>
              <p:cNvPr id="339" name="Freeform 535"/>
              <p:cNvSpPr>
                <a:spLocks noEditPoints="1"/>
              </p:cNvSpPr>
              <p:nvPr/>
            </p:nvSpPr>
            <p:spPr bwMode="auto">
              <a:xfrm>
                <a:off x="3258" y="3598"/>
                <a:ext cx="102" cy="21"/>
              </a:xfrm>
              <a:custGeom>
                <a:avLst/>
                <a:gdLst>
                  <a:gd name="T0" fmla="*/ 9 w 119"/>
                  <a:gd name="T1" fmla="*/ 0 h 24"/>
                  <a:gd name="T2" fmla="*/ 13 w 119"/>
                  <a:gd name="T3" fmla="*/ 1 h 24"/>
                  <a:gd name="T4" fmla="*/ 15 w 119"/>
                  <a:gd name="T5" fmla="*/ 3 h 24"/>
                  <a:gd name="T6" fmla="*/ 18 w 119"/>
                  <a:gd name="T7" fmla="*/ 6 h 24"/>
                  <a:gd name="T8" fmla="*/ 18 w 119"/>
                  <a:gd name="T9" fmla="*/ 10 h 24"/>
                  <a:gd name="T10" fmla="*/ 18 w 119"/>
                  <a:gd name="T11" fmla="*/ 12 h 24"/>
                  <a:gd name="T12" fmla="*/ 15 w 119"/>
                  <a:gd name="T13" fmla="*/ 16 h 24"/>
                  <a:gd name="T14" fmla="*/ 13 w 119"/>
                  <a:gd name="T15" fmla="*/ 17 h 24"/>
                  <a:gd name="T16" fmla="*/ 9 w 119"/>
                  <a:gd name="T17" fmla="*/ 18 h 24"/>
                  <a:gd name="T18" fmla="*/ 7 w 119"/>
                  <a:gd name="T19" fmla="*/ 18 h 24"/>
                  <a:gd name="T20" fmla="*/ 3 w 119"/>
                  <a:gd name="T21" fmla="*/ 17 h 24"/>
                  <a:gd name="T22" fmla="*/ 1 w 119"/>
                  <a:gd name="T23" fmla="*/ 15 h 24"/>
                  <a:gd name="T24" fmla="*/ 0 w 119"/>
                  <a:gd name="T25" fmla="*/ 11 h 24"/>
                  <a:gd name="T26" fmla="*/ 0 w 119"/>
                  <a:gd name="T27" fmla="*/ 7 h 24"/>
                  <a:gd name="T28" fmla="*/ 1 w 119"/>
                  <a:gd name="T29" fmla="*/ 4 h 24"/>
                  <a:gd name="T30" fmla="*/ 3 w 119"/>
                  <a:gd name="T31" fmla="*/ 1 h 24"/>
                  <a:gd name="T32" fmla="*/ 7 w 119"/>
                  <a:gd name="T33" fmla="*/ 0 h 24"/>
                  <a:gd name="T34" fmla="*/ 9 w 119"/>
                  <a:gd name="T35" fmla="*/ 0 h 24"/>
                  <a:gd name="T36" fmla="*/ 44 w 119"/>
                  <a:gd name="T37" fmla="*/ 0 h 24"/>
                  <a:gd name="T38" fmla="*/ 48 w 119"/>
                  <a:gd name="T39" fmla="*/ 1 h 24"/>
                  <a:gd name="T40" fmla="*/ 50 w 119"/>
                  <a:gd name="T41" fmla="*/ 3 h 24"/>
                  <a:gd name="T42" fmla="*/ 53 w 119"/>
                  <a:gd name="T43" fmla="*/ 6 h 24"/>
                  <a:gd name="T44" fmla="*/ 53 w 119"/>
                  <a:gd name="T45" fmla="*/ 10 h 24"/>
                  <a:gd name="T46" fmla="*/ 53 w 119"/>
                  <a:gd name="T47" fmla="*/ 12 h 24"/>
                  <a:gd name="T48" fmla="*/ 50 w 119"/>
                  <a:gd name="T49" fmla="*/ 16 h 24"/>
                  <a:gd name="T50" fmla="*/ 48 w 119"/>
                  <a:gd name="T51" fmla="*/ 17 h 24"/>
                  <a:gd name="T52" fmla="*/ 44 w 119"/>
                  <a:gd name="T53" fmla="*/ 18 h 24"/>
                  <a:gd name="T54" fmla="*/ 42 w 119"/>
                  <a:gd name="T55" fmla="*/ 18 h 24"/>
                  <a:gd name="T56" fmla="*/ 39 w 119"/>
                  <a:gd name="T57" fmla="*/ 17 h 24"/>
                  <a:gd name="T58" fmla="*/ 36 w 119"/>
                  <a:gd name="T59" fmla="*/ 15 h 24"/>
                  <a:gd name="T60" fmla="*/ 35 w 119"/>
                  <a:gd name="T61" fmla="*/ 11 h 24"/>
                  <a:gd name="T62" fmla="*/ 35 w 119"/>
                  <a:gd name="T63" fmla="*/ 7 h 24"/>
                  <a:gd name="T64" fmla="*/ 36 w 119"/>
                  <a:gd name="T65" fmla="*/ 4 h 24"/>
                  <a:gd name="T66" fmla="*/ 39 w 119"/>
                  <a:gd name="T67" fmla="*/ 1 h 24"/>
                  <a:gd name="T68" fmla="*/ 42 w 119"/>
                  <a:gd name="T69" fmla="*/ 0 h 24"/>
                  <a:gd name="T70" fmla="*/ 44 w 119"/>
                  <a:gd name="T71" fmla="*/ 0 h 24"/>
                  <a:gd name="T72" fmla="*/ 80 w 119"/>
                  <a:gd name="T73" fmla="*/ 0 h 24"/>
                  <a:gd name="T74" fmla="*/ 83 w 119"/>
                  <a:gd name="T75" fmla="*/ 1 h 24"/>
                  <a:gd name="T76" fmla="*/ 85 w 119"/>
                  <a:gd name="T77" fmla="*/ 3 h 24"/>
                  <a:gd name="T78" fmla="*/ 87 w 119"/>
                  <a:gd name="T79" fmla="*/ 6 h 24"/>
                  <a:gd name="T80" fmla="*/ 87 w 119"/>
                  <a:gd name="T81" fmla="*/ 10 h 24"/>
                  <a:gd name="T82" fmla="*/ 87 w 119"/>
                  <a:gd name="T83" fmla="*/ 12 h 24"/>
                  <a:gd name="T84" fmla="*/ 85 w 119"/>
                  <a:gd name="T85" fmla="*/ 16 h 24"/>
                  <a:gd name="T86" fmla="*/ 83 w 119"/>
                  <a:gd name="T87" fmla="*/ 17 h 24"/>
                  <a:gd name="T88" fmla="*/ 80 w 119"/>
                  <a:gd name="T89" fmla="*/ 18 h 24"/>
                  <a:gd name="T90" fmla="*/ 77 w 119"/>
                  <a:gd name="T91" fmla="*/ 18 h 24"/>
                  <a:gd name="T92" fmla="*/ 74 w 119"/>
                  <a:gd name="T93" fmla="*/ 17 h 24"/>
                  <a:gd name="T94" fmla="*/ 71 w 119"/>
                  <a:gd name="T95" fmla="*/ 15 h 24"/>
                  <a:gd name="T96" fmla="*/ 70 w 119"/>
                  <a:gd name="T97" fmla="*/ 11 h 24"/>
                  <a:gd name="T98" fmla="*/ 70 w 119"/>
                  <a:gd name="T99" fmla="*/ 7 h 24"/>
                  <a:gd name="T100" fmla="*/ 71 w 119"/>
                  <a:gd name="T101" fmla="*/ 4 h 24"/>
                  <a:gd name="T102" fmla="*/ 74 w 119"/>
                  <a:gd name="T103" fmla="*/ 1 h 24"/>
                  <a:gd name="T104" fmla="*/ 77 w 119"/>
                  <a:gd name="T105" fmla="*/ 0 h 24"/>
                  <a:gd name="T106" fmla="*/ 80 w 119"/>
                  <a:gd name="T107" fmla="*/ 0 h 24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19"/>
                  <a:gd name="T163" fmla="*/ 0 h 24"/>
                  <a:gd name="T164" fmla="*/ 119 w 119"/>
                  <a:gd name="T165" fmla="*/ 24 h 24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19" h="24">
                    <a:moveTo>
                      <a:pt x="12" y="0"/>
                    </a:moveTo>
                    <a:lnTo>
                      <a:pt x="12" y="0"/>
                    </a:lnTo>
                    <a:lnTo>
                      <a:pt x="14" y="0"/>
                    </a:lnTo>
                    <a:lnTo>
                      <a:pt x="17" y="1"/>
                    </a:lnTo>
                    <a:lnTo>
                      <a:pt x="19" y="1"/>
                    </a:lnTo>
                    <a:lnTo>
                      <a:pt x="20" y="3"/>
                    </a:lnTo>
                    <a:lnTo>
                      <a:pt x="22" y="5"/>
                    </a:lnTo>
                    <a:lnTo>
                      <a:pt x="24" y="8"/>
                    </a:lnTo>
                    <a:lnTo>
                      <a:pt x="24" y="9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4" y="16"/>
                    </a:lnTo>
                    <a:lnTo>
                      <a:pt x="22" y="19"/>
                    </a:lnTo>
                    <a:lnTo>
                      <a:pt x="20" y="20"/>
                    </a:lnTo>
                    <a:lnTo>
                      <a:pt x="19" y="22"/>
                    </a:lnTo>
                    <a:lnTo>
                      <a:pt x="17" y="22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9" y="24"/>
                    </a:lnTo>
                    <a:lnTo>
                      <a:pt x="8" y="22"/>
                    </a:lnTo>
                    <a:lnTo>
                      <a:pt x="4" y="22"/>
                    </a:lnTo>
                    <a:lnTo>
                      <a:pt x="3" y="20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8" y="1"/>
                    </a:lnTo>
                    <a:lnTo>
                      <a:pt x="9" y="0"/>
                    </a:lnTo>
                    <a:lnTo>
                      <a:pt x="12" y="0"/>
                    </a:lnTo>
                    <a:close/>
                    <a:moveTo>
                      <a:pt x="60" y="0"/>
                    </a:moveTo>
                    <a:lnTo>
                      <a:pt x="60" y="0"/>
                    </a:lnTo>
                    <a:lnTo>
                      <a:pt x="62" y="0"/>
                    </a:lnTo>
                    <a:lnTo>
                      <a:pt x="65" y="1"/>
                    </a:lnTo>
                    <a:lnTo>
                      <a:pt x="67" y="1"/>
                    </a:lnTo>
                    <a:lnTo>
                      <a:pt x="68" y="3"/>
                    </a:lnTo>
                    <a:lnTo>
                      <a:pt x="70" y="5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2"/>
                    </a:lnTo>
                    <a:lnTo>
                      <a:pt x="72" y="14"/>
                    </a:lnTo>
                    <a:lnTo>
                      <a:pt x="72" y="16"/>
                    </a:lnTo>
                    <a:lnTo>
                      <a:pt x="70" y="19"/>
                    </a:lnTo>
                    <a:lnTo>
                      <a:pt x="68" y="20"/>
                    </a:lnTo>
                    <a:lnTo>
                      <a:pt x="67" y="22"/>
                    </a:lnTo>
                    <a:lnTo>
                      <a:pt x="65" y="22"/>
                    </a:lnTo>
                    <a:lnTo>
                      <a:pt x="62" y="24"/>
                    </a:lnTo>
                    <a:lnTo>
                      <a:pt x="60" y="24"/>
                    </a:lnTo>
                    <a:lnTo>
                      <a:pt x="57" y="24"/>
                    </a:lnTo>
                    <a:lnTo>
                      <a:pt x="56" y="22"/>
                    </a:lnTo>
                    <a:lnTo>
                      <a:pt x="52" y="22"/>
                    </a:lnTo>
                    <a:lnTo>
                      <a:pt x="51" y="20"/>
                    </a:lnTo>
                    <a:lnTo>
                      <a:pt x="49" y="19"/>
                    </a:lnTo>
                    <a:lnTo>
                      <a:pt x="49" y="16"/>
                    </a:lnTo>
                    <a:lnTo>
                      <a:pt x="48" y="14"/>
                    </a:lnTo>
                    <a:lnTo>
                      <a:pt x="48" y="12"/>
                    </a:lnTo>
                    <a:lnTo>
                      <a:pt x="48" y="9"/>
                    </a:lnTo>
                    <a:lnTo>
                      <a:pt x="49" y="8"/>
                    </a:lnTo>
                    <a:lnTo>
                      <a:pt x="49" y="5"/>
                    </a:lnTo>
                    <a:lnTo>
                      <a:pt x="51" y="3"/>
                    </a:lnTo>
                    <a:lnTo>
                      <a:pt x="52" y="1"/>
                    </a:lnTo>
                    <a:lnTo>
                      <a:pt x="56" y="1"/>
                    </a:lnTo>
                    <a:lnTo>
                      <a:pt x="57" y="0"/>
                    </a:lnTo>
                    <a:lnTo>
                      <a:pt x="60" y="0"/>
                    </a:lnTo>
                    <a:close/>
                    <a:moveTo>
                      <a:pt x="108" y="0"/>
                    </a:moveTo>
                    <a:lnTo>
                      <a:pt x="108" y="0"/>
                    </a:lnTo>
                    <a:lnTo>
                      <a:pt x="110" y="0"/>
                    </a:lnTo>
                    <a:lnTo>
                      <a:pt x="113" y="1"/>
                    </a:lnTo>
                    <a:lnTo>
                      <a:pt x="115" y="1"/>
                    </a:lnTo>
                    <a:lnTo>
                      <a:pt x="116" y="3"/>
                    </a:lnTo>
                    <a:lnTo>
                      <a:pt x="118" y="5"/>
                    </a:lnTo>
                    <a:lnTo>
                      <a:pt x="119" y="8"/>
                    </a:lnTo>
                    <a:lnTo>
                      <a:pt x="119" y="9"/>
                    </a:lnTo>
                    <a:lnTo>
                      <a:pt x="119" y="12"/>
                    </a:lnTo>
                    <a:lnTo>
                      <a:pt x="119" y="14"/>
                    </a:lnTo>
                    <a:lnTo>
                      <a:pt x="119" y="16"/>
                    </a:lnTo>
                    <a:lnTo>
                      <a:pt x="118" y="19"/>
                    </a:lnTo>
                    <a:lnTo>
                      <a:pt x="116" y="20"/>
                    </a:lnTo>
                    <a:lnTo>
                      <a:pt x="115" y="22"/>
                    </a:lnTo>
                    <a:lnTo>
                      <a:pt x="113" y="22"/>
                    </a:lnTo>
                    <a:lnTo>
                      <a:pt x="110" y="24"/>
                    </a:lnTo>
                    <a:lnTo>
                      <a:pt x="108" y="24"/>
                    </a:lnTo>
                    <a:lnTo>
                      <a:pt x="105" y="24"/>
                    </a:lnTo>
                    <a:lnTo>
                      <a:pt x="103" y="22"/>
                    </a:lnTo>
                    <a:lnTo>
                      <a:pt x="100" y="22"/>
                    </a:lnTo>
                    <a:lnTo>
                      <a:pt x="99" y="20"/>
                    </a:lnTo>
                    <a:lnTo>
                      <a:pt x="97" y="19"/>
                    </a:lnTo>
                    <a:lnTo>
                      <a:pt x="97" y="16"/>
                    </a:lnTo>
                    <a:lnTo>
                      <a:pt x="96" y="14"/>
                    </a:lnTo>
                    <a:lnTo>
                      <a:pt x="96" y="12"/>
                    </a:lnTo>
                    <a:lnTo>
                      <a:pt x="96" y="9"/>
                    </a:lnTo>
                    <a:lnTo>
                      <a:pt x="97" y="8"/>
                    </a:lnTo>
                    <a:lnTo>
                      <a:pt x="97" y="5"/>
                    </a:lnTo>
                    <a:lnTo>
                      <a:pt x="99" y="3"/>
                    </a:lnTo>
                    <a:lnTo>
                      <a:pt x="100" y="1"/>
                    </a:lnTo>
                    <a:lnTo>
                      <a:pt x="103" y="1"/>
                    </a:lnTo>
                    <a:lnTo>
                      <a:pt x="105" y="0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</p:grpSp>
      <p:grpSp>
        <p:nvGrpSpPr>
          <p:cNvPr id="424" name="Gruppieren 1527"/>
          <p:cNvGrpSpPr/>
          <p:nvPr/>
        </p:nvGrpSpPr>
        <p:grpSpPr>
          <a:xfrm>
            <a:off x="3355273" y="1758767"/>
            <a:ext cx="792613" cy="4055952"/>
            <a:chOff x="4277862" y="1704395"/>
            <a:chExt cx="792613" cy="4055952"/>
          </a:xfrm>
        </p:grpSpPr>
        <p:sp>
          <p:nvSpPr>
            <p:cNvPr id="425" name="AutoShape 66"/>
            <p:cNvSpPr>
              <a:spLocks noChangeArrowheads="1"/>
            </p:cNvSpPr>
            <p:nvPr/>
          </p:nvSpPr>
          <p:spPr bwMode="auto">
            <a:xfrm flipV="1">
              <a:off x="4789488" y="1704395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008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26" name="AutoShape 70"/>
            <p:cNvSpPr>
              <a:spLocks noChangeArrowheads="1"/>
            </p:cNvSpPr>
            <p:nvPr/>
          </p:nvSpPr>
          <p:spPr bwMode="auto">
            <a:xfrm flipV="1">
              <a:off x="4789488" y="2981983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008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27" name="AutoShape 65"/>
            <p:cNvSpPr>
              <a:spLocks noChangeArrowheads="1"/>
            </p:cNvSpPr>
            <p:nvPr/>
          </p:nvSpPr>
          <p:spPr bwMode="auto">
            <a:xfrm>
              <a:off x="4284663" y="1704395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EF2614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28" name="AutoShape 69"/>
            <p:cNvSpPr>
              <a:spLocks noChangeArrowheads="1"/>
            </p:cNvSpPr>
            <p:nvPr/>
          </p:nvSpPr>
          <p:spPr bwMode="auto">
            <a:xfrm>
              <a:off x="4284663" y="2981983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EF2614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29" name="AutoShape 71"/>
            <p:cNvSpPr>
              <a:spLocks noChangeArrowheads="1"/>
            </p:cNvSpPr>
            <p:nvPr/>
          </p:nvSpPr>
          <p:spPr bwMode="auto">
            <a:xfrm>
              <a:off x="4284663" y="3641393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EF2614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30" name="AutoShape 72"/>
            <p:cNvSpPr>
              <a:spLocks noChangeArrowheads="1"/>
            </p:cNvSpPr>
            <p:nvPr/>
          </p:nvSpPr>
          <p:spPr bwMode="auto">
            <a:xfrm flipV="1">
              <a:off x="4789488" y="3641393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008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31" name="AutoShape 73"/>
            <p:cNvSpPr>
              <a:spLocks noChangeArrowheads="1"/>
            </p:cNvSpPr>
            <p:nvPr/>
          </p:nvSpPr>
          <p:spPr bwMode="auto">
            <a:xfrm>
              <a:off x="4284663" y="4294741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EF2614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32" name="AutoShape 74"/>
            <p:cNvSpPr>
              <a:spLocks noChangeArrowheads="1"/>
            </p:cNvSpPr>
            <p:nvPr/>
          </p:nvSpPr>
          <p:spPr bwMode="auto">
            <a:xfrm flipV="1">
              <a:off x="4789488" y="4294741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008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33" name="AutoShape 68"/>
            <p:cNvSpPr>
              <a:spLocks noChangeArrowheads="1"/>
            </p:cNvSpPr>
            <p:nvPr/>
          </p:nvSpPr>
          <p:spPr bwMode="auto">
            <a:xfrm flipV="1">
              <a:off x="4789488" y="2326990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008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34" name="AutoShape 67"/>
            <p:cNvSpPr>
              <a:spLocks noChangeArrowheads="1"/>
            </p:cNvSpPr>
            <p:nvPr/>
          </p:nvSpPr>
          <p:spPr bwMode="auto">
            <a:xfrm>
              <a:off x="4284663" y="2326990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EF2614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35" name="AutoShape 73"/>
            <p:cNvSpPr>
              <a:spLocks noChangeArrowheads="1"/>
            </p:cNvSpPr>
            <p:nvPr/>
          </p:nvSpPr>
          <p:spPr bwMode="auto">
            <a:xfrm>
              <a:off x="4279290" y="4958260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EF2614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36" name="AutoShape 74"/>
            <p:cNvSpPr>
              <a:spLocks noChangeArrowheads="1"/>
            </p:cNvSpPr>
            <p:nvPr/>
          </p:nvSpPr>
          <p:spPr bwMode="auto">
            <a:xfrm flipV="1">
              <a:off x="4784115" y="4958260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008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37" name="AutoShape 73"/>
            <p:cNvSpPr>
              <a:spLocks noChangeArrowheads="1"/>
            </p:cNvSpPr>
            <p:nvPr/>
          </p:nvSpPr>
          <p:spPr bwMode="auto">
            <a:xfrm>
              <a:off x="4277862" y="5580690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EF2614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438" name="AutoShape 74"/>
            <p:cNvSpPr>
              <a:spLocks noChangeArrowheads="1"/>
            </p:cNvSpPr>
            <p:nvPr/>
          </p:nvSpPr>
          <p:spPr bwMode="auto">
            <a:xfrm flipV="1">
              <a:off x="4782687" y="5580690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008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439" name="Gruppieren 1542"/>
          <p:cNvGrpSpPr/>
          <p:nvPr/>
        </p:nvGrpSpPr>
        <p:grpSpPr>
          <a:xfrm>
            <a:off x="2420686" y="3881116"/>
            <a:ext cx="2646363" cy="468000"/>
            <a:chOff x="3343275" y="3826744"/>
            <a:chExt cx="2646363" cy="468000"/>
          </a:xfrm>
        </p:grpSpPr>
        <p:sp>
          <p:nvSpPr>
            <p:cNvPr id="440" name="Rectangle 15"/>
            <p:cNvSpPr>
              <a:spLocks noChangeArrowheads="1"/>
            </p:cNvSpPr>
            <p:nvPr/>
          </p:nvSpPr>
          <p:spPr bwMode="auto">
            <a:xfrm>
              <a:off x="3343275" y="3826744"/>
              <a:ext cx="2646363" cy="46800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41" name="Text Box 16"/>
            <p:cNvSpPr txBox="1">
              <a:spLocks noChangeArrowheads="1"/>
            </p:cNvSpPr>
            <p:nvPr/>
          </p:nvSpPr>
          <p:spPr bwMode="auto">
            <a:xfrm>
              <a:off x="3495675" y="3849557"/>
              <a:ext cx="2339975" cy="281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0"/>
            <a:lstStyle/>
            <a:p>
              <a:pPr algn="ctr">
                <a:lnSpc>
                  <a:spcPct val="90000"/>
                </a:lnSpc>
              </a:pPr>
              <a:r>
                <a:rPr lang="en-US" sz="1200" b="1" dirty="0" smtClean="0"/>
                <a:t>Component Level</a:t>
              </a:r>
              <a:endParaRPr lang="en-US" sz="1200" dirty="0"/>
            </a:p>
          </p:txBody>
        </p:sp>
        <p:sp>
          <p:nvSpPr>
            <p:cNvPr id="442" name="Rectangle 114"/>
            <p:cNvSpPr>
              <a:spLocks noChangeArrowheads="1"/>
            </p:cNvSpPr>
            <p:nvPr/>
          </p:nvSpPr>
          <p:spPr bwMode="auto">
            <a:xfrm>
              <a:off x="3584848" y="4077072"/>
              <a:ext cx="341313" cy="180000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endParaRPr lang="de-DE"/>
            </a:p>
          </p:txBody>
        </p:sp>
        <p:sp>
          <p:nvSpPr>
            <p:cNvPr id="443" name="AutoShape 118"/>
            <p:cNvSpPr>
              <a:spLocks noChangeArrowheads="1"/>
            </p:cNvSpPr>
            <p:nvPr/>
          </p:nvSpPr>
          <p:spPr bwMode="auto">
            <a:xfrm>
              <a:off x="3929063" y="4106885"/>
              <a:ext cx="249238" cy="117915"/>
            </a:xfrm>
            <a:prstGeom prst="leftRightArrow">
              <a:avLst>
                <a:gd name="adj1" fmla="val 44824"/>
                <a:gd name="adj2" fmla="val 55174"/>
              </a:avLst>
            </a:prstGeom>
            <a:solidFill>
              <a:srgbClr val="FF66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444" name="AutoShape 121"/>
            <p:cNvSpPr>
              <a:spLocks noChangeArrowheads="1"/>
            </p:cNvSpPr>
            <p:nvPr/>
          </p:nvSpPr>
          <p:spPr bwMode="auto">
            <a:xfrm>
              <a:off x="4546363" y="4106885"/>
              <a:ext cx="249238" cy="117915"/>
            </a:xfrm>
            <a:prstGeom prst="leftRightArrow">
              <a:avLst>
                <a:gd name="adj1" fmla="val 44824"/>
                <a:gd name="adj2" fmla="val 55174"/>
              </a:avLst>
            </a:prstGeom>
            <a:solidFill>
              <a:srgbClr val="FF66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445" name="AutoShape 122"/>
            <p:cNvSpPr>
              <a:spLocks noChangeArrowheads="1"/>
            </p:cNvSpPr>
            <p:nvPr/>
          </p:nvSpPr>
          <p:spPr bwMode="auto">
            <a:xfrm>
              <a:off x="5165250" y="4106885"/>
              <a:ext cx="249238" cy="117915"/>
            </a:xfrm>
            <a:prstGeom prst="leftRightArrow">
              <a:avLst>
                <a:gd name="adj1" fmla="val 44824"/>
                <a:gd name="adj2" fmla="val 55174"/>
              </a:avLst>
            </a:prstGeom>
            <a:solidFill>
              <a:srgbClr val="FF66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446" name="Rectangle 114"/>
            <p:cNvSpPr>
              <a:spLocks noChangeArrowheads="1"/>
            </p:cNvSpPr>
            <p:nvPr/>
          </p:nvSpPr>
          <p:spPr bwMode="auto">
            <a:xfrm>
              <a:off x="4190186" y="4075644"/>
              <a:ext cx="341313" cy="180000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endParaRPr lang="de-DE"/>
            </a:p>
          </p:txBody>
        </p:sp>
        <p:sp>
          <p:nvSpPr>
            <p:cNvPr id="447" name="Rectangle 114"/>
            <p:cNvSpPr>
              <a:spLocks noChangeArrowheads="1"/>
            </p:cNvSpPr>
            <p:nvPr/>
          </p:nvSpPr>
          <p:spPr bwMode="auto">
            <a:xfrm>
              <a:off x="4804070" y="4074216"/>
              <a:ext cx="341313" cy="180000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endParaRPr lang="de-DE"/>
            </a:p>
          </p:txBody>
        </p:sp>
        <p:sp>
          <p:nvSpPr>
            <p:cNvPr id="448" name="Rectangle 114"/>
            <p:cNvSpPr>
              <a:spLocks noChangeArrowheads="1"/>
            </p:cNvSpPr>
            <p:nvPr/>
          </p:nvSpPr>
          <p:spPr bwMode="auto">
            <a:xfrm>
              <a:off x="5426500" y="4072788"/>
              <a:ext cx="341313" cy="180000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endParaRPr lang="de-DE"/>
            </a:p>
          </p:txBody>
        </p:sp>
      </p:grpSp>
      <p:grpSp>
        <p:nvGrpSpPr>
          <p:cNvPr id="449" name="Gruppieren 1552"/>
          <p:cNvGrpSpPr/>
          <p:nvPr/>
        </p:nvGrpSpPr>
        <p:grpSpPr>
          <a:xfrm>
            <a:off x="2429143" y="1944300"/>
            <a:ext cx="2646363" cy="432000"/>
            <a:chOff x="3351732" y="1889928"/>
            <a:chExt cx="2646363" cy="432000"/>
          </a:xfrm>
        </p:grpSpPr>
        <p:sp>
          <p:nvSpPr>
            <p:cNvPr id="450" name="Rectangle 11"/>
            <p:cNvSpPr>
              <a:spLocks noChangeArrowheads="1"/>
            </p:cNvSpPr>
            <p:nvPr/>
          </p:nvSpPr>
          <p:spPr bwMode="auto">
            <a:xfrm>
              <a:off x="3351732" y="1889928"/>
              <a:ext cx="2646363" cy="43200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51" name="Text Box 16"/>
            <p:cNvSpPr txBox="1">
              <a:spLocks noChangeArrowheads="1"/>
            </p:cNvSpPr>
            <p:nvPr/>
          </p:nvSpPr>
          <p:spPr bwMode="auto">
            <a:xfrm>
              <a:off x="3484273" y="1906759"/>
              <a:ext cx="2339975" cy="281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0"/>
            <a:lstStyle/>
            <a:p>
              <a:pPr algn="ctr">
                <a:lnSpc>
                  <a:spcPct val="90000"/>
                </a:lnSpc>
              </a:pPr>
              <a:r>
                <a:rPr lang="en-US" sz="1200" b="1" dirty="0" smtClean="0"/>
                <a:t>Production Process</a:t>
              </a:r>
              <a:endParaRPr lang="en-US" sz="1200" dirty="0"/>
            </a:p>
          </p:txBody>
        </p:sp>
        <p:grpSp>
          <p:nvGrpSpPr>
            <p:cNvPr id="452" name="Gruppieren 392"/>
            <p:cNvGrpSpPr/>
            <p:nvPr/>
          </p:nvGrpSpPr>
          <p:grpSpPr>
            <a:xfrm>
              <a:off x="3962137" y="2095032"/>
              <a:ext cx="1390007" cy="180000"/>
              <a:chOff x="4146942" y="2077940"/>
              <a:chExt cx="938291" cy="180000"/>
            </a:xfrm>
          </p:grpSpPr>
          <p:sp>
            <p:nvSpPr>
              <p:cNvPr id="453" name="Richtungspfeil 452"/>
              <p:cNvSpPr/>
              <p:nvPr/>
            </p:nvSpPr>
            <p:spPr bwMode="auto">
              <a:xfrm>
                <a:off x="4146942" y="2077940"/>
                <a:ext cx="216000" cy="180000"/>
              </a:xfrm>
              <a:prstGeom prst="homePlate">
                <a:avLst/>
              </a:prstGeom>
              <a:solidFill>
                <a:srgbClr val="30558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1042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54" name="Eingekerbter Richtungspfeil 453"/>
              <p:cNvSpPr/>
              <p:nvPr/>
            </p:nvSpPr>
            <p:spPr bwMode="auto">
              <a:xfrm>
                <a:off x="4325602" y="2077940"/>
                <a:ext cx="216000" cy="180000"/>
              </a:xfrm>
              <a:prstGeom prst="chevron">
                <a:avLst/>
              </a:prstGeom>
              <a:solidFill>
                <a:srgbClr val="3E6EB4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1042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55" name="Eingekerbter Richtungspfeil 454"/>
              <p:cNvSpPr/>
              <p:nvPr/>
            </p:nvSpPr>
            <p:spPr bwMode="auto">
              <a:xfrm>
                <a:off x="4506391" y="2077940"/>
                <a:ext cx="216000" cy="180000"/>
              </a:xfrm>
              <a:prstGeom prst="chevron">
                <a:avLst/>
              </a:prstGeom>
              <a:solidFill>
                <a:srgbClr val="648DCA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1042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56" name="Eingekerbter Richtungspfeil 455"/>
              <p:cNvSpPr/>
              <p:nvPr/>
            </p:nvSpPr>
            <p:spPr bwMode="auto">
              <a:xfrm>
                <a:off x="4686316" y="2077940"/>
                <a:ext cx="216000" cy="180000"/>
              </a:xfrm>
              <a:prstGeom prst="chevron">
                <a:avLst/>
              </a:prstGeom>
              <a:solidFill>
                <a:srgbClr val="86A6D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1042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57" name="Eingekerbter Richtungspfeil 456"/>
              <p:cNvSpPr/>
              <p:nvPr/>
            </p:nvSpPr>
            <p:spPr bwMode="auto">
              <a:xfrm>
                <a:off x="4869233" y="2077940"/>
                <a:ext cx="216000" cy="180000"/>
              </a:xfrm>
              <a:prstGeom prst="chevron">
                <a:avLst/>
              </a:prstGeom>
              <a:solidFill>
                <a:srgbClr val="BCD4EA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1042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458" name="Gruppieren 1561"/>
          <p:cNvGrpSpPr/>
          <p:nvPr/>
        </p:nvGrpSpPr>
        <p:grpSpPr>
          <a:xfrm>
            <a:off x="2420597" y="3228258"/>
            <a:ext cx="2646363" cy="468000"/>
            <a:chOff x="3343186" y="3173886"/>
            <a:chExt cx="2646363" cy="468000"/>
          </a:xfrm>
        </p:grpSpPr>
        <p:sp>
          <p:nvSpPr>
            <p:cNvPr id="459" name="Rectangle 11"/>
            <p:cNvSpPr>
              <a:spLocks noChangeArrowheads="1"/>
            </p:cNvSpPr>
            <p:nvPr/>
          </p:nvSpPr>
          <p:spPr bwMode="auto">
            <a:xfrm>
              <a:off x="3343186" y="3173886"/>
              <a:ext cx="2646363" cy="46800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60" name="Text Box 16"/>
            <p:cNvSpPr txBox="1">
              <a:spLocks noChangeArrowheads="1"/>
            </p:cNvSpPr>
            <p:nvPr/>
          </p:nvSpPr>
          <p:spPr bwMode="auto">
            <a:xfrm>
              <a:off x="3485701" y="3190087"/>
              <a:ext cx="2339975" cy="281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0"/>
            <a:lstStyle/>
            <a:p>
              <a:pPr algn="ctr">
                <a:lnSpc>
                  <a:spcPct val="90000"/>
                </a:lnSpc>
              </a:pPr>
              <a:r>
                <a:rPr lang="en-US" sz="1200" b="1" dirty="0" smtClean="0"/>
                <a:t>Functions</a:t>
              </a:r>
              <a:endParaRPr lang="en-US" sz="1200" dirty="0"/>
            </a:p>
          </p:txBody>
        </p:sp>
        <p:grpSp>
          <p:nvGrpSpPr>
            <p:cNvPr id="461" name="Gruppieren 417"/>
            <p:cNvGrpSpPr/>
            <p:nvPr/>
          </p:nvGrpSpPr>
          <p:grpSpPr>
            <a:xfrm>
              <a:off x="4101248" y="3356992"/>
              <a:ext cx="1127598" cy="253848"/>
              <a:chOff x="4101248" y="3356992"/>
              <a:chExt cx="1127598" cy="253848"/>
            </a:xfrm>
          </p:grpSpPr>
          <p:sp>
            <p:nvSpPr>
              <p:cNvPr id="462" name="Rechteck 461"/>
              <p:cNvSpPr/>
              <p:nvPr/>
            </p:nvSpPr>
            <p:spPr bwMode="auto">
              <a:xfrm>
                <a:off x="4101248" y="3420454"/>
                <a:ext cx="144016" cy="72008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1042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63" name="Rechteck 462"/>
              <p:cNvSpPr/>
              <p:nvPr/>
            </p:nvSpPr>
            <p:spPr bwMode="auto">
              <a:xfrm>
                <a:off x="4414918" y="3356992"/>
                <a:ext cx="144016" cy="72008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1042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64" name="Rechteck 463"/>
              <p:cNvSpPr/>
              <p:nvPr/>
            </p:nvSpPr>
            <p:spPr bwMode="auto">
              <a:xfrm>
                <a:off x="4414918" y="3483916"/>
                <a:ext cx="144016" cy="72008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1042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65" name="Rechteck 464"/>
              <p:cNvSpPr/>
              <p:nvPr/>
            </p:nvSpPr>
            <p:spPr bwMode="auto">
              <a:xfrm>
                <a:off x="4779864" y="3420454"/>
                <a:ext cx="144016" cy="72008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1042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66" name="Rechteck 465"/>
              <p:cNvSpPr/>
              <p:nvPr/>
            </p:nvSpPr>
            <p:spPr bwMode="auto">
              <a:xfrm>
                <a:off x="4779864" y="3538832"/>
                <a:ext cx="144016" cy="72008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1042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467" name="Gewinkelte Verbindung 466"/>
              <p:cNvCxnSpPr>
                <a:stCxn id="462" idx="3"/>
                <a:endCxn id="464" idx="1"/>
              </p:cNvCxnSpPr>
              <p:nvPr/>
            </p:nvCxnSpPr>
            <p:spPr bwMode="auto">
              <a:xfrm>
                <a:off x="4245264" y="3456458"/>
                <a:ext cx="169654" cy="63462"/>
              </a:xfrm>
              <a:prstGeom prst="bent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68" name="Gewinkelte Verbindung 467"/>
              <p:cNvCxnSpPr>
                <a:stCxn id="462" idx="3"/>
                <a:endCxn id="463" idx="1"/>
              </p:cNvCxnSpPr>
              <p:nvPr/>
            </p:nvCxnSpPr>
            <p:spPr bwMode="auto">
              <a:xfrm flipV="1">
                <a:off x="4245264" y="3392996"/>
                <a:ext cx="169654" cy="63462"/>
              </a:xfrm>
              <a:prstGeom prst="bent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69" name="Gewinkelte Verbindung 468"/>
              <p:cNvCxnSpPr>
                <a:stCxn id="464" idx="3"/>
                <a:endCxn id="465" idx="1"/>
              </p:cNvCxnSpPr>
              <p:nvPr/>
            </p:nvCxnSpPr>
            <p:spPr bwMode="auto">
              <a:xfrm flipV="1">
                <a:off x="4558934" y="3456458"/>
                <a:ext cx="220930" cy="63462"/>
              </a:xfrm>
              <a:prstGeom prst="bent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0" name="Form 408"/>
              <p:cNvCxnSpPr>
                <a:stCxn id="464" idx="3"/>
                <a:endCxn id="466" idx="1"/>
              </p:cNvCxnSpPr>
              <p:nvPr/>
            </p:nvCxnSpPr>
            <p:spPr bwMode="auto">
              <a:xfrm>
                <a:off x="4558934" y="3519920"/>
                <a:ext cx="220930" cy="54916"/>
              </a:xfrm>
              <a:prstGeom prst="bent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71" name="Rechteck 470"/>
              <p:cNvSpPr/>
              <p:nvPr/>
            </p:nvSpPr>
            <p:spPr bwMode="auto">
              <a:xfrm>
                <a:off x="5084830" y="3420454"/>
                <a:ext cx="144016" cy="72008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1042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472" name="Gerade Verbindung 471"/>
              <p:cNvCxnSpPr>
                <a:stCxn id="465" idx="3"/>
                <a:endCxn id="471" idx="1"/>
              </p:cNvCxnSpPr>
              <p:nvPr/>
            </p:nvCxnSpPr>
            <p:spPr bwMode="auto">
              <a:xfrm>
                <a:off x="4923880" y="3456458"/>
                <a:ext cx="16095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474" name="Rechteck 473"/>
          <p:cNvSpPr/>
          <p:nvPr/>
        </p:nvSpPr>
        <p:spPr bwMode="auto">
          <a:xfrm>
            <a:off x="3419322" y="1557610"/>
            <a:ext cx="288032" cy="144016"/>
          </a:xfrm>
          <a:prstGeom prst="rect">
            <a:avLst/>
          </a:prstGeom>
          <a:solidFill>
            <a:srgbClr val="30558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475" name="Rechteck 474"/>
          <p:cNvSpPr/>
          <p:nvPr/>
        </p:nvSpPr>
        <p:spPr bwMode="auto">
          <a:xfrm>
            <a:off x="3275306" y="1557610"/>
            <a:ext cx="72008" cy="144016"/>
          </a:xfrm>
          <a:prstGeom prst="rect">
            <a:avLst/>
          </a:prstGeom>
          <a:solidFill>
            <a:srgbClr val="648DC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476" name="Rechteck 475"/>
          <p:cNvSpPr/>
          <p:nvPr/>
        </p:nvSpPr>
        <p:spPr bwMode="auto">
          <a:xfrm>
            <a:off x="2987274" y="1629618"/>
            <a:ext cx="144016" cy="72008"/>
          </a:xfrm>
          <a:prstGeom prst="rect">
            <a:avLst/>
          </a:prstGeom>
          <a:solidFill>
            <a:srgbClr val="BCD4E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479" name="Rechteck 478"/>
          <p:cNvSpPr/>
          <p:nvPr/>
        </p:nvSpPr>
        <p:spPr bwMode="auto">
          <a:xfrm>
            <a:off x="4139402" y="1557610"/>
            <a:ext cx="288032" cy="144016"/>
          </a:xfrm>
          <a:prstGeom prst="rect">
            <a:avLst/>
          </a:prstGeom>
          <a:solidFill>
            <a:srgbClr val="30558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480" name="Rechteck 479"/>
          <p:cNvSpPr/>
          <p:nvPr/>
        </p:nvSpPr>
        <p:spPr bwMode="auto">
          <a:xfrm>
            <a:off x="3995386" y="1557610"/>
            <a:ext cx="72008" cy="144016"/>
          </a:xfrm>
          <a:prstGeom prst="rect">
            <a:avLst/>
          </a:prstGeom>
          <a:solidFill>
            <a:srgbClr val="648DC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481" name="Rechteck 480"/>
          <p:cNvSpPr/>
          <p:nvPr/>
        </p:nvSpPr>
        <p:spPr bwMode="auto">
          <a:xfrm>
            <a:off x="3779362" y="1629618"/>
            <a:ext cx="144016" cy="72008"/>
          </a:xfrm>
          <a:prstGeom prst="rect">
            <a:avLst/>
          </a:prstGeom>
          <a:solidFill>
            <a:srgbClr val="BCD4E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cxnSp>
        <p:nvCxnSpPr>
          <p:cNvPr id="477" name="Gerade Verbindung mit Pfeil 476"/>
          <p:cNvCxnSpPr/>
          <p:nvPr/>
        </p:nvCxnSpPr>
        <p:spPr bwMode="auto">
          <a:xfrm>
            <a:off x="2915266" y="1701626"/>
            <a:ext cx="1656184" cy="0"/>
          </a:xfrm>
          <a:prstGeom prst="straightConnector1">
            <a:avLst/>
          </a:prstGeom>
          <a:solidFill>
            <a:srgbClr val="FFFFFF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82" name="Pfeil nach links und rechts 481"/>
          <p:cNvSpPr/>
          <p:nvPr/>
        </p:nvSpPr>
        <p:spPr bwMode="auto">
          <a:xfrm>
            <a:off x="5147514" y="5311494"/>
            <a:ext cx="360040" cy="216024"/>
          </a:xfrm>
          <a:prstGeom prst="leftRightArrow">
            <a:avLst/>
          </a:prstGeom>
          <a:solidFill>
            <a:srgbClr val="3333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483" name="Pfeil nach links und rechts 482"/>
          <p:cNvSpPr/>
          <p:nvPr/>
        </p:nvSpPr>
        <p:spPr bwMode="auto">
          <a:xfrm>
            <a:off x="5147514" y="5956837"/>
            <a:ext cx="360040" cy="216024"/>
          </a:xfrm>
          <a:prstGeom prst="leftRightArrow">
            <a:avLst/>
          </a:prstGeom>
          <a:solidFill>
            <a:srgbClr val="3333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484" name="Pfeil nach links und rechts 483"/>
          <p:cNvSpPr/>
          <p:nvPr/>
        </p:nvSpPr>
        <p:spPr bwMode="auto">
          <a:xfrm>
            <a:off x="5147514" y="4666152"/>
            <a:ext cx="360040" cy="216024"/>
          </a:xfrm>
          <a:prstGeom prst="leftRightArrow">
            <a:avLst/>
          </a:prstGeom>
          <a:solidFill>
            <a:srgbClr val="3333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485" name="Pfeil nach links und rechts 484"/>
          <p:cNvSpPr/>
          <p:nvPr/>
        </p:nvSpPr>
        <p:spPr bwMode="auto">
          <a:xfrm>
            <a:off x="5147514" y="4020810"/>
            <a:ext cx="360040" cy="216024"/>
          </a:xfrm>
          <a:prstGeom prst="leftRightArrow">
            <a:avLst/>
          </a:prstGeom>
          <a:solidFill>
            <a:srgbClr val="3333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486" name="Pfeil nach links und rechts 485"/>
          <p:cNvSpPr/>
          <p:nvPr/>
        </p:nvSpPr>
        <p:spPr bwMode="auto">
          <a:xfrm>
            <a:off x="5147514" y="3375468"/>
            <a:ext cx="360040" cy="216024"/>
          </a:xfrm>
          <a:prstGeom prst="leftRightArrow">
            <a:avLst/>
          </a:prstGeom>
          <a:solidFill>
            <a:srgbClr val="3333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487" name="Pfeil nach links und rechts 486"/>
          <p:cNvSpPr/>
          <p:nvPr/>
        </p:nvSpPr>
        <p:spPr bwMode="auto">
          <a:xfrm>
            <a:off x="5147514" y="2730126"/>
            <a:ext cx="360040" cy="216024"/>
          </a:xfrm>
          <a:prstGeom prst="leftRightArrow">
            <a:avLst/>
          </a:prstGeom>
          <a:solidFill>
            <a:srgbClr val="3333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488" name="Pfeil nach links und rechts 487"/>
          <p:cNvSpPr/>
          <p:nvPr/>
        </p:nvSpPr>
        <p:spPr bwMode="auto">
          <a:xfrm>
            <a:off x="5147514" y="2084784"/>
            <a:ext cx="360040" cy="216024"/>
          </a:xfrm>
          <a:prstGeom prst="leftRightArrow">
            <a:avLst/>
          </a:prstGeom>
          <a:solidFill>
            <a:srgbClr val="3333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489" name="Pfeil nach links und rechts 488"/>
          <p:cNvSpPr/>
          <p:nvPr/>
        </p:nvSpPr>
        <p:spPr bwMode="auto">
          <a:xfrm>
            <a:off x="5147514" y="1439442"/>
            <a:ext cx="360040" cy="216024"/>
          </a:xfrm>
          <a:prstGeom prst="leftRightArrow">
            <a:avLst/>
          </a:prstGeom>
          <a:solidFill>
            <a:srgbClr val="3333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Analysis and Prediction</a:t>
            </a:r>
            <a:endParaRPr lang="en-US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928670"/>
            <a:ext cx="2072234" cy="1955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" name="Rectangle 546"/>
          <p:cNvSpPr>
            <a:spLocks noChangeArrowheads="1"/>
          </p:cNvSpPr>
          <p:nvPr/>
        </p:nvSpPr>
        <p:spPr bwMode="auto">
          <a:xfrm>
            <a:off x="296921" y="1265198"/>
            <a:ext cx="2880000" cy="5184000"/>
          </a:xfrm>
          <a:prstGeom prst="rect">
            <a:avLst/>
          </a:prstGeom>
          <a:solidFill>
            <a:srgbClr val="FF9900">
              <a:alpha val="25000"/>
            </a:srgbClr>
          </a:solidFill>
          <a:ln w="1270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Dependability Characteristics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en-US" noProof="0" smtClean="0"/>
              <a:pPr>
                <a:defRPr/>
              </a:pPr>
              <a:t>18</a:t>
            </a:fld>
            <a:endParaRPr lang="en-US" noProof="0"/>
          </a:p>
        </p:txBody>
      </p:sp>
      <p:sp>
        <p:nvSpPr>
          <p:cNvPr id="1184" name="Rectangle 546"/>
          <p:cNvSpPr>
            <a:spLocks noChangeArrowheads="1"/>
          </p:cNvSpPr>
          <p:nvPr/>
        </p:nvSpPr>
        <p:spPr bwMode="auto">
          <a:xfrm>
            <a:off x="3319496" y="1269947"/>
            <a:ext cx="2808288" cy="5184000"/>
          </a:xfrm>
          <a:prstGeom prst="rect">
            <a:avLst/>
          </a:prstGeom>
          <a:solidFill>
            <a:srgbClr val="FF9900">
              <a:alpha val="25000"/>
            </a:srgbClr>
          </a:solidFill>
          <a:ln w="1270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1186" name="Rectangle 6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260525" y="1022459"/>
            <a:ext cx="8775971" cy="480256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ＭＳ Ｐゴシック"/>
            </a:endParaRPr>
          </a:p>
        </p:txBody>
      </p:sp>
      <p:sp>
        <p:nvSpPr>
          <p:cNvPr id="1187" name="Rectangle 11"/>
          <p:cNvSpPr>
            <a:spLocks noChangeArrowheads="1"/>
          </p:cNvSpPr>
          <p:nvPr/>
        </p:nvSpPr>
        <p:spPr bwMode="auto">
          <a:xfrm>
            <a:off x="3391433" y="2595498"/>
            <a:ext cx="2646363" cy="4680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88" name="AutoShape 31"/>
          <p:cNvSpPr>
            <a:spLocks noChangeArrowheads="1"/>
          </p:cNvSpPr>
          <p:nvPr/>
        </p:nvSpPr>
        <p:spPr bwMode="auto">
          <a:xfrm>
            <a:off x="3391433" y="1340768"/>
            <a:ext cx="2651125" cy="4404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  <a:effectLst>
            <a:outerShdw dist="35921" dir="2700000" algn="ctr" rotWithShape="0">
              <a:srgbClr val="C0C0C0"/>
            </a:outerShdw>
          </a:effec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89" name="Text Box 32"/>
          <p:cNvSpPr txBox="1">
            <a:spLocks noChangeArrowheads="1"/>
          </p:cNvSpPr>
          <p:nvPr/>
        </p:nvSpPr>
        <p:spPr bwMode="auto">
          <a:xfrm>
            <a:off x="3547008" y="1359877"/>
            <a:ext cx="2339975" cy="2408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tIns="0"/>
          <a:lstStyle/>
          <a:p>
            <a:pPr algn="ctr">
              <a:lnSpc>
                <a:spcPct val="90000"/>
              </a:lnSpc>
            </a:pPr>
            <a:r>
              <a:rPr lang="de-DE" sz="1400" b="1" dirty="0" smtClean="0"/>
              <a:t>User/Operator</a:t>
            </a:r>
            <a:endParaRPr lang="de-DE" sz="1400" dirty="0"/>
          </a:p>
        </p:txBody>
      </p:sp>
      <p:grpSp>
        <p:nvGrpSpPr>
          <p:cNvPr id="3" name="Gruppieren 1189"/>
          <p:cNvGrpSpPr/>
          <p:nvPr/>
        </p:nvGrpSpPr>
        <p:grpSpPr>
          <a:xfrm>
            <a:off x="3543833" y="2603197"/>
            <a:ext cx="2339975" cy="514083"/>
            <a:chOff x="3495675" y="2522800"/>
            <a:chExt cx="2339975" cy="514083"/>
          </a:xfrm>
        </p:grpSpPr>
        <p:sp>
          <p:nvSpPr>
            <p:cNvPr id="1191" name="Text Box 12"/>
            <p:cNvSpPr txBox="1">
              <a:spLocks noChangeArrowheads="1"/>
            </p:cNvSpPr>
            <p:nvPr/>
          </p:nvSpPr>
          <p:spPr bwMode="auto">
            <a:xfrm>
              <a:off x="3495675" y="2522800"/>
              <a:ext cx="2339975" cy="273148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tIns="0"/>
            <a:lstStyle/>
            <a:p>
              <a:pPr algn="ctr">
                <a:lnSpc>
                  <a:spcPct val="90000"/>
                </a:lnSpc>
              </a:pPr>
              <a:r>
                <a:rPr lang="de-DE" sz="1400" b="1" dirty="0" smtClean="0"/>
                <a:t>System Level</a:t>
              </a:r>
              <a:endParaRPr lang="de-DE" sz="1400" dirty="0"/>
            </a:p>
          </p:txBody>
        </p:sp>
        <p:grpSp>
          <p:nvGrpSpPr>
            <p:cNvPr id="5" name="Group 77"/>
            <p:cNvGrpSpPr>
              <a:grpSpLocks noChangeAspect="1"/>
            </p:cNvGrpSpPr>
            <p:nvPr/>
          </p:nvGrpSpPr>
          <p:grpSpPr bwMode="auto">
            <a:xfrm>
              <a:off x="3636963" y="2653954"/>
              <a:ext cx="2089150" cy="382929"/>
              <a:chOff x="1305" y="1932"/>
              <a:chExt cx="3852" cy="955"/>
            </a:xfrm>
          </p:grpSpPr>
          <p:sp>
            <p:nvSpPr>
              <p:cNvPr id="1193" name="AutoShape 78"/>
              <p:cNvSpPr>
                <a:spLocks noChangeAspect="1" noChangeArrowheads="1" noTextEdit="1"/>
              </p:cNvSpPr>
              <p:nvPr/>
            </p:nvSpPr>
            <p:spPr bwMode="auto">
              <a:xfrm>
                <a:off x="1305" y="1932"/>
                <a:ext cx="3852" cy="7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94" name="Rectangle 79"/>
              <p:cNvSpPr>
                <a:spLocks noChangeArrowheads="1"/>
              </p:cNvSpPr>
              <p:nvPr/>
            </p:nvSpPr>
            <p:spPr bwMode="auto">
              <a:xfrm>
                <a:off x="1305" y="1932"/>
                <a:ext cx="70" cy="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42988"/>
                <a:r>
                  <a:rPr lang="de-DE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de-DE"/>
              </a:p>
            </p:txBody>
          </p:sp>
          <p:sp>
            <p:nvSpPr>
              <p:cNvPr id="1195" name="Rectangle 80"/>
              <p:cNvSpPr>
                <a:spLocks noChangeArrowheads="1"/>
              </p:cNvSpPr>
              <p:nvPr/>
            </p:nvSpPr>
            <p:spPr bwMode="auto">
              <a:xfrm>
                <a:off x="2978" y="2194"/>
                <a:ext cx="340" cy="226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96" name="Rectangle 81"/>
              <p:cNvSpPr>
                <a:spLocks noChangeArrowheads="1"/>
              </p:cNvSpPr>
              <p:nvPr/>
            </p:nvSpPr>
            <p:spPr bwMode="auto">
              <a:xfrm>
                <a:off x="3047" y="2238"/>
                <a:ext cx="70" cy="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42988"/>
                <a:r>
                  <a:rPr lang="de-DE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de-DE"/>
              </a:p>
            </p:txBody>
          </p:sp>
          <p:sp>
            <p:nvSpPr>
              <p:cNvPr id="1197" name="Line 82"/>
              <p:cNvSpPr>
                <a:spLocks noChangeShapeType="1"/>
              </p:cNvSpPr>
              <p:nvPr/>
            </p:nvSpPr>
            <p:spPr bwMode="auto">
              <a:xfrm>
                <a:off x="3318" y="2307"/>
                <a:ext cx="169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98" name="Line 83"/>
              <p:cNvSpPr>
                <a:spLocks noChangeShapeType="1"/>
              </p:cNvSpPr>
              <p:nvPr/>
            </p:nvSpPr>
            <p:spPr bwMode="auto">
              <a:xfrm flipH="1">
                <a:off x="5012" y="2307"/>
                <a:ext cx="73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99" name="Freeform 84"/>
              <p:cNvSpPr>
                <a:spLocks/>
              </p:cNvSpPr>
              <p:nvPr/>
            </p:nvSpPr>
            <p:spPr bwMode="auto">
              <a:xfrm>
                <a:off x="5085" y="2277"/>
                <a:ext cx="58" cy="57"/>
              </a:xfrm>
              <a:custGeom>
                <a:avLst/>
                <a:gdLst>
                  <a:gd name="T0" fmla="*/ 29 w 58"/>
                  <a:gd name="T1" fmla="*/ 0 h 57"/>
                  <a:gd name="T2" fmla="*/ 35 w 58"/>
                  <a:gd name="T3" fmla="*/ 0 h 57"/>
                  <a:gd name="T4" fmla="*/ 40 w 58"/>
                  <a:gd name="T5" fmla="*/ 1 h 57"/>
                  <a:gd name="T6" fmla="*/ 45 w 58"/>
                  <a:gd name="T7" fmla="*/ 4 h 57"/>
                  <a:gd name="T8" fmla="*/ 50 w 58"/>
                  <a:gd name="T9" fmla="*/ 7 h 57"/>
                  <a:gd name="T10" fmla="*/ 53 w 58"/>
                  <a:gd name="T11" fmla="*/ 12 h 57"/>
                  <a:gd name="T12" fmla="*/ 54 w 58"/>
                  <a:gd name="T13" fmla="*/ 17 h 57"/>
                  <a:gd name="T14" fmla="*/ 56 w 58"/>
                  <a:gd name="T15" fmla="*/ 22 h 57"/>
                  <a:gd name="T16" fmla="*/ 58 w 58"/>
                  <a:gd name="T17" fmla="*/ 28 h 57"/>
                  <a:gd name="T18" fmla="*/ 56 w 58"/>
                  <a:gd name="T19" fmla="*/ 33 h 57"/>
                  <a:gd name="T20" fmla="*/ 54 w 58"/>
                  <a:gd name="T21" fmla="*/ 39 h 57"/>
                  <a:gd name="T22" fmla="*/ 53 w 58"/>
                  <a:gd name="T23" fmla="*/ 44 h 57"/>
                  <a:gd name="T24" fmla="*/ 50 w 58"/>
                  <a:gd name="T25" fmla="*/ 47 h 57"/>
                  <a:gd name="T26" fmla="*/ 45 w 58"/>
                  <a:gd name="T27" fmla="*/ 52 h 57"/>
                  <a:gd name="T28" fmla="*/ 40 w 58"/>
                  <a:gd name="T29" fmla="*/ 54 h 57"/>
                  <a:gd name="T30" fmla="*/ 35 w 58"/>
                  <a:gd name="T31" fmla="*/ 55 h 57"/>
                  <a:gd name="T32" fmla="*/ 29 w 58"/>
                  <a:gd name="T33" fmla="*/ 57 h 57"/>
                  <a:gd name="T34" fmla="*/ 22 w 58"/>
                  <a:gd name="T35" fmla="*/ 55 h 57"/>
                  <a:gd name="T36" fmla="*/ 18 w 58"/>
                  <a:gd name="T37" fmla="*/ 54 h 57"/>
                  <a:gd name="T38" fmla="*/ 13 w 58"/>
                  <a:gd name="T39" fmla="*/ 52 h 57"/>
                  <a:gd name="T40" fmla="*/ 8 w 58"/>
                  <a:gd name="T41" fmla="*/ 47 h 57"/>
                  <a:gd name="T42" fmla="*/ 5 w 58"/>
                  <a:gd name="T43" fmla="*/ 44 h 57"/>
                  <a:gd name="T44" fmla="*/ 3 w 58"/>
                  <a:gd name="T45" fmla="*/ 39 h 57"/>
                  <a:gd name="T46" fmla="*/ 2 w 58"/>
                  <a:gd name="T47" fmla="*/ 33 h 57"/>
                  <a:gd name="T48" fmla="*/ 0 w 58"/>
                  <a:gd name="T49" fmla="*/ 28 h 57"/>
                  <a:gd name="T50" fmla="*/ 2 w 58"/>
                  <a:gd name="T51" fmla="*/ 22 h 57"/>
                  <a:gd name="T52" fmla="*/ 3 w 58"/>
                  <a:gd name="T53" fmla="*/ 17 h 57"/>
                  <a:gd name="T54" fmla="*/ 5 w 58"/>
                  <a:gd name="T55" fmla="*/ 12 h 57"/>
                  <a:gd name="T56" fmla="*/ 8 w 58"/>
                  <a:gd name="T57" fmla="*/ 7 h 57"/>
                  <a:gd name="T58" fmla="*/ 13 w 58"/>
                  <a:gd name="T59" fmla="*/ 4 h 57"/>
                  <a:gd name="T60" fmla="*/ 18 w 58"/>
                  <a:gd name="T61" fmla="*/ 1 h 57"/>
                  <a:gd name="T62" fmla="*/ 22 w 58"/>
                  <a:gd name="T63" fmla="*/ 0 h 57"/>
                  <a:gd name="T64" fmla="*/ 29 w 58"/>
                  <a:gd name="T65" fmla="*/ 0 h 5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8"/>
                  <a:gd name="T100" fmla="*/ 0 h 57"/>
                  <a:gd name="T101" fmla="*/ 58 w 58"/>
                  <a:gd name="T102" fmla="*/ 57 h 5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8" h="57">
                    <a:moveTo>
                      <a:pt x="29" y="0"/>
                    </a:moveTo>
                    <a:lnTo>
                      <a:pt x="35" y="0"/>
                    </a:lnTo>
                    <a:lnTo>
                      <a:pt x="40" y="1"/>
                    </a:lnTo>
                    <a:lnTo>
                      <a:pt x="45" y="4"/>
                    </a:lnTo>
                    <a:lnTo>
                      <a:pt x="50" y="7"/>
                    </a:lnTo>
                    <a:lnTo>
                      <a:pt x="53" y="12"/>
                    </a:lnTo>
                    <a:lnTo>
                      <a:pt x="54" y="17"/>
                    </a:lnTo>
                    <a:lnTo>
                      <a:pt x="56" y="22"/>
                    </a:lnTo>
                    <a:lnTo>
                      <a:pt x="58" y="28"/>
                    </a:lnTo>
                    <a:lnTo>
                      <a:pt x="56" y="33"/>
                    </a:lnTo>
                    <a:lnTo>
                      <a:pt x="54" y="39"/>
                    </a:lnTo>
                    <a:lnTo>
                      <a:pt x="53" y="44"/>
                    </a:lnTo>
                    <a:lnTo>
                      <a:pt x="50" y="47"/>
                    </a:lnTo>
                    <a:lnTo>
                      <a:pt x="45" y="52"/>
                    </a:lnTo>
                    <a:lnTo>
                      <a:pt x="40" y="54"/>
                    </a:lnTo>
                    <a:lnTo>
                      <a:pt x="35" y="55"/>
                    </a:lnTo>
                    <a:lnTo>
                      <a:pt x="29" y="57"/>
                    </a:lnTo>
                    <a:lnTo>
                      <a:pt x="22" y="55"/>
                    </a:lnTo>
                    <a:lnTo>
                      <a:pt x="18" y="54"/>
                    </a:lnTo>
                    <a:lnTo>
                      <a:pt x="13" y="52"/>
                    </a:lnTo>
                    <a:lnTo>
                      <a:pt x="8" y="47"/>
                    </a:lnTo>
                    <a:lnTo>
                      <a:pt x="5" y="44"/>
                    </a:lnTo>
                    <a:lnTo>
                      <a:pt x="3" y="39"/>
                    </a:lnTo>
                    <a:lnTo>
                      <a:pt x="2" y="33"/>
                    </a:lnTo>
                    <a:lnTo>
                      <a:pt x="0" y="28"/>
                    </a:lnTo>
                    <a:lnTo>
                      <a:pt x="2" y="22"/>
                    </a:lnTo>
                    <a:lnTo>
                      <a:pt x="3" y="17"/>
                    </a:lnTo>
                    <a:lnTo>
                      <a:pt x="5" y="12"/>
                    </a:lnTo>
                    <a:lnTo>
                      <a:pt x="8" y="7"/>
                    </a:lnTo>
                    <a:lnTo>
                      <a:pt x="13" y="4"/>
                    </a:lnTo>
                    <a:lnTo>
                      <a:pt x="18" y="1"/>
                    </a:lnTo>
                    <a:lnTo>
                      <a:pt x="22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00" name="Freeform 85"/>
              <p:cNvSpPr>
                <a:spLocks/>
              </p:cNvSpPr>
              <p:nvPr/>
            </p:nvSpPr>
            <p:spPr bwMode="auto">
              <a:xfrm>
                <a:off x="5085" y="2277"/>
                <a:ext cx="58" cy="57"/>
              </a:xfrm>
              <a:custGeom>
                <a:avLst/>
                <a:gdLst>
                  <a:gd name="T0" fmla="*/ 29 w 58"/>
                  <a:gd name="T1" fmla="*/ 0 h 57"/>
                  <a:gd name="T2" fmla="*/ 35 w 58"/>
                  <a:gd name="T3" fmla="*/ 0 h 57"/>
                  <a:gd name="T4" fmla="*/ 40 w 58"/>
                  <a:gd name="T5" fmla="*/ 1 h 57"/>
                  <a:gd name="T6" fmla="*/ 45 w 58"/>
                  <a:gd name="T7" fmla="*/ 4 h 57"/>
                  <a:gd name="T8" fmla="*/ 50 w 58"/>
                  <a:gd name="T9" fmla="*/ 7 h 57"/>
                  <a:gd name="T10" fmla="*/ 53 w 58"/>
                  <a:gd name="T11" fmla="*/ 12 h 57"/>
                  <a:gd name="T12" fmla="*/ 54 w 58"/>
                  <a:gd name="T13" fmla="*/ 17 h 57"/>
                  <a:gd name="T14" fmla="*/ 56 w 58"/>
                  <a:gd name="T15" fmla="*/ 22 h 57"/>
                  <a:gd name="T16" fmla="*/ 58 w 58"/>
                  <a:gd name="T17" fmla="*/ 28 h 57"/>
                  <a:gd name="T18" fmla="*/ 56 w 58"/>
                  <a:gd name="T19" fmla="*/ 33 h 57"/>
                  <a:gd name="T20" fmla="*/ 54 w 58"/>
                  <a:gd name="T21" fmla="*/ 39 h 57"/>
                  <a:gd name="T22" fmla="*/ 53 w 58"/>
                  <a:gd name="T23" fmla="*/ 44 h 57"/>
                  <a:gd name="T24" fmla="*/ 50 w 58"/>
                  <a:gd name="T25" fmla="*/ 47 h 57"/>
                  <a:gd name="T26" fmla="*/ 45 w 58"/>
                  <a:gd name="T27" fmla="*/ 52 h 57"/>
                  <a:gd name="T28" fmla="*/ 40 w 58"/>
                  <a:gd name="T29" fmla="*/ 54 h 57"/>
                  <a:gd name="T30" fmla="*/ 35 w 58"/>
                  <a:gd name="T31" fmla="*/ 55 h 57"/>
                  <a:gd name="T32" fmla="*/ 29 w 58"/>
                  <a:gd name="T33" fmla="*/ 57 h 57"/>
                  <a:gd name="T34" fmla="*/ 22 w 58"/>
                  <a:gd name="T35" fmla="*/ 55 h 57"/>
                  <a:gd name="T36" fmla="*/ 18 w 58"/>
                  <a:gd name="T37" fmla="*/ 54 h 57"/>
                  <a:gd name="T38" fmla="*/ 13 w 58"/>
                  <a:gd name="T39" fmla="*/ 52 h 57"/>
                  <a:gd name="T40" fmla="*/ 8 w 58"/>
                  <a:gd name="T41" fmla="*/ 47 h 57"/>
                  <a:gd name="T42" fmla="*/ 5 w 58"/>
                  <a:gd name="T43" fmla="*/ 44 h 57"/>
                  <a:gd name="T44" fmla="*/ 3 w 58"/>
                  <a:gd name="T45" fmla="*/ 39 h 57"/>
                  <a:gd name="T46" fmla="*/ 2 w 58"/>
                  <a:gd name="T47" fmla="*/ 33 h 57"/>
                  <a:gd name="T48" fmla="*/ 0 w 58"/>
                  <a:gd name="T49" fmla="*/ 28 h 57"/>
                  <a:gd name="T50" fmla="*/ 2 w 58"/>
                  <a:gd name="T51" fmla="*/ 22 h 57"/>
                  <a:gd name="T52" fmla="*/ 3 w 58"/>
                  <a:gd name="T53" fmla="*/ 17 h 57"/>
                  <a:gd name="T54" fmla="*/ 5 w 58"/>
                  <a:gd name="T55" fmla="*/ 12 h 57"/>
                  <a:gd name="T56" fmla="*/ 8 w 58"/>
                  <a:gd name="T57" fmla="*/ 7 h 57"/>
                  <a:gd name="T58" fmla="*/ 13 w 58"/>
                  <a:gd name="T59" fmla="*/ 4 h 57"/>
                  <a:gd name="T60" fmla="*/ 18 w 58"/>
                  <a:gd name="T61" fmla="*/ 1 h 57"/>
                  <a:gd name="T62" fmla="*/ 22 w 58"/>
                  <a:gd name="T63" fmla="*/ 0 h 57"/>
                  <a:gd name="T64" fmla="*/ 29 w 58"/>
                  <a:gd name="T65" fmla="*/ 0 h 5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8"/>
                  <a:gd name="T100" fmla="*/ 0 h 57"/>
                  <a:gd name="T101" fmla="*/ 58 w 58"/>
                  <a:gd name="T102" fmla="*/ 57 h 5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8" h="57">
                    <a:moveTo>
                      <a:pt x="29" y="0"/>
                    </a:moveTo>
                    <a:lnTo>
                      <a:pt x="35" y="0"/>
                    </a:lnTo>
                    <a:lnTo>
                      <a:pt x="40" y="1"/>
                    </a:lnTo>
                    <a:lnTo>
                      <a:pt x="45" y="4"/>
                    </a:lnTo>
                    <a:lnTo>
                      <a:pt x="50" y="7"/>
                    </a:lnTo>
                    <a:lnTo>
                      <a:pt x="53" y="12"/>
                    </a:lnTo>
                    <a:lnTo>
                      <a:pt x="54" y="17"/>
                    </a:lnTo>
                    <a:lnTo>
                      <a:pt x="56" y="22"/>
                    </a:lnTo>
                    <a:lnTo>
                      <a:pt x="58" y="28"/>
                    </a:lnTo>
                    <a:lnTo>
                      <a:pt x="56" y="33"/>
                    </a:lnTo>
                    <a:lnTo>
                      <a:pt x="54" y="39"/>
                    </a:lnTo>
                    <a:lnTo>
                      <a:pt x="53" y="44"/>
                    </a:lnTo>
                    <a:lnTo>
                      <a:pt x="50" y="47"/>
                    </a:lnTo>
                    <a:lnTo>
                      <a:pt x="45" y="52"/>
                    </a:lnTo>
                    <a:lnTo>
                      <a:pt x="40" y="54"/>
                    </a:lnTo>
                    <a:lnTo>
                      <a:pt x="35" y="55"/>
                    </a:lnTo>
                    <a:lnTo>
                      <a:pt x="29" y="57"/>
                    </a:lnTo>
                    <a:lnTo>
                      <a:pt x="22" y="55"/>
                    </a:lnTo>
                    <a:lnTo>
                      <a:pt x="18" y="54"/>
                    </a:lnTo>
                    <a:lnTo>
                      <a:pt x="13" y="52"/>
                    </a:lnTo>
                    <a:lnTo>
                      <a:pt x="8" y="47"/>
                    </a:lnTo>
                    <a:lnTo>
                      <a:pt x="5" y="44"/>
                    </a:lnTo>
                    <a:lnTo>
                      <a:pt x="3" y="39"/>
                    </a:lnTo>
                    <a:lnTo>
                      <a:pt x="2" y="33"/>
                    </a:lnTo>
                    <a:lnTo>
                      <a:pt x="0" y="28"/>
                    </a:lnTo>
                    <a:lnTo>
                      <a:pt x="2" y="22"/>
                    </a:lnTo>
                    <a:lnTo>
                      <a:pt x="3" y="17"/>
                    </a:lnTo>
                    <a:lnTo>
                      <a:pt x="5" y="12"/>
                    </a:lnTo>
                    <a:lnTo>
                      <a:pt x="8" y="7"/>
                    </a:lnTo>
                    <a:lnTo>
                      <a:pt x="13" y="4"/>
                    </a:lnTo>
                    <a:lnTo>
                      <a:pt x="18" y="1"/>
                    </a:lnTo>
                    <a:lnTo>
                      <a:pt x="22" y="0"/>
                    </a:lnTo>
                    <a:lnTo>
                      <a:pt x="29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01" name="Rectangle 86"/>
              <p:cNvSpPr>
                <a:spLocks noChangeArrowheads="1"/>
              </p:cNvSpPr>
              <p:nvPr/>
            </p:nvSpPr>
            <p:spPr bwMode="auto">
              <a:xfrm>
                <a:off x="3487" y="2194"/>
                <a:ext cx="341" cy="226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02" name="Rectangle 87"/>
              <p:cNvSpPr>
                <a:spLocks noChangeArrowheads="1"/>
              </p:cNvSpPr>
              <p:nvPr/>
            </p:nvSpPr>
            <p:spPr bwMode="auto">
              <a:xfrm>
                <a:off x="3553" y="2238"/>
                <a:ext cx="70" cy="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42988"/>
                <a:r>
                  <a:rPr lang="de-DE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de-DE"/>
              </a:p>
            </p:txBody>
          </p:sp>
          <p:sp>
            <p:nvSpPr>
              <p:cNvPr id="1203" name="Rectangle 88"/>
              <p:cNvSpPr>
                <a:spLocks noChangeArrowheads="1"/>
              </p:cNvSpPr>
              <p:nvPr/>
            </p:nvSpPr>
            <p:spPr bwMode="auto">
              <a:xfrm>
                <a:off x="3999" y="2194"/>
                <a:ext cx="340" cy="226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04" name="Rectangle 89"/>
              <p:cNvSpPr>
                <a:spLocks noChangeArrowheads="1"/>
              </p:cNvSpPr>
              <p:nvPr/>
            </p:nvSpPr>
            <p:spPr bwMode="auto">
              <a:xfrm>
                <a:off x="4065" y="2238"/>
                <a:ext cx="70" cy="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42988"/>
                <a:r>
                  <a:rPr lang="de-DE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de-DE"/>
              </a:p>
            </p:txBody>
          </p:sp>
          <p:sp>
            <p:nvSpPr>
              <p:cNvPr id="1205" name="Line 90"/>
              <p:cNvSpPr>
                <a:spLocks noChangeShapeType="1"/>
              </p:cNvSpPr>
              <p:nvPr/>
            </p:nvSpPr>
            <p:spPr bwMode="auto">
              <a:xfrm>
                <a:off x="4345" y="2307"/>
                <a:ext cx="104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06" name="Line 91"/>
              <p:cNvSpPr>
                <a:spLocks noChangeShapeType="1"/>
              </p:cNvSpPr>
              <p:nvPr/>
            </p:nvSpPr>
            <p:spPr bwMode="auto">
              <a:xfrm>
                <a:off x="4449" y="2056"/>
                <a:ext cx="1" cy="50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07" name="Line 92"/>
              <p:cNvSpPr>
                <a:spLocks noChangeShapeType="1"/>
              </p:cNvSpPr>
              <p:nvPr/>
            </p:nvSpPr>
            <p:spPr bwMode="auto">
              <a:xfrm>
                <a:off x="4449" y="2559"/>
                <a:ext cx="104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08" name="Line 93"/>
              <p:cNvSpPr>
                <a:spLocks noChangeShapeType="1"/>
              </p:cNvSpPr>
              <p:nvPr/>
            </p:nvSpPr>
            <p:spPr bwMode="auto">
              <a:xfrm>
                <a:off x="4449" y="2056"/>
                <a:ext cx="104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09" name="Line 94"/>
              <p:cNvSpPr>
                <a:spLocks noChangeShapeType="1"/>
              </p:cNvSpPr>
              <p:nvPr/>
            </p:nvSpPr>
            <p:spPr bwMode="auto">
              <a:xfrm>
                <a:off x="4908" y="2562"/>
                <a:ext cx="104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10" name="Line 95"/>
              <p:cNvSpPr>
                <a:spLocks noChangeShapeType="1"/>
              </p:cNvSpPr>
              <p:nvPr/>
            </p:nvSpPr>
            <p:spPr bwMode="auto">
              <a:xfrm>
                <a:off x="4908" y="2060"/>
                <a:ext cx="104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11" name="Line 96"/>
              <p:cNvSpPr>
                <a:spLocks noChangeShapeType="1"/>
              </p:cNvSpPr>
              <p:nvPr/>
            </p:nvSpPr>
            <p:spPr bwMode="auto">
              <a:xfrm>
                <a:off x="5010" y="2056"/>
                <a:ext cx="1" cy="50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12" name="Rectangle 97"/>
              <p:cNvSpPr>
                <a:spLocks noChangeArrowheads="1"/>
              </p:cNvSpPr>
              <p:nvPr/>
            </p:nvSpPr>
            <p:spPr bwMode="auto">
              <a:xfrm>
                <a:off x="4561" y="1945"/>
                <a:ext cx="340" cy="226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13" name="Rectangle 98"/>
              <p:cNvSpPr>
                <a:spLocks noChangeArrowheads="1"/>
              </p:cNvSpPr>
              <p:nvPr/>
            </p:nvSpPr>
            <p:spPr bwMode="auto">
              <a:xfrm>
                <a:off x="4627" y="2010"/>
                <a:ext cx="70" cy="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42988"/>
                <a:r>
                  <a:rPr lang="de-DE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de-DE"/>
              </a:p>
            </p:txBody>
          </p:sp>
          <p:sp>
            <p:nvSpPr>
              <p:cNvPr id="1214" name="Rectangle 99"/>
              <p:cNvSpPr>
                <a:spLocks noChangeArrowheads="1"/>
              </p:cNvSpPr>
              <p:nvPr/>
            </p:nvSpPr>
            <p:spPr bwMode="auto">
              <a:xfrm>
                <a:off x="4561" y="2447"/>
                <a:ext cx="340" cy="227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15" name="Rectangle 100"/>
              <p:cNvSpPr>
                <a:spLocks noChangeArrowheads="1"/>
              </p:cNvSpPr>
              <p:nvPr/>
            </p:nvSpPr>
            <p:spPr bwMode="auto">
              <a:xfrm>
                <a:off x="4627" y="2512"/>
                <a:ext cx="70" cy="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42988"/>
                <a:r>
                  <a:rPr lang="de-DE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de-DE"/>
              </a:p>
            </p:txBody>
          </p:sp>
          <p:sp>
            <p:nvSpPr>
              <p:cNvPr id="1216" name="Line 101"/>
              <p:cNvSpPr>
                <a:spLocks noChangeShapeType="1"/>
              </p:cNvSpPr>
              <p:nvPr/>
            </p:nvSpPr>
            <p:spPr bwMode="auto">
              <a:xfrm>
                <a:off x="3826" y="2307"/>
                <a:ext cx="171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17" name="Rectangle 102"/>
              <p:cNvSpPr>
                <a:spLocks noChangeArrowheads="1"/>
              </p:cNvSpPr>
              <p:nvPr/>
            </p:nvSpPr>
            <p:spPr bwMode="auto">
              <a:xfrm>
                <a:off x="1439" y="2194"/>
                <a:ext cx="341" cy="226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18" name="Rectangle 103"/>
              <p:cNvSpPr>
                <a:spLocks noChangeArrowheads="1"/>
              </p:cNvSpPr>
              <p:nvPr/>
            </p:nvSpPr>
            <p:spPr bwMode="auto">
              <a:xfrm>
                <a:off x="1507" y="2238"/>
                <a:ext cx="70" cy="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42988"/>
                <a:r>
                  <a:rPr lang="de-DE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de-DE"/>
              </a:p>
            </p:txBody>
          </p:sp>
          <p:sp>
            <p:nvSpPr>
              <p:cNvPr id="1219" name="Line 104"/>
              <p:cNvSpPr>
                <a:spLocks noChangeShapeType="1"/>
              </p:cNvSpPr>
              <p:nvPr/>
            </p:nvSpPr>
            <p:spPr bwMode="auto">
              <a:xfrm>
                <a:off x="1374" y="2307"/>
                <a:ext cx="65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20" name="Freeform 105"/>
              <p:cNvSpPr>
                <a:spLocks/>
              </p:cNvSpPr>
              <p:nvPr/>
            </p:nvSpPr>
            <p:spPr bwMode="auto">
              <a:xfrm>
                <a:off x="1313" y="2277"/>
                <a:ext cx="56" cy="57"/>
              </a:xfrm>
              <a:custGeom>
                <a:avLst/>
                <a:gdLst>
                  <a:gd name="T0" fmla="*/ 27 w 56"/>
                  <a:gd name="T1" fmla="*/ 0 h 57"/>
                  <a:gd name="T2" fmla="*/ 22 w 56"/>
                  <a:gd name="T3" fmla="*/ 0 h 57"/>
                  <a:gd name="T4" fmla="*/ 16 w 56"/>
                  <a:gd name="T5" fmla="*/ 1 h 57"/>
                  <a:gd name="T6" fmla="*/ 11 w 56"/>
                  <a:gd name="T7" fmla="*/ 4 h 57"/>
                  <a:gd name="T8" fmla="*/ 8 w 56"/>
                  <a:gd name="T9" fmla="*/ 7 h 57"/>
                  <a:gd name="T10" fmla="*/ 5 w 56"/>
                  <a:gd name="T11" fmla="*/ 12 h 57"/>
                  <a:gd name="T12" fmla="*/ 2 w 56"/>
                  <a:gd name="T13" fmla="*/ 17 h 57"/>
                  <a:gd name="T14" fmla="*/ 0 w 56"/>
                  <a:gd name="T15" fmla="*/ 22 h 57"/>
                  <a:gd name="T16" fmla="*/ 0 w 56"/>
                  <a:gd name="T17" fmla="*/ 28 h 57"/>
                  <a:gd name="T18" fmla="*/ 0 w 56"/>
                  <a:gd name="T19" fmla="*/ 33 h 57"/>
                  <a:gd name="T20" fmla="*/ 2 w 56"/>
                  <a:gd name="T21" fmla="*/ 39 h 57"/>
                  <a:gd name="T22" fmla="*/ 5 w 56"/>
                  <a:gd name="T23" fmla="*/ 44 h 57"/>
                  <a:gd name="T24" fmla="*/ 8 w 56"/>
                  <a:gd name="T25" fmla="*/ 47 h 57"/>
                  <a:gd name="T26" fmla="*/ 11 w 56"/>
                  <a:gd name="T27" fmla="*/ 51 h 57"/>
                  <a:gd name="T28" fmla="*/ 16 w 56"/>
                  <a:gd name="T29" fmla="*/ 54 h 57"/>
                  <a:gd name="T30" fmla="*/ 22 w 56"/>
                  <a:gd name="T31" fmla="*/ 55 h 57"/>
                  <a:gd name="T32" fmla="*/ 27 w 56"/>
                  <a:gd name="T33" fmla="*/ 57 h 57"/>
                  <a:gd name="T34" fmla="*/ 34 w 56"/>
                  <a:gd name="T35" fmla="*/ 55 h 57"/>
                  <a:gd name="T36" fmla="*/ 38 w 56"/>
                  <a:gd name="T37" fmla="*/ 54 h 57"/>
                  <a:gd name="T38" fmla="*/ 43 w 56"/>
                  <a:gd name="T39" fmla="*/ 51 h 57"/>
                  <a:gd name="T40" fmla="*/ 48 w 56"/>
                  <a:gd name="T41" fmla="*/ 47 h 57"/>
                  <a:gd name="T42" fmla="*/ 51 w 56"/>
                  <a:gd name="T43" fmla="*/ 44 h 57"/>
                  <a:gd name="T44" fmla="*/ 54 w 56"/>
                  <a:gd name="T45" fmla="*/ 39 h 57"/>
                  <a:gd name="T46" fmla="*/ 56 w 56"/>
                  <a:gd name="T47" fmla="*/ 33 h 57"/>
                  <a:gd name="T48" fmla="*/ 56 w 56"/>
                  <a:gd name="T49" fmla="*/ 28 h 57"/>
                  <a:gd name="T50" fmla="*/ 56 w 56"/>
                  <a:gd name="T51" fmla="*/ 22 h 57"/>
                  <a:gd name="T52" fmla="*/ 54 w 56"/>
                  <a:gd name="T53" fmla="*/ 17 h 57"/>
                  <a:gd name="T54" fmla="*/ 51 w 56"/>
                  <a:gd name="T55" fmla="*/ 12 h 57"/>
                  <a:gd name="T56" fmla="*/ 48 w 56"/>
                  <a:gd name="T57" fmla="*/ 7 h 57"/>
                  <a:gd name="T58" fmla="*/ 43 w 56"/>
                  <a:gd name="T59" fmla="*/ 4 h 57"/>
                  <a:gd name="T60" fmla="*/ 38 w 56"/>
                  <a:gd name="T61" fmla="*/ 1 h 57"/>
                  <a:gd name="T62" fmla="*/ 34 w 56"/>
                  <a:gd name="T63" fmla="*/ 0 h 57"/>
                  <a:gd name="T64" fmla="*/ 27 w 56"/>
                  <a:gd name="T65" fmla="*/ 0 h 5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6"/>
                  <a:gd name="T100" fmla="*/ 0 h 57"/>
                  <a:gd name="T101" fmla="*/ 56 w 56"/>
                  <a:gd name="T102" fmla="*/ 57 h 5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6" h="57">
                    <a:moveTo>
                      <a:pt x="27" y="0"/>
                    </a:moveTo>
                    <a:lnTo>
                      <a:pt x="22" y="0"/>
                    </a:lnTo>
                    <a:lnTo>
                      <a:pt x="16" y="1"/>
                    </a:lnTo>
                    <a:lnTo>
                      <a:pt x="11" y="4"/>
                    </a:lnTo>
                    <a:lnTo>
                      <a:pt x="8" y="7"/>
                    </a:lnTo>
                    <a:lnTo>
                      <a:pt x="5" y="12"/>
                    </a:lnTo>
                    <a:lnTo>
                      <a:pt x="2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3"/>
                    </a:lnTo>
                    <a:lnTo>
                      <a:pt x="2" y="39"/>
                    </a:lnTo>
                    <a:lnTo>
                      <a:pt x="5" y="44"/>
                    </a:lnTo>
                    <a:lnTo>
                      <a:pt x="8" y="47"/>
                    </a:lnTo>
                    <a:lnTo>
                      <a:pt x="11" y="51"/>
                    </a:lnTo>
                    <a:lnTo>
                      <a:pt x="16" y="54"/>
                    </a:lnTo>
                    <a:lnTo>
                      <a:pt x="22" y="55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8" y="54"/>
                    </a:lnTo>
                    <a:lnTo>
                      <a:pt x="43" y="51"/>
                    </a:lnTo>
                    <a:lnTo>
                      <a:pt x="48" y="47"/>
                    </a:lnTo>
                    <a:lnTo>
                      <a:pt x="51" y="44"/>
                    </a:lnTo>
                    <a:lnTo>
                      <a:pt x="54" y="39"/>
                    </a:lnTo>
                    <a:lnTo>
                      <a:pt x="56" y="33"/>
                    </a:lnTo>
                    <a:lnTo>
                      <a:pt x="56" y="28"/>
                    </a:lnTo>
                    <a:lnTo>
                      <a:pt x="56" y="22"/>
                    </a:lnTo>
                    <a:lnTo>
                      <a:pt x="54" y="17"/>
                    </a:lnTo>
                    <a:lnTo>
                      <a:pt x="51" y="12"/>
                    </a:lnTo>
                    <a:lnTo>
                      <a:pt x="48" y="7"/>
                    </a:lnTo>
                    <a:lnTo>
                      <a:pt x="43" y="4"/>
                    </a:lnTo>
                    <a:lnTo>
                      <a:pt x="38" y="1"/>
                    </a:lnTo>
                    <a:lnTo>
                      <a:pt x="34" y="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21" name="Freeform 106"/>
              <p:cNvSpPr>
                <a:spLocks/>
              </p:cNvSpPr>
              <p:nvPr/>
            </p:nvSpPr>
            <p:spPr bwMode="auto">
              <a:xfrm>
                <a:off x="1313" y="2277"/>
                <a:ext cx="56" cy="57"/>
              </a:xfrm>
              <a:custGeom>
                <a:avLst/>
                <a:gdLst>
                  <a:gd name="T0" fmla="*/ 27 w 56"/>
                  <a:gd name="T1" fmla="*/ 0 h 57"/>
                  <a:gd name="T2" fmla="*/ 22 w 56"/>
                  <a:gd name="T3" fmla="*/ 0 h 57"/>
                  <a:gd name="T4" fmla="*/ 16 w 56"/>
                  <a:gd name="T5" fmla="*/ 1 h 57"/>
                  <a:gd name="T6" fmla="*/ 11 w 56"/>
                  <a:gd name="T7" fmla="*/ 4 h 57"/>
                  <a:gd name="T8" fmla="*/ 8 w 56"/>
                  <a:gd name="T9" fmla="*/ 7 h 57"/>
                  <a:gd name="T10" fmla="*/ 5 w 56"/>
                  <a:gd name="T11" fmla="*/ 12 h 57"/>
                  <a:gd name="T12" fmla="*/ 2 w 56"/>
                  <a:gd name="T13" fmla="*/ 17 h 57"/>
                  <a:gd name="T14" fmla="*/ 0 w 56"/>
                  <a:gd name="T15" fmla="*/ 22 h 57"/>
                  <a:gd name="T16" fmla="*/ 0 w 56"/>
                  <a:gd name="T17" fmla="*/ 28 h 57"/>
                  <a:gd name="T18" fmla="*/ 0 w 56"/>
                  <a:gd name="T19" fmla="*/ 33 h 57"/>
                  <a:gd name="T20" fmla="*/ 2 w 56"/>
                  <a:gd name="T21" fmla="*/ 39 h 57"/>
                  <a:gd name="T22" fmla="*/ 5 w 56"/>
                  <a:gd name="T23" fmla="*/ 44 h 57"/>
                  <a:gd name="T24" fmla="*/ 8 w 56"/>
                  <a:gd name="T25" fmla="*/ 47 h 57"/>
                  <a:gd name="T26" fmla="*/ 11 w 56"/>
                  <a:gd name="T27" fmla="*/ 51 h 57"/>
                  <a:gd name="T28" fmla="*/ 16 w 56"/>
                  <a:gd name="T29" fmla="*/ 54 h 57"/>
                  <a:gd name="T30" fmla="*/ 22 w 56"/>
                  <a:gd name="T31" fmla="*/ 55 h 57"/>
                  <a:gd name="T32" fmla="*/ 27 w 56"/>
                  <a:gd name="T33" fmla="*/ 57 h 57"/>
                  <a:gd name="T34" fmla="*/ 34 w 56"/>
                  <a:gd name="T35" fmla="*/ 55 h 57"/>
                  <a:gd name="T36" fmla="*/ 38 w 56"/>
                  <a:gd name="T37" fmla="*/ 54 h 57"/>
                  <a:gd name="T38" fmla="*/ 43 w 56"/>
                  <a:gd name="T39" fmla="*/ 51 h 57"/>
                  <a:gd name="T40" fmla="*/ 48 w 56"/>
                  <a:gd name="T41" fmla="*/ 47 h 57"/>
                  <a:gd name="T42" fmla="*/ 51 w 56"/>
                  <a:gd name="T43" fmla="*/ 44 h 57"/>
                  <a:gd name="T44" fmla="*/ 54 w 56"/>
                  <a:gd name="T45" fmla="*/ 39 h 57"/>
                  <a:gd name="T46" fmla="*/ 56 w 56"/>
                  <a:gd name="T47" fmla="*/ 33 h 57"/>
                  <a:gd name="T48" fmla="*/ 56 w 56"/>
                  <a:gd name="T49" fmla="*/ 28 h 57"/>
                  <a:gd name="T50" fmla="*/ 56 w 56"/>
                  <a:gd name="T51" fmla="*/ 22 h 57"/>
                  <a:gd name="T52" fmla="*/ 54 w 56"/>
                  <a:gd name="T53" fmla="*/ 17 h 57"/>
                  <a:gd name="T54" fmla="*/ 51 w 56"/>
                  <a:gd name="T55" fmla="*/ 12 h 57"/>
                  <a:gd name="T56" fmla="*/ 48 w 56"/>
                  <a:gd name="T57" fmla="*/ 7 h 57"/>
                  <a:gd name="T58" fmla="*/ 43 w 56"/>
                  <a:gd name="T59" fmla="*/ 4 h 57"/>
                  <a:gd name="T60" fmla="*/ 38 w 56"/>
                  <a:gd name="T61" fmla="*/ 1 h 57"/>
                  <a:gd name="T62" fmla="*/ 34 w 56"/>
                  <a:gd name="T63" fmla="*/ 0 h 57"/>
                  <a:gd name="T64" fmla="*/ 27 w 56"/>
                  <a:gd name="T65" fmla="*/ 0 h 5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6"/>
                  <a:gd name="T100" fmla="*/ 0 h 57"/>
                  <a:gd name="T101" fmla="*/ 56 w 56"/>
                  <a:gd name="T102" fmla="*/ 57 h 5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6" h="57">
                    <a:moveTo>
                      <a:pt x="27" y="0"/>
                    </a:moveTo>
                    <a:lnTo>
                      <a:pt x="22" y="0"/>
                    </a:lnTo>
                    <a:lnTo>
                      <a:pt x="16" y="1"/>
                    </a:lnTo>
                    <a:lnTo>
                      <a:pt x="11" y="4"/>
                    </a:lnTo>
                    <a:lnTo>
                      <a:pt x="8" y="7"/>
                    </a:lnTo>
                    <a:lnTo>
                      <a:pt x="5" y="12"/>
                    </a:lnTo>
                    <a:lnTo>
                      <a:pt x="2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3"/>
                    </a:lnTo>
                    <a:lnTo>
                      <a:pt x="2" y="39"/>
                    </a:lnTo>
                    <a:lnTo>
                      <a:pt x="5" y="44"/>
                    </a:lnTo>
                    <a:lnTo>
                      <a:pt x="8" y="47"/>
                    </a:lnTo>
                    <a:lnTo>
                      <a:pt x="11" y="51"/>
                    </a:lnTo>
                    <a:lnTo>
                      <a:pt x="16" y="54"/>
                    </a:lnTo>
                    <a:lnTo>
                      <a:pt x="22" y="55"/>
                    </a:lnTo>
                    <a:lnTo>
                      <a:pt x="27" y="57"/>
                    </a:lnTo>
                    <a:lnTo>
                      <a:pt x="34" y="55"/>
                    </a:lnTo>
                    <a:lnTo>
                      <a:pt x="38" y="54"/>
                    </a:lnTo>
                    <a:lnTo>
                      <a:pt x="43" y="51"/>
                    </a:lnTo>
                    <a:lnTo>
                      <a:pt x="48" y="47"/>
                    </a:lnTo>
                    <a:lnTo>
                      <a:pt x="51" y="44"/>
                    </a:lnTo>
                    <a:lnTo>
                      <a:pt x="54" y="39"/>
                    </a:lnTo>
                    <a:lnTo>
                      <a:pt x="56" y="33"/>
                    </a:lnTo>
                    <a:lnTo>
                      <a:pt x="56" y="28"/>
                    </a:lnTo>
                    <a:lnTo>
                      <a:pt x="56" y="22"/>
                    </a:lnTo>
                    <a:lnTo>
                      <a:pt x="54" y="17"/>
                    </a:lnTo>
                    <a:lnTo>
                      <a:pt x="51" y="12"/>
                    </a:lnTo>
                    <a:lnTo>
                      <a:pt x="48" y="7"/>
                    </a:lnTo>
                    <a:lnTo>
                      <a:pt x="43" y="4"/>
                    </a:lnTo>
                    <a:lnTo>
                      <a:pt x="38" y="1"/>
                    </a:lnTo>
                    <a:lnTo>
                      <a:pt x="34" y="0"/>
                    </a:lnTo>
                    <a:lnTo>
                      <a:pt x="27" y="0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22" name="Line 107"/>
              <p:cNvSpPr>
                <a:spLocks noChangeShapeType="1"/>
              </p:cNvSpPr>
              <p:nvPr/>
            </p:nvSpPr>
            <p:spPr bwMode="auto">
              <a:xfrm>
                <a:off x="1780" y="2307"/>
                <a:ext cx="169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23" name="Rectangle 108"/>
              <p:cNvSpPr>
                <a:spLocks noChangeArrowheads="1"/>
              </p:cNvSpPr>
              <p:nvPr/>
            </p:nvSpPr>
            <p:spPr bwMode="auto">
              <a:xfrm>
                <a:off x="1949" y="2194"/>
                <a:ext cx="340" cy="226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24" name="Rectangle 109"/>
              <p:cNvSpPr>
                <a:spLocks noChangeArrowheads="1"/>
              </p:cNvSpPr>
              <p:nvPr/>
            </p:nvSpPr>
            <p:spPr bwMode="auto">
              <a:xfrm>
                <a:off x="2016" y="2238"/>
                <a:ext cx="71" cy="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42988"/>
                <a:r>
                  <a:rPr lang="de-DE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de-DE"/>
              </a:p>
            </p:txBody>
          </p:sp>
          <p:sp>
            <p:nvSpPr>
              <p:cNvPr id="1225" name="Rectangle 110"/>
              <p:cNvSpPr>
                <a:spLocks noChangeArrowheads="1"/>
              </p:cNvSpPr>
              <p:nvPr/>
            </p:nvSpPr>
            <p:spPr bwMode="auto">
              <a:xfrm>
                <a:off x="2460" y="2194"/>
                <a:ext cx="340" cy="226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26" name="Rectangle 111"/>
              <p:cNvSpPr>
                <a:spLocks noChangeArrowheads="1"/>
              </p:cNvSpPr>
              <p:nvPr/>
            </p:nvSpPr>
            <p:spPr bwMode="auto">
              <a:xfrm>
                <a:off x="2529" y="2238"/>
                <a:ext cx="70" cy="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042988"/>
                <a:r>
                  <a:rPr lang="de-DE" sz="1200">
                    <a:solidFill>
                      <a:srgbClr val="000000"/>
                    </a:solidFill>
                    <a:latin typeface="Times New Roman" pitchFamily="18" charset="0"/>
                  </a:rPr>
                  <a:t> </a:t>
                </a:r>
                <a:endParaRPr lang="de-DE"/>
              </a:p>
            </p:txBody>
          </p:sp>
          <p:sp>
            <p:nvSpPr>
              <p:cNvPr id="1227" name="Line 112"/>
              <p:cNvSpPr>
                <a:spLocks noChangeShapeType="1"/>
              </p:cNvSpPr>
              <p:nvPr/>
            </p:nvSpPr>
            <p:spPr bwMode="auto">
              <a:xfrm>
                <a:off x="2288" y="2307"/>
                <a:ext cx="171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28" name="Line 113"/>
              <p:cNvSpPr>
                <a:spLocks noChangeShapeType="1"/>
              </p:cNvSpPr>
              <p:nvPr/>
            </p:nvSpPr>
            <p:spPr bwMode="auto">
              <a:xfrm>
                <a:off x="2800" y="2307"/>
                <a:ext cx="170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</p:grpSp>
      <p:grpSp>
        <p:nvGrpSpPr>
          <p:cNvPr id="6" name="Gruppieren 1228"/>
          <p:cNvGrpSpPr/>
          <p:nvPr/>
        </p:nvGrpSpPr>
        <p:grpSpPr>
          <a:xfrm>
            <a:off x="3391433" y="4567700"/>
            <a:ext cx="2646363" cy="468000"/>
            <a:chOff x="3343275" y="4512941"/>
            <a:chExt cx="2646363" cy="468000"/>
          </a:xfrm>
        </p:grpSpPr>
        <p:sp>
          <p:nvSpPr>
            <p:cNvPr id="1230" name="Rectangle 13"/>
            <p:cNvSpPr>
              <a:spLocks noChangeArrowheads="1"/>
            </p:cNvSpPr>
            <p:nvPr/>
          </p:nvSpPr>
          <p:spPr bwMode="auto">
            <a:xfrm>
              <a:off x="3343275" y="4512941"/>
              <a:ext cx="2646363" cy="46800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231" name="Text Box 14"/>
            <p:cNvSpPr txBox="1">
              <a:spLocks noChangeArrowheads="1"/>
            </p:cNvSpPr>
            <p:nvPr/>
          </p:nvSpPr>
          <p:spPr bwMode="auto">
            <a:xfrm>
              <a:off x="3495675" y="4529187"/>
              <a:ext cx="2339975" cy="33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0"/>
            <a:lstStyle/>
            <a:p>
              <a:pPr algn="ctr">
                <a:lnSpc>
                  <a:spcPct val="90000"/>
                </a:lnSpc>
              </a:pPr>
              <a:r>
                <a:rPr lang="de-DE" sz="1400" b="1" dirty="0" smtClean="0"/>
                <a:t>Maintenance Level</a:t>
              </a:r>
              <a:endParaRPr lang="de-DE" sz="1400" dirty="0"/>
            </a:p>
          </p:txBody>
        </p:sp>
        <p:grpSp>
          <p:nvGrpSpPr>
            <p:cNvPr id="7" name="Group 272"/>
            <p:cNvGrpSpPr>
              <a:grpSpLocks/>
            </p:cNvGrpSpPr>
            <p:nvPr/>
          </p:nvGrpSpPr>
          <p:grpSpPr bwMode="auto">
            <a:xfrm>
              <a:off x="3811588" y="4707357"/>
              <a:ext cx="134937" cy="252000"/>
              <a:chOff x="3003" y="2438"/>
              <a:chExt cx="85" cy="202"/>
            </a:xfrm>
          </p:grpSpPr>
          <p:sp>
            <p:nvSpPr>
              <p:cNvPr id="1337" name="Freeform 147"/>
              <p:cNvSpPr>
                <a:spLocks/>
              </p:cNvSpPr>
              <p:nvPr/>
            </p:nvSpPr>
            <p:spPr bwMode="auto">
              <a:xfrm>
                <a:off x="3029" y="2438"/>
                <a:ext cx="36" cy="35"/>
              </a:xfrm>
              <a:custGeom>
                <a:avLst/>
                <a:gdLst>
                  <a:gd name="T0" fmla="*/ 15 w 42"/>
                  <a:gd name="T1" fmla="*/ 0 h 41"/>
                  <a:gd name="T2" fmla="*/ 12 w 42"/>
                  <a:gd name="T3" fmla="*/ 1 h 41"/>
                  <a:gd name="T4" fmla="*/ 9 w 42"/>
                  <a:gd name="T5" fmla="*/ 1 h 41"/>
                  <a:gd name="T6" fmla="*/ 8 w 42"/>
                  <a:gd name="T7" fmla="*/ 3 h 41"/>
                  <a:gd name="T8" fmla="*/ 5 w 42"/>
                  <a:gd name="T9" fmla="*/ 4 h 41"/>
                  <a:gd name="T10" fmla="*/ 3 w 42"/>
                  <a:gd name="T11" fmla="*/ 7 h 41"/>
                  <a:gd name="T12" fmla="*/ 2 w 42"/>
                  <a:gd name="T13" fmla="*/ 9 h 41"/>
                  <a:gd name="T14" fmla="*/ 0 w 42"/>
                  <a:gd name="T15" fmla="*/ 13 h 41"/>
                  <a:gd name="T16" fmla="*/ 0 w 42"/>
                  <a:gd name="T17" fmla="*/ 15 h 41"/>
                  <a:gd name="T18" fmla="*/ 0 w 42"/>
                  <a:gd name="T19" fmla="*/ 18 h 41"/>
                  <a:gd name="T20" fmla="*/ 2 w 42"/>
                  <a:gd name="T21" fmla="*/ 20 h 41"/>
                  <a:gd name="T22" fmla="*/ 3 w 42"/>
                  <a:gd name="T23" fmla="*/ 24 h 41"/>
                  <a:gd name="T24" fmla="*/ 5 w 42"/>
                  <a:gd name="T25" fmla="*/ 26 h 41"/>
                  <a:gd name="T26" fmla="*/ 8 w 42"/>
                  <a:gd name="T27" fmla="*/ 27 h 41"/>
                  <a:gd name="T28" fmla="*/ 9 w 42"/>
                  <a:gd name="T29" fmla="*/ 28 h 41"/>
                  <a:gd name="T30" fmla="*/ 12 w 42"/>
                  <a:gd name="T31" fmla="*/ 30 h 41"/>
                  <a:gd name="T32" fmla="*/ 15 w 42"/>
                  <a:gd name="T33" fmla="*/ 30 h 41"/>
                  <a:gd name="T34" fmla="*/ 19 w 42"/>
                  <a:gd name="T35" fmla="*/ 30 h 41"/>
                  <a:gd name="T36" fmla="*/ 21 w 42"/>
                  <a:gd name="T37" fmla="*/ 28 h 41"/>
                  <a:gd name="T38" fmla="*/ 23 w 42"/>
                  <a:gd name="T39" fmla="*/ 27 h 41"/>
                  <a:gd name="T40" fmla="*/ 26 w 42"/>
                  <a:gd name="T41" fmla="*/ 26 h 41"/>
                  <a:gd name="T42" fmla="*/ 28 w 42"/>
                  <a:gd name="T43" fmla="*/ 24 h 41"/>
                  <a:gd name="T44" fmla="*/ 29 w 42"/>
                  <a:gd name="T45" fmla="*/ 20 h 41"/>
                  <a:gd name="T46" fmla="*/ 31 w 42"/>
                  <a:gd name="T47" fmla="*/ 18 h 41"/>
                  <a:gd name="T48" fmla="*/ 31 w 42"/>
                  <a:gd name="T49" fmla="*/ 15 h 41"/>
                  <a:gd name="T50" fmla="*/ 31 w 42"/>
                  <a:gd name="T51" fmla="*/ 13 h 41"/>
                  <a:gd name="T52" fmla="*/ 29 w 42"/>
                  <a:gd name="T53" fmla="*/ 9 h 41"/>
                  <a:gd name="T54" fmla="*/ 28 w 42"/>
                  <a:gd name="T55" fmla="*/ 7 h 41"/>
                  <a:gd name="T56" fmla="*/ 26 w 42"/>
                  <a:gd name="T57" fmla="*/ 4 h 41"/>
                  <a:gd name="T58" fmla="*/ 23 w 42"/>
                  <a:gd name="T59" fmla="*/ 3 h 41"/>
                  <a:gd name="T60" fmla="*/ 21 w 42"/>
                  <a:gd name="T61" fmla="*/ 1 h 41"/>
                  <a:gd name="T62" fmla="*/ 19 w 42"/>
                  <a:gd name="T63" fmla="*/ 1 h 41"/>
                  <a:gd name="T64" fmla="*/ 15 w 42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2"/>
                  <a:gd name="T100" fmla="*/ 0 h 41"/>
                  <a:gd name="T101" fmla="*/ 42 w 42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2" h="41">
                    <a:moveTo>
                      <a:pt x="21" y="0"/>
                    </a:moveTo>
                    <a:lnTo>
                      <a:pt x="16" y="1"/>
                    </a:lnTo>
                    <a:lnTo>
                      <a:pt x="13" y="1"/>
                    </a:lnTo>
                    <a:lnTo>
                      <a:pt x="10" y="5"/>
                    </a:lnTo>
                    <a:lnTo>
                      <a:pt x="7" y="6"/>
                    </a:lnTo>
                    <a:lnTo>
                      <a:pt x="3" y="9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7" y="35"/>
                    </a:lnTo>
                    <a:lnTo>
                      <a:pt x="10" y="38"/>
                    </a:lnTo>
                    <a:lnTo>
                      <a:pt x="13" y="39"/>
                    </a:lnTo>
                    <a:lnTo>
                      <a:pt x="16" y="41"/>
                    </a:lnTo>
                    <a:lnTo>
                      <a:pt x="21" y="41"/>
                    </a:lnTo>
                    <a:lnTo>
                      <a:pt x="26" y="41"/>
                    </a:lnTo>
                    <a:lnTo>
                      <a:pt x="29" y="39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8" y="33"/>
                    </a:lnTo>
                    <a:lnTo>
                      <a:pt x="40" y="28"/>
                    </a:lnTo>
                    <a:lnTo>
                      <a:pt x="42" y="25"/>
                    </a:lnTo>
                    <a:lnTo>
                      <a:pt x="42" y="20"/>
                    </a:lnTo>
                    <a:lnTo>
                      <a:pt x="42" y="17"/>
                    </a:lnTo>
                    <a:lnTo>
                      <a:pt x="40" y="12"/>
                    </a:lnTo>
                    <a:lnTo>
                      <a:pt x="38" y="9"/>
                    </a:lnTo>
                    <a:lnTo>
                      <a:pt x="35" y="6"/>
                    </a:lnTo>
                    <a:lnTo>
                      <a:pt x="32" y="5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38" name="Freeform 148"/>
              <p:cNvSpPr>
                <a:spLocks/>
              </p:cNvSpPr>
              <p:nvPr/>
            </p:nvSpPr>
            <p:spPr bwMode="auto">
              <a:xfrm>
                <a:off x="3029" y="2438"/>
                <a:ext cx="36" cy="35"/>
              </a:xfrm>
              <a:custGeom>
                <a:avLst/>
                <a:gdLst>
                  <a:gd name="T0" fmla="*/ 15 w 42"/>
                  <a:gd name="T1" fmla="*/ 0 h 41"/>
                  <a:gd name="T2" fmla="*/ 12 w 42"/>
                  <a:gd name="T3" fmla="*/ 1 h 41"/>
                  <a:gd name="T4" fmla="*/ 9 w 42"/>
                  <a:gd name="T5" fmla="*/ 1 h 41"/>
                  <a:gd name="T6" fmla="*/ 8 w 42"/>
                  <a:gd name="T7" fmla="*/ 3 h 41"/>
                  <a:gd name="T8" fmla="*/ 5 w 42"/>
                  <a:gd name="T9" fmla="*/ 4 h 41"/>
                  <a:gd name="T10" fmla="*/ 3 w 42"/>
                  <a:gd name="T11" fmla="*/ 7 h 41"/>
                  <a:gd name="T12" fmla="*/ 2 w 42"/>
                  <a:gd name="T13" fmla="*/ 9 h 41"/>
                  <a:gd name="T14" fmla="*/ 0 w 42"/>
                  <a:gd name="T15" fmla="*/ 13 h 41"/>
                  <a:gd name="T16" fmla="*/ 0 w 42"/>
                  <a:gd name="T17" fmla="*/ 15 h 41"/>
                  <a:gd name="T18" fmla="*/ 0 w 42"/>
                  <a:gd name="T19" fmla="*/ 18 h 41"/>
                  <a:gd name="T20" fmla="*/ 2 w 42"/>
                  <a:gd name="T21" fmla="*/ 20 h 41"/>
                  <a:gd name="T22" fmla="*/ 3 w 42"/>
                  <a:gd name="T23" fmla="*/ 24 h 41"/>
                  <a:gd name="T24" fmla="*/ 5 w 42"/>
                  <a:gd name="T25" fmla="*/ 26 h 41"/>
                  <a:gd name="T26" fmla="*/ 8 w 42"/>
                  <a:gd name="T27" fmla="*/ 27 h 41"/>
                  <a:gd name="T28" fmla="*/ 9 w 42"/>
                  <a:gd name="T29" fmla="*/ 28 h 41"/>
                  <a:gd name="T30" fmla="*/ 12 w 42"/>
                  <a:gd name="T31" fmla="*/ 30 h 41"/>
                  <a:gd name="T32" fmla="*/ 15 w 42"/>
                  <a:gd name="T33" fmla="*/ 30 h 41"/>
                  <a:gd name="T34" fmla="*/ 19 w 42"/>
                  <a:gd name="T35" fmla="*/ 30 h 41"/>
                  <a:gd name="T36" fmla="*/ 21 w 42"/>
                  <a:gd name="T37" fmla="*/ 28 h 41"/>
                  <a:gd name="T38" fmla="*/ 23 w 42"/>
                  <a:gd name="T39" fmla="*/ 27 h 41"/>
                  <a:gd name="T40" fmla="*/ 26 w 42"/>
                  <a:gd name="T41" fmla="*/ 26 h 41"/>
                  <a:gd name="T42" fmla="*/ 28 w 42"/>
                  <a:gd name="T43" fmla="*/ 24 h 41"/>
                  <a:gd name="T44" fmla="*/ 29 w 42"/>
                  <a:gd name="T45" fmla="*/ 20 h 41"/>
                  <a:gd name="T46" fmla="*/ 31 w 42"/>
                  <a:gd name="T47" fmla="*/ 18 h 41"/>
                  <a:gd name="T48" fmla="*/ 31 w 42"/>
                  <a:gd name="T49" fmla="*/ 15 h 41"/>
                  <a:gd name="T50" fmla="*/ 31 w 42"/>
                  <a:gd name="T51" fmla="*/ 13 h 41"/>
                  <a:gd name="T52" fmla="*/ 29 w 42"/>
                  <a:gd name="T53" fmla="*/ 9 h 41"/>
                  <a:gd name="T54" fmla="*/ 28 w 42"/>
                  <a:gd name="T55" fmla="*/ 7 h 41"/>
                  <a:gd name="T56" fmla="*/ 26 w 42"/>
                  <a:gd name="T57" fmla="*/ 4 h 41"/>
                  <a:gd name="T58" fmla="*/ 23 w 42"/>
                  <a:gd name="T59" fmla="*/ 3 h 41"/>
                  <a:gd name="T60" fmla="*/ 21 w 42"/>
                  <a:gd name="T61" fmla="*/ 1 h 41"/>
                  <a:gd name="T62" fmla="*/ 19 w 42"/>
                  <a:gd name="T63" fmla="*/ 1 h 41"/>
                  <a:gd name="T64" fmla="*/ 15 w 42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2"/>
                  <a:gd name="T100" fmla="*/ 0 h 41"/>
                  <a:gd name="T101" fmla="*/ 42 w 42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2" h="41">
                    <a:moveTo>
                      <a:pt x="21" y="0"/>
                    </a:moveTo>
                    <a:lnTo>
                      <a:pt x="16" y="1"/>
                    </a:lnTo>
                    <a:lnTo>
                      <a:pt x="13" y="1"/>
                    </a:lnTo>
                    <a:lnTo>
                      <a:pt x="10" y="5"/>
                    </a:lnTo>
                    <a:lnTo>
                      <a:pt x="7" y="6"/>
                    </a:lnTo>
                    <a:lnTo>
                      <a:pt x="3" y="9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7" y="35"/>
                    </a:lnTo>
                    <a:lnTo>
                      <a:pt x="10" y="38"/>
                    </a:lnTo>
                    <a:lnTo>
                      <a:pt x="13" y="39"/>
                    </a:lnTo>
                    <a:lnTo>
                      <a:pt x="16" y="41"/>
                    </a:lnTo>
                    <a:lnTo>
                      <a:pt x="21" y="41"/>
                    </a:lnTo>
                    <a:lnTo>
                      <a:pt x="26" y="41"/>
                    </a:lnTo>
                    <a:lnTo>
                      <a:pt x="29" y="39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8" y="33"/>
                    </a:lnTo>
                    <a:lnTo>
                      <a:pt x="40" y="28"/>
                    </a:lnTo>
                    <a:lnTo>
                      <a:pt x="42" y="25"/>
                    </a:lnTo>
                    <a:lnTo>
                      <a:pt x="42" y="20"/>
                    </a:lnTo>
                    <a:lnTo>
                      <a:pt x="42" y="17"/>
                    </a:lnTo>
                    <a:lnTo>
                      <a:pt x="40" y="12"/>
                    </a:lnTo>
                    <a:lnTo>
                      <a:pt x="38" y="9"/>
                    </a:lnTo>
                    <a:lnTo>
                      <a:pt x="35" y="6"/>
                    </a:lnTo>
                    <a:lnTo>
                      <a:pt x="32" y="5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39" name="Freeform 149"/>
              <p:cNvSpPr>
                <a:spLocks/>
              </p:cNvSpPr>
              <p:nvPr/>
            </p:nvSpPr>
            <p:spPr bwMode="auto">
              <a:xfrm>
                <a:off x="3010" y="2480"/>
                <a:ext cx="35" cy="35"/>
              </a:xfrm>
              <a:custGeom>
                <a:avLst/>
                <a:gdLst>
                  <a:gd name="T0" fmla="*/ 15 w 41"/>
                  <a:gd name="T1" fmla="*/ 0 h 41"/>
                  <a:gd name="T2" fmla="*/ 13 w 41"/>
                  <a:gd name="T3" fmla="*/ 0 h 41"/>
                  <a:gd name="T4" fmla="*/ 9 w 41"/>
                  <a:gd name="T5" fmla="*/ 1 h 41"/>
                  <a:gd name="T6" fmla="*/ 7 w 41"/>
                  <a:gd name="T7" fmla="*/ 3 h 41"/>
                  <a:gd name="T8" fmla="*/ 4 w 41"/>
                  <a:gd name="T9" fmla="*/ 4 h 41"/>
                  <a:gd name="T10" fmla="*/ 3 w 41"/>
                  <a:gd name="T11" fmla="*/ 7 h 41"/>
                  <a:gd name="T12" fmla="*/ 1 w 41"/>
                  <a:gd name="T13" fmla="*/ 9 h 41"/>
                  <a:gd name="T14" fmla="*/ 0 w 41"/>
                  <a:gd name="T15" fmla="*/ 12 h 41"/>
                  <a:gd name="T16" fmla="*/ 0 w 41"/>
                  <a:gd name="T17" fmla="*/ 15 h 41"/>
                  <a:gd name="T18" fmla="*/ 0 w 41"/>
                  <a:gd name="T19" fmla="*/ 18 h 41"/>
                  <a:gd name="T20" fmla="*/ 1 w 41"/>
                  <a:gd name="T21" fmla="*/ 20 h 41"/>
                  <a:gd name="T22" fmla="*/ 3 w 41"/>
                  <a:gd name="T23" fmla="*/ 23 h 41"/>
                  <a:gd name="T24" fmla="*/ 4 w 41"/>
                  <a:gd name="T25" fmla="*/ 26 h 41"/>
                  <a:gd name="T26" fmla="*/ 7 w 41"/>
                  <a:gd name="T27" fmla="*/ 27 h 41"/>
                  <a:gd name="T28" fmla="*/ 9 w 41"/>
                  <a:gd name="T29" fmla="*/ 29 h 41"/>
                  <a:gd name="T30" fmla="*/ 13 w 41"/>
                  <a:gd name="T31" fmla="*/ 30 h 41"/>
                  <a:gd name="T32" fmla="*/ 15 w 41"/>
                  <a:gd name="T33" fmla="*/ 30 h 41"/>
                  <a:gd name="T34" fmla="*/ 18 w 41"/>
                  <a:gd name="T35" fmla="*/ 30 h 41"/>
                  <a:gd name="T36" fmla="*/ 21 w 41"/>
                  <a:gd name="T37" fmla="*/ 29 h 41"/>
                  <a:gd name="T38" fmla="*/ 23 w 41"/>
                  <a:gd name="T39" fmla="*/ 27 h 41"/>
                  <a:gd name="T40" fmla="*/ 26 w 41"/>
                  <a:gd name="T41" fmla="*/ 26 h 41"/>
                  <a:gd name="T42" fmla="*/ 27 w 41"/>
                  <a:gd name="T43" fmla="*/ 23 h 41"/>
                  <a:gd name="T44" fmla="*/ 29 w 41"/>
                  <a:gd name="T45" fmla="*/ 20 h 41"/>
                  <a:gd name="T46" fmla="*/ 30 w 41"/>
                  <a:gd name="T47" fmla="*/ 18 h 41"/>
                  <a:gd name="T48" fmla="*/ 30 w 41"/>
                  <a:gd name="T49" fmla="*/ 15 h 41"/>
                  <a:gd name="T50" fmla="*/ 30 w 41"/>
                  <a:gd name="T51" fmla="*/ 12 h 41"/>
                  <a:gd name="T52" fmla="*/ 29 w 41"/>
                  <a:gd name="T53" fmla="*/ 9 h 41"/>
                  <a:gd name="T54" fmla="*/ 27 w 41"/>
                  <a:gd name="T55" fmla="*/ 7 h 41"/>
                  <a:gd name="T56" fmla="*/ 26 w 41"/>
                  <a:gd name="T57" fmla="*/ 4 h 41"/>
                  <a:gd name="T58" fmla="*/ 23 w 41"/>
                  <a:gd name="T59" fmla="*/ 3 h 41"/>
                  <a:gd name="T60" fmla="*/ 21 w 41"/>
                  <a:gd name="T61" fmla="*/ 1 h 41"/>
                  <a:gd name="T62" fmla="*/ 18 w 41"/>
                  <a:gd name="T63" fmla="*/ 0 h 41"/>
                  <a:gd name="T64" fmla="*/ 15 w 41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"/>
                  <a:gd name="T100" fmla="*/ 0 h 41"/>
                  <a:gd name="T101" fmla="*/ 41 w 41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" h="41">
                    <a:moveTo>
                      <a:pt x="21" y="0"/>
                    </a:moveTo>
                    <a:lnTo>
                      <a:pt x="17" y="0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6" y="6"/>
                    </a:lnTo>
                    <a:lnTo>
                      <a:pt x="3" y="9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1" y="28"/>
                    </a:lnTo>
                    <a:lnTo>
                      <a:pt x="3" y="32"/>
                    </a:lnTo>
                    <a:lnTo>
                      <a:pt x="6" y="35"/>
                    </a:lnTo>
                    <a:lnTo>
                      <a:pt x="9" y="38"/>
                    </a:lnTo>
                    <a:lnTo>
                      <a:pt x="13" y="40"/>
                    </a:lnTo>
                    <a:lnTo>
                      <a:pt x="17" y="41"/>
                    </a:lnTo>
                    <a:lnTo>
                      <a:pt x="21" y="41"/>
                    </a:lnTo>
                    <a:lnTo>
                      <a:pt x="25" y="41"/>
                    </a:lnTo>
                    <a:lnTo>
                      <a:pt x="29" y="40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8" y="32"/>
                    </a:lnTo>
                    <a:lnTo>
                      <a:pt x="40" y="28"/>
                    </a:lnTo>
                    <a:lnTo>
                      <a:pt x="41" y="25"/>
                    </a:lnTo>
                    <a:lnTo>
                      <a:pt x="41" y="20"/>
                    </a:lnTo>
                    <a:lnTo>
                      <a:pt x="41" y="16"/>
                    </a:lnTo>
                    <a:lnTo>
                      <a:pt x="40" y="13"/>
                    </a:lnTo>
                    <a:lnTo>
                      <a:pt x="38" y="9"/>
                    </a:lnTo>
                    <a:lnTo>
                      <a:pt x="35" y="6"/>
                    </a:lnTo>
                    <a:lnTo>
                      <a:pt x="32" y="3"/>
                    </a:lnTo>
                    <a:lnTo>
                      <a:pt x="29" y="1"/>
                    </a:lnTo>
                    <a:lnTo>
                      <a:pt x="25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40" name="Freeform 150"/>
              <p:cNvSpPr>
                <a:spLocks/>
              </p:cNvSpPr>
              <p:nvPr/>
            </p:nvSpPr>
            <p:spPr bwMode="auto">
              <a:xfrm>
                <a:off x="3010" y="2480"/>
                <a:ext cx="35" cy="35"/>
              </a:xfrm>
              <a:custGeom>
                <a:avLst/>
                <a:gdLst>
                  <a:gd name="T0" fmla="*/ 15 w 41"/>
                  <a:gd name="T1" fmla="*/ 0 h 41"/>
                  <a:gd name="T2" fmla="*/ 13 w 41"/>
                  <a:gd name="T3" fmla="*/ 0 h 41"/>
                  <a:gd name="T4" fmla="*/ 9 w 41"/>
                  <a:gd name="T5" fmla="*/ 1 h 41"/>
                  <a:gd name="T6" fmla="*/ 7 w 41"/>
                  <a:gd name="T7" fmla="*/ 3 h 41"/>
                  <a:gd name="T8" fmla="*/ 4 w 41"/>
                  <a:gd name="T9" fmla="*/ 4 h 41"/>
                  <a:gd name="T10" fmla="*/ 3 w 41"/>
                  <a:gd name="T11" fmla="*/ 7 h 41"/>
                  <a:gd name="T12" fmla="*/ 1 w 41"/>
                  <a:gd name="T13" fmla="*/ 9 h 41"/>
                  <a:gd name="T14" fmla="*/ 0 w 41"/>
                  <a:gd name="T15" fmla="*/ 12 h 41"/>
                  <a:gd name="T16" fmla="*/ 0 w 41"/>
                  <a:gd name="T17" fmla="*/ 15 h 41"/>
                  <a:gd name="T18" fmla="*/ 0 w 41"/>
                  <a:gd name="T19" fmla="*/ 18 h 41"/>
                  <a:gd name="T20" fmla="*/ 1 w 41"/>
                  <a:gd name="T21" fmla="*/ 20 h 41"/>
                  <a:gd name="T22" fmla="*/ 3 w 41"/>
                  <a:gd name="T23" fmla="*/ 23 h 41"/>
                  <a:gd name="T24" fmla="*/ 4 w 41"/>
                  <a:gd name="T25" fmla="*/ 26 h 41"/>
                  <a:gd name="T26" fmla="*/ 7 w 41"/>
                  <a:gd name="T27" fmla="*/ 27 h 41"/>
                  <a:gd name="T28" fmla="*/ 9 w 41"/>
                  <a:gd name="T29" fmla="*/ 29 h 41"/>
                  <a:gd name="T30" fmla="*/ 13 w 41"/>
                  <a:gd name="T31" fmla="*/ 30 h 41"/>
                  <a:gd name="T32" fmla="*/ 15 w 41"/>
                  <a:gd name="T33" fmla="*/ 30 h 41"/>
                  <a:gd name="T34" fmla="*/ 18 w 41"/>
                  <a:gd name="T35" fmla="*/ 30 h 41"/>
                  <a:gd name="T36" fmla="*/ 21 w 41"/>
                  <a:gd name="T37" fmla="*/ 29 h 41"/>
                  <a:gd name="T38" fmla="*/ 23 w 41"/>
                  <a:gd name="T39" fmla="*/ 27 h 41"/>
                  <a:gd name="T40" fmla="*/ 26 w 41"/>
                  <a:gd name="T41" fmla="*/ 26 h 41"/>
                  <a:gd name="T42" fmla="*/ 27 w 41"/>
                  <a:gd name="T43" fmla="*/ 23 h 41"/>
                  <a:gd name="T44" fmla="*/ 29 w 41"/>
                  <a:gd name="T45" fmla="*/ 20 h 41"/>
                  <a:gd name="T46" fmla="*/ 30 w 41"/>
                  <a:gd name="T47" fmla="*/ 18 h 41"/>
                  <a:gd name="T48" fmla="*/ 30 w 41"/>
                  <a:gd name="T49" fmla="*/ 15 h 41"/>
                  <a:gd name="T50" fmla="*/ 30 w 41"/>
                  <a:gd name="T51" fmla="*/ 12 h 41"/>
                  <a:gd name="T52" fmla="*/ 29 w 41"/>
                  <a:gd name="T53" fmla="*/ 9 h 41"/>
                  <a:gd name="T54" fmla="*/ 27 w 41"/>
                  <a:gd name="T55" fmla="*/ 7 h 41"/>
                  <a:gd name="T56" fmla="*/ 26 w 41"/>
                  <a:gd name="T57" fmla="*/ 4 h 41"/>
                  <a:gd name="T58" fmla="*/ 23 w 41"/>
                  <a:gd name="T59" fmla="*/ 3 h 41"/>
                  <a:gd name="T60" fmla="*/ 21 w 41"/>
                  <a:gd name="T61" fmla="*/ 1 h 41"/>
                  <a:gd name="T62" fmla="*/ 18 w 41"/>
                  <a:gd name="T63" fmla="*/ 0 h 41"/>
                  <a:gd name="T64" fmla="*/ 15 w 41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"/>
                  <a:gd name="T100" fmla="*/ 0 h 41"/>
                  <a:gd name="T101" fmla="*/ 41 w 41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" h="41">
                    <a:moveTo>
                      <a:pt x="21" y="0"/>
                    </a:moveTo>
                    <a:lnTo>
                      <a:pt x="17" y="0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6" y="6"/>
                    </a:lnTo>
                    <a:lnTo>
                      <a:pt x="3" y="9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1" y="28"/>
                    </a:lnTo>
                    <a:lnTo>
                      <a:pt x="3" y="32"/>
                    </a:lnTo>
                    <a:lnTo>
                      <a:pt x="6" y="35"/>
                    </a:lnTo>
                    <a:lnTo>
                      <a:pt x="9" y="38"/>
                    </a:lnTo>
                    <a:lnTo>
                      <a:pt x="13" y="40"/>
                    </a:lnTo>
                    <a:lnTo>
                      <a:pt x="17" y="41"/>
                    </a:lnTo>
                    <a:lnTo>
                      <a:pt x="21" y="41"/>
                    </a:lnTo>
                    <a:lnTo>
                      <a:pt x="25" y="41"/>
                    </a:lnTo>
                    <a:lnTo>
                      <a:pt x="29" y="40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8" y="32"/>
                    </a:lnTo>
                    <a:lnTo>
                      <a:pt x="40" y="28"/>
                    </a:lnTo>
                    <a:lnTo>
                      <a:pt x="41" y="25"/>
                    </a:lnTo>
                    <a:lnTo>
                      <a:pt x="41" y="20"/>
                    </a:lnTo>
                    <a:lnTo>
                      <a:pt x="41" y="16"/>
                    </a:lnTo>
                    <a:lnTo>
                      <a:pt x="40" y="13"/>
                    </a:lnTo>
                    <a:lnTo>
                      <a:pt x="38" y="9"/>
                    </a:lnTo>
                    <a:lnTo>
                      <a:pt x="35" y="6"/>
                    </a:lnTo>
                    <a:lnTo>
                      <a:pt x="32" y="3"/>
                    </a:lnTo>
                    <a:lnTo>
                      <a:pt x="29" y="1"/>
                    </a:lnTo>
                    <a:lnTo>
                      <a:pt x="25" y="0"/>
                    </a:lnTo>
                    <a:lnTo>
                      <a:pt x="21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41" name="Freeform 151"/>
              <p:cNvSpPr>
                <a:spLocks/>
              </p:cNvSpPr>
              <p:nvPr/>
            </p:nvSpPr>
            <p:spPr bwMode="auto">
              <a:xfrm>
                <a:off x="3047" y="2480"/>
                <a:ext cx="35" cy="35"/>
              </a:xfrm>
              <a:custGeom>
                <a:avLst/>
                <a:gdLst>
                  <a:gd name="T0" fmla="*/ 15 w 41"/>
                  <a:gd name="T1" fmla="*/ 0 h 41"/>
                  <a:gd name="T2" fmla="*/ 12 w 41"/>
                  <a:gd name="T3" fmla="*/ 0 h 41"/>
                  <a:gd name="T4" fmla="*/ 8 w 41"/>
                  <a:gd name="T5" fmla="*/ 1 h 41"/>
                  <a:gd name="T6" fmla="*/ 6 w 41"/>
                  <a:gd name="T7" fmla="*/ 3 h 41"/>
                  <a:gd name="T8" fmla="*/ 3 w 41"/>
                  <a:gd name="T9" fmla="*/ 4 h 41"/>
                  <a:gd name="T10" fmla="*/ 3 w 41"/>
                  <a:gd name="T11" fmla="*/ 7 h 41"/>
                  <a:gd name="T12" fmla="*/ 1 w 41"/>
                  <a:gd name="T13" fmla="*/ 9 h 41"/>
                  <a:gd name="T14" fmla="*/ 0 w 41"/>
                  <a:gd name="T15" fmla="*/ 12 h 41"/>
                  <a:gd name="T16" fmla="*/ 0 w 41"/>
                  <a:gd name="T17" fmla="*/ 15 h 41"/>
                  <a:gd name="T18" fmla="*/ 0 w 41"/>
                  <a:gd name="T19" fmla="*/ 18 h 41"/>
                  <a:gd name="T20" fmla="*/ 1 w 41"/>
                  <a:gd name="T21" fmla="*/ 20 h 41"/>
                  <a:gd name="T22" fmla="*/ 3 w 41"/>
                  <a:gd name="T23" fmla="*/ 23 h 41"/>
                  <a:gd name="T24" fmla="*/ 3 w 41"/>
                  <a:gd name="T25" fmla="*/ 26 h 41"/>
                  <a:gd name="T26" fmla="*/ 6 w 41"/>
                  <a:gd name="T27" fmla="*/ 27 h 41"/>
                  <a:gd name="T28" fmla="*/ 8 w 41"/>
                  <a:gd name="T29" fmla="*/ 29 h 41"/>
                  <a:gd name="T30" fmla="*/ 12 w 41"/>
                  <a:gd name="T31" fmla="*/ 30 h 41"/>
                  <a:gd name="T32" fmla="*/ 15 w 41"/>
                  <a:gd name="T33" fmla="*/ 30 h 41"/>
                  <a:gd name="T34" fmla="*/ 17 w 41"/>
                  <a:gd name="T35" fmla="*/ 30 h 41"/>
                  <a:gd name="T36" fmla="*/ 21 w 41"/>
                  <a:gd name="T37" fmla="*/ 29 h 41"/>
                  <a:gd name="T38" fmla="*/ 23 w 41"/>
                  <a:gd name="T39" fmla="*/ 27 h 41"/>
                  <a:gd name="T40" fmla="*/ 26 w 41"/>
                  <a:gd name="T41" fmla="*/ 26 h 41"/>
                  <a:gd name="T42" fmla="*/ 27 w 41"/>
                  <a:gd name="T43" fmla="*/ 23 h 41"/>
                  <a:gd name="T44" fmla="*/ 29 w 41"/>
                  <a:gd name="T45" fmla="*/ 20 h 41"/>
                  <a:gd name="T46" fmla="*/ 29 w 41"/>
                  <a:gd name="T47" fmla="*/ 18 h 41"/>
                  <a:gd name="T48" fmla="*/ 30 w 41"/>
                  <a:gd name="T49" fmla="*/ 15 h 41"/>
                  <a:gd name="T50" fmla="*/ 29 w 41"/>
                  <a:gd name="T51" fmla="*/ 12 h 41"/>
                  <a:gd name="T52" fmla="*/ 29 w 41"/>
                  <a:gd name="T53" fmla="*/ 9 h 41"/>
                  <a:gd name="T54" fmla="*/ 27 w 41"/>
                  <a:gd name="T55" fmla="*/ 7 h 41"/>
                  <a:gd name="T56" fmla="*/ 26 w 41"/>
                  <a:gd name="T57" fmla="*/ 4 h 41"/>
                  <a:gd name="T58" fmla="*/ 23 w 41"/>
                  <a:gd name="T59" fmla="*/ 3 h 41"/>
                  <a:gd name="T60" fmla="*/ 21 w 41"/>
                  <a:gd name="T61" fmla="*/ 1 h 41"/>
                  <a:gd name="T62" fmla="*/ 17 w 41"/>
                  <a:gd name="T63" fmla="*/ 0 h 41"/>
                  <a:gd name="T64" fmla="*/ 15 w 41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"/>
                  <a:gd name="T100" fmla="*/ 0 h 41"/>
                  <a:gd name="T101" fmla="*/ 41 w 41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" h="41">
                    <a:moveTo>
                      <a:pt x="21" y="0"/>
                    </a:moveTo>
                    <a:lnTo>
                      <a:pt x="16" y="0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5" y="6"/>
                    </a:lnTo>
                    <a:lnTo>
                      <a:pt x="3" y="9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1" y="28"/>
                    </a:lnTo>
                    <a:lnTo>
                      <a:pt x="3" y="32"/>
                    </a:lnTo>
                    <a:lnTo>
                      <a:pt x="5" y="35"/>
                    </a:lnTo>
                    <a:lnTo>
                      <a:pt x="8" y="38"/>
                    </a:lnTo>
                    <a:lnTo>
                      <a:pt x="11" y="40"/>
                    </a:lnTo>
                    <a:lnTo>
                      <a:pt x="16" y="41"/>
                    </a:lnTo>
                    <a:lnTo>
                      <a:pt x="21" y="41"/>
                    </a:lnTo>
                    <a:lnTo>
                      <a:pt x="24" y="41"/>
                    </a:lnTo>
                    <a:lnTo>
                      <a:pt x="29" y="40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7" y="32"/>
                    </a:lnTo>
                    <a:lnTo>
                      <a:pt x="40" y="28"/>
                    </a:lnTo>
                    <a:lnTo>
                      <a:pt x="40" y="25"/>
                    </a:lnTo>
                    <a:lnTo>
                      <a:pt x="41" y="20"/>
                    </a:lnTo>
                    <a:lnTo>
                      <a:pt x="40" y="16"/>
                    </a:lnTo>
                    <a:lnTo>
                      <a:pt x="40" y="13"/>
                    </a:lnTo>
                    <a:lnTo>
                      <a:pt x="37" y="9"/>
                    </a:lnTo>
                    <a:lnTo>
                      <a:pt x="35" y="6"/>
                    </a:lnTo>
                    <a:lnTo>
                      <a:pt x="32" y="3"/>
                    </a:lnTo>
                    <a:lnTo>
                      <a:pt x="29" y="1"/>
                    </a:lnTo>
                    <a:lnTo>
                      <a:pt x="24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42" name="Freeform 152"/>
              <p:cNvSpPr>
                <a:spLocks/>
              </p:cNvSpPr>
              <p:nvPr/>
            </p:nvSpPr>
            <p:spPr bwMode="auto">
              <a:xfrm>
                <a:off x="3047" y="2480"/>
                <a:ext cx="35" cy="35"/>
              </a:xfrm>
              <a:custGeom>
                <a:avLst/>
                <a:gdLst>
                  <a:gd name="T0" fmla="*/ 15 w 41"/>
                  <a:gd name="T1" fmla="*/ 0 h 41"/>
                  <a:gd name="T2" fmla="*/ 12 w 41"/>
                  <a:gd name="T3" fmla="*/ 0 h 41"/>
                  <a:gd name="T4" fmla="*/ 8 w 41"/>
                  <a:gd name="T5" fmla="*/ 1 h 41"/>
                  <a:gd name="T6" fmla="*/ 6 w 41"/>
                  <a:gd name="T7" fmla="*/ 3 h 41"/>
                  <a:gd name="T8" fmla="*/ 3 w 41"/>
                  <a:gd name="T9" fmla="*/ 4 h 41"/>
                  <a:gd name="T10" fmla="*/ 3 w 41"/>
                  <a:gd name="T11" fmla="*/ 7 h 41"/>
                  <a:gd name="T12" fmla="*/ 1 w 41"/>
                  <a:gd name="T13" fmla="*/ 9 h 41"/>
                  <a:gd name="T14" fmla="*/ 0 w 41"/>
                  <a:gd name="T15" fmla="*/ 12 h 41"/>
                  <a:gd name="T16" fmla="*/ 0 w 41"/>
                  <a:gd name="T17" fmla="*/ 15 h 41"/>
                  <a:gd name="T18" fmla="*/ 0 w 41"/>
                  <a:gd name="T19" fmla="*/ 18 h 41"/>
                  <a:gd name="T20" fmla="*/ 1 w 41"/>
                  <a:gd name="T21" fmla="*/ 20 h 41"/>
                  <a:gd name="T22" fmla="*/ 3 w 41"/>
                  <a:gd name="T23" fmla="*/ 23 h 41"/>
                  <a:gd name="T24" fmla="*/ 3 w 41"/>
                  <a:gd name="T25" fmla="*/ 26 h 41"/>
                  <a:gd name="T26" fmla="*/ 6 w 41"/>
                  <a:gd name="T27" fmla="*/ 27 h 41"/>
                  <a:gd name="T28" fmla="*/ 8 w 41"/>
                  <a:gd name="T29" fmla="*/ 29 h 41"/>
                  <a:gd name="T30" fmla="*/ 12 w 41"/>
                  <a:gd name="T31" fmla="*/ 30 h 41"/>
                  <a:gd name="T32" fmla="*/ 15 w 41"/>
                  <a:gd name="T33" fmla="*/ 30 h 41"/>
                  <a:gd name="T34" fmla="*/ 17 w 41"/>
                  <a:gd name="T35" fmla="*/ 30 h 41"/>
                  <a:gd name="T36" fmla="*/ 21 w 41"/>
                  <a:gd name="T37" fmla="*/ 29 h 41"/>
                  <a:gd name="T38" fmla="*/ 23 w 41"/>
                  <a:gd name="T39" fmla="*/ 27 h 41"/>
                  <a:gd name="T40" fmla="*/ 26 w 41"/>
                  <a:gd name="T41" fmla="*/ 26 h 41"/>
                  <a:gd name="T42" fmla="*/ 27 w 41"/>
                  <a:gd name="T43" fmla="*/ 23 h 41"/>
                  <a:gd name="T44" fmla="*/ 29 w 41"/>
                  <a:gd name="T45" fmla="*/ 20 h 41"/>
                  <a:gd name="T46" fmla="*/ 29 w 41"/>
                  <a:gd name="T47" fmla="*/ 18 h 41"/>
                  <a:gd name="T48" fmla="*/ 30 w 41"/>
                  <a:gd name="T49" fmla="*/ 15 h 41"/>
                  <a:gd name="T50" fmla="*/ 29 w 41"/>
                  <a:gd name="T51" fmla="*/ 12 h 41"/>
                  <a:gd name="T52" fmla="*/ 29 w 41"/>
                  <a:gd name="T53" fmla="*/ 9 h 41"/>
                  <a:gd name="T54" fmla="*/ 27 w 41"/>
                  <a:gd name="T55" fmla="*/ 7 h 41"/>
                  <a:gd name="T56" fmla="*/ 26 w 41"/>
                  <a:gd name="T57" fmla="*/ 4 h 41"/>
                  <a:gd name="T58" fmla="*/ 23 w 41"/>
                  <a:gd name="T59" fmla="*/ 3 h 41"/>
                  <a:gd name="T60" fmla="*/ 21 w 41"/>
                  <a:gd name="T61" fmla="*/ 1 h 41"/>
                  <a:gd name="T62" fmla="*/ 17 w 41"/>
                  <a:gd name="T63" fmla="*/ 0 h 41"/>
                  <a:gd name="T64" fmla="*/ 15 w 41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"/>
                  <a:gd name="T100" fmla="*/ 0 h 41"/>
                  <a:gd name="T101" fmla="*/ 41 w 41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" h="41">
                    <a:moveTo>
                      <a:pt x="21" y="0"/>
                    </a:moveTo>
                    <a:lnTo>
                      <a:pt x="16" y="0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5" y="6"/>
                    </a:lnTo>
                    <a:lnTo>
                      <a:pt x="3" y="9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1" y="28"/>
                    </a:lnTo>
                    <a:lnTo>
                      <a:pt x="3" y="32"/>
                    </a:lnTo>
                    <a:lnTo>
                      <a:pt x="5" y="35"/>
                    </a:lnTo>
                    <a:lnTo>
                      <a:pt x="8" y="38"/>
                    </a:lnTo>
                    <a:lnTo>
                      <a:pt x="11" y="40"/>
                    </a:lnTo>
                    <a:lnTo>
                      <a:pt x="16" y="41"/>
                    </a:lnTo>
                    <a:lnTo>
                      <a:pt x="21" y="41"/>
                    </a:lnTo>
                    <a:lnTo>
                      <a:pt x="24" y="41"/>
                    </a:lnTo>
                    <a:lnTo>
                      <a:pt x="29" y="40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7" y="32"/>
                    </a:lnTo>
                    <a:lnTo>
                      <a:pt x="40" y="28"/>
                    </a:lnTo>
                    <a:lnTo>
                      <a:pt x="40" y="25"/>
                    </a:lnTo>
                    <a:lnTo>
                      <a:pt x="41" y="20"/>
                    </a:lnTo>
                    <a:lnTo>
                      <a:pt x="40" y="16"/>
                    </a:lnTo>
                    <a:lnTo>
                      <a:pt x="40" y="13"/>
                    </a:lnTo>
                    <a:lnTo>
                      <a:pt x="37" y="9"/>
                    </a:lnTo>
                    <a:lnTo>
                      <a:pt x="35" y="6"/>
                    </a:lnTo>
                    <a:lnTo>
                      <a:pt x="32" y="3"/>
                    </a:lnTo>
                    <a:lnTo>
                      <a:pt x="29" y="1"/>
                    </a:lnTo>
                    <a:lnTo>
                      <a:pt x="24" y="0"/>
                    </a:lnTo>
                    <a:lnTo>
                      <a:pt x="21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43" name="Rectangle 153"/>
              <p:cNvSpPr>
                <a:spLocks noChangeArrowheads="1"/>
              </p:cNvSpPr>
              <p:nvPr/>
            </p:nvSpPr>
            <p:spPr bwMode="auto">
              <a:xfrm>
                <a:off x="3026" y="2480"/>
                <a:ext cx="35" cy="3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44" name="Rectangle 154"/>
              <p:cNvSpPr>
                <a:spLocks noChangeArrowheads="1"/>
              </p:cNvSpPr>
              <p:nvPr/>
            </p:nvSpPr>
            <p:spPr bwMode="auto">
              <a:xfrm>
                <a:off x="3026" y="2480"/>
                <a:ext cx="35" cy="35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45" name="Rectangle 155"/>
              <p:cNvSpPr>
                <a:spLocks noChangeArrowheads="1"/>
              </p:cNvSpPr>
              <p:nvPr/>
            </p:nvSpPr>
            <p:spPr bwMode="auto">
              <a:xfrm>
                <a:off x="3010" y="2499"/>
                <a:ext cx="71" cy="13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46" name="Rectangle 156"/>
              <p:cNvSpPr>
                <a:spLocks noChangeArrowheads="1"/>
              </p:cNvSpPr>
              <p:nvPr/>
            </p:nvSpPr>
            <p:spPr bwMode="auto">
              <a:xfrm>
                <a:off x="3010" y="2499"/>
                <a:ext cx="71" cy="13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47" name="Line 157"/>
              <p:cNvSpPr>
                <a:spLocks noChangeShapeType="1"/>
              </p:cNvSpPr>
              <p:nvPr/>
            </p:nvSpPr>
            <p:spPr bwMode="auto">
              <a:xfrm flipV="1">
                <a:off x="3045" y="2563"/>
                <a:ext cx="1" cy="7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48" name="Line 158"/>
              <p:cNvSpPr>
                <a:spLocks noChangeShapeType="1"/>
              </p:cNvSpPr>
              <p:nvPr/>
            </p:nvSpPr>
            <p:spPr bwMode="auto">
              <a:xfrm flipH="1" flipV="1">
                <a:off x="3021" y="2494"/>
                <a:ext cx="1" cy="6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49" name="Line 159"/>
              <p:cNvSpPr>
                <a:spLocks noChangeShapeType="1"/>
              </p:cNvSpPr>
              <p:nvPr/>
            </p:nvSpPr>
            <p:spPr bwMode="auto">
              <a:xfrm flipV="1">
                <a:off x="3070" y="2496"/>
                <a:ext cx="1" cy="61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50" name="Rectangle 160"/>
              <p:cNvSpPr>
                <a:spLocks noChangeArrowheads="1"/>
              </p:cNvSpPr>
              <p:nvPr/>
            </p:nvSpPr>
            <p:spPr bwMode="auto">
              <a:xfrm>
                <a:off x="3003" y="2557"/>
                <a:ext cx="18" cy="81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51" name="Rectangle 162"/>
              <p:cNvSpPr>
                <a:spLocks noChangeArrowheads="1"/>
              </p:cNvSpPr>
              <p:nvPr/>
            </p:nvSpPr>
            <p:spPr bwMode="auto">
              <a:xfrm>
                <a:off x="3070" y="2559"/>
                <a:ext cx="18" cy="8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52" name="Rectangle 163"/>
              <p:cNvSpPr>
                <a:spLocks noChangeArrowheads="1"/>
              </p:cNvSpPr>
              <p:nvPr/>
            </p:nvSpPr>
            <p:spPr bwMode="auto">
              <a:xfrm>
                <a:off x="3003" y="2557"/>
                <a:ext cx="18" cy="8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8" name="Group 273"/>
            <p:cNvGrpSpPr>
              <a:grpSpLocks/>
            </p:cNvGrpSpPr>
            <p:nvPr/>
          </p:nvGrpSpPr>
          <p:grpSpPr bwMode="auto">
            <a:xfrm>
              <a:off x="4035425" y="4707357"/>
              <a:ext cx="134938" cy="252000"/>
              <a:chOff x="3003" y="2438"/>
              <a:chExt cx="85" cy="202"/>
            </a:xfrm>
          </p:grpSpPr>
          <p:sp>
            <p:nvSpPr>
              <p:cNvPr id="1321" name="Freeform 274"/>
              <p:cNvSpPr>
                <a:spLocks/>
              </p:cNvSpPr>
              <p:nvPr/>
            </p:nvSpPr>
            <p:spPr bwMode="auto">
              <a:xfrm>
                <a:off x="3029" y="2438"/>
                <a:ext cx="36" cy="35"/>
              </a:xfrm>
              <a:custGeom>
                <a:avLst/>
                <a:gdLst>
                  <a:gd name="T0" fmla="*/ 15 w 42"/>
                  <a:gd name="T1" fmla="*/ 0 h 41"/>
                  <a:gd name="T2" fmla="*/ 12 w 42"/>
                  <a:gd name="T3" fmla="*/ 1 h 41"/>
                  <a:gd name="T4" fmla="*/ 9 w 42"/>
                  <a:gd name="T5" fmla="*/ 1 h 41"/>
                  <a:gd name="T6" fmla="*/ 8 w 42"/>
                  <a:gd name="T7" fmla="*/ 3 h 41"/>
                  <a:gd name="T8" fmla="*/ 5 w 42"/>
                  <a:gd name="T9" fmla="*/ 4 h 41"/>
                  <a:gd name="T10" fmla="*/ 3 w 42"/>
                  <a:gd name="T11" fmla="*/ 7 h 41"/>
                  <a:gd name="T12" fmla="*/ 2 w 42"/>
                  <a:gd name="T13" fmla="*/ 9 h 41"/>
                  <a:gd name="T14" fmla="*/ 0 w 42"/>
                  <a:gd name="T15" fmla="*/ 13 h 41"/>
                  <a:gd name="T16" fmla="*/ 0 w 42"/>
                  <a:gd name="T17" fmla="*/ 15 h 41"/>
                  <a:gd name="T18" fmla="*/ 0 w 42"/>
                  <a:gd name="T19" fmla="*/ 18 h 41"/>
                  <a:gd name="T20" fmla="*/ 2 w 42"/>
                  <a:gd name="T21" fmla="*/ 20 h 41"/>
                  <a:gd name="T22" fmla="*/ 3 w 42"/>
                  <a:gd name="T23" fmla="*/ 24 h 41"/>
                  <a:gd name="T24" fmla="*/ 5 w 42"/>
                  <a:gd name="T25" fmla="*/ 26 h 41"/>
                  <a:gd name="T26" fmla="*/ 8 w 42"/>
                  <a:gd name="T27" fmla="*/ 27 h 41"/>
                  <a:gd name="T28" fmla="*/ 9 w 42"/>
                  <a:gd name="T29" fmla="*/ 28 h 41"/>
                  <a:gd name="T30" fmla="*/ 12 w 42"/>
                  <a:gd name="T31" fmla="*/ 30 h 41"/>
                  <a:gd name="T32" fmla="*/ 15 w 42"/>
                  <a:gd name="T33" fmla="*/ 30 h 41"/>
                  <a:gd name="T34" fmla="*/ 19 w 42"/>
                  <a:gd name="T35" fmla="*/ 30 h 41"/>
                  <a:gd name="T36" fmla="*/ 21 w 42"/>
                  <a:gd name="T37" fmla="*/ 28 h 41"/>
                  <a:gd name="T38" fmla="*/ 23 w 42"/>
                  <a:gd name="T39" fmla="*/ 27 h 41"/>
                  <a:gd name="T40" fmla="*/ 26 w 42"/>
                  <a:gd name="T41" fmla="*/ 26 h 41"/>
                  <a:gd name="T42" fmla="*/ 28 w 42"/>
                  <a:gd name="T43" fmla="*/ 24 h 41"/>
                  <a:gd name="T44" fmla="*/ 29 w 42"/>
                  <a:gd name="T45" fmla="*/ 20 h 41"/>
                  <a:gd name="T46" fmla="*/ 31 w 42"/>
                  <a:gd name="T47" fmla="*/ 18 h 41"/>
                  <a:gd name="T48" fmla="*/ 31 w 42"/>
                  <a:gd name="T49" fmla="*/ 15 h 41"/>
                  <a:gd name="T50" fmla="*/ 31 w 42"/>
                  <a:gd name="T51" fmla="*/ 13 h 41"/>
                  <a:gd name="T52" fmla="*/ 29 w 42"/>
                  <a:gd name="T53" fmla="*/ 9 h 41"/>
                  <a:gd name="T54" fmla="*/ 28 w 42"/>
                  <a:gd name="T55" fmla="*/ 7 h 41"/>
                  <a:gd name="T56" fmla="*/ 26 w 42"/>
                  <a:gd name="T57" fmla="*/ 4 h 41"/>
                  <a:gd name="T58" fmla="*/ 23 w 42"/>
                  <a:gd name="T59" fmla="*/ 3 h 41"/>
                  <a:gd name="T60" fmla="*/ 21 w 42"/>
                  <a:gd name="T61" fmla="*/ 1 h 41"/>
                  <a:gd name="T62" fmla="*/ 19 w 42"/>
                  <a:gd name="T63" fmla="*/ 1 h 41"/>
                  <a:gd name="T64" fmla="*/ 15 w 42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2"/>
                  <a:gd name="T100" fmla="*/ 0 h 41"/>
                  <a:gd name="T101" fmla="*/ 42 w 42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2" h="41">
                    <a:moveTo>
                      <a:pt x="21" y="0"/>
                    </a:moveTo>
                    <a:lnTo>
                      <a:pt x="16" y="1"/>
                    </a:lnTo>
                    <a:lnTo>
                      <a:pt x="13" y="1"/>
                    </a:lnTo>
                    <a:lnTo>
                      <a:pt x="10" y="5"/>
                    </a:lnTo>
                    <a:lnTo>
                      <a:pt x="7" y="6"/>
                    </a:lnTo>
                    <a:lnTo>
                      <a:pt x="3" y="9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7" y="35"/>
                    </a:lnTo>
                    <a:lnTo>
                      <a:pt x="10" y="38"/>
                    </a:lnTo>
                    <a:lnTo>
                      <a:pt x="13" y="39"/>
                    </a:lnTo>
                    <a:lnTo>
                      <a:pt x="16" y="41"/>
                    </a:lnTo>
                    <a:lnTo>
                      <a:pt x="21" y="41"/>
                    </a:lnTo>
                    <a:lnTo>
                      <a:pt x="26" y="41"/>
                    </a:lnTo>
                    <a:lnTo>
                      <a:pt x="29" y="39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8" y="33"/>
                    </a:lnTo>
                    <a:lnTo>
                      <a:pt x="40" y="28"/>
                    </a:lnTo>
                    <a:lnTo>
                      <a:pt x="42" y="25"/>
                    </a:lnTo>
                    <a:lnTo>
                      <a:pt x="42" y="20"/>
                    </a:lnTo>
                    <a:lnTo>
                      <a:pt x="42" y="17"/>
                    </a:lnTo>
                    <a:lnTo>
                      <a:pt x="40" y="12"/>
                    </a:lnTo>
                    <a:lnTo>
                      <a:pt x="38" y="9"/>
                    </a:lnTo>
                    <a:lnTo>
                      <a:pt x="35" y="6"/>
                    </a:lnTo>
                    <a:lnTo>
                      <a:pt x="32" y="5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22" name="Freeform 275"/>
              <p:cNvSpPr>
                <a:spLocks/>
              </p:cNvSpPr>
              <p:nvPr/>
            </p:nvSpPr>
            <p:spPr bwMode="auto">
              <a:xfrm>
                <a:off x="3029" y="2438"/>
                <a:ext cx="36" cy="35"/>
              </a:xfrm>
              <a:custGeom>
                <a:avLst/>
                <a:gdLst>
                  <a:gd name="T0" fmla="*/ 15 w 42"/>
                  <a:gd name="T1" fmla="*/ 0 h 41"/>
                  <a:gd name="T2" fmla="*/ 12 w 42"/>
                  <a:gd name="T3" fmla="*/ 1 h 41"/>
                  <a:gd name="T4" fmla="*/ 9 w 42"/>
                  <a:gd name="T5" fmla="*/ 1 h 41"/>
                  <a:gd name="T6" fmla="*/ 8 w 42"/>
                  <a:gd name="T7" fmla="*/ 3 h 41"/>
                  <a:gd name="T8" fmla="*/ 5 w 42"/>
                  <a:gd name="T9" fmla="*/ 4 h 41"/>
                  <a:gd name="T10" fmla="*/ 3 w 42"/>
                  <a:gd name="T11" fmla="*/ 7 h 41"/>
                  <a:gd name="T12" fmla="*/ 2 w 42"/>
                  <a:gd name="T13" fmla="*/ 9 h 41"/>
                  <a:gd name="T14" fmla="*/ 0 w 42"/>
                  <a:gd name="T15" fmla="*/ 13 h 41"/>
                  <a:gd name="T16" fmla="*/ 0 w 42"/>
                  <a:gd name="T17" fmla="*/ 15 h 41"/>
                  <a:gd name="T18" fmla="*/ 0 w 42"/>
                  <a:gd name="T19" fmla="*/ 18 h 41"/>
                  <a:gd name="T20" fmla="*/ 2 w 42"/>
                  <a:gd name="T21" fmla="*/ 20 h 41"/>
                  <a:gd name="T22" fmla="*/ 3 w 42"/>
                  <a:gd name="T23" fmla="*/ 24 h 41"/>
                  <a:gd name="T24" fmla="*/ 5 w 42"/>
                  <a:gd name="T25" fmla="*/ 26 h 41"/>
                  <a:gd name="T26" fmla="*/ 8 w 42"/>
                  <a:gd name="T27" fmla="*/ 27 h 41"/>
                  <a:gd name="T28" fmla="*/ 9 w 42"/>
                  <a:gd name="T29" fmla="*/ 28 h 41"/>
                  <a:gd name="T30" fmla="*/ 12 w 42"/>
                  <a:gd name="T31" fmla="*/ 30 h 41"/>
                  <a:gd name="T32" fmla="*/ 15 w 42"/>
                  <a:gd name="T33" fmla="*/ 30 h 41"/>
                  <a:gd name="T34" fmla="*/ 19 w 42"/>
                  <a:gd name="T35" fmla="*/ 30 h 41"/>
                  <a:gd name="T36" fmla="*/ 21 w 42"/>
                  <a:gd name="T37" fmla="*/ 28 h 41"/>
                  <a:gd name="T38" fmla="*/ 23 w 42"/>
                  <a:gd name="T39" fmla="*/ 27 h 41"/>
                  <a:gd name="T40" fmla="*/ 26 w 42"/>
                  <a:gd name="T41" fmla="*/ 26 h 41"/>
                  <a:gd name="T42" fmla="*/ 28 w 42"/>
                  <a:gd name="T43" fmla="*/ 24 h 41"/>
                  <a:gd name="T44" fmla="*/ 29 w 42"/>
                  <a:gd name="T45" fmla="*/ 20 h 41"/>
                  <a:gd name="T46" fmla="*/ 31 w 42"/>
                  <a:gd name="T47" fmla="*/ 18 h 41"/>
                  <a:gd name="T48" fmla="*/ 31 w 42"/>
                  <a:gd name="T49" fmla="*/ 15 h 41"/>
                  <a:gd name="T50" fmla="*/ 31 w 42"/>
                  <a:gd name="T51" fmla="*/ 13 h 41"/>
                  <a:gd name="T52" fmla="*/ 29 w 42"/>
                  <a:gd name="T53" fmla="*/ 9 h 41"/>
                  <a:gd name="T54" fmla="*/ 28 w 42"/>
                  <a:gd name="T55" fmla="*/ 7 h 41"/>
                  <a:gd name="T56" fmla="*/ 26 w 42"/>
                  <a:gd name="T57" fmla="*/ 4 h 41"/>
                  <a:gd name="T58" fmla="*/ 23 w 42"/>
                  <a:gd name="T59" fmla="*/ 3 h 41"/>
                  <a:gd name="T60" fmla="*/ 21 w 42"/>
                  <a:gd name="T61" fmla="*/ 1 h 41"/>
                  <a:gd name="T62" fmla="*/ 19 w 42"/>
                  <a:gd name="T63" fmla="*/ 1 h 41"/>
                  <a:gd name="T64" fmla="*/ 15 w 42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2"/>
                  <a:gd name="T100" fmla="*/ 0 h 41"/>
                  <a:gd name="T101" fmla="*/ 42 w 42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2" h="41">
                    <a:moveTo>
                      <a:pt x="21" y="0"/>
                    </a:moveTo>
                    <a:lnTo>
                      <a:pt x="16" y="1"/>
                    </a:lnTo>
                    <a:lnTo>
                      <a:pt x="13" y="1"/>
                    </a:lnTo>
                    <a:lnTo>
                      <a:pt x="10" y="5"/>
                    </a:lnTo>
                    <a:lnTo>
                      <a:pt x="7" y="6"/>
                    </a:lnTo>
                    <a:lnTo>
                      <a:pt x="3" y="9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2" y="28"/>
                    </a:lnTo>
                    <a:lnTo>
                      <a:pt x="3" y="33"/>
                    </a:lnTo>
                    <a:lnTo>
                      <a:pt x="7" y="35"/>
                    </a:lnTo>
                    <a:lnTo>
                      <a:pt x="10" y="38"/>
                    </a:lnTo>
                    <a:lnTo>
                      <a:pt x="13" y="39"/>
                    </a:lnTo>
                    <a:lnTo>
                      <a:pt x="16" y="41"/>
                    </a:lnTo>
                    <a:lnTo>
                      <a:pt x="21" y="41"/>
                    </a:lnTo>
                    <a:lnTo>
                      <a:pt x="26" y="41"/>
                    </a:lnTo>
                    <a:lnTo>
                      <a:pt x="29" y="39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8" y="33"/>
                    </a:lnTo>
                    <a:lnTo>
                      <a:pt x="40" y="28"/>
                    </a:lnTo>
                    <a:lnTo>
                      <a:pt x="42" y="25"/>
                    </a:lnTo>
                    <a:lnTo>
                      <a:pt x="42" y="20"/>
                    </a:lnTo>
                    <a:lnTo>
                      <a:pt x="42" y="17"/>
                    </a:lnTo>
                    <a:lnTo>
                      <a:pt x="40" y="12"/>
                    </a:lnTo>
                    <a:lnTo>
                      <a:pt x="38" y="9"/>
                    </a:lnTo>
                    <a:lnTo>
                      <a:pt x="35" y="6"/>
                    </a:lnTo>
                    <a:lnTo>
                      <a:pt x="32" y="5"/>
                    </a:lnTo>
                    <a:lnTo>
                      <a:pt x="29" y="1"/>
                    </a:lnTo>
                    <a:lnTo>
                      <a:pt x="26" y="1"/>
                    </a:lnTo>
                    <a:lnTo>
                      <a:pt x="21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23" name="Freeform 276"/>
              <p:cNvSpPr>
                <a:spLocks/>
              </p:cNvSpPr>
              <p:nvPr/>
            </p:nvSpPr>
            <p:spPr bwMode="auto">
              <a:xfrm>
                <a:off x="3010" y="2480"/>
                <a:ext cx="35" cy="35"/>
              </a:xfrm>
              <a:custGeom>
                <a:avLst/>
                <a:gdLst>
                  <a:gd name="T0" fmla="*/ 15 w 41"/>
                  <a:gd name="T1" fmla="*/ 0 h 41"/>
                  <a:gd name="T2" fmla="*/ 13 w 41"/>
                  <a:gd name="T3" fmla="*/ 0 h 41"/>
                  <a:gd name="T4" fmla="*/ 9 w 41"/>
                  <a:gd name="T5" fmla="*/ 1 h 41"/>
                  <a:gd name="T6" fmla="*/ 7 w 41"/>
                  <a:gd name="T7" fmla="*/ 3 h 41"/>
                  <a:gd name="T8" fmla="*/ 4 w 41"/>
                  <a:gd name="T9" fmla="*/ 4 h 41"/>
                  <a:gd name="T10" fmla="*/ 3 w 41"/>
                  <a:gd name="T11" fmla="*/ 7 h 41"/>
                  <a:gd name="T12" fmla="*/ 1 w 41"/>
                  <a:gd name="T13" fmla="*/ 9 h 41"/>
                  <a:gd name="T14" fmla="*/ 0 w 41"/>
                  <a:gd name="T15" fmla="*/ 12 h 41"/>
                  <a:gd name="T16" fmla="*/ 0 w 41"/>
                  <a:gd name="T17" fmla="*/ 15 h 41"/>
                  <a:gd name="T18" fmla="*/ 0 w 41"/>
                  <a:gd name="T19" fmla="*/ 18 h 41"/>
                  <a:gd name="T20" fmla="*/ 1 w 41"/>
                  <a:gd name="T21" fmla="*/ 20 h 41"/>
                  <a:gd name="T22" fmla="*/ 3 w 41"/>
                  <a:gd name="T23" fmla="*/ 23 h 41"/>
                  <a:gd name="T24" fmla="*/ 4 w 41"/>
                  <a:gd name="T25" fmla="*/ 26 h 41"/>
                  <a:gd name="T26" fmla="*/ 7 w 41"/>
                  <a:gd name="T27" fmla="*/ 27 h 41"/>
                  <a:gd name="T28" fmla="*/ 9 w 41"/>
                  <a:gd name="T29" fmla="*/ 29 h 41"/>
                  <a:gd name="T30" fmla="*/ 13 w 41"/>
                  <a:gd name="T31" fmla="*/ 30 h 41"/>
                  <a:gd name="T32" fmla="*/ 15 w 41"/>
                  <a:gd name="T33" fmla="*/ 30 h 41"/>
                  <a:gd name="T34" fmla="*/ 18 w 41"/>
                  <a:gd name="T35" fmla="*/ 30 h 41"/>
                  <a:gd name="T36" fmla="*/ 21 w 41"/>
                  <a:gd name="T37" fmla="*/ 29 h 41"/>
                  <a:gd name="T38" fmla="*/ 23 w 41"/>
                  <a:gd name="T39" fmla="*/ 27 h 41"/>
                  <a:gd name="T40" fmla="*/ 26 w 41"/>
                  <a:gd name="T41" fmla="*/ 26 h 41"/>
                  <a:gd name="T42" fmla="*/ 27 w 41"/>
                  <a:gd name="T43" fmla="*/ 23 h 41"/>
                  <a:gd name="T44" fmla="*/ 29 w 41"/>
                  <a:gd name="T45" fmla="*/ 20 h 41"/>
                  <a:gd name="T46" fmla="*/ 30 w 41"/>
                  <a:gd name="T47" fmla="*/ 18 h 41"/>
                  <a:gd name="T48" fmla="*/ 30 w 41"/>
                  <a:gd name="T49" fmla="*/ 15 h 41"/>
                  <a:gd name="T50" fmla="*/ 30 w 41"/>
                  <a:gd name="T51" fmla="*/ 12 h 41"/>
                  <a:gd name="T52" fmla="*/ 29 w 41"/>
                  <a:gd name="T53" fmla="*/ 9 h 41"/>
                  <a:gd name="T54" fmla="*/ 27 w 41"/>
                  <a:gd name="T55" fmla="*/ 7 h 41"/>
                  <a:gd name="T56" fmla="*/ 26 w 41"/>
                  <a:gd name="T57" fmla="*/ 4 h 41"/>
                  <a:gd name="T58" fmla="*/ 23 w 41"/>
                  <a:gd name="T59" fmla="*/ 3 h 41"/>
                  <a:gd name="T60" fmla="*/ 21 w 41"/>
                  <a:gd name="T61" fmla="*/ 1 h 41"/>
                  <a:gd name="T62" fmla="*/ 18 w 41"/>
                  <a:gd name="T63" fmla="*/ 0 h 41"/>
                  <a:gd name="T64" fmla="*/ 15 w 41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"/>
                  <a:gd name="T100" fmla="*/ 0 h 41"/>
                  <a:gd name="T101" fmla="*/ 41 w 41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" h="41">
                    <a:moveTo>
                      <a:pt x="21" y="0"/>
                    </a:moveTo>
                    <a:lnTo>
                      <a:pt x="17" y="0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6" y="6"/>
                    </a:lnTo>
                    <a:lnTo>
                      <a:pt x="3" y="9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1" y="28"/>
                    </a:lnTo>
                    <a:lnTo>
                      <a:pt x="3" y="32"/>
                    </a:lnTo>
                    <a:lnTo>
                      <a:pt x="6" y="35"/>
                    </a:lnTo>
                    <a:lnTo>
                      <a:pt x="9" y="38"/>
                    </a:lnTo>
                    <a:lnTo>
                      <a:pt x="13" y="40"/>
                    </a:lnTo>
                    <a:lnTo>
                      <a:pt x="17" y="41"/>
                    </a:lnTo>
                    <a:lnTo>
                      <a:pt x="21" y="41"/>
                    </a:lnTo>
                    <a:lnTo>
                      <a:pt x="25" y="41"/>
                    </a:lnTo>
                    <a:lnTo>
                      <a:pt x="29" y="40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8" y="32"/>
                    </a:lnTo>
                    <a:lnTo>
                      <a:pt x="40" y="28"/>
                    </a:lnTo>
                    <a:lnTo>
                      <a:pt x="41" y="25"/>
                    </a:lnTo>
                    <a:lnTo>
                      <a:pt x="41" y="20"/>
                    </a:lnTo>
                    <a:lnTo>
                      <a:pt x="41" y="16"/>
                    </a:lnTo>
                    <a:lnTo>
                      <a:pt x="40" y="13"/>
                    </a:lnTo>
                    <a:lnTo>
                      <a:pt x="38" y="9"/>
                    </a:lnTo>
                    <a:lnTo>
                      <a:pt x="35" y="6"/>
                    </a:lnTo>
                    <a:lnTo>
                      <a:pt x="32" y="3"/>
                    </a:lnTo>
                    <a:lnTo>
                      <a:pt x="29" y="1"/>
                    </a:lnTo>
                    <a:lnTo>
                      <a:pt x="25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24" name="Freeform 277"/>
              <p:cNvSpPr>
                <a:spLocks/>
              </p:cNvSpPr>
              <p:nvPr/>
            </p:nvSpPr>
            <p:spPr bwMode="auto">
              <a:xfrm>
                <a:off x="3010" y="2480"/>
                <a:ext cx="35" cy="35"/>
              </a:xfrm>
              <a:custGeom>
                <a:avLst/>
                <a:gdLst>
                  <a:gd name="T0" fmla="*/ 15 w 41"/>
                  <a:gd name="T1" fmla="*/ 0 h 41"/>
                  <a:gd name="T2" fmla="*/ 13 w 41"/>
                  <a:gd name="T3" fmla="*/ 0 h 41"/>
                  <a:gd name="T4" fmla="*/ 9 w 41"/>
                  <a:gd name="T5" fmla="*/ 1 h 41"/>
                  <a:gd name="T6" fmla="*/ 7 w 41"/>
                  <a:gd name="T7" fmla="*/ 3 h 41"/>
                  <a:gd name="T8" fmla="*/ 4 w 41"/>
                  <a:gd name="T9" fmla="*/ 4 h 41"/>
                  <a:gd name="T10" fmla="*/ 3 w 41"/>
                  <a:gd name="T11" fmla="*/ 7 h 41"/>
                  <a:gd name="T12" fmla="*/ 1 w 41"/>
                  <a:gd name="T13" fmla="*/ 9 h 41"/>
                  <a:gd name="T14" fmla="*/ 0 w 41"/>
                  <a:gd name="T15" fmla="*/ 12 h 41"/>
                  <a:gd name="T16" fmla="*/ 0 w 41"/>
                  <a:gd name="T17" fmla="*/ 15 h 41"/>
                  <a:gd name="T18" fmla="*/ 0 w 41"/>
                  <a:gd name="T19" fmla="*/ 18 h 41"/>
                  <a:gd name="T20" fmla="*/ 1 w 41"/>
                  <a:gd name="T21" fmla="*/ 20 h 41"/>
                  <a:gd name="T22" fmla="*/ 3 w 41"/>
                  <a:gd name="T23" fmla="*/ 23 h 41"/>
                  <a:gd name="T24" fmla="*/ 4 w 41"/>
                  <a:gd name="T25" fmla="*/ 26 h 41"/>
                  <a:gd name="T26" fmla="*/ 7 w 41"/>
                  <a:gd name="T27" fmla="*/ 27 h 41"/>
                  <a:gd name="T28" fmla="*/ 9 w 41"/>
                  <a:gd name="T29" fmla="*/ 29 h 41"/>
                  <a:gd name="T30" fmla="*/ 13 w 41"/>
                  <a:gd name="T31" fmla="*/ 30 h 41"/>
                  <a:gd name="T32" fmla="*/ 15 w 41"/>
                  <a:gd name="T33" fmla="*/ 30 h 41"/>
                  <a:gd name="T34" fmla="*/ 18 w 41"/>
                  <a:gd name="T35" fmla="*/ 30 h 41"/>
                  <a:gd name="T36" fmla="*/ 21 w 41"/>
                  <a:gd name="T37" fmla="*/ 29 h 41"/>
                  <a:gd name="T38" fmla="*/ 23 w 41"/>
                  <a:gd name="T39" fmla="*/ 27 h 41"/>
                  <a:gd name="T40" fmla="*/ 26 w 41"/>
                  <a:gd name="T41" fmla="*/ 26 h 41"/>
                  <a:gd name="T42" fmla="*/ 27 w 41"/>
                  <a:gd name="T43" fmla="*/ 23 h 41"/>
                  <a:gd name="T44" fmla="*/ 29 w 41"/>
                  <a:gd name="T45" fmla="*/ 20 h 41"/>
                  <a:gd name="T46" fmla="*/ 30 w 41"/>
                  <a:gd name="T47" fmla="*/ 18 h 41"/>
                  <a:gd name="T48" fmla="*/ 30 w 41"/>
                  <a:gd name="T49" fmla="*/ 15 h 41"/>
                  <a:gd name="T50" fmla="*/ 30 w 41"/>
                  <a:gd name="T51" fmla="*/ 12 h 41"/>
                  <a:gd name="T52" fmla="*/ 29 w 41"/>
                  <a:gd name="T53" fmla="*/ 9 h 41"/>
                  <a:gd name="T54" fmla="*/ 27 w 41"/>
                  <a:gd name="T55" fmla="*/ 7 h 41"/>
                  <a:gd name="T56" fmla="*/ 26 w 41"/>
                  <a:gd name="T57" fmla="*/ 4 h 41"/>
                  <a:gd name="T58" fmla="*/ 23 w 41"/>
                  <a:gd name="T59" fmla="*/ 3 h 41"/>
                  <a:gd name="T60" fmla="*/ 21 w 41"/>
                  <a:gd name="T61" fmla="*/ 1 h 41"/>
                  <a:gd name="T62" fmla="*/ 18 w 41"/>
                  <a:gd name="T63" fmla="*/ 0 h 41"/>
                  <a:gd name="T64" fmla="*/ 15 w 41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"/>
                  <a:gd name="T100" fmla="*/ 0 h 41"/>
                  <a:gd name="T101" fmla="*/ 41 w 41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" h="41">
                    <a:moveTo>
                      <a:pt x="21" y="0"/>
                    </a:moveTo>
                    <a:lnTo>
                      <a:pt x="17" y="0"/>
                    </a:lnTo>
                    <a:lnTo>
                      <a:pt x="13" y="1"/>
                    </a:lnTo>
                    <a:lnTo>
                      <a:pt x="9" y="3"/>
                    </a:lnTo>
                    <a:lnTo>
                      <a:pt x="6" y="6"/>
                    </a:lnTo>
                    <a:lnTo>
                      <a:pt x="3" y="9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1" y="28"/>
                    </a:lnTo>
                    <a:lnTo>
                      <a:pt x="3" y="32"/>
                    </a:lnTo>
                    <a:lnTo>
                      <a:pt x="6" y="35"/>
                    </a:lnTo>
                    <a:lnTo>
                      <a:pt x="9" y="38"/>
                    </a:lnTo>
                    <a:lnTo>
                      <a:pt x="13" y="40"/>
                    </a:lnTo>
                    <a:lnTo>
                      <a:pt x="17" y="41"/>
                    </a:lnTo>
                    <a:lnTo>
                      <a:pt x="21" y="41"/>
                    </a:lnTo>
                    <a:lnTo>
                      <a:pt x="25" y="41"/>
                    </a:lnTo>
                    <a:lnTo>
                      <a:pt x="29" y="40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8" y="32"/>
                    </a:lnTo>
                    <a:lnTo>
                      <a:pt x="40" y="28"/>
                    </a:lnTo>
                    <a:lnTo>
                      <a:pt x="41" y="25"/>
                    </a:lnTo>
                    <a:lnTo>
                      <a:pt x="41" y="20"/>
                    </a:lnTo>
                    <a:lnTo>
                      <a:pt x="41" y="16"/>
                    </a:lnTo>
                    <a:lnTo>
                      <a:pt x="40" y="13"/>
                    </a:lnTo>
                    <a:lnTo>
                      <a:pt x="38" y="9"/>
                    </a:lnTo>
                    <a:lnTo>
                      <a:pt x="35" y="6"/>
                    </a:lnTo>
                    <a:lnTo>
                      <a:pt x="32" y="3"/>
                    </a:lnTo>
                    <a:lnTo>
                      <a:pt x="29" y="1"/>
                    </a:lnTo>
                    <a:lnTo>
                      <a:pt x="25" y="0"/>
                    </a:lnTo>
                    <a:lnTo>
                      <a:pt x="21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25" name="Freeform 278"/>
              <p:cNvSpPr>
                <a:spLocks/>
              </p:cNvSpPr>
              <p:nvPr/>
            </p:nvSpPr>
            <p:spPr bwMode="auto">
              <a:xfrm>
                <a:off x="3047" y="2480"/>
                <a:ext cx="35" cy="35"/>
              </a:xfrm>
              <a:custGeom>
                <a:avLst/>
                <a:gdLst>
                  <a:gd name="T0" fmla="*/ 15 w 41"/>
                  <a:gd name="T1" fmla="*/ 0 h 41"/>
                  <a:gd name="T2" fmla="*/ 12 w 41"/>
                  <a:gd name="T3" fmla="*/ 0 h 41"/>
                  <a:gd name="T4" fmla="*/ 8 w 41"/>
                  <a:gd name="T5" fmla="*/ 1 h 41"/>
                  <a:gd name="T6" fmla="*/ 6 w 41"/>
                  <a:gd name="T7" fmla="*/ 3 h 41"/>
                  <a:gd name="T8" fmla="*/ 3 w 41"/>
                  <a:gd name="T9" fmla="*/ 4 h 41"/>
                  <a:gd name="T10" fmla="*/ 3 w 41"/>
                  <a:gd name="T11" fmla="*/ 7 h 41"/>
                  <a:gd name="T12" fmla="*/ 1 w 41"/>
                  <a:gd name="T13" fmla="*/ 9 h 41"/>
                  <a:gd name="T14" fmla="*/ 0 w 41"/>
                  <a:gd name="T15" fmla="*/ 12 h 41"/>
                  <a:gd name="T16" fmla="*/ 0 w 41"/>
                  <a:gd name="T17" fmla="*/ 15 h 41"/>
                  <a:gd name="T18" fmla="*/ 0 w 41"/>
                  <a:gd name="T19" fmla="*/ 18 h 41"/>
                  <a:gd name="T20" fmla="*/ 1 w 41"/>
                  <a:gd name="T21" fmla="*/ 20 h 41"/>
                  <a:gd name="T22" fmla="*/ 3 w 41"/>
                  <a:gd name="T23" fmla="*/ 23 h 41"/>
                  <a:gd name="T24" fmla="*/ 3 w 41"/>
                  <a:gd name="T25" fmla="*/ 26 h 41"/>
                  <a:gd name="T26" fmla="*/ 6 w 41"/>
                  <a:gd name="T27" fmla="*/ 27 h 41"/>
                  <a:gd name="T28" fmla="*/ 8 w 41"/>
                  <a:gd name="T29" fmla="*/ 29 h 41"/>
                  <a:gd name="T30" fmla="*/ 12 w 41"/>
                  <a:gd name="T31" fmla="*/ 30 h 41"/>
                  <a:gd name="T32" fmla="*/ 15 w 41"/>
                  <a:gd name="T33" fmla="*/ 30 h 41"/>
                  <a:gd name="T34" fmla="*/ 17 w 41"/>
                  <a:gd name="T35" fmla="*/ 30 h 41"/>
                  <a:gd name="T36" fmla="*/ 21 w 41"/>
                  <a:gd name="T37" fmla="*/ 29 h 41"/>
                  <a:gd name="T38" fmla="*/ 23 w 41"/>
                  <a:gd name="T39" fmla="*/ 27 h 41"/>
                  <a:gd name="T40" fmla="*/ 26 w 41"/>
                  <a:gd name="T41" fmla="*/ 26 h 41"/>
                  <a:gd name="T42" fmla="*/ 27 w 41"/>
                  <a:gd name="T43" fmla="*/ 23 h 41"/>
                  <a:gd name="T44" fmla="*/ 29 w 41"/>
                  <a:gd name="T45" fmla="*/ 20 h 41"/>
                  <a:gd name="T46" fmla="*/ 29 w 41"/>
                  <a:gd name="T47" fmla="*/ 18 h 41"/>
                  <a:gd name="T48" fmla="*/ 30 w 41"/>
                  <a:gd name="T49" fmla="*/ 15 h 41"/>
                  <a:gd name="T50" fmla="*/ 29 w 41"/>
                  <a:gd name="T51" fmla="*/ 12 h 41"/>
                  <a:gd name="T52" fmla="*/ 29 w 41"/>
                  <a:gd name="T53" fmla="*/ 9 h 41"/>
                  <a:gd name="T54" fmla="*/ 27 w 41"/>
                  <a:gd name="T55" fmla="*/ 7 h 41"/>
                  <a:gd name="T56" fmla="*/ 26 w 41"/>
                  <a:gd name="T57" fmla="*/ 4 h 41"/>
                  <a:gd name="T58" fmla="*/ 23 w 41"/>
                  <a:gd name="T59" fmla="*/ 3 h 41"/>
                  <a:gd name="T60" fmla="*/ 21 w 41"/>
                  <a:gd name="T61" fmla="*/ 1 h 41"/>
                  <a:gd name="T62" fmla="*/ 17 w 41"/>
                  <a:gd name="T63" fmla="*/ 0 h 41"/>
                  <a:gd name="T64" fmla="*/ 15 w 41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"/>
                  <a:gd name="T100" fmla="*/ 0 h 41"/>
                  <a:gd name="T101" fmla="*/ 41 w 41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" h="41">
                    <a:moveTo>
                      <a:pt x="21" y="0"/>
                    </a:moveTo>
                    <a:lnTo>
                      <a:pt x="16" y="0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5" y="6"/>
                    </a:lnTo>
                    <a:lnTo>
                      <a:pt x="3" y="9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1" y="28"/>
                    </a:lnTo>
                    <a:lnTo>
                      <a:pt x="3" y="32"/>
                    </a:lnTo>
                    <a:lnTo>
                      <a:pt x="5" y="35"/>
                    </a:lnTo>
                    <a:lnTo>
                      <a:pt x="8" y="38"/>
                    </a:lnTo>
                    <a:lnTo>
                      <a:pt x="11" y="40"/>
                    </a:lnTo>
                    <a:lnTo>
                      <a:pt x="16" y="41"/>
                    </a:lnTo>
                    <a:lnTo>
                      <a:pt x="21" y="41"/>
                    </a:lnTo>
                    <a:lnTo>
                      <a:pt x="24" y="41"/>
                    </a:lnTo>
                    <a:lnTo>
                      <a:pt x="29" y="40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7" y="32"/>
                    </a:lnTo>
                    <a:lnTo>
                      <a:pt x="40" y="28"/>
                    </a:lnTo>
                    <a:lnTo>
                      <a:pt x="40" y="25"/>
                    </a:lnTo>
                    <a:lnTo>
                      <a:pt x="41" y="20"/>
                    </a:lnTo>
                    <a:lnTo>
                      <a:pt x="40" y="16"/>
                    </a:lnTo>
                    <a:lnTo>
                      <a:pt x="40" y="13"/>
                    </a:lnTo>
                    <a:lnTo>
                      <a:pt x="37" y="9"/>
                    </a:lnTo>
                    <a:lnTo>
                      <a:pt x="35" y="6"/>
                    </a:lnTo>
                    <a:lnTo>
                      <a:pt x="32" y="3"/>
                    </a:lnTo>
                    <a:lnTo>
                      <a:pt x="29" y="1"/>
                    </a:lnTo>
                    <a:lnTo>
                      <a:pt x="24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26" name="Freeform 279"/>
              <p:cNvSpPr>
                <a:spLocks/>
              </p:cNvSpPr>
              <p:nvPr/>
            </p:nvSpPr>
            <p:spPr bwMode="auto">
              <a:xfrm>
                <a:off x="3047" y="2480"/>
                <a:ext cx="35" cy="35"/>
              </a:xfrm>
              <a:custGeom>
                <a:avLst/>
                <a:gdLst>
                  <a:gd name="T0" fmla="*/ 15 w 41"/>
                  <a:gd name="T1" fmla="*/ 0 h 41"/>
                  <a:gd name="T2" fmla="*/ 12 w 41"/>
                  <a:gd name="T3" fmla="*/ 0 h 41"/>
                  <a:gd name="T4" fmla="*/ 8 w 41"/>
                  <a:gd name="T5" fmla="*/ 1 h 41"/>
                  <a:gd name="T6" fmla="*/ 6 w 41"/>
                  <a:gd name="T7" fmla="*/ 3 h 41"/>
                  <a:gd name="T8" fmla="*/ 3 w 41"/>
                  <a:gd name="T9" fmla="*/ 4 h 41"/>
                  <a:gd name="T10" fmla="*/ 3 w 41"/>
                  <a:gd name="T11" fmla="*/ 7 h 41"/>
                  <a:gd name="T12" fmla="*/ 1 w 41"/>
                  <a:gd name="T13" fmla="*/ 9 h 41"/>
                  <a:gd name="T14" fmla="*/ 0 w 41"/>
                  <a:gd name="T15" fmla="*/ 12 h 41"/>
                  <a:gd name="T16" fmla="*/ 0 w 41"/>
                  <a:gd name="T17" fmla="*/ 15 h 41"/>
                  <a:gd name="T18" fmla="*/ 0 w 41"/>
                  <a:gd name="T19" fmla="*/ 18 h 41"/>
                  <a:gd name="T20" fmla="*/ 1 w 41"/>
                  <a:gd name="T21" fmla="*/ 20 h 41"/>
                  <a:gd name="T22" fmla="*/ 3 w 41"/>
                  <a:gd name="T23" fmla="*/ 23 h 41"/>
                  <a:gd name="T24" fmla="*/ 3 w 41"/>
                  <a:gd name="T25" fmla="*/ 26 h 41"/>
                  <a:gd name="T26" fmla="*/ 6 w 41"/>
                  <a:gd name="T27" fmla="*/ 27 h 41"/>
                  <a:gd name="T28" fmla="*/ 8 w 41"/>
                  <a:gd name="T29" fmla="*/ 29 h 41"/>
                  <a:gd name="T30" fmla="*/ 12 w 41"/>
                  <a:gd name="T31" fmla="*/ 30 h 41"/>
                  <a:gd name="T32" fmla="*/ 15 w 41"/>
                  <a:gd name="T33" fmla="*/ 30 h 41"/>
                  <a:gd name="T34" fmla="*/ 17 w 41"/>
                  <a:gd name="T35" fmla="*/ 30 h 41"/>
                  <a:gd name="T36" fmla="*/ 21 w 41"/>
                  <a:gd name="T37" fmla="*/ 29 h 41"/>
                  <a:gd name="T38" fmla="*/ 23 w 41"/>
                  <a:gd name="T39" fmla="*/ 27 h 41"/>
                  <a:gd name="T40" fmla="*/ 26 w 41"/>
                  <a:gd name="T41" fmla="*/ 26 h 41"/>
                  <a:gd name="T42" fmla="*/ 27 w 41"/>
                  <a:gd name="T43" fmla="*/ 23 h 41"/>
                  <a:gd name="T44" fmla="*/ 29 w 41"/>
                  <a:gd name="T45" fmla="*/ 20 h 41"/>
                  <a:gd name="T46" fmla="*/ 29 w 41"/>
                  <a:gd name="T47" fmla="*/ 18 h 41"/>
                  <a:gd name="T48" fmla="*/ 30 w 41"/>
                  <a:gd name="T49" fmla="*/ 15 h 41"/>
                  <a:gd name="T50" fmla="*/ 29 w 41"/>
                  <a:gd name="T51" fmla="*/ 12 h 41"/>
                  <a:gd name="T52" fmla="*/ 29 w 41"/>
                  <a:gd name="T53" fmla="*/ 9 h 41"/>
                  <a:gd name="T54" fmla="*/ 27 w 41"/>
                  <a:gd name="T55" fmla="*/ 7 h 41"/>
                  <a:gd name="T56" fmla="*/ 26 w 41"/>
                  <a:gd name="T57" fmla="*/ 4 h 41"/>
                  <a:gd name="T58" fmla="*/ 23 w 41"/>
                  <a:gd name="T59" fmla="*/ 3 h 41"/>
                  <a:gd name="T60" fmla="*/ 21 w 41"/>
                  <a:gd name="T61" fmla="*/ 1 h 41"/>
                  <a:gd name="T62" fmla="*/ 17 w 41"/>
                  <a:gd name="T63" fmla="*/ 0 h 41"/>
                  <a:gd name="T64" fmla="*/ 15 w 41"/>
                  <a:gd name="T65" fmla="*/ 0 h 4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1"/>
                  <a:gd name="T100" fmla="*/ 0 h 41"/>
                  <a:gd name="T101" fmla="*/ 41 w 41"/>
                  <a:gd name="T102" fmla="*/ 41 h 4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1" h="41">
                    <a:moveTo>
                      <a:pt x="21" y="0"/>
                    </a:moveTo>
                    <a:lnTo>
                      <a:pt x="16" y="0"/>
                    </a:lnTo>
                    <a:lnTo>
                      <a:pt x="11" y="1"/>
                    </a:lnTo>
                    <a:lnTo>
                      <a:pt x="8" y="3"/>
                    </a:lnTo>
                    <a:lnTo>
                      <a:pt x="5" y="6"/>
                    </a:lnTo>
                    <a:lnTo>
                      <a:pt x="3" y="9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1" y="28"/>
                    </a:lnTo>
                    <a:lnTo>
                      <a:pt x="3" y="32"/>
                    </a:lnTo>
                    <a:lnTo>
                      <a:pt x="5" y="35"/>
                    </a:lnTo>
                    <a:lnTo>
                      <a:pt x="8" y="38"/>
                    </a:lnTo>
                    <a:lnTo>
                      <a:pt x="11" y="40"/>
                    </a:lnTo>
                    <a:lnTo>
                      <a:pt x="16" y="41"/>
                    </a:lnTo>
                    <a:lnTo>
                      <a:pt x="21" y="41"/>
                    </a:lnTo>
                    <a:lnTo>
                      <a:pt x="24" y="41"/>
                    </a:lnTo>
                    <a:lnTo>
                      <a:pt x="29" y="40"/>
                    </a:lnTo>
                    <a:lnTo>
                      <a:pt x="32" y="38"/>
                    </a:lnTo>
                    <a:lnTo>
                      <a:pt x="35" y="35"/>
                    </a:lnTo>
                    <a:lnTo>
                      <a:pt x="37" y="32"/>
                    </a:lnTo>
                    <a:lnTo>
                      <a:pt x="40" y="28"/>
                    </a:lnTo>
                    <a:lnTo>
                      <a:pt x="40" y="25"/>
                    </a:lnTo>
                    <a:lnTo>
                      <a:pt x="41" y="20"/>
                    </a:lnTo>
                    <a:lnTo>
                      <a:pt x="40" y="16"/>
                    </a:lnTo>
                    <a:lnTo>
                      <a:pt x="40" y="13"/>
                    </a:lnTo>
                    <a:lnTo>
                      <a:pt x="37" y="9"/>
                    </a:lnTo>
                    <a:lnTo>
                      <a:pt x="35" y="6"/>
                    </a:lnTo>
                    <a:lnTo>
                      <a:pt x="32" y="3"/>
                    </a:lnTo>
                    <a:lnTo>
                      <a:pt x="29" y="1"/>
                    </a:lnTo>
                    <a:lnTo>
                      <a:pt x="24" y="0"/>
                    </a:lnTo>
                    <a:lnTo>
                      <a:pt x="21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27" name="Rectangle 280"/>
              <p:cNvSpPr>
                <a:spLocks noChangeArrowheads="1"/>
              </p:cNvSpPr>
              <p:nvPr/>
            </p:nvSpPr>
            <p:spPr bwMode="auto">
              <a:xfrm>
                <a:off x="3026" y="2480"/>
                <a:ext cx="35" cy="3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28" name="Rectangle 281"/>
              <p:cNvSpPr>
                <a:spLocks noChangeArrowheads="1"/>
              </p:cNvSpPr>
              <p:nvPr/>
            </p:nvSpPr>
            <p:spPr bwMode="auto">
              <a:xfrm>
                <a:off x="3026" y="2480"/>
                <a:ext cx="35" cy="35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29" name="Rectangle 282"/>
              <p:cNvSpPr>
                <a:spLocks noChangeArrowheads="1"/>
              </p:cNvSpPr>
              <p:nvPr/>
            </p:nvSpPr>
            <p:spPr bwMode="auto">
              <a:xfrm>
                <a:off x="3010" y="2499"/>
                <a:ext cx="71" cy="13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30" name="Rectangle 283"/>
              <p:cNvSpPr>
                <a:spLocks noChangeArrowheads="1"/>
              </p:cNvSpPr>
              <p:nvPr/>
            </p:nvSpPr>
            <p:spPr bwMode="auto">
              <a:xfrm>
                <a:off x="3010" y="2499"/>
                <a:ext cx="71" cy="13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31" name="Line 284"/>
              <p:cNvSpPr>
                <a:spLocks noChangeShapeType="1"/>
              </p:cNvSpPr>
              <p:nvPr/>
            </p:nvSpPr>
            <p:spPr bwMode="auto">
              <a:xfrm flipV="1">
                <a:off x="3045" y="2563"/>
                <a:ext cx="1" cy="7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32" name="Line 285"/>
              <p:cNvSpPr>
                <a:spLocks noChangeShapeType="1"/>
              </p:cNvSpPr>
              <p:nvPr/>
            </p:nvSpPr>
            <p:spPr bwMode="auto">
              <a:xfrm flipH="1" flipV="1">
                <a:off x="3021" y="2494"/>
                <a:ext cx="1" cy="6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33" name="Line 286"/>
              <p:cNvSpPr>
                <a:spLocks noChangeShapeType="1"/>
              </p:cNvSpPr>
              <p:nvPr/>
            </p:nvSpPr>
            <p:spPr bwMode="auto">
              <a:xfrm flipV="1">
                <a:off x="3070" y="2496"/>
                <a:ext cx="1" cy="61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34" name="Rectangle 287"/>
              <p:cNvSpPr>
                <a:spLocks noChangeArrowheads="1"/>
              </p:cNvSpPr>
              <p:nvPr/>
            </p:nvSpPr>
            <p:spPr bwMode="auto">
              <a:xfrm>
                <a:off x="3003" y="2557"/>
                <a:ext cx="18" cy="81"/>
              </a:xfrm>
              <a:prstGeom prst="rect">
                <a:avLst/>
              </a:prstGeom>
              <a:no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35" name="Rectangle 288"/>
              <p:cNvSpPr>
                <a:spLocks noChangeArrowheads="1"/>
              </p:cNvSpPr>
              <p:nvPr/>
            </p:nvSpPr>
            <p:spPr bwMode="auto">
              <a:xfrm>
                <a:off x="3070" y="2559"/>
                <a:ext cx="18" cy="8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36" name="Rectangle 289"/>
              <p:cNvSpPr>
                <a:spLocks noChangeArrowheads="1"/>
              </p:cNvSpPr>
              <p:nvPr/>
            </p:nvSpPr>
            <p:spPr bwMode="auto">
              <a:xfrm>
                <a:off x="3003" y="2557"/>
                <a:ext cx="18" cy="8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9" name="Group 550"/>
            <p:cNvGrpSpPr>
              <a:grpSpLocks/>
            </p:cNvGrpSpPr>
            <p:nvPr/>
          </p:nvGrpSpPr>
          <p:grpSpPr bwMode="auto">
            <a:xfrm>
              <a:off x="4259263" y="4707357"/>
              <a:ext cx="1284288" cy="252000"/>
              <a:chOff x="2683" y="2470"/>
              <a:chExt cx="809" cy="202"/>
            </a:xfrm>
          </p:grpSpPr>
          <p:sp>
            <p:nvSpPr>
              <p:cNvPr id="1235" name="Freeform 145"/>
              <p:cNvSpPr>
                <a:spLocks noEditPoints="1"/>
              </p:cNvSpPr>
              <p:nvPr/>
            </p:nvSpPr>
            <p:spPr bwMode="auto">
              <a:xfrm>
                <a:off x="3240" y="2558"/>
                <a:ext cx="102" cy="21"/>
              </a:xfrm>
              <a:custGeom>
                <a:avLst/>
                <a:gdLst>
                  <a:gd name="T0" fmla="*/ 9 w 119"/>
                  <a:gd name="T1" fmla="*/ 0 h 24"/>
                  <a:gd name="T2" fmla="*/ 13 w 119"/>
                  <a:gd name="T3" fmla="*/ 1 h 24"/>
                  <a:gd name="T4" fmla="*/ 15 w 119"/>
                  <a:gd name="T5" fmla="*/ 3 h 24"/>
                  <a:gd name="T6" fmla="*/ 18 w 119"/>
                  <a:gd name="T7" fmla="*/ 6 h 24"/>
                  <a:gd name="T8" fmla="*/ 18 w 119"/>
                  <a:gd name="T9" fmla="*/ 10 h 24"/>
                  <a:gd name="T10" fmla="*/ 18 w 119"/>
                  <a:gd name="T11" fmla="*/ 12 h 24"/>
                  <a:gd name="T12" fmla="*/ 15 w 119"/>
                  <a:gd name="T13" fmla="*/ 16 h 24"/>
                  <a:gd name="T14" fmla="*/ 13 w 119"/>
                  <a:gd name="T15" fmla="*/ 17 h 24"/>
                  <a:gd name="T16" fmla="*/ 9 w 119"/>
                  <a:gd name="T17" fmla="*/ 18 h 24"/>
                  <a:gd name="T18" fmla="*/ 7 w 119"/>
                  <a:gd name="T19" fmla="*/ 18 h 24"/>
                  <a:gd name="T20" fmla="*/ 3 w 119"/>
                  <a:gd name="T21" fmla="*/ 17 h 24"/>
                  <a:gd name="T22" fmla="*/ 1 w 119"/>
                  <a:gd name="T23" fmla="*/ 15 h 24"/>
                  <a:gd name="T24" fmla="*/ 0 w 119"/>
                  <a:gd name="T25" fmla="*/ 11 h 24"/>
                  <a:gd name="T26" fmla="*/ 0 w 119"/>
                  <a:gd name="T27" fmla="*/ 7 h 24"/>
                  <a:gd name="T28" fmla="*/ 1 w 119"/>
                  <a:gd name="T29" fmla="*/ 4 h 24"/>
                  <a:gd name="T30" fmla="*/ 3 w 119"/>
                  <a:gd name="T31" fmla="*/ 1 h 24"/>
                  <a:gd name="T32" fmla="*/ 7 w 119"/>
                  <a:gd name="T33" fmla="*/ 0 h 24"/>
                  <a:gd name="T34" fmla="*/ 9 w 119"/>
                  <a:gd name="T35" fmla="*/ 0 h 24"/>
                  <a:gd name="T36" fmla="*/ 44 w 119"/>
                  <a:gd name="T37" fmla="*/ 0 h 24"/>
                  <a:gd name="T38" fmla="*/ 48 w 119"/>
                  <a:gd name="T39" fmla="*/ 1 h 24"/>
                  <a:gd name="T40" fmla="*/ 50 w 119"/>
                  <a:gd name="T41" fmla="*/ 3 h 24"/>
                  <a:gd name="T42" fmla="*/ 53 w 119"/>
                  <a:gd name="T43" fmla="*/ 6 h 24"/>
                  <a:gd name="T44" fmla="*/ 53 w 119"/>
                  <a:gd name="T45" fmla="*/ 10 h 24"/>
                  <a:gd name="T46" fmla="*/ 53 w 119"/>
                  <a:gd name="T47" fmla="*/ 12 h 24"/>
                  <a:gd name="T48" fmla="*/ 50 w 119"/>
                  <a:gd name="T49" fmla="*/ 16 h 24"/>
                  <a:gd name="T50" fmla="*/ 48 w 119"/>
                  <a:gd name="T51" fmla="*/ 17 h 24"/>
                  <a:gd name="T52" fmla="*/ 44 w 119"/>
                  <a:gd name="T53" fmla="*/ 18 h 24"/>
                  <a:gd name="T54" fmla="*/ 42 w 119"/>
                  <a:gd name="T55" fmla="*/ 18 h 24"/>
                  <a:gd name="T56" fmla="*/ 39 w 119"/>
                  <a:gd name="T57" fmla="*/ 17 h 24"/>
                  <a:gd name="T58" fmla="*/ 36 w 119"/>
                  <a:gd name="T59" fmla="*/ 15 h 24"/>
                  <a:gd name="T60" fmla="*/ 35 w 119"/>
                  <a:gd name="T61" fmla="*/ 11 h 24"/>
                  <a:gd name="T62" fmla="*/ 35 w 119"/>
                  <a:gd name="T63" fmla="*/ 7 h 24"/>
                  <a:gd name="T64" fmla="*/ 36 w 119"/>
                  <a:gd name="T65" fmla="*/ 4 h 24"/>
                  <a:gd name="T66" fmla="*/ 39 w 119"/>
                  <a:gd name="T67" fmla="*/ 1 h 24"/>
                  <a:gd name="T68" fmla="*/ 42 w 119"/>
                  <a:gd name="T69" fmla="*/ 0 h 24"/>
                  <a:gd name="T70" fmla="*/ 44 w 119"/>
                  <a:gd name="T71" fmla="*/ 0 h 24"/>
                  <a:gd name="T72" fmla="*/ 80 w 119"/>
                  <a:gd name="T73" fmla="*/ 0 h 24"/>
                  <a:gd name="T74" fmla="*/ 83 w 119"/>
                  <a:gd name="T75" fmla="*/ 1 h 24"/>
                  <a:gd name="T76" fmla="*/ 85 w 119"/>
                  <a:gd name="T77" fmla="*/ 3 h 24"/>
                  <a:gd name="T78" fmla="*/ 87 w 119"/>
                  <a:gd name="T79" fmla="*/ 6 h 24"/>
                  <a:gd name="T80" fmla="*/ 87 w 119"/>
                  <a:gd name="T81" fmla="*/ 10 h 24"/>
                  <a:gd name="T82" fmla="*/ 87 w 119"/>
                  <a:gd name="T83" fmla="*/ 12 h 24"/>
                  <a:gd name="T84" fmla="*/ 85 w 119"/>
                  <a:gd name="T85" fmla="*/ 16 h 24"/>
                  <a:gd name="T86" fmla="*/ 83 w 119"/>
                  <a:gd name="T87" fmla="*/ 17 h 24"/>
                  <a:gd name="T88" fmla="*/ 80 w 119"/>
                  <a:gd name="T89" fmla="*/ 18 h 24"/>
                  <a:gd name="T90" fmla="*/ 77 w 119"/>
                  <a:gd name="T91" fmla="*/ 18 h 24"/>
                  <a:gd name="T92" fmla="*/ 74 w 119"/>
                  <a:gd name="T93" fmla="*/ 17 h 24"/>
                  <a:gd name="T94" fmla="*/ 71 w 119"/>
                  <a:gd name="T95" fmla="*/ 15 h 24"/>
                  <a:gd name="T96" fmla="*/ 70 w 119"/>
                  <a:gd name="T97" fmla="*/ 11 h 24"/>
                  <a:gd name="T98" fmla="*/ 70 w 119"/>
                  <a:gd name="T99" fmla="*/ 7 h 24"/>
                  <a:gd name="T100" fmla="*/ 71 w 119"/>
                  <a:gd name="T101" fmla="*/ 4 h 24"/>
                  <a:gd name="T102" fmla="*/ 74 w 119"/>
                  <a:gd name="T103" fmla="*/ 1 h 24"/>
                  <a:gd name="T104" fmla="*/ 77 w 119"/>
                  <a:gd name="T105" fmla="*/ 0 h 24"/>
                  <a:gd name="T106" fmla="*/ 80 w 119"/>
                  <a:gd name="T107" fmla="*/ 0 h 24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19"/>
                  <a:gd name="T163" fmla="*/ 0 h 24"/>
                  <a:gd name="T164" fmla="*/ 119 w 119"/>
                  <a:gd name="T165" fmla="*/ 24 h 24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19" h="24">
                    <a:moveTo>
                      <a:pt x="12" y="0"/>
                    </a:moveTo>
                    <a:lnTo>
                      <a:pt x="12" y="0"/>
                    </a:lnTo>
                    <a:lnTo>
                      <a:pt x="14" y="0"/>
                    </a:lnTo>
                    <a:lnTo>
                      <a:pt x="17" y="1"/>
                    </a:lnTo>
                    <a:lnTo>
                      <a:pt x="19" y="1"/>
                    </a:lnTo>
                    <a:lnTo>
                      <a:pt x="20" y="3"/>
                    </a:lnTo>
                    <a:lnTo>
                      <a:pt x="22" y="5"/>
                    </a:lnTo>
                    <a:lnTo>
                      <a:pt x="24" y="8"/>
                    </a:lnTo>
                    <a:lnTo>
                      <a:pt x="24" y="9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4" y="16"/>
                    </a:lnTo>
                    <a:lnTo>
                      <a:pt x="22" y="19"/>
                    </a:lnTo>
                    <a:lnTo>
                      <a:pt x="20" y="20"/>
                    </a:lnTo>
                    <a:lnTo>
                      <a:pt x="19" y="22"/>
                    </a:lnTo>
                    <a:lnTo>
                      <a:pt x="17" y="22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9" y="24"/>
                    </a:lnTo>
                    <a:lnTo>
                      <a:pt x="8" y="22"/>
                    </a:lnTo>
                    <a:lnTo>
                      <a:pt x="4" y="22"/>
                    </a:lnTo>
                    <a:lnTo>
                      <a:pt x="3" y="20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8" y="1"/>
                    </a:lnTo>
                    <a:lnTo>
                      <a:pt x="9" y="0"/>
                    </a:lnTo>
                    <a:lnTo>
                      <a:pt x="12" y="0"/>
                    </a:lnTo>
                    <a:close/>
                    <a:moveTo>
                      <a:pt x="60" y="0"/>
                    </a:moveTo>
                    <a:lnTo>
                      <a:pt x="60" y="0"/>
                    </a:lnTo>
                    <a:lnTo>
                      <a:pt x="62" y="0"/>
                    </a:lnTo>
                    <a:lnTo>
                      <a:pt x="65" y="1"/>
                    </a:lnTo>
                    <a:lnTo>
                      <a:pt x="67" y="1"/>
                    </a:lnTo>
                    <a:lnTo>
                      <a:pt x="68" y="3"/>
                    </a:lnTo>
                    <a:lnTo>
                      <a:pt x="70" y="5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2"/>
                    </a:lnTo>
                    <a:lnTo>
                      <a:pt x="72" y="14"/>
                    </a:lnTo>
                    <a:lnTo>
                      <a:pt x="72" y="16"/>
                    </a:lnTo>
                    <a:lnTo>
                      <a:pt x="70" y="19"/>
                    </a:lnTo>
                    <a:lnTo>
                      <a:pt x="68" y="20"/>
                    </a:lnTo>
                    <a:lnTo>
                      <a:pt x="67" y="22"/>
                    </a:lnTo>
                    <a:lnTo>
                      <a:pt x="65" y="22"/>
                    </a:lnTo>
                    <a:lnTo>
                      <a:pt x="62" y="24"/>
                    </a:lnTo>
                    <a:lnTo>
                      <a:pt x="60" y="24"/>
                    </a:lnTo>
                    <a:lnTo>
                      <a:pt x="57" y="24"/>
                    </a:lnTo>
                    <a:lnTo>
                      <a:pt x="56" y="22"/>
                    </a:lnTo>
                    <a:lnTo>
                      <a:pt x="52" y="22"/>
                    </a:lnTo>
                    <a:lnTo>
                      <a:pt x="51" y="20"/>
                    </a:lnTo>
                    <a:lnTo>
                      <a:pt x="49" y="19"/>
                    </a:lnTo>
                    <a:lnTo>
                      <a:pt x="49" y="16"/>
                    </a:lnTo>
                    <a:lnTo>
                      <a:pt x="48" y="14"/>
                    </a:lnTo>
                    <a:lnTo>
                      <a:pt x="48" y="12"/>
                    </a:lnTo>
                    <a:lnTo>
                      <a:pt x="48" y="9"/>
                    </a:lnTo>
                    <a:lnTo>
                      <a:pt x="49" y="8"/>
                    </a:lnTo>
                    <a:lnTo>
                      <a:pt x="49" y="5"/>
                    </a:lnTo>
                    <a:lnTo>
                      <a:pt x="51" y="3"/>
                    </a:lnTo>
                    <a:lnTo>
                      <a:pt x="52" y="1"/>
                    </a:lnTo>
                    <a:lnTo>
                      <a:pt x="56" y="1"/>
                    </a:lnTo>
                    <a:lnTo>
                      <a:pt x="57" y="0"/>
                    </a:lnTo>
                    <a:lnTo>
                      <a:pt x="60" y="0"/>
                    </a:lnTo>
                    <a:close/>
                    <a:moveTo>
                      <a:pt x="108" y="0"/>
                    </a:moveTo>
                    <a:lnTo>
                      <a:pt x="108" y="0"/>
                    </a:lnTo>
                    <a:lnTo>
                      <a:pt x="110" y="0"/>
                    </a:lnTo>
                    <a:lnTo>
                      <a:pt x="113" y="1"/>
                    </a:lnTo>
                    <a:lnTo>
                      <a:pt x="115" y="1"/>
                    </a:lnTo>
                    <a:lnTo>
                      <a:pt x="116" y="3"/>
                    </a:lnTo>
                    <a:lnTo>
                      <a:pt x="118" y="5"/>
                    </a:lnTo>
                    <a:lnTo>
                      <a:pt x="119" y="8"/>
                    </a:lnTo>
                    <a:lnTo>
                      <a:pt x="119" y="9"/>
                    </a:lnTo>
                    <a:lnTo>
                      <a:pt x="119" y="12"/>
                    </a:lnTo>
                    <a:lnTo>
                      <a:pt x="119" y="14"/>
                    </a:lnTo>
                    <a:lnTo>
                      <a:pt x="119" y="16"/>
                    </a:lnTo>
                    <a:lnTo>
                      <a:pt x="118" y="19"/>
                    </a:lnTo>
                    <a:lnTo>
                      <a:pt x="116" y="20"/>
                    </a:lnTo>
                    <a:lnTo>
                      <a:pt x="115" y="22"/>
                    </a:lnTo>
                    <a:lnTo>
                      <a:pt x="113" y="22"/>
                    </a:lnTo>
                    <a:lnTo>
                      <a:pt x="110" y="24"/>
                    </a:lnTo>
                    <a:lnTo>
                      <a:pt x="108" y="24"/>
                    </a:lnTo>
                    <a:lnTo>
                      <a:pt x="105" y="24"/>
                    </a:lnTo>
                    <a:lnTo>
                      <a:pt x="103" y="22"/>
                    </a:lnTo>
                    <a:lnTo>
                      <a:pt x="100" y="22"/>
                    </a:lnTo>
                    <a:lnTo>
                      <a:pt x="99" y="20"/>
                    </a:lnTo>
                    <a:lnTo>
                      <a:pt x="97" y="19"/>
                    </a:lnTo>
                    <a:lnTo>
                      <a:pt x="97" y="16"/>
                    </a:lnTo>
                    <a:lnTo>
                      <a:pt x="96" y="14"/>
                    </a:lnTo>
                    <a:lnTo>
                      <a:pt x="96" y="12"/>
                    </a:lnTo>
                    <a:lnTo>
                      <a:pt x="96" y="9"/>
                    </a:lnTo>
                    <a:lnTo>
                      <a:pt x="97" y="8"/>
                    </a:lnTo>
                    <a:lnTo>
                      <a:pt x="97" y="5"/>
                    </a:lnTo>
                    <a:lnTo>
                      <a:pt x="99" y="3"/>
                    </a:lnTo>
                    <a:lnTo>
                      <a:pt x="100" y="1"/>
                    </a:lnTo>
                    <a:lnTo>
                      <a:pt x="103" y="1"/>
                    </a:lnTo>
                    <a:lnTo>
                      <a:pt x="105" y="0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grpSp>
            <p:nvGrpSpPr>
              <p:cNvPr id="10" name="Group 290"/>
              <p:cNvGrpSpPr>
                <a:grpSpLocks/>
              </p:cNvGrpSpPr>
              <p:nvPr/>
            </p:nvGrpSpPr>
            <p:grpSpPr bwMode="auto">
              <a:xfrm>
                <a:off x="2683" y="2470"/>
                <a:ext cx="85" cy="202"/>
                <a:chOff x="3003" y="2438"/>
                <a:chExt cx="85" cy="202"/>
              </a:xfrm>
            </p:grpSpPr>
            <p:sp>
              <p:nvSpPr>
                <p:cNvPr id="1305" name="Freeform 291"/>
                <p:cNvSpPr>
                  <a:spLocks/>
                </p:cNvSpPr>
                <p:nvPr/>
              </p:nvSpPr>
              <p:spPr bwMode="auto">
                <a:xfrm>
                  <a:off x="3029" y="2438"/>
                  <a:ext cx="36" cy="35"/>
                </a:xfrm>
                <a:custGeom>
                  <a:avLst/>
                  <a:gdLst>
                    <a:gd name="T0" fmla="*/ 15 w 42"/>
                    <a:gd name="T1" fmla="*/ 0 h 41"/>
                    <a:gd name="T2" fmla="*/ 12 w 42"/>
                    <a:gd name="T3" fmla="*/ 1 h 41"/>
                    <a:gd name="T4" fmla="*/ 9 w 42"/>
                    <a:gd name="T5" fmla="*/ 1 h 41"/>
                    <a:gd name="T6" fmla="*/ 8 w 42"/>
                    <a:gd name="T7" fmla="*/ 3 h 41"/>
                    <a:gd name="T8" fmla="*/ 5 w 42"/>
                    <a:gd name="T9" fmla="*/ 4 h 41"/>
                    <a:gd name="T10" fmla="*/ 3 w 42"/>
                    <a:gd name="T11" fmla="*/ 7 h 41"/>
                    <a:gd name="T12" fmla="*/ 2 w 42"/>
                    <a:gd name="T13" fmla="*/ 9 h 41"/>
                    <a:gd name="T14" fmla="*/ 0 w 42"/>
                    <a:gd name="T15" fmla="*/ 13 h 41"/>
                    <a:gd name="T16" fmla="*/ 0 w 42"/>
                    <a:gd name="T17" fmla="*/ 15 h 41"/>
                    <a:gd name="T18" fmla="*/ 0 w 42"/>
                    <a:gd name="T19" fmla="*/ 18 h 41"/>
                    <a:gd name="T20" fmla="*/ 2 w 42"/>
                    <a:gd name="T21" fmla="*/ 20 h 41"/>
                    <a:gd name="T22" fmla="*/ 3 w 42"/>
                    <a:gd name="T23" fmla="*/ 24 h 41"/>
                    <a:gd name="T24" fmla="*/ 5 w 42"/>
                    <a:gd name="T25" fmla="*/ 26 h 41"/>
                    <a:gd name="T26" fmla="*/ 8 w 42"/>
                    <a:gd name="T27" fmla="*/ 27 h 41"/>
                    <a:gd name="T28" fmla="*/ 9 w 42"/>
                    <a:gd name="T29" fmla="*/ 28 h 41"/>
                    <a:gd name="T30" fmla="*/ 12 w 42"/>
                    <a:gd name="T31" fmla="*/ 30 h 41"/>
                    <a:gd name="T32" fmla="*/ 15 w 42"/>
                    <a:gd name="T33" fmla="*/ 30 h 41"/>
                    <a:gd name="T34" fmla="*/ 19 w 42"/>
                    <a:gd name="T35" fmla="*/ 30 h 41"/>
                    <a:gd name="T36" fmla="*/ 21 w 42"/>
                    <a:gd name="T37" fmla="*/ 28 h 41"/>
                    <a:gd name="T38" fmla="*/ 23 w 42"/>
                    <a:gd name="T39" fmla="*/ 27 h 41"/>
                    <a:gd name="T40" fmla="*/ 26 w 42"/>
                    <a:gd name="T41" fmla="*/ 26 h 41"/>
                    <a:gd name="T42" fmla="*/ 28 w 42"/>
                    <a:gd name="T43" fmla="*/ 24 h 41"/>
                    <a:gd name="T44" fmla="*/ 29 w 42"/>
                    <a:gd name="T45" fmla="*/ 20 h 41"/>
                    <a:gd name="T46" fmla="*/ 31 w 42"/>
                    <a:gd name="T47" fmla="*/ 18 h 41"/>
                    <a:gd name="T48" fmla="*/ 31 w 42"/>
                    <a:gd name="T49" fmla="*/ 15 h 41"/>
                    <a:gd name="T50" fmla="*/ 31 w 42"/>
                    <a:gd name="T51" fmla="*/ 13 h 41"/>
                    <a:gd name="T52" fmla="*/ 29 w 42"/>
                    <a:gd name="T53" fmla="*/ 9 h 41"/>
                    <a:gd name="T54" fmla="*/ 28 w 42"/>
                    <a:gd name="T55" fmla="*/ 7 h 41"/>
                    <a:gd name="T56" fmla="*/ 26 w 42"/>
                    <a:gd name="T57" fmla="*/ 4 h 41"/>
                    <a:gd name="T58" fmla="*/ 23 w 42"/>
                    <a:gd name="T59" fmla="*/ 3 h 41"/>
                    <a:gd name="T60" fmla="*/ 21 w 42"/>
                    <a:gd name="T61" fmla="*/ 1 h 41"/>
                    <a:gd name="T62" fmla="*/ 19 w 42"/>
                    <a:gd name="T63" fmla="*/ 1 h 41"/>
                    <a:gd name="T64" fmla="*/ 15 w 42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2"/>
                    <a:gd name="T100" fmla="*/ 0 h 41"/>
                    <a:gd name="T101" fmla="*/ 42 w 42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2" h="41">
                      <a:moveTo>
                        <a:pt x="21" y="0"/>
                      </a:moveTo>
                      <a:lnTo>
                        <a:pt x="16" y="1"/>
                      </a:lnTo>
                      <a:lnTo>
                        <a:pt x="13" y="1"/>
                      </a:lnTo>
                      <a:lnTo>
                        <a:pt x="10" y="5"/>
                      </a:lnTo>
                      <a:lnTo>
                        <a:pt x="7" y="6"/>
                      </a:lnTo>
                      <a:lnTo>
                        <a:pt x="3" y="9"/>
                      </a:lnTo>
                      <a:lnTo>
                        <a:pt x="2" y="12"/>
                      </a:lnTo>
                      <a:lnTo>
                        <a:pt x="0" y="17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2" y="28"/>
                      </a:lnTo>
                      <a:lnTo>
                        <a:pt x="3" y="33"/>
                      </a:lnTo>
                      <a:lnTo>
                        <a:pt x="7" y="35"/>
                      </a:lnTo>
                      <a:lnTo>
                        <a:pt x="10" y="38"/>
                      </a:lnTo>
                      <a:lnTo>
                        <a:pt x="13" y="39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6" y="41"/>
                      </a:lnTo>
                      <a:lnTo>
                        <a:pt x="29" y="39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3"/>
                      </a:lnTo>
                      <a:lnTo>
                        <a:pt x="40" y="28"/>
                      </a:lnTo>
                      <a:lnTo>
                        <a:pt x="42" y="25"/>
                      </a:lnTo>
                      <a:lnTo>
                        <a:pt x="42" y="20"/>
                      </a:lnTo>
                      <a:lnTo>
                        <a:pt x="42" y="17"/>
                      </a:lnTo>
                      <a:lnTo>
                        <a:pt x="40" y="12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5"/>
                      </a:lnTo>
                      <a:lnTo>
                        <a:pt x="29" y="1"/>
                      </a:lnTo>
                      <a:lnTo>
                        <a:pt x="26" y="1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06" name="Freeform 292"/>
                <p:cNvSpPr>
                  <a:spLocks/>
                </p:cNvSpPr>
                <p:nvPr/>
              </p:nvSpPr>
              <p:spPr bwMode="auto">
                <a:xfrm>
                  <a:off x="3029" y="2438"/>
                  <a:ext cx="36" cy="35"/>
                </a:xfrm>
                <a:custGeom>
                  <a:avLst/>
                  <a:gdLst>
                    <a:gd name="T0" fmla="*/ 15 w 42"/>
                    <a:gd name="T1" fmla="*/ 0 h 41"/>
                    <a:gd name="T2" fmla="*/ 12 w 42"/>
                    <a:gd name="T3" fmla="*/ 1 h 41"/>
                    <a:gd name="T4" fmla="*/ 9 w 42"/>
                    <a:gd name="T5" fmla="*/ 1 h 41"/>
                    <a:gd name="T6" fmla="*/ 8 w 42"/>
                    <a:gd name="T7" fmla="*/ 3 h 41"/>
                    <a:gd name="T8" fmla="*/ 5 w 42"/>
                    <a:gd name="T9" fmla="*/ 4 h 41"/>
                    <a:gd name="T10" fmla="*/ 3 w 42"/>
                    <a:gd name="T11" fmla="*/ 7 h 41"/>
                    <a:gd name="T12" fmla="*/ 2 w 42"/>
                    <a:gd name="T13" fmla="*/ 9 h 41"/>
                    <a:gd name="T14" fmla="*/ 0 w 42"/>
                    <a:gd name="T15" fmla="*/ 13 h 41"/>
                    <a:gd name="T16" fmla="*/ 0 w 42"/>
                    <a:gd name="T17" fmla="*/ 15 h 41"/>
                    <a:gd name="T18" fmla="*/ 0 w 42"/>
                    <a:gd name="T19" fmla="*/ 18 h 41"/>
                    <a:gd name="T20" fmla="*/ 2 w 42"/>
                    <a:gd name="T21" fmla="*/ 20 h 41"/>
                    <a:gd name="T22" fmla="*/ 3 w 42"/>
                    <a:gd name="T23" fmla="*/ 24 h 41"/>
                    <a:gd name="T24" fmla="*/ 5 w 42"/>
                    <a:gd name="T25" fmla="*/ 26 h 41"/>
                    <a:gd name="T26" fmla="*/ 8 w 42"/>
                    <a:gd name="T27" fmla="*/ 27 h 41"/>
                    <a:gd name="T28" fmla="*/ 9 w 42"/>
                    <a:gd name="T29" fmla="*/ 28 h 41"/>
                    <a:gd name="T30" fmla="*/ 12 w 42"/>
                    <a:gd name="T31" fmla="*/ 30 h 41"/>
                    <a:gd name="T32" fmla="*/ 15 w 42"/>
                    <a:gd name="T33" fmla="*/ 30 h 41"/>
                    <a:gd name="T34" fmla="*/ 19 w 42"/>
                    <a:gd name="T35" fmla="*/ 30 h 41"/>
                    <a:gd name="T36" fmla="*/ 21 w 42"/>
                    <a:gd name="T37" fmla="*/ 28 h 41"/>
                    <a:gd name="T38" fmla="*/ 23 w 42"/>
                    <a:gd name="T39" fmla="*/ 27 h 41"/>
                    <a:gd name="T40" fmla="*/ 26 w 42"/>
                    <a:gd name="T41" fmla="*/ 26 h 41"/>
                    <a:gd name="T42" fmla="*/ 28 w 42"/>
                    <a:gd name="T43" fmla="*/ 24 h 41"/>
                    <a:gd name="T44" fmla="*/ 29 w 42"/>
                    <a:gd name="T45" fmla="*/ 20 h 41"/>
                    <a:gd name="T46" fmla="*/ 31 w 42"/>
                    <a:gd name="T47" fmla="*/ 18 h 41"/>
                    <a:gd name="T48" fmla="*/ 31 w 42"/>
                    <a:gd name="T49" fmla="*/ 15 h 41"/>
                    <a:gd name="T50" fmla="*/ 31 w 42"/>
                    <a:gd name="T51" fmla="*/ 13 h 41"/>
                    <a:gd name="T52" fmla="*/ 29 w 42"/>
                    <a:gd name="T53" fmla="*/ 9 h 41"/>
                    <a:gd name="T54" fmla="*/ 28 w 42"/>
                    <a:gd name="T55" fmla="*/ 7 h 41"/>
                    <a:gd name="T56" fmla="*/ 26 w 42"/>
                    <a:gd name="T57" fmla="*/ 4 h 41"/>
                    <a:gd name="T58" fmla="*/ 23 w 42"/>
                    <a:gd name="T59" fmla="*/ 3 h 41"/>
                    <a:gd name="T60" fmla="*/ 21 w 42"/>
                    <a:gd name="T61" fmla="*/ 1 h 41"/>
                    <a:gd name="T62" fmla="*/ 19 w 42"/>
                    <a:gd name="T63" fmla="*/ 1 h 41"/>
                    <a:gd name="T64" fmla="*/ 15 w 42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2"/>
                    <a:gd name="T100" fmla="*/ 0 h 41"/>
                    <a:gd name="T101" fmla="*/ 42 w 42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2" h="41">
                      <a:moveTo>
                        <a:pt x="21" y="0"/>
                      </a:moveTo>
                      <a:lnTo>
                        <a:pt x="16" y="1"/>
                      </a:lnTo>
                      <a:lnTo>
                        <a:pt x="13" y="1"/>
                      </a:lnTo>
                      <a:lnTo>
                        <a:pt x="10" y="5"/>
                      </a:lnTo>
                      <a:lnTo>
                        <a:pt x="7" y="6"/>
                      </a:lnTo>
                      <a:lnTo>
                        <a:pt x="3" y="9"/>
                      </a:lnTo>
                      <a:lnTo>
                        <a:pt x="2" y="12"/>
                      </a:lnTo>
                      <a:lnTo>
                        <a:pt x="0" y="17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2" y="28"/>
                      </a:lnTo>
                      <a:lnTo>
                        <a:pt x="3" y="33"/>
                      </a:lnTo>
                      <a:lnTo>
                        <a:pt x="7" y="35"/>
                      </a:lnTo>
                      <a:lnTo>
                        <a:pt x="10" y="38"/>
                      </a:lnTo>
                      <a:lnTo>
                        <a:pt x="13" y="39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6" y="41"/>
                      </a:lnTo>
                      <a:lnTo>
                        <a:pt x="29" y="39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3"/>
                      </a:lnTo>
                      <a:lnTo>
                        <a:pt x="40" y="28"/>
                      </a:lnTo>
                      <a:lnTo>
                        <a:pt x="42" y="25"/>
                      </a:lnTo>
                      <a:lnTo>
                        <a:pt x="42" y="20"/>
                      </a:lnTo>
                      <a:lnTo>
                        <a:pt x="42" y="17"/>
                      </a:lnTo>
                      <a:lnTo>
                        <a:pt x="40" y="12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5"/>
                      </a:lnTo>
                      <a:lnTo>
                        <a:pt x="29" y="1"/>
                      </a:lnTo>
                      <a:lnTo>
                        <a:pt x="26" y="1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07" name="Freeform 293"/>
                <p:cNvSpPr>
                  <a:spLocks/>
                </p:cNvSpPr>
                <p:nvPr/>
              </p:nvSpPr>
              <p:spPr bwMode="auto">
                <a:xfrm>
                  <a:off x="3010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3 w 41"/>
                    <a:gd name="T3" fmla="*/ 0 h 41"/>
                    <a:gd name="T4" fmla="*/ 9 w 41"/>
                    <a:gd name="T5" fmla="*/ 1 h 41"/>
                    <a:gd name="T6" fmla="*/ 7 w 41"/>
                    <a:gd name="T7" fmla="*/ 3 h 41"/>
                    <a:gd name="T8" fmla="*/ 4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4 w 41"/>
                    <a:gd name="T25" fmla="*/ 26 h 41"/>
                    <a:gd name="T26" fmla="*/ 7 w 41"/>
                    <a:gd name="T27" fmla="*/ 27 h 41"/>
                    <a:gd name="T28" fmla="*/ 9 w 41"/>
                    <a:gd name="T29" fmla="*/ 29 h 41"/>
                    <a:gd name="T30" fmla="*/ 13 w 41"/>
                    <a:gd name="T31" fmla="*/ 30 h 41"/>
                    <a:gd name="T32" fmla="*/ 15 w 41"/>
                    <a:gd name="T33" fmla="*/ 30 h 41"/>
                    <a:gd name="T34" fmla="*/ 18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30 w 41"/>
                    <a:gd name="T47" fmla="*/ 18 h 41"/>
                    <a:gd name="T48" fmla="*/ 30 w 41"/>
                    <a:gd name="T49" fmla="*/ 15 h 41"/>
                    <a:gd name="T50" fmla="*/ 30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8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7" y="0"/>
                      </a:lnTo>
                      <a:lnTo>
                        <a:pt x="13" y="1"/>
                      </a:lnTo>
                      <a:lnTo>
                        <a:pt x="9" y="3"/>
                      </a:lnTo>
                      <a:lnTo>
                        <a:pt x="6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6" y="35"/>
                      </a:lnTo>
                      <a:lnTo>
                        <a:pt x="9" y="38"/>
                      </a:lnTo>
                      <a:lnTo>
                        <a:pt x="13" y="40"/>
                      </a:lnTo>
                      <a:lnTo>
                        <a:pt x="17" y="41"/>
                      </a:lnTo>
                      <a:lnTo>
                        <a:pt x="21" y="41"/>
                      </a:lnTo>
                      <a:lnTo>
                        <a:pt x="25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2"/>
                      </a:lnTo>
                      <a:lnTo>
                        <a:pt x="40" y="28"/>
                      </a:lnTo>
                      <a:lnTo>
                        <a:pt x="41" y="25"/>
                      </a:lnTo>
                      <a:lnTo>
                        <a:pt x="41" y="20"/>
                      </a:lnTo>
                      <a:lnTo>
                        <a:pt x="41" y="16"/>
                      </a:lnTo>
                      <a:lnTo>
                        <a:pt x="40" y="13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5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08" name="Freeform 294"/>
                <p:cNvSpPr>
                  <a:spLocks/>
                </p:cNvSpPr>
                <p:nvPr/>
              </p:nvSpPr>
              <p:spPr bwMode="auto">
                <a:xfrm>
                  <a:off x="3010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3 w 41"/>
                    <a:gd name="T3" fmla="*/ 0 h 41"/>
                    <a:gd name="T4" fmla="*/ 9 w 41"/>
                    <a:gd name="T5" fmla="*/ 1 h 41"/>
                    <a:gd name="T6" fmla="*/ 7 w 41"/>
                    <a:gd name="T7" fmla="*/ 3 h 41"/>
                    <a:gd name="T8" fmla="*/ 4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4 w 41"/>
                    <a:gd name="T25" fmla="*/ 26 h 41"/>
                    <a:gd name="T26" fmla="*/ 7 w 41"/>
                    <a:gd name="T27" fmla="*/ 27 h 41"/>
                    <a:gd name="T28" fmla="*/ 9 w 41"/>
                    <a:gd name="T29" fmla="*/ 29 h 41"/>
                    <a:gd name="T30" fmla="*/ 13 w 41"/>
                    <a:gd name="T31" fmla="*/ 30 h 41"/>
                    <a:gd name="T32" fmla="*/ 15 w 41"/>
                    <a:gd name="T33" fmla="*/ 30 h 41"/>
                    <a:gd name="T34" fmla="*/ 18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30 w 41"/>
                    <a:gd name="T47" fmla="*/ 18 h 41"/>
                    <a:gd name="T48" fmla="*/ 30 w 41"/>
                    <a:gd name="T49" fmla="*/ 15 h 41"/>
                    <a:gd name="T50" fmla="*/ 30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8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7" y="0"/>
                      </a:lnTo>
                      <a:lnTo>
                        <a:pt x="13" y="1"/>
                      </a:lnTo>
                      <a:lnTo>
                        <a:pt x="9" y="3"/>
                      </a:lnTo>
                      <a:lnTo>
                        <a:pt x="6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6" y="35"/>
                      </a:lnTo>
                      <a:lnTo>
                        <a:pt x="9" y="38"/>
                      </a:lnTo>
                      <a:lnTo>
                        <a:pt x="13" y="40"/>
                      </a:lnTo>
                      <a:lnTo>
                        <a:pt x="17" y="41"/>
                      </a:lnTo>
                      <a:lnTo>
                        <a:pt x="21" y="41"/>
                      </a:lnTo>
                      <a:lnTo>
                        <a:pt x="25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2"/>
                      </a:lnTo>
                      <a:lnTo>
                        <a:pt x="40" y="28"/>
                      </a:lnTo>
                      <a:lnTo>
                        <a:pt x="41" y="25"/>
                      </a:lnTo>
                      <a:lnTo>
                        <a:pt x="41" y="20"/>
                      </a:lnTo>
                      <a:lnTo>
                        <a:pt x="41" y="16"/>
                      </a:lnTo>
                      <a:lnTo>
                        <a:pt x="40" y="13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5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09" name="Freeform 295"/>
                <p:cNvSpPr>
                  <a:spLocks/>
                </p:cNvSpPr>
                <p:nvPr/>
              </p:nvSpPr>
              <p:spPr bwMode="auto">
                <a:xfrm>
                  <a:off x="3047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2 w 41"/>
                    <a:gd name="T3" fmla="*/ 0 h 41"/>
                    <a:gd name="T4" fmla="*/ 8 w 41"/>
                    <a:gd name="T5" fmla="*/ 1 h 41"/>
                    <a:gd name="T6" fmla="*/ 6 w 41"/>
                    <a:gd name="T7" fmla="*/ 3 h 41"/>
                    <a:gd name="T8" fmla="*/ 3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3 w 41"/>
                    <a:gd name="T25" fmla="*/ 26 h 41"/>
                    <a:gd name="T26" fmla="*/ 6 w 41"/>
                    <a:gd name="T27" fmla="*/ 27 h 41"/>
                    <a:gd name="T28" fmla="*/ 8 w 41"/>
                    <a:gd name="T29" fmla="*/ 29 h 41"/>
                    <a:gd name="T30" fmla="*/ 12 w 41"/>
                    <a:gd name="T31" fmla="*/ 30 h 41"/>
                    <a:gd name="T32" fmla="*/ 15 w 41"/>
                    <a:gd name="T33" fmla="*/ 30 h 41"/>
                    <a:gd name="T34" fmla="*/ 17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29 w 41"/>
                    <a:gd name="T47" fmla="*/ 18 h 41"/>
                    <a:gd name="T48" fmla="*/ 30 w 41"/>
                    <a:gd name="T49" fmla="*/ 15 h 41"/>
                    <a:gd name="T50" fmla="*/ 29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7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6" y="0"/>
                      </a:lnTo>
                      <a:lnTo>
                        <a:pt x="11" y="1"/>
                      </a:lnTo>
                      <a:lnTo>
                        <a:pt x="8" y="3"/>
                      </a:lnTo>
                      <a:lnTo>
                        <a:pt x="5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5" y="35"/>
                      </a:lnTo>
                      <a:lnTo>
                        <a:pt x="8" y="38"/>
                      </a:lnTo>
                      <a:lnTo>
                        <a:pt x="11" y="40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4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7" y="32"/>
                      </a:lnTo>
                      <a:lnTo>
                        <a:pt x="40" y="28"/>
                      </a:lnTo>
                      <a:lnTo>
                        <a:pt x="40" y="25"/>
                      </a:lnTo>
                      <a:lnTo>
                        <a:pt x="41" y="20"/>
                      </a:lnTo>
                      <a:lnTo>
                        <a:pt x="40" y="16"/>
                      </a:lnTo>
                      <a:lnTo>
                        <a:pt x="40" y="13"/>
                      </a:lnTo>
                      <a:lnTo>
                        <a:pt x="37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4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10" name="Freeform 296"/>
                <p:cNvSpPr>
                  <a:spLocks/>
                </p:cNvSpPr>
                <p:nvPr/>
              </p:nvSpPr>
              <p:spPr bwMode="auto">
                <a:xfrm>
                  <a:off x="3047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2 w 41"/>
                    <a:gd name="T3" fmla="*/ 0 h 41"/>
                    <a:gd name="T4" fmla="*/ 8 w 41"/>
                    <a:gd name="T5" fmla="*/ 1 h 41"/>
                    <a:gd name="T6" fmla="*/ 6 w 41"/>
                    <a:gd name="T7" fmla="*/ 3 h 41"/>
                    <a:gd name="T8" fmla="*/ 3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3 w 41"/>
                    <a:gd name="T25" fmla="*/ 26 h 41"/>
                    <a:gd name="T26" fmla="*/ 6 w 41"/>
                    <a:gd name="T27" fmla="*/ 27 h 41"/>
                    <a:gd name="T28" fmla="*/ 8 w 41"/>
                    <a:gd name="T29" fmla="*/ 29 h 41"/>
                    <a:gd name="T30" fmla="*/ 12 w 41"/>
                    <a:gd name="T31" fmla="*/ 30 h 41"/>
                    <a:gd name="T32" fmla="*/ 15 w 41"/>
                    <a:gd name="T33" fmla="*/ 30 h 41"/>
                    <a:gd name="T34" fmla="*/ 17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29 w 41"/>
                    <a:gd name="T47" fmla="*/ 18 h 41"/>
                    <a:gd name="T48" fmla="*/ 30 w 41"/>
                    <a:gd name="T49" fmla="*/ 15 h 41"/>
                    <a:gd name="T50" fmla="*/ 29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7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6" y="0"/>
                      </a:lnTo>
                      <a:lnTo>
                        <a:pt x="11" y="1"/>
                      </a:lnTo>
                      <a:lnTo>
                        <a:pt x="8" y="3"/>
                      </a:lnTo>
                      <a:lnTo>
                        <a:pt x="5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5" y="35"/>
                      </a:lnTo>
                      <a:lnTo>
                        <a:pt x="8" y="38"/>
                      </a:lnTo>
                      <a:lnTo>
                        <a:pt x="11" y="40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4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7" y="32"/>
                      </a:lnTo>
                      <a:lnTo>
                        <a:pt x="40" y="28"/>
                      </a:lnTo>
                      <a:lnTo>
                        <a:pt x="40" y="25"/>
                      </a:lnTo>
                      <a:lnTo>
                        <a:pt x="41" y="20"/>
                      </a:lnTo>
                      <a:lnTo>
                        <a:pt x="40" y="16"/>
                      </a:lnTo>
                      <a:lnTo>
                        <a:pt x="40" y="13"/>
                      </a:lnTo>
                      <a:lnTo>
                        <a:pt x="37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4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11" name="Rectangle 297"/>
                <p:cNvSpPr>
                  <a:spLocks noChangeArrowheads="1"/>
                </p:cNvSpPr>
                <p:nvPr/>
              </p:nvSpPr>
              <p:spPr bwMode="auto">
                <a:xfrm>
                  <a:off x="3026" y="2480"/>
                  <a:ext cx="35" cy="35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12" name="Rectangle 298"/>
                <p:cNvSpPr>
                  <a:spLocks noChangeArrowheads="1"/>
                </p:cNvSpPr>
                <p:nvPr/>
              </p:nvSpPr>
              <p:spPr bwMode="auto">
                <a:xfrm>
                  <a:off x="3026" y="2480"/>
                  <a:ext cx="35" cy="35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13" name="Rectangle 299"/>
                <p:cNvSpPr>
                  <a:spLocks noChangeArrowheads="1"/>
                </p:cNvSpPr>
                <p:nvPr/>
              </p:nvSpPr>
              <p:spPr bwMode="auto">
                <a:xfrm>
                  <a:off x="3010" y="2499"/>
                  <a:ext cx="71" cy="132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14" name="Rectangle 300"/>
                <p:cNvSpPr>
                  <a:spLocks noChangeArrowheads="1"/>
                </p:cNvSpPr>
                <p:nvPr/>
              </p:nvSpPr>
              <p:spPr bwMode="auto">
                <a:xfrm>
                  <a:off x="3010" y="2499"/>
                  <a:ext cx="71" cy="132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15" name="Line 301"/>
                <p:cNvSpPr>
                  <a:spLocks noChangeShapeType="1"/>
                </p:cNvSpPr>
                <p:nvPr/>
              </p:nvSpPr>
              <p:spPr bwMode="auto">
                <a:xfrm flipV="1">
                  <a:off x="3045" y="2563"/>
                  <a:ext cx="1" cy="7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16" name="Line 302"/>
                <p:cNvSpPr>
                  <a:spLocks noChangeShapeType="1"/>
                </p:cNvSpPr>
                <p:nvPr/>
              </p:nvSpPr>
              <p:spPr bwMode="auto">
                <a:xfrm flipH="1" flipV="1">
                  <a:off x="3021" y="2494"/>
                  <a:ext cx="1" cy="6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17" name="Line 303"/>
                <p:cNvSpPr>
                  <a:spLocks noChangeShapeType="1"/>
                </p:cNvSpPr>
                <p:nvPr/>
              </p:nvSpPr>
              <p:spPr bwMode="auto">
                <a:xfrm flipV="1">
                  <a:off x="3070" y="2496"/>
                  <a:ext cx="1" cy="61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18" name="Rectangle 304"/>
                <p:cNvSpPr>
                  <a:spLocks noChangeArrowheads="1"/>
                </p:cNvSpPr>
                <p:nvPr/>
              </p:nvSpPr>
              <p:spPr bwMode="auto">
                <a:xfrm>
                  <a:off x="3003" y="2557"/>
                  <a:ext cx="18" cy="81"/>
                </a:xfrm>
                <a:prstGeom prst="rect">
                  <a:avLst/>
                </a:prstGeom>
                <a:no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19" name="Rectangle 305"/>
                <p:cNvSpPr>
                  <a:spLocks noChangeArrowheads="1"/>
                </p:cNvSpPr>
                <p:nvPr/>
              </p:nvSpPr>
              <p:spPr bwMode="auto">
                <a:xfrm>
                  <a:off x="3070" y="2559"/>
                  <a:ext cx="18" cy="8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20" name="Rectangle 306"/>
                <p:cNvSpPr>
                  <a:spLocks noChangeArrowheads="1"/>
                </p:cNvSpPr>
                <p:nvPr/>
              </p:nvSpPr>
              <p:spPr bwMode="auto">
                <a:xfrm>
                  <a:off x="3003" y="2557"/>
                  <a:ext cx="18" cy="8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1" name="Group 307"/>
              <p:cNvGrpSpPr>
                <a:grpSpLocks/>
              </p:cNvGrpSpPr>
              <p:nvPr/>
            </p:nvGrpSpPr>
            <p:grpSpPr bwMode="auto">
              <a:xfrm>
                <a:off x="2825" y="2470"/>
                <a:ext cx="85" cy="202"/>
                <a:chOff x="3003" y="2438"/>
                <a:chExt cx="85" cy="202"/>
              </a:xfrm>
            </p:grpSpPr>
            <p:sp>
              <p:nvSpPr>
                <p:cNvPr id="1289" name="Freeform 308"/>
                <p:cNvSpPr>
                  <a:spLocks/>
                </p:cNvSpPr>
                <p:nvPr/>
              </p:nvSpPr>
              <p:spPr bwMode="auto">
                <a:xfrm>
                  <a:off x="3029" y="2438"/>
                  <a:ext cx="36" cy="35"/>
                </a:xfrm>
                <a:custGeom>
                  <a:avLst/>
                  <a:gdLst>
                    <a:gd name="T0" fmla="*/ 15 w 42"/>
                    <a:gd name="T1" fmla="*/ 0 h 41"/>
                    <a:gd name="T2" fmla="*/ 12 w 42"/>
                    <a:gd name="T3" fmla="*/ 1 h 41"/>
                    <a:gd name="T4" fmla="*/ 9 w 42"/>
                    <a:gd name="T5" fmla="*/ 1 h 41"/>
                    <a:gd name="T6" fmla="*/ 8 w 42"/>
                    <a:gd name="T7" fmla="*/ 3 h 41"/>
                    <a:gd name="T8" fmla="*/ 5 w 42"/>
                    <a:gd name="T9" fmla="*/ 4 h 41"/>
                    <a:gd name="T10" fmla="*/ 3 w 42"/>
                    <a:gd name="T11" fmla="*/ 7 h 41"/>
                    <a:gd name="T12" fmla="*/ 2 w 42"/>
                    <a:gd name="T13" fmla="*/ 9 h 41"/>
                    <a:gd name="T14" fmla="*/ 0 w 42"/>
                    <a:gd name="T15" fmla="*/ 13 h 41"/>
                    <a:gd name="T16" fmla="*/ 0 w 42"/>
                    <a:gd name="T17" fmla="*/ 15 h 41"/>
                    <a:gd name="T18" fmla="*/ 0 w 42"/>
                    <a:gd name="T19" fmla="*/ 18 h 41"/>
                    <a:gd name="T20" fmla="*/ 2 w 42"/>
                    <a:gd name="T21" fmla="*/ 20 h 41"/>
                    <a:gd name="T22" fmla="*/ 3 w 42"/>
                    <a:gd name="T23" fmla="*/ 24 h 41"/>
                    <a:gd name="T24" fmla="*/ 5 w 42"/>
                    <a:gd name="T25" fmla="*/ 26 h 41"/>
                    <a:gd name="T26" fmla="*/ 8 w 42"/>
                    <a:gd name="T27" fmla="*/ 27 h 41"/>
                    <a:gd name="T28" fmla="*/ 9 w 42"/>
                    <a:gd name="T29" fmla="*/ 28 h 41"/>
                    <a:gd name="T30" fmla="*/ 12 w 42"/>
                    <a:gd name="T31" fmla="*/ 30 h 41"/>
                    <a:gd name="T32" fmla="*/ 15 w 42"/>
                    <a:gd name="T33" fmla="*/ 30 h 41"/>
                    <a:gd name="T34" fmla="*/ 19 w 42"/>
                    <a:gd name="T35" fmla="*/ 30 h 41"/>
                    <a:gd name="T36" fmla="*/ 21 w 42"/>
                    <a:gd name="T37" fmla="*/ 28 h 41"/>
                    <a:gd name="T38" fmla="*/ 23 w 42"/>
                    <a:gd name="T39" fmla="*/ 27 h 41"/>
                    <a:gd name="T40" fmla="*/ 26 w 42"/>
                    <a:gd name="T41" fmla="*/ 26 h 41"/>
                    <a:gd name="T42" fmla="*/ 28 w 42"/>
                    <a:gd name="T43" fmla="*/ 24 h 41"/>
                    <a:gd name="T44" fmla="*/ 29 w 42"/>
                    <a:gd name="T45" fmla="*/ 20 h 41"/>
                    <a:gd name="T46" fmla="*/ 31 w 42"/>
                    <a:gd name="T47" fmla="*/ 18 h 41"/>
                    <a:gd name="T48" fmla="*/ 31 w 42"/>
                    <a:gd name="T49" fmla="*/ 15 h 41"/>
                    <a:gd name="T50" fmla="*/ 31 w 42"/>
                    <a:gd name="T51" fmla="*/ 13 h 41"/>
                    <a:gd name="T52" fmla="*/ 29 w 42"/>
                    <a:gd name="T53" fmla="*/ 9 h 41"/>
                    <a:gd name="T54" fmla="*/ 28 w 42"/>
                    <a:gd name="T55" fmla="*/ 7 h 41"/>
                    <a:gd name="T56" fmla="*/ 26 w 42"/>
                    <a:gd name="T57" fmla="*/ 4 h 41"/>
                    <a:gd name="T58" fmla="*/ 23 w 42"/>
                    <a:gd name="T59" fmla="*/ 3 h 41"/>
                    <a:gd name="T60" fmla="*/ 21 w 42"/>
                    <a:gd name="T61" fmla="*/ 1 h 41"/>
                    <a:gd name="T62" fmla="*/ 19 w 42"/>
                    <a:gd name="T63" fmla="*/ 1 h 41"/>
                    <a:gd name="T64" fmla="*/ 15 w 42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2"/>
                    <a:gd name="T100" fmla="*/ 0 h 41"/>
                    <a:gd name="T101" fmla="*/ 42 w 42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2" h="41">
                      <a:moveTo>
                        <a:pt x="21" y="0"/>
                      </a:moveTo>
                      <a:lnTo>
                        <a:pt x="16" y="1"/>
                      </a:lnTo>
                      <a:lnTo>
                        <a:pt x="13" y="1"/>
                      </a:lnTo>
                      <a:lnTo>
                        <a:pt x="10" y="5"/>
                      </a:lnTo>
                      <a:lnTo>
                        <a:pt x="7" y="6"/>
                      </a:lnTo>
                      <a:lnTo>
                        <a:pt x="3" y="9"/>
                      </a:lnTo>
                      <a:lnTo>
                        <a:pt x="2" y="12"/>
                      </a:lnTo>
                      <a:lnTo>
                        <a:pt x="0" y="17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2" y="28"/>
                      </a:lnTo>
                      <a:lnTo>
                        <a:pt x="3" y="33"/>
                      </a:lnTo>
                      <a:lnTo>
                        <a:pt x="7" y="35"/>
                      </a:lnTo>
                      <a:lnTo>
                        <a:pt x="10" y="38"/>
                      </a:lnTo>
                      <a:lnTo>
                        <a:pt x="13" y="39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6" y="41"/>
                      </a:lnTo>
                      <a:lnTo>
                        <a:pt x="29" y="39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3"/>
                      </a:lnTo>
                      <a:lnTo>
                        <a:pt x="40" y="28"/>
                      </a:lnTo>
                      <a:lnTo>
                        <a:pt x="42" y="25"/>
                      </a:lnTo>
                      <a:lnTo>
                        <a:pt x="42" y="20"/>
                      </a:lnTo>
                      <a:lnTo>
                        <a:pt x="42" y="17"/>
                      </a:lnTo>
                      <a:lnTo>
                        <a:pt x="40" y="12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5"/>
                      </a:lnTo>
                      <a:lnTo>
                        <a:pt x="29" y="1"/>
                      </a:lnTo>
                      <a:lnTo>
                        <a:pt x="26" y="1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90" name="Freeform 309"/>
                <p:cNvSpPr>
                  <a:spLocks/>
                </p:cNvSpPr>
                <p:nvPr/>
              </p:nvSpPr>
              <p:spPr bwMode="auto">
                <a:xfrm>
                  <a:off x="3029" y="2438"/>
                  <a:ext cx="36" cy="35"/>
                </a:xfrm>
                <a:custGeom>
                  <a:avLst/>
                  <a:gdLst>
                    <a:gd name="T0" fmla="*/ 15 w 42"/>
                    <a:gd name="T1" fmla="*/ 0 h 41"/>
                    <a:gd name="T2" fmla="*/ 12 w 42"/>
                    <a:gd name="T3" fmla="*/ 1 h 41"/>
                    <a:gd name="T4" fmla="*/ 9 w 42"/>
                    <a:gd name="T5" fmla="*/ 1 h 41"/>
                    <a:gd name="T6" fmla="*/ 8 w 42"/>
                    <a:gd name="T7" fmla="*/ 3 h 41"/>
                    <a:gd name="T8" fmla="*/ 5 w 42"/>
                    <a:gd name="T9" fmla="*/ 4 h 41"/>
                    <a:gd name="T10" fmla="*/ 3 w 42"/>
                    <a:gd name="T11" fmla="*/ 7 h 41"/>
                    <a:gd name="T12" fmla="*/ 2 w 42"/>
                    <a:gd name="T13" fmla="*/ 9 h 41"/>
                    <a:gd name="T14" fmla="*/ 0 w 42"/>
                    <a:gd name="T15" fmla="*/ 13 h 41"/>
                    <a:gd name="T16" fmla="*/ 0 w 42"/>
                    <a:gd name="T17" fmla="*/ 15 h 41"/>
                    <a:gd name="T18" fmla="*/ 0 w 42"/>
                    <a:gd name="T19" fmla="*/ 18 h 41"/>
                    <a:gd name="T20" fmla="*/ 2 w 42"/>
                    <a:gd name="T21" fmla="*/ 20 h 41"/>
                    <a:gd name="T22" fmla="*/ 3 w 42"/>
                    <a:gd name="T23" fmla="*/ 24 h 41"/>
                    <a:gd name="T24" fmla="*/ 5 w 42"/>
                    <a:gd name="T25" fmla="*/ 26 h 41"/>
                    <a:gd name="T26" fmla="*/ 8 w 42"/>
                    <a:gd name="T27" fmla="*/ 27 h 41"/>
                    <a:gd name="T28" fmla="*/ 9 w 42"/>
                    <a:gd name="T29" fmla="*/ 28 h 41"/>
                    <a:gd name="T30" fmla="*/ 12 w 42"/>
                    <a:gd name="T31" fmla="*/ 30 h 41"/>
                    <a:gd name="T32" fmla="*/ 15 w 42"/>
                    <a:gd name="T33" fmla="*/ 30 h 41"/>
                    <a:gd name="T34" fmla="*/ 19 w 42"/>
                    <a:gd name="T35" fmla="*/ 30 h 41"/>
                    <a:gd name="T36" fmla="*/ 21 w 42"/>
                    <a:gd name="T37" fmla="*/ 28 h 41"/>
                    <a:gd name="T38" fmla="*/ 23 w 42"/>
                    <a:gd name="T39" fmla="*/ 27 h 41"/>
                    <a:gd name="T40" fmla="*/ 26 w 42"/>
                    <a:gd name="T41" fmla="*/ 26 h 41"/>
                    <a:gd name="T42" fmla="*/ 28 w 42"/>
                    <a:gd name="T43" fmla="*/ 24 h 41"/>
                    <a:gd name="T44" fmla="*/ 29 w 42"/>
                    <a:gd name="T45" fmla="*/ 20 h 41"/>
                    <a:gd name="T46" fmla="*/ 31 w 42"/>
                    <a:gd name="T47" fmla="*/ 18 h 41"/>
                    <a:gd name="T48" fmla="*/ 31 w 42"/>
                    <a:gd name="T49" fmla="*/ 15 h 41"/>
                    <a:gd name="T50" fmla="*/ 31 w 42"/>
                    <a:gd name="T51" fmla="*/ 13 h 41"/>
                    <a:gd name="T52" fmla="*/ 29 w 42"/>
                    <a:gd name="T53" fmla="*/ 9 h 41"/>
                    <a:gd name="T54" fmla="*/ 28 w 42"/>
                    <a:gd name="T55" fmla="*/ 7 h 41"/>
                    <a:gd name="T56" fmla="*/ 26 w 42"/>
                    <a:gd name="T57" fmla="*/ 4 h 41"/>
                    <a:gd name="T58" fmla="*/ 23 w 42"/>
                    <a:gd name="T59" fmla="*/ 3 h 41"/>
                    <a:gd name="T60" fmla="*/ 21 w 42"/>
                    <a:gd name="T61" fmla="*/ 1 h 41"/>
                    <a:gd name="T62" fmla="*/ 19 w 42"/>
                    <a:gd name="T63" fmla="*/ 1 h 41"/>
                    <a:gd name="T64" fmla="*/ 15 w 42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2"/>
                    <a:gd name="T100" fmla="*/ 0 h 41"/>
                    <a:gd name="T101" fmla="*/ 42 w 42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2" h="41">
                      <a:moveTo>
                        <a:pt x="21" y="0"/>
                      </a:moveTo>
                      <a:lnTo>
                        <a:pt x="16" y="1"/>
                      </a:lnTo>
                      <a:lnTo>
                        <a:pt x="13" y="1"/>
                      </a:lnTo>
                      <a:lnTo>
                        <a:pt x="10" y="5"/>
                      </a:lnTo>
                      <a:lnTo>
                        <a:pt x="7" y="6"/>
                      </a:lnTo>
                      <a:lnTo>
                        <a:pt x="3" y="9"/>
                      </a:lnTo>
                      <a:lnTo>
                        <a:pt x="2" y="12"/>
                      </a:lnTo>
                      <a:lnTo>
                        <a:pt x="0" y="17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2" y="28"/>
                      </a:lnTo>
                      <a:lnTo>
                        <a:pt x="3" y="33"/>
                      </a:lnTo>
                      <a:lnTo>
                        <a:pt x="7" y="35"/>
                      </a:lnTo>
                      <a:lnTo>
                        <a:pt x="10" y="38"/>
                      </a:lnTo>
                      <a:lnTo>
                        <a:pt x="13" y="39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6" y="41"/>
                      </a:lnTo>
                      <a:lnTo>
                        <a:pt x="29" y="39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3"/>
                      </a:lnTo>
                      <a:lnTo>
                        <a:pt x="40" y="28"/>
                      </a:lnTo>
                      <a:lnTo>
                        <a:pt x="42" y="25"/>
                      </a:lnTo>
                      <a:lnTo>
                        <a:pt x="42" y="20"/>
                      </a:lnTo>
                      <a:lnTo>
                        <a:pt x="42" y="17"/>
                      </a:lnTo>
                      <a:lnTo>
                        <a:pt x="40" y="12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5"/>
                      </a:lnTo>
                      <a:lnTo>
                        <a:pt x="29" y="1"/>
                      </a:lnTo>
                      <a:lnTo>
                        <a:pt x="26" y="1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91" name="Freeform 310"/>
                <p:cNvSpPr>
                  <a:spLocks/>
                </p:cNvSpPr>
                <p:nvPr/>
              </p:nvSpPr>
              <p:spPr bwMode="auto">
                <a:xfrm>
                  <a:off x="3010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3 w 41"/>
                    <a:gd name="T3" fmla="*/ 0 h 41"/>
                    <a:gd name="T4" fmla="*/ 9 w 41"/>
                    <a:gd name="T5" fmla="*/ 1 h 41"/>
                    <a:gd name="T6" fmla="*/ 7 w 41"/>
                    <a:gd name="T7" fmla="*/ 3 h 41"/>
                    <a:gd name="T8" fmla="*/ 4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4 w 41"/>
                    <a:gd name="T25" fmla="*/ 26 h 41"/>
                    <a:gd name="T26" fmla="*/ 7 w 41"/>
                    <a:gd name="T27" fmla="*/ 27 h 41"/>
                    <a:gd name="T28" fmla="*/ 9 w 41"/>
                    <a:gd name="T29" fmla="*/ 29 h 41"/>
                    <a:gd name="T30" fmla="*/ 13 w 41"/>
                    <a:gd name="T31" fmla="*/ 30 h 41"/>
                    <a:gd name="T32" fmla="*/ 15 w 41"/>
                    <a:gd name="T33" fmla="*/ 30 h 41"/>
                    <a:gd name="T34" fmla="*/ 18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30 w 41"/>
                    <a:gd name="T47" fmla="*/ 18 h 41"/>
                    <a:gd name="T48" fmla="*/ 30 w 41"/>
                    <a:gd name="T49" fmla="*/ 15 h 41"/>
                    <a:gd name="T50" fmla="*/ 30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8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7" y="0"/>
                      </a:lnTo>
                      <a:lnTo>
                        <a:pt x="13" y="1"/>
                      </a:lnTo>
                      <a:lnTo>
                        <a:pt x="9" y="3"/>
                      </a:lnTo>
                      <a:lnTo>
                        <a:pt x="6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6" y="35"/>
                      </a:lnTo>
                      <a:lnTo>
                        <a:pt x="9" y="38"/>
                      </a:lnTo>
                      <a:lnTo>
                        <a:pt x="13" y="40"/>
                      </a:lnTo>
                      <a:lnTo>
                        <a:pt x="17" y="41"/>
                      </a:lnTo>
                      <a:lnTo>
                        <a:pt x="21" y="41"/>
                      </a:lnTo>
                      <a:lnTo>
                        <a:pt x="25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2"/>
                      </a:lnTo>
                      <a:lnTo>
                        <a:pt x="40" y="28"/>
                      </a:lnTo>
                      <a:lnTo>
                        <a:pt x="41" y="25"/>
                      </a:lnTo>
                      <a:lnTo>
                        <a:pt x="41" y="20"/>
                      </a:lnTo>
                      <a:lnTo>
                        <a:pt x="41" y="16"/>
                      </a:lnTo>
                      <a:lnTo>
                        <a:pt x="40" y="13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5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92" name="Freeform 311"/>
                <p:cNvSpPr>
                  <a:spLocks/>
                </p:cNvSpPr>
                <p:nvPr/>
              </p:nvSpPr>
              <p:spPr bwMode="auto">
                <a:xfrm>
                  <a:off x="3010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3 w 41"/>
                    <a:gd name="T3" fmla="*/ 0 h 41"/>
                    <a:gd name="T4" fmla="*/ 9 w 41"/>
                    <a:gd name="T5" fmla="*/ 1 h 41"/>
                    <a:gd name="T6" fmla="*/ 7 w 41"/>
                    <a:gd name="T7" fmla="*/ 3 h 41"/>
                    <a:gd name="T8" fmla="*/ 4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4 w 41"/>
                    <a:gd name="T25" fmla="*/ 26 h 41"/>
                    <a:gd name="T26" fmla="*/ 7 w 41"/>
                    <a:gd name="T27" fmla="*/ 27 h 41"/>
                    <a:gd name="T28" fmla="*/ 9 w 41"/>
                    <a:gd name="T29" fmla="*/ 29 h 41"/>
                    <a:gd name="T30" fmla="*/ 13 w 41"/>
                    <a:gd name="T31" fmla="*/ 30 h 41"/>
                    <a:gd name="T32" fmla="*/ 15 w 41"/>
                    <a:gd name="T33" fmla="*/ 30 h 41"/>
                    <a:gd name="T34" fmla="*/ 18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30 w 41"/>
                    <a:gd name="T47" fmla="*/ 18 h 41"/>
                    <a:gd name="T48" fmla="*/ 30 w 41"/>
                    <a:gd name="T49" fmla="*/ 15 h 41"/>
                    <a:gd name="T50" fmla="*/ 30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8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7" y="0"/>
                      </a:lnTo>
                      <a:lnTo>
                        <a:pt x="13" y="1"/>
                      </a:lnTo>
                      <a:lnTo>
                        <a:pt x="9" y="3"/>
                      </a:lnTo>
                      <a:lnTo>
                        <a:pt x="6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6" y="35"/>
                      </a:lnTo>
                      <a:lnTo>
                        <a:pt x="9" y="38"/>
                      </a:lnTo>
                      <a:lnTo>
                        <a:pt x="13" y="40"/>
                      </a:lnTo>
                      <a:lnTo>
                        <a:pt x="17" y="41"/>
                      </a:lnTo>
                      <a:lnTo>
                        <a:pt x="21" y="41"/>
                      </a:lnTo>
                      <a:lnTo>
                        <a:pt x="25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2"/>
                      </a:lnTo>
                      <a:lnTo>
                        <a:pt x="40" y="28"/>
                      </a:lnTo>
                      <a:lnTo>
                        <a:pt x="41" y="25"/>
                      </a:lnTo>
                      <a:lnTo>
                        <a:pt x="41" y="20"/>
                      </a:lnTo>
                      <a:lnTo>
                        <a:pt x="41" y="16"/>
                      </a:lnTo>
                      <a:lnTo>
                        <a:pt x="40" y="13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5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93" name="Freeform 312"/>
                <p:cNvSpPr>
                  <a:spLocks/>
                </p:cNvSpPr>
                <p:nvPr/>
              </p:nvSpPr>
              <p:spPr bwMode="auto">
                <a:xfrm>
                  <a:off x="3047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2 w 41"/>
                    <a:gd name="T3" fmla="*/ 0 h 41"/>
                    <a:gd name="T4" fmla="*/ 8 w 41"/>
                    <a:gd name="T5" fmla="*/ 1 h 41"/>
                    <a:gd name="T6" fmla="*/ 6 w 41"/>
                    <a:gd name="T7" fmla="*/ 3 h 41"/>
                    <a:gd name="T8" fmla="*/ 3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3 w 41"/>
                    <a:gd name="T25" fmla="*/ 26 h 41"/>
                    <a:gd name="T26" fmla="*/ 6 w 41"/>
                    <a:gd name="T27" fmla="*/ 27 h 41"/>
                    <a:gd name="T28" fmla="*/ 8 w 41"/>
                    <a:gd name="T29" fmla="*/ 29 h 41"/>
                    <a:gd name="T30" fmla="*/ 12 w 41"/>
                    <a:gd name="T31" fmla="*/ 30 h 41"/>
                    <a:gd name="T32" fmla="*/ 15 w 41"/>
                    <a:gd name="T33" fmla="*/ 30 h 41"/>
                    <a:gd name="T34" fmla="*/ 17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29 w 41"/>
                    <a:gd name="T47" fmla="*/ 18 h 41"/>
                    <a:gd name="T48" fmla="*/ 30 w 41"/>
                    <a:gd name="T49" fmla="*/ 15 h 41"/>
                    <a:gd name="T50" fmla="*/ 29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7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6" y="0"/>
                      </a:lnTo>
                      <a:lnTo>
                        <a:pt x="11" y="1"/>
                      </a:lnTo>
                      <a:lnTo>
                        <a:pt x="8" y="3"/>
                      </a:lnTo>
                      <a:lnTo>
                        <a:pt x="5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5" y="35"/>
                      </a:lnTo>
                      <a:lnTo>
                        <a:pt x="8" y="38"/>
                      </a:lnTo>
                      <a:lnTo>
                        <a:pt x="11" y="40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4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7" y="32"/>
                      </a:lnTo>
                      <a:lnTo>
                        <a:pt x="40" y="28"/>
                      </a:lnTo>
                      <a:lnTo>
                        <a:pt x="40" y="25"/>
                      </a:lnTo>
                      <a:lnTo>
                        <a:pt x="41" y="20"/>
                      </a:lnTo>
                      <a:lnTo>
                        <a:pt x="40" y="16"/>
                      </a:lnTo>
                      <a:lnTo>
                        <a:pt x="40" y="13"/>
                      </a:lnTo>
                      <a:lnTo>
                        <a:pt x="37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4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94" name="Freeform 313"/>
                <p:cNvSpPr>
                  <a:spLocks/>
                </p:cNvSpPr>
                <p:nvPr/>
              </p:nvSpPr>
              <p:spPr bwMode="auto">
                <a:xfrm>
                  <a:off x="3047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2 w 41"/>
                    <a:gd name="T3" fmla="*/ 0 h 41"/>
                    <a:gd name="T4" fmla="*/ 8 w 41"/>
                    <a:gd name="T5" fmla="*/ 1 h 41"/>
                    <a:gd name="T6" fmla="*/ 6 w 41"/>
                    <a:gd name="T7" fmla="*/ 3 h 41"/>
                    <a:gd name="T8" fmla="*/ 3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3 w 41"/>
                    <a:gd name="T25" fmla="*/ 26 h 41"/>
                    <a:gd name="T26" fmla="*/ 6 w 41"/>
                    <a:gd name="T27" fmla="*/ 27 h 41"/>
                    <a:gd name="T28" fmla="*/ 8 w 41"/>
                    <a:gd name="T29" fmla="*/ 29 h 41"/>
                    <a:gd name="T30" fmla="*/ 12 w 41"/>
                    <a:gd name="T31" fmla="*/ 30 h 41"/>
                    <a:gd name="T32" fmla="*/ 15 w 41"/>
                    <a:gd name="T33" fmla="*/ 30 h 41"/>
                    <a:gd name="T34" fmla="*/ 17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29 w 41"/>
                    <a:gd name="T47" fmla="*/ 18 h 41"/>
                    <a:gd name="T48" fmla="*/ 30 w 41"/>
                    <a:gd name="T49" fmla="*/ 15 h 41"/>
                    <a:gd name="T50" fmla="*/ 29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7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6" y="0"/>
                      </a:lnTo>
                      <a:lnTo>
                        <a:pt x="11" y="1"/>
                      </a:lnTo>
                      <a:lnTo>
                        <a:pt x="8" y="3"/>
                      </a:lnTo>
                      <a:lnTo>
                        <a:pt x="5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5" y="35"/>
                      </a:lnTo>
                      <a:lnTo>
                        <a:pt x="8" y="38"/>
                      </a:lnTo>
                      <a:lnTo>
                        <a:pt x="11" y="40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4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7" y="32"/>
                      </a:lnTo>
                      <a:lnTo>
                        <a:pt x="40" y="28"/>
                      </a:lnTo>
                      <a:lnTo>
                        <a:pt x="40" y="25"/>
                      </a:lnTo>
                      <a:lnTo>
                        <a:pt x="41" y="20"/>
                      </a:lnTo>
                      <a:lnTo>
                        <a:pt x="40" y="16"/>
                      </a:lnTo>
                      <a:lnTo>
                        <a:pt x="40" y="13"/>
                      </a:lnTo>
                      <a:lnTo>
                        <a:pt x="37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4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95" name="Rectangle 314"/>
                <p:cNvSpPr>
                  <a:spLocks noChangeArrowheads="1"/>
                </p:cNvSpPr>
                <p:nvPr/>
              </p:nvSpPr>
              <p:spPr bwMode="auto">
                <a:xfrm>
                  <a:off x="3026" y="2480"/>
                  <a:ext cx="35" cy="35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96" name="Rectangle 315"/>
                <p:cNvSpPr>
                  <a:spLocks noChangeArrowheads="1"/>
                </p:cNvSpPr>
                <p:nvPr/>
              </p:nvSpPr>
              <p:spPr bwMode="auto">
                <a:xfrm>
                  <a:off x="3026" y="2480"/>
                  <a:ext cx="35" cy="35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97" name="Rectangle 316"/>
                <p:cNvSpPr>
                  <a:spLocks noChangeArrowheads="1"/>
                </p:cNvSpPr>
                <p:nvPr/>
              </p:nvSpPr>
              <p:spPr bwMode="auto">
                <a:xfrm>
                  <a:off x="3010" y="2499"/>
                  <a:ext cx="71" cy="132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98" name="Rectangle 317"/>
                <p:cNvSpPr>
                  <a:spLocks noChangeArrowheads="1"/>
                </p:cNvSpPr>
                <p:nvPr/>
              </p:nvSpPr>
              <p:spPr bwMode="auto">
                <a:xfrm>
                  <a:off x="3010" y="2499"/>
                  <a:ext cx="71" cy="132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99" name="Line 318"/>
                <p:cNvSpPr>
                  <a:spLocks noChangeShapeType="1"/>
                </p:cNvSpPr>
                <p:nvPr/>
              </p:nvSpPr>
              <p:spPr bwMode="auto">
                <a:xfrm flipV="1">
                  <a:off x="3045" y="2563"/>
                  <a:ext cx="1" cy="7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00" name="Line 319"/>
                <p:cNvSpPr>
                  <a:spLocks noChangeShapeType="1"/>
                </p:cNvSpPr>
                <p:nvPr/>
              </p:nvSpPr>
              <p:spPr bwMode="auto">
                <a:xfrm flipH="1" flipV="1">
                  <a:off x="3021" y="2494"/>
                  <a:ext cx="1" cy="6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01" name="Line 320"/>
                <p:cNvSpPr>
                  <a:spLocks noChangeShapeType="1"/>
                </p:cNvSpPr>
                <p:nvPr/>
              </p:nvSpPr>
              <p:spPr bwMode="auto">
                <a:xfrm flipV="1">
                  <a:off x="3070" y="2496"/>
                  <a:ext cx="1" cy="61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02" name="Rectangle 321"/>
                <p:cNvSpPr>
                  <a:spLocks noChangeArrowheads="1"/>
                </p:cNvSpPr>
                <p:nvPr/>
              </p:nvSpPr>
              <p:spPr bwMode="auto">
                <a:xfrm>
                  <a:off x="3003" y="2557"/>
                  <a:ext cx="18" cy="81"/>
                </a:xfrm>
                <a:prstGeom prst="rect">
                  <a:avLst/>
                </a:prstGeom>
                <a:no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03" name="Rectangle 322"/>
                <p:cNvSpPr>
                  <a:spLocks noChangeArrowheads="1"/>
                </p:cNvSpPr>
                <p:nvPr/>
              </p:nvSpPr>
              <p:spPr bwMode="auto">
                <a:xfrm>
                  <a:off x="3070" y="2559"/>
                  <a:ext cx="18" cy="8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04" name="Rectangle 323"/>
                <p:cNvSpPr>
                  <a:spLocks noChangeArrowheads="1"/>
                </p:cNvSpPr>
                <p:nvPr/>
              </p:nvSpPr>
              <p:spPr bwMode="auto">
                <a:xfrm>
                  <a:off x="3003" y="2557"/>
                  <a:ext cx="18" cy="8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2" name="Group 324"/>
              <p:cNvGrpSpPr>
                <a:grpSpLocks/>
              </p:cNvGrpSpPr>
              <p:nvPr/>
            </p:nvGrpSpPr>
            <p:grpSpPr bwMode="auto">
              <a:xfrm>
                <a:off x="2966" y="2470"/>
                <a:ext cx="85" cy="202"/>
                <a:chOff x="3003" y="2438"/>
                <a:chExt cx="85" cy="202"/>
              </a:xfrm>
            </p:grpSpPr>
            <p:sp>
              <p:nvSpPr>
                <p:cNvPr id="1273" name="Freeform 325"/>
                <p:cNvSpPr>
                  <a:spLocks/>
                </p:cNvSpPr>
                <p:nvPr/>
              </p:nvSpPr>
              <p:spPr bwMode="auto">
                <a:xfrm>
                  <a:off x="3029" y="2438"/>
                  <a:ext cx="36" cy="35"/>
                </a:xfrm>
                <a:custGeom>
                  <a:avLst/>
                  <a:gdLst>
                    <a:gd name="T0" fmla="*/ 15 w 42"/>
                    <a:gd name="T1" fmla="*/ 0 h 41"/>
                    <a:gd name="T2" fmla="*/ 12 w 42"/>
                    <a:gd name="T3" fmla="*/ 1 h 41"/>
                    <a:gd name="T4" fmla="*/ 9 w 42"/>
                    <a:gd name="T5" fmla="*/ 1 h 41"/>
                    <a:gd name="T6" fmla="*/ 8 w 42"/>
                    <a:gd name="T7" fmla="*/ 3 h 41"/>
                    <a:gd name="T8" fmla="*/ 5 w 42"/>
                    <a:gd name="T9" fmla="*/ 4 h 41"/>
                    <a:gd name="T10" fmla="*/ 3 w 42"/>
                    <a:gd name="T11" fmla="*/ 7 h 41"/>
                    <a:gd name="T12" fmla="*/ 2 w 42"/>
                    <a:gd name="T13" fmla="*/ 9 h 41"/>
                    <a:gd name="T14" fmla="*/ 0 w 42"/>
                    <a:gd name="T15" fmla="*/ 13 h 41"/>
                    <a:gd name="T16" fmla="*/ 0 w 42"/>
                    <a:gd name="T17" fmla="*/ 15 h 41"/>
                    <a:gd name="T18" fmla="*/ 0 w 42"/>
                    <a:gd name="T19" fmla="*/ 18 h 41"/>
                    <a:gd name="T20" fmla="*/ 2 w 42"/>
                    <a:gd name="T21" fmla="*/ 20 h 41"/>
                    <a:gd name="T22" fmla="*/ 3 w 42"/>
                    <a:gd name="T23" fmla="*/ 24 h 41"/>
                    <a:gd name="T24" fmla="*/ 5 w 42"/>
                    <a:gd name="T25" fmla="*/ 26 h 41"/>
                    <a:gd name="T26" fmla="*/ 8 w 42"/>
                    <a:gd name="T27" fmla="*/ 27 h 41"/>
                    <a:gd name="T28" fmla="*/ 9 w 42"/>
                    <a:gd name="T29" fmla="*/ 28 h 41"/>
                    <a:gd name="T30" fmla="*/ 12 w 42"/>
                    <a:gd name="T31" fmla="*/ 30 h 41"/>
                    <a:gd name="T32" fmla="*/ 15 w 42"/>
                    <a:gd name="T33" fmla="*/ 30 h 41"/>
                    <a:gd name="T34" fmla="*/ 19 w 42"/>
                    <a:gd name="T35" fmla="*/ 30 h 41"/>
                    <a:gd name="T36" fmla="*/ 21 w 42"/>
                    <a:gd name="T37" fmla="*/ 28 h 41"/>
                    <a:gd name="T38" fmla="*/ 23 w 42"/>
                    <a:gd name="T39" fmla="*/ 27 h 41"/>
                    <a:gd name="T40" fmla="*/ 26 w 42"/>
                    <a:gd name="T41" fmla="*/ 26 h 41"/>
                    <a:gd name="T42" fmla="*/ 28 w 42"/>
                    <a:gd name="T43" fmla="*/ 24 h 41"/>
                    <a:gd name="T44" fmla="*/ 29 w 42"/>
                    <a:gd name="T45" fmla="*/ 20 h 41"/>
                    <a:gd name="T46" fmla="*/ 31 w 42"/>
                    <a:gd name="T47" fmla="*/ 18 h 41"/>
                    <a:gd name="T48" fmla="*/ 31 w 42"/>
                    <a:gd name="T49" fmla="*/ 15 h 41"/>
                    <a:gd name="T50" fmla="*/ 31 w 42"/>
                    <a:gd name="T51" fmla="*/ 13 h 41"/>
                    <a:gd name="T52" fmla="*/ 29 w 42"/>
                    <a:gd name="T53" fmla="*/ 9 h 41"/>
                    <a:gd name="T54" fmla="*/ 28 w 42"/>
                    <a:gd name="T55" fmla="*/ 7 h 41"/>
                    <a:gd name="T56" fmla="*/ 26 w 42"/>
                    <a:gd name="T57" fmla="*/ 4 h 41"/>
                    <a:gd name="T58" fmla="*/ 23 w 42"/>
                    <a:gd name="T59" fmla="*/ 3 h 41"/>
                    <a:gd name="T60" fmla="*/ 21 w 42"/>
                    <a:gd name="T61" fmla="*/ 1 h 41"/>
                    <a:gd name="T62" fmla="*/ 19 w 42"/>
                    <a:gd name="T63" fmla="*/ 1 h 41"/>
                    <a:gd name="T64" fmla="*/ 15 w 42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2"/>
                    <a:gd name="T100" fmla="*/ 0 h 41"/>
                    <a:gd name="T101" fmla="*/ 42 w 42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2" h="41">
                      <a:moveTo>
                        <a:pt x="21" y="0"/>
                      </a:moveTo>
                      <a:lnTo>
                        <a:pt x="16" y="1"/>
                      </a:lnTo>
                      <a:lnTo>
                        <a:pt x="13" y="1"/>
                      </a:lnTo>
                      <a:lnTo>
                        <a:pt x="10" y="5"/>
                      </a:lnTo>
                      <a:lnTo>
                        <a:pt x="7" y="6"/>
                      </a:lnTo>
                      <a:lnTo>
                        <a:pt x="3" y="9"/>
                      </a:lnTo>
                      <a:lnTo>
                        <a:pt x="2" y="12"/>
                      </a:lnTo>
                      <a:lnTo>
                        <a:pt x="0" y="17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2" y="28"/>
                      </a:lnTo>
                      <a:lnTo>
                        <a:pt x="3" y="33"/>
                      </a:lnTo>
                      <a:lnTo>
                        <a:pt x="7" y="35"/>
                      </a:lnTo>
                      <a:lnTo>
                        <a:pt x="10" y="38"/>
                      </a:lnTo>
                      <a:lnTo>
                        <a:pt x="13" y="39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6" y="41"/>
                      </a:lnTo>
                      <a:lnTo>
                        <a:pt x="29" y="39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3"/>
                      </a:lnTo>
                      <a:lnTo>
                        <a:pt x="40" y="28"/>
                      </a:lnTo>
                      <a:lnTo>
                        <a:pt x="42" y="25"/>
                      </a:lnTo>
                      <a:lnTo>
                        <a:pt x="42" y="20"/>
                      </a:lnTo>
                      <a:lnTo>
                        <a:pt x="42" y="17"/>
                      </a:lnTo>
                      <a:lnTo>
                        <a:pt x="40" y="12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5"/>
                      </a:lnTo>
                      <a:lnTo>
                        <a:pt x="29" y="1"/>
                      </a:lnTo>
                      <a:lnTo>
                        <a:pt x="26" y="1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74" name="Freeform 326"/>
                <p:cNvSpPr>
                  <a:spLocks/>
                </p:cNvSpPr>
                <p:nvPr/>
              </p:nvSpPr>
              <p:spPr bwMode="auto">
                <a:xfrm>
                  <a:off x="3029" y="2438"/>
                  <a:ext cx="36" cy="35"/>
                </a:xfrm>
                <a:custGeom>
                  <a:avLst/>
                  <a:gdLst>
                    <a:gd name="T0" fmla="*/ 15 w 42"/>
                    <a:gd name="T1" fmla="*/ 0 h 41"/>
                    <a:gd name="T2" fmla="*/ 12 w 42"/>
                    <a:gd name="T3" fmla="*/ 1 h 41"/>
                    <a:gd name="T4" fmla="*/ 9 w 42"/>
                    <a:gd name="T5" fmla="*/ 1 h 41"/>
                    <a:gd name="T6" fmla="*/ 8 w 42"/>
                    <a:gd name="T7" fmla="*/ 3 h 41"/>
                    <a:gd name="T8" fmla="*/ 5 w 42"/>
                    <a:gd name="T9" fmla="*/ 4 h 41"/>
                    <a:gd name="T10" fmla="*/ 3 w 42"/>
                    <a:gd name="T11" fmla="*/ 7 h 41"/>
                    <a:gd name="T12" fmla="*/ 2 w 42"/>
                    <a:gd name="T13" fmla="*/ 9 h 41"/>
                    <a:gd name="T14" fmla="*/ 0 w 42"/>
                    <a:gd name="T15" fmla="*/ 13 h 41"/>
                    <a:gd name="T16" fmla="*/ 0 w 42"/>
                    <a:gd name="T17" fmla="*/ 15 h 41"/>
                    <a:gd name="T18" fmla="*/ 0 w 42"/>
                    <a:gd name="T19" fmla="*/ 18 h 41"/>
                    <a:gd name="T20" fmla="*/ 2 w 42"/>
                    <a:gd name="T21" fmla="*/ 20 h 41"/>
                    <a:gd name="T22" fmla="*/ 3 w 42"/>
                    <a:gd name="T23" fmla="*/ 24 h 41"/>
                    <a:gd name="T24" fmla="*/ 5 w 42"/>
                    <a:gd name="T25" fmla="*/ 26 h 41"/>
                    <a:gd name="T26" fmla="*/ 8 w 42"/>
                    <a:gd name="T27" fmla="*/ 27 h 41"/>
                    <a:gd name="T28" fmla="*/ 9 w 42"/>
                    <a:gd name="T29" fmla="*/ 28 h 41"/>
                    <a:gd name="T30" fmla="*/ 12 w 42"/>
                    <a:gd name="T31" fmla="*/ 30 h 41"/>
                    <a:gd name="T32" fmla="*/ 15 w 42"/>
                    <a:gd name="T33" fmla="*/ 30 h 41"/>
                    <a:gd name="T34" fmla="*/ 19 w 42"/>
                    <a:gd name="T35" fmla="*/ 30 h 41"/>
                    <a:gd name="T36" fmla="*/ 21 w 42"/>
                    <a:gd name="T37" fmla="*/ 28 h 41"/>
                    <a:gd name="T38" fmla="*/ 23 w 42"/>
                    <a:gd name="T39" fmla="*/ 27 h 41"/>
                    <a:gd name="T40" fmla="*/ 26 w 42"/>
                    <a:gd name="T41" fmla="*/ 26 h 41"/>
                    <a:gd name="T42" fmla="*/ 28 w 42"/>
                    <a:gd name="T43" fmla="*/ 24 h 41"/>
                    <a:gd name="T44" fmla="*/ 29 w 42"/>
                    <a:gd name="T45" fmla="*/ 20 h 41"/>
                    <a:gd name="T46" fmla="*/ 31 w 42"/>
                    <a:gd name="T47" fmla="*/ 18 h 41"/>
                    <a:gd name="T48" fmla="*/ 31 w 42"/>
                    <a:gd name="T49" fmla="*/ 15 h 41"/>
                    <a:gd name="T50" fmla="*/ 31 w 42"/>
                    <a:gd name="T51" fmla="*/ 13 h 41"/>
                    <a:gd name="T52" fmla="*/ 29 w 42"/>
                    <a:gd name="T53" fmla="*/ 9 h 41"/>
                    <a:gd name="T54" fmla="*/ 28 w 42"/>
                    <a:gd name="T55" fmla="*/ 7 h 41"/>
                    <a:gd name="T56" fmla="*/ 26 w 42"/>
                    <a:gd name="T57" fmla="*/ 4 h 41"/>
                    <a:gd name="T58" fmla="*/ 23 w 42"/>
                    <a:gd name="T59" fmla="*/ 3 h 41"/>
                    <a:gd name="T60" fmla="*/ 21 w 42"/>
                    <a:gd name="T61" fmla="*/ 1 h 41"/>
                    <a:gd name="T62" fmla="*/ 19 w 42"/>
                    <a:gd name="T63" fmla="*/ 1 h 41"/>
                    <a:gd name="T64" fmla="*/ 15 w 42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2"/>
                    <a:gd name="T100" fmla="*/ 0 h 41"/>
                    <a:gd name="T101" fmla="*/ 42 w 42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2" h="41">
                      <a:moveTo>
                        <a:pt x="21" y="0"/>
                      </a:moveTo>
                      <a:lnTo>
                        <a:pt x="16" y="1"/>
                      </a:lnTo>
                      <a:lnTo>
                        <a:pt x="13" y="1"/>
                      </a:lnTo>
                      <a:lnTo>
                        <a:pt x="10" y="5"/>
                      </a:lnTo>
                      <a:lnTo>
                        <a:pt x="7" y="6"/>
                      </a:lnTo>
                      <a:lnTo>
                        <a:pt x="3" y="9"/>
                      </a:lnTo>
                      <a:lnTo>
                        <a:pt x="2" y="12"/>
                      </a:lnTo>
                      <a:lnTo>
                        <a:pt x="0" y="17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2" y="28"/>
                      </a:lnTo>
                      <a:lnTo>
                        <a:pt x="3" y="33"/>
                      </a:lnTo>
                      <a:lnTo>
                        <a:pt x="7" y="35"/>
                      </a:lnTo>
                      <a:lnTo>
                        <a:pt x="10" y="38"/>
                      </a:lnTo>
                      <a:lnTo>
                        <a:pt x="13" y="39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6" y="41"/>
                      </a:lnTo>
                      <a:lnTo>
                        <a:pt x="29" y="39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3"/>
                      </a:lnTo>
                      <a:lnTo>
                        <a:pt x="40" y="28"/>
                      </a:lnTo>
                      <a:lnTo>
                        <a:pt x="42" y="25"/>
                      </a:lnTo>
                      <a:lnTo>
                        <a:pt x="42" y="20"/>
                      </a:lnTo>
                      <a:lnTo>
                        <a:pt x="42" y="17"/>
                      </a:lnTo>
                      <a:lnTo>
                        <a:pt x="40" y="12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5"/>
                      </a:lnTo>
                      <a:lnTo>
                        <a:pt x="29" y="1"/>
                      </a:lnTo>
                      <a:lnTo>
                        <a:pt x="26" y="1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75" name="Freeform 327"/>
                <p:cNvSpPr>
                  <a:spLocks/>
                </p:cNvSpPr>
                <p:nvPr/>
              </p:nvSpPr>
              <p:spPr bwMode="auto">
                <a:xfrm>
                  <a:off x="3010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3 w 41"/>
                    <a:gd name="T3" fmla="*/ 0 h 41"/>
                    <a:gd name="T4" fmla="*/ 9 w 41"/>
                    <a:gd name="T5" fmla="*/ 1 h 41"/>
                    <a:gd name="T6" fmla="*/ 7 w 41"/>
                    <a:gd name="T7" fmla="*/ 3 h 41"/>
                    <a:gd name="T8" fmla="*/ 4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4 w 41"/>
                    <a:gd name="T25" fmla="*/ 26 h 41"/>
                    <a:gd name="T26" fmla="*/ 7 w 41"/>
                    <a:gd name="T27" fmla="*/ 27 h 41"/>
                    <a:gd name="T28" fmla="*/ 9 w 41"/>
                    <a:gd name="T29" fmla="*/ 29 h 41"/>
                    <a:gd name="T30" fmla="*/ 13 w 41"/>
                    <a:gd name="T31" fmla="*/ 30 h 41"/>
                    <a:gd name="T32" fmla="*/ 15 w 41"/>
                    <a:gd name="T33" fmla="*/ 30 h 41"/>
                    <a:gd name="T34" fmla="*/ 18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30 w 41"/>
                    <a:gd name="T47" fmla="*/ 18 h 41"/>
                    <a:gd name="T48" fmla="*/ 30 w 41"/>
                    <a:gd name="T49" fmla="*/ 15 h 41"/>
                    <a:gd name="T50" fmla="*/ 30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8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7" y="0"/>
                      </a:lnTo>
                      <a:lnTo>
                        <a:pt x="13" y="1"/>
                      </a:lnTo>
                      <a:lnTo>
                        <a:pt x="9" y="3"/>
                      </a:lnTo>
                      <a:lnTo>
                        <a:pt x="6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6" y="35"/>
                      </a:lnTo>
                      <a:lnTo>
                        <a:pt x="9" y="38"/>
                      </a:lnTo>
                      <a:lnTo>
                        <a:pt x="13" y="40"/>
                      </a:lnTo>
                      <a:lnTo>
                        <a:pt x="17" y="41"/>
                      </a:lnTo>
                      <a:lnTo>
                        <a:pt x="21" y="41"/>
                      </a:lnTo>
                      <a:lnTo>
                        <a:pt x="25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2"/>
                      </a:lnTo>
                      <a:lnTo>
                        <a:pt x="40" y="28"/>
                      </a:lnTo>
                      <a:lnTo>
                        <a:pt x="41" y="25"/>
                      </a:lnTo>
                      <a:lnTo>
                        <a:pt x="41" y="20"/>
                      </a:lnTo>
                      <a:lnTo>
                        <a:pt x="41" y="16"/>
                      </a:lnTo>
                      <a:lnTo>
                        <a:pt x="40" y="13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5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76" name="Freeform 328"/>
                <p:cNvSpPr>
                  <a:spLocks/>
                </p:cNvSpPr>
                <p:nvPr/>
              </p:nvSpPr>
              <p:spPr bwMode="auto">
                <a:xfrm>
                  <a:off x="3010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3 w 41"/>
                    <a:gd name="T3" fmla="*/ 0 h 41"/>
                    <a:gd name="T4" fmla="*/ 9 w 41"/>
                    <a:gd name="T5" fmla="*/ 1 h 41"/>
                    <a:gd name="T6" fmla="*/ 7 w 41"/>
                    <a:gd name="T7" fmla="*/ 3 h 41"/>
                    <a:gd name="T8" fmla="*/ 4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4 w 41"/>
                    <a:gd name="T25" fmla="*/ 26 h 41"/>
                    <a:gd name="T26" fmla="*/ 7 w 41"/>
                    <a:gd name="T27" fmla="*/ 27 h 41"/>
                    <a:gd name="T28" fmla="*/ 9 w 41"/>
                    <a:gd name="T29" fmla="*/ 29 h 41"/>
                    <a:gd name="T30" fmla="*/ 13 w 41"/>
                    <a:gd name="T31" fmla="*/ 30 h 41"/>
                    <a:gd name="T32" fmla="*/ 15 w 41"/>
                    <a:gd name="T33" fmla="*/ 30 h 41"/>
                    <a:gd name="T34" fmla="*/ 18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30 w 41"/>
                    <a:gd name="T47" fmla="*/ 18 h 41"/>
                    <a:gd name="T48" fmla="*/ 30 w 41"/>
                    <a:gd name="T49" fmla="*/ 15 h 41"/>
                    <a:gd name="T50" fmla="*/ 30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8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7" y="0"/>
                      </a:lnTo>
                      <a:lnTo>
                        <a:pt x="13" y="1"/>
                      </a:lnTo>
                      <a:lnTo>
                        <a:pt x="9" y="3"/>
                      </a:lnTo>
                      <a:lnTo>
                        <a:pt x="6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6" y="35"/>
                      </a:lnTo>
                      <a:lnTo>
                        <a:pt x="9" y="38"/>
                      </a:lnTo>
                      <a:lnTo>
                        <a:pt x="13" y="40"/>
                      </a:lnTo>
                      <a:lnTo>
                        <a:pt x="17" y="41"/>
                      </a:lnTo>
                      <a:lnTo>
                        <a:pt x="21" y="41"/>
                      </a:lnTo>
                      <a:lnTo>
                        <a:pt x="25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2"/>
                      </a:lnTo>
                      <a:lnTo>
                        <a:pt x="40" y="28"/>
                      </a:lnTo>
                      <a:lnTo>
                        <a:pt x="41" y="25"/>
                      </a:lnTo>
                      <a:lnTo>
                        <a:pt x="41" y="20"/>
                      </a:lnTo>
                      <a:lnTo>
                        <a:pt x="41" y="16"/>
                      </a:lnTo>
                      <a:lnTo>
                        <a:pt x="40" y="13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5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77" name="Freeform 329"/>
                <p:cNvSpPr>
                  <a:spLocks/>
                </p:cNvSpPr>
                <p:nvPr/>
              </p:nvSpPr>
              <p:spPr bwMode="auto">
                <a:xfrm>
                  <a:off x="3047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2 w 41"/>
                    <a:gd name="T3" fmla="*/ 0 h 41"/>
                    <a:gd name="T4" fmla="*/ 8 w 41"/>
                    <a:gd name="T5" fmla="*/ 1 h 41"/>
                    <a:gd name="T6" fmla="*/ 6 w 41"/>
                    <a:gd name="T7" fmla="*/ 3 h 41"/>
                    <a:gd name="T8" fmla="*/ 3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3 w 41"/>
                    <a:gd name="T25" fmla="*/ 26 h 41"/>
                    <a:gd name="T26" fmla="*/ 6 w 41"/>
                    <a:gd name="T27" fmla="*/ 27 h 41"/>
                    <a:gd name="T28" fmla="*/ 8 w 41"/>
                    <a:gd name="T29" fmla="*/ 29 h 41"/>
                    <a:gd name="T30" fmla="*/ 12 w 41"/>
                    <a:gd name="T31" fmla="*/ 30 h 41"/>
                    <a:gd name="T32" fmla="*/ 15 w 41"/>
                    <a:gd name="T33" fmla="*/ 30 h 41"/>
                    <a:gd name="T34" fmla="*/ 17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29 w 41"/>
                    <a:gd name="T47" fmla="*/ 18 h 41"/>
                    <a:gd name="T48" fmla="*/ 30 w 41"/>
                    <a:gd name="T49" fmla="*/ 15 h 41"/>
                    <a:gd name="T50" fmla="*/ 29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7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6" y="0"/>
                      </a:lnTo>
                      <a:lnTo>
                        <a:pt x="11" y="1"/>
                      </a:lnTo>
                      <a:lnTo>
                        <a:pt x="8" y="3"/>
                      </a:lnTo>
                      <a:lnTo>
                        <a:pt x="5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5" y="35"/>
                      </a:lnTo>
                      <a:lnTo>
                        <a:pt x="8" y="38"/>
                      </a:lnTo>
                      <a:lnTo>
                        <a:pt x="11" y="40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4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7" y="32"/>
                      </a:lnTo>
                      <a:lnTo>
                        <a:pt x="40" y="28"/>
                      </a:lnTo>
                      <a:lnTo>
                        <a:pt x="40" y="25"/>
                      </a:lnTo>
                      <a:lnTo>
                        <a:pt x="41" y="20"/>
                      </a:lnTo>
                      <a:lnTo>
                        <a:pt x="40" y="16"/>
                      </a:lnTo>
                      <a:lnTo>
                        <a:pt x="40" y="13"/>
                      </a:lnTo>
                      <a:lnTo>
                        <a:pt x="37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4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78" name="Freeform 330"/>
                <p:cNvSpPr>
                  <a:spLocks/>
                </p:cNvSpPr>
                <p:nvPr/>
              </p:nvSpPr>
              <p:spPr bwMode="auto">
                <a:xfrm>
                  <a:off x="3047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2 w 41"/>
                    <a:gd name="T3" fmla="*/ 0 h 41"/>
                    <a:gd name="T4" fmla="*/ 8 w 41"/>
                    <a:gd name="T5" fmla="*/ 1 h 41"/>
                    <a:gd name="T6" fmla="*/ 6 w 41"/>
                    <a:gd name="T7" fmla="*/ 3 h 41"/>
                    <a:gd name="T8" fmla="*/ 3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3 w 41"/>
                    <a:gd name="T25" fmla="*/ 26 h 41"/>
                    <a:gd name="T26" fmla="*/ 6 w 41"/>
                    <a:gd name="T27" fmla="*/ 27 h 41"/>
                    <a:gd name="T28" fmla="*/ 8 w 41"/>
                    <a:gd name="T29" fmla="*/ 29 h 41"/>
                    <a:gd name="T30" fmla="*/ 12 w 41"/>
                    <a:gd name="T31" fmla="*/ 30 h 41"/>
                    <a:gd name="T32" fmla="*/ 15 w 41"/>
                    <a:gd name="T33" fmla="*/ 30 h 41"/>
                    <a:gd name="T34" fmla="*/ 17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29 w 41"/>
                    <a:gd name="T47" fmla="*/ 18 h 41"/>
                    <a:gd name="T48" fmla="*/ 30 w 41"/>
                    <a:gd name="T49" fmla="*/ 15 h 41"/>
                    <a:gd name="T50" fmla="*/ 29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7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6" y="0"/>
                      </a:lnTo>
                      <a:lnTo>
                        <a:pt x="11" y="1"/>
                      </a:lnTo>
                      <a:lnTo>
                        <a:pt x="8" y="3"/>
                      </a:lnTo>
                      <a:lnTo>
                        <a:pt x="5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5" y="35"/>
                      </a:lnTo>
                      <a:lnTo>
                        <a:pt x="8" y="38"/>
                      </a:lnTo>
                      <a:lnTo>
                        <a:pt x="11" y="40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4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7" y="32"/>
                      </a:lnTo>
                      <a:lnTo>
                        <a:pt x="40" y="28"/>
                      </a:lnTo>
                      <a:lnTo>
                        <a:pt x="40" y="25"/>
                      </a:lnTo>
                      <a:lnTo>
                        <a:pt x="41" y="20"/>
                      </a:lnTo>
                      <a:lnTo>
                        <a:pt x="40" y="16"/>
                      </a:lnTo>
                      <a:lnTo>
                        <a:pt x="40" y="13"/>
                      </a:lnTo>
                      <a:lnTo>
                        <a:pt x="37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4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79" name="Rectangle 331"/>
                <p:cNvSpPr>
                  <a:spLocks noChangeArrowheads="1"/>
                </p:cNvSpPr>
                <p:nvPr/>
              </p:nvSpPr>
              <p:spPr bwMode="auto">
                <a:xfrm>
                  <a:off x="3026" y="2480"/>
                  <a:ext cx="35" cy="35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80" name="Rectangle 332"/>
                <p:cNvSpPr>
                  <a:spLocks noChangeArrowheads="1"/>
                </p:cNvSpPr>
                <p:nvPr/>
              </p:nvSpPr>
              <p:spPr bwMode="auto">
                <a:xfrm>
                  <a:off x="3026" y="2480"/>
                  <a:ext cx="35" cy="35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81" name="Rectangle 333"/>
                <p:cNvSpPr>
                  <a:spLocks noChangeArrowheads="1"/>
                </p:cNvSpPr>
                <p:nvPr/>
              </p:nvSpPr>
              <p:spPr bwMode="auto">
                <a:xfrm>
                  <a:off x="3010" y="2499"/>
                  <a:ext cx="71" cy="132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82" name="Rectangle 334"/>
                <p:cNvSpPr>
                  <a:spLocks noChangeArrowheads="1"/>
                </p:cNvSpPr>
                <p:nvPr/>
              </p:nvSpPr>
              <p:spPr bwMode="auto">
                <a:xfrm>
                  <a:off x="3010" y="2499"/>
                  <a:ext cx="71" cy="132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83" name="Line 335"/>
                <p:cNvSpPr>
                  <a:spLocks noChangeShapeType="1"/>
                </p:cNvSpPr>
                <p:nvPr/>
              </p:nvSpPr>
              <p:spPr bwMode="auto">
                <a:xfrm flipV="1">
                  <a:off x="3045" y="2563"/>
                  <a:ext cx="1" cy="7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84" name="Line 336"/>
                <p:cNvSpPr>
                  <a:spLocks noChangeShapeType="1"/>
                </p:cNvSpPr>
                <p:nvPr/>
              </p:nvSpPr>
              <p:spPr bwMode="auto">
                <a:xfrm flipH="1" flipV="1">
                  <a:off x="3021" y="2494"/>
                  <a:ext cx="1" cy="6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85" name="Line 337"/>
                <p:cNvSpPr>
                  <a:spLocks noChangeShapeType="1"/>
                </p:cNvSpPr>
                <p:nvPr/>
              </p:nvSpPr>
              <p:spPr bwMode="auto">
                <a:xfrm flipV="1">
                  <a:off x="3070" y="2496"/>
                  <a:ext cx="1" cy="61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86" name="Rectangle 338"/>
                <p:cNvSpPr>
                  <a:spLocks noChangeArrowheads="1"/>
                </p:cNvSpPr>
                <p:nvPr/>
              </p:nvSpPr>
              <p:spPr bwMode="auto">
                <a:xfrm>
                  <a:off x="3003" y="2557"/>
                  <a:ext cx="18" cy="81"/>
                </a:xfrm>
                <a:prstGeom prst="rect">
                  <a:avLst/>
                </a:prstGeom>
                <a:no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87" name="Rectangle 339"/>
                <p:cNvSpPr>
                  <a:spLocks noChangeArrowheads="1"/>
                </p:cNvSpPr>
                <p:nvPr/>
              </p:nvSpPr>
              <p:spPr bwMode="auto">
                <a:xfrm>
                  <a:off x="3070" y="2559"/>
                  <a:ext cx="18" cy="8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88" name="Rectangle 340"/>
                <p:cNvSpPr>
                  <a:spLocks noChangeArrowheads="1"/>
                </p:cNvSpPr>
                <p:nvPr/>
              </p:nvSpPr>
              <p:spPr bwMode="auto">
                <a:xfrm>
                  <a:off x="3003" y="2557"/>
                  <a:ext cx="18" cy="8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3" name="Group 341"/>
              <p:cNvGrpSpPr>
                <a:grpSpLocks/>
              </p:cNvGrpSpPr>
              <p:nvPr/>
            </p:nvGrpSpPr>
            <p:grpSpPr bwMode="auto">
              <a:xfrm>
                <a:off x="3108" y="2470"/>
                <a:ext cx="85" cy="202"/>
                <a:chOff x="3003" y="2438"/>
                <a:chExt cx="85" cy="202"/>
              </a:xfrm>
            </p:grpSpPr>
            <p:sp>
              <p:nvSpPr>
                <p:cNvPr id="1257" name="Freeform 342"/>
                <p:cNvSpPr>
                  <a:spLocks/>
                </p:cNvSpPr>
                <p:nvPr/>
              </p:nvSpPr>
              <p:spPr bwMode="auto">
                <a:xfrm>
                  <a:off x="3029" y="2438"/>
                  <a:ext cx="36" cy="35"/>
                </a:xfrm>
                <a:custGeom>
                  <a:avLst/>
                  <a:gdLst>
                    <a:gd name="T0" fmla="*/ 15 w 42"/>
                    <a:gd name="T1" fmla="*/ 0 h 41"/>
                    <a:gd name="T2" fmla="*/ 12 w 42"/>
                    <a:gd name="T3" fmla="*/ 1 h 41"/>
                    <a:gd name="T4" fmla="*/ 9 w 42"/>
                    <a:gd name="T5" fmla="*/ 1 h 41"/>
                    <a:gd name="T6" fmla="*/ 8 w 42"/>
                    <a:gd name="T7" fmla="*/ 3 h 41"/>
                    <a:gd name="T8" fmla="*/ 5 w 42"/>
                    <a:gd name="T9" fmla="*/ 4 h 41"/>
                    <a:gd name="T10" fmla="*/ 3 w 42"/>
                    <a:gd name="T11" fmla="*/ 7 h 41"/>
                    <a:gd name="T12" fmla="*/ 2 w 42"/>
                    <a:gd name="T13" fmla="*/ 9 h 41"/>
                    <a:gd name="T14" fmla="*/ 0 w 42"/>
                    <a:gd name="T15" fmla="*/ 13 h 41"/>
                    <a:gd name="T16" fmla="*/ 0 w 42"/>
                    <a:gd name="T17" fmla="*/ 15 h 41"/>
                    <a:gd name="T18" fmla="*/ 0 w 42"/>
                    <a:gd name="T19" fmla="*/ 18 h 41"/>
                    <a:gd name="T20" fmla="*/ 2 w 42"/>
                    <a:gd name="T21" fmla="*/ 20 h 41"/>
                    <a:gd name="T22" fmla="*/ 3 w 42"/>
                    <a:gd name="T23" fmla="*/ 24 h 41"/>
                    <a:gd name="T24" fmla="*/ 5 w 42"/>
                    <a:gd name="T25" fmla="*/ 26 h 41"/>
                    <a:gd name="T26" fmla="*/ 8 w 42"/>
                    <a:gd name="T27" fmla="*/ 27 h 41"/>
                    <a:gd name="T28" fmla="*/ 9 w 42"/>
                    <a:gd name="T29" fmla="*/ 28 h 41"/>
                    <a:gd name="T30" fmla="*/ 12 w 42"/>
                    <a:gd name="T31" fmla="*/ 30 h 41"/>
                    <a:gd name="T32" fmla="*/ 15 w 42"/>
                    <a:gd name="T33" fmla="*/ 30 h 41"/>
                    <a:gd name="T34" fmla="*/ 19 w 42"/>
                    <a:gd name="T35" fmla="*/ 30 h 41"/>
                    <a:gd name="T36" fmla="*/ 21 w 42"/>
                    <a:gd name="T37" fmla="*/ 28 h 41"/>
                    <a:gd name="T38" fmla="*/ 23 w 42"/>
                    <a:gd name="T39" fmla="*/ 27 h 41"/>
                    <a:gd name="T40" fmla="*/ 26 w 42"/>
                    <a:gd name="T41" fmla="*/ 26 h 41"/>
                    <a:gd name="T42" fmla="*/ 28 w 42"/>
                    <a:gd name="T43" fmla="*/ 24 h 41"/>
                    <a:gd name="T44" fmla="*/ 29 w 42"/>
                    <a:gd name="T45" fmla="*/ 20 h 41"/>
                    <a:gd name="T46" fmla="*/ 31 w 42"/>
                    <a:gd name="T47" fmla="*/ 18 h 41"/>
                    <a:gd name="T48" fmla="*/ 31 w 42"/>
                    <a:gd name="T49" fmla="*/ 15 h 41"/>
                    <a:gd name="T50" fmla="*/ 31 w 42"/>
                    <a:gd name="T51" fmla="*/ 13 h 41"/>
                    <a:gd name="T52" fmla="*/ 29 w 42"/>
                    <a:gd name="T53" fmla="*/ 9 h 41"/>
                    <a:gd name="T54" fmla="*/ 28 w 42"/>
                    <a:gd name="T55" fmla="*/ 7 h 41"/>
                    <a:gd name="T56" fmla="*/ 26 w 42"/>
                    <a:gd name="T57" fmla="*/ 4 h 41"/>
                    <a:gd name="T58" fmla="*/ 23 w 42"/>
                    <a:gd name="T59" fmla="*/ 3 h 41"/>
                    <a:gd name="T60" fmla="*/ 21 w 42"/>
                    <a:gd name="T61" fmla="*/ 1 h 41"/>
                    <a:gd name="T62" fmla="*/ 19 w 42"/>
                    <a:gd name="T63" fmla="*/ 1 h 41"/>
                    <a:gd name="T64" fmla="*/ 15 w 42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2"/>
                    <a:gd name="T100" fmla="*/ 0 h 41"/>
                    <a:gd name="T101" fmla="*/ 42 w 42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2" h="41">
                      <a:moveTo>
                        <a:pt x="21" y="0"/>
                      </a:moveTo>
                      <a:lnTo>
                        <a:pt x="16" y="1"/>
                      </a:lnTo>
                      <a:lnTo>
                        <a:pt x="13" y="1"/>
                      </a:lnTo>
                      <a:lnTo>
                        <a:pt x="10" y="5"/>
                      </a:lnTo>
                      <a:lnTo>
                        <a:pt x="7" y="6"/>
                      </a:lnTo>
                      <a:lnTo>
                        <a:pt x="3" y="9"/>
                      </a:lnTo>
                      <a:lnTo>
                        <a:pt x="2" y="12"/>
                      </a:lnTo>
                      <a:lnTo>
                        <a:pt x="0" y="17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2" y="28"/>
                      </a:lnTo>
                      <a:lnTo>
                        <a:pt x="3" y="33"/>
                      </a:lnTo>
                      <a:lnTo>
                        <a:pt x="7" y="35"/>
                      </a:lnTo>
                      <a:lnTo>
                        <a:pt x="10" y="38"/>
                      </a:lnTo>
                      <a:lnTo>
                        <a:pt x="13" y="39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6" y="41"/>
                      </a:lnTo>
                      <a:lnTo>
                        <a:pt x="29" y="39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3"/>
                      </a:lnTo>
                      <a:lnTo>
                        <a:pt x="40" y="28"/>
                      </a:lnTo>
                      <a:lnTo>
                        <a:pt x="42" y="25"/>
                      </a:lnTo>
                      <a:lnTo>
                        <a:pt x="42" y="20"/>
                      </a:lnTo>
                      <a:lnTo>
                        <a:pt x="42" y="17"/>
                      </a:lnTo>
                      <a:lnTo>
                        <a:pt x="40" y="12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5"/>
                      </a:lnTo>
                      <a:lnTo>
                        <a:pt x="29" y="1"/>
                      </a:lnTo>
                      <a:lnTo>
                        <a:pt x="26" y="1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58" name="Freeform 343"/>
                <p:cNvSpPr>
                  <a:spLocks/>
                </p:cNvSpPr>
                <p:nvPr/>
              </p:nvSpPr>
              <p:spPr bwMode="auto">
                <a:xfrm>
                  <a:off x="3029" y="2438"/>
                  <a:ext cx="36" cy="35"/>
                </a:xfrm>
                <a:custGeom>
                  <a:avLst/>
                  <a:gdLst>
                    <a:gd name="T0" fmla="*/ 15 w 42"/>
                    <a:gd name="T1" fmla="*/ 0 h 41"/>
                    <a:gd name="T2" fmla="*/ 12 w 42"/>
                    <a:gd name="T3" fmla="*/ 1 h 41"/>
                    <a:gd name="T4" fmla="*/ 9 w 42"/>
                    <a:gd name="T5" fmla="*/ 1 h 41"/>
                    <a:gd name="T6" fmla="*/ 8 w 42"/>
                    <a:gd name="T7" fmla="*/ 3 h 41"/>
                    <a:gd name="T8" fmla="*/ 5 w 42"/>
                    <a:gd name="T9" fmla="*/ 4 h 41"/>
                    <a:gd name="T10" fmla="*/ 3 w 42"/>
                    <a:gd name="T11" fmla="*/ 7 h 41"/>
                    <a:gd name="T12" fmla="*/ 2 w 42"/>
                    <a:gd name="T13" fmla="*/ 9 h 41"/>
                    <a:gd name="T14" fmla="*/ 0 w 42"/>
                    <a:gd name="T15" fmla="*/ 13 h 41"/>
                    <a:gd name="T16" fmla="*/ 0 w 42"/>
                    <a:gd name="T17" fmla="*/ 15 h 41"/>
                    <a:gd name="T18" fmla="*/ 0 w 42"/>
                    <a:gd name="T19" fmla="*/ 18 h 41"/>
                    <a:gd name="T20" fmla="*/ 2 w 42"/>
                    <a:gd name="T21" fmla="*/ 20 h 41"/>
                    <a:gd name="T22" fmla="*/ 3 w 42"/>
                    <a:gd name="T23" fmla="*/ 24 h 41"/>
                    <a:gd name="T24" fmla="*/ 5 w 42"/>
                    <a:gd name="T25" fmla="*/ 26 h 41"/>
                    <a:gd name="T26" fmla="*/ 8 w 42"/>
                    <a:gd name="T27" fmla="*/ 27 h 41"/>
                    <a:gd name="T28" fmla="*/ 9 w 42"/>
                    <a:gd name="T29" fmla="*/ 28 h 41"/>
                    <a:gd name="T30" fmla="*/ 12 w 42"/>
                    <a:gd name="T31" fmla="*/ 30 h 41"/>
                    <a:gd name="T32" fmla="*/ 15 w 42"/>
                    <a:gd name="T33" fmla="*/ 30 h 41"/>
                    <a:gd name="T34" fmla="*/ 19 w 42"/>
                    <a:gd name="T35" fmla="*/ 30 h 41"/>
                    <a:gd name="T36" fmla="*/ 21 w 42"/>
                    <a:gd name="T37" fmla="*/ 28 h 41"/>
                    <a:gd name="T38" fmla="*/ 23 w 42"/>
                    <a:gd name="T39" fmla="*/ 27 h 41"/>
                    <a:gd name="T40" fmla="*/ 26 w 42"/>
                    <a:gd name="T41" fmla="*/ 26 h 41"/>
                    <a:gd name="T42" fmla="*/ 28 w 42"/>
                    <a:gd name="T43" fmla="*/ 24 h 41"/>
                    <a:gd name="T44" fmla="*/ 29 w 42"/>
                    <a:gd name="T45" fmla="*/ 20 h 41"/>
                    <a:gd name="T46" fmla="*/ 31 w 42"/>
                    <a:gd name="T47" fmla="*/ 18 h 41"/>
                    <a:gd name="T48" fmla="*/ 31 w 42"/>
                    <a:gd name="T49" fmla="*/ 15 h 41"/>
                    <a:gd name="T50" fmla="*/ 31 w 42"/>
                    <a:gd name="T51" fmla="*/ 13 h 41"/>
                    <a:gd name="T52" fmla="*/ 29 w 42"/>
                    <a:gd name="T53" fmla="*/ 9 h 41"/>
                    <a:gd name="T54" fmla="*/ 28 w 42"/>
                    <a:gd name="T55" fmla="*/ 7 h 41"/>
                    <a:gd name="T56" fmla="*/ 26 w 42"/>
                    <a:gd name="T57" fmla="*/ 4 h 41"/>
                    <a:gd name="T58" fmla="*/ 23 w 42"/>
                    <a:gd name="T59" fmla="*/ 3 h 41"/>
                    <a:gd name="T60" fmla="*/ 21 w 42"/>
                    <a:gd name="T61" fmla="*/ 1 h 41"/>
                    <a:gd name="T62" fmla="*/ 19 w 42"/>
                    <a:gd name="T63" fmla="*/ 1 h 41"/>
                    <a:gd name="T64" fmla="*/ 15 w 42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2"/>
                    <a:gd name="T100" fmla="*/ 0 h 41"/>
                    <a:gd name="T101" fmla="*/ 42 w 42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2" h="41">
                      <a:moveTo>
                        <a:pt x="21" y="0"/>
                      </a:moveTo>
                      <a:lnTo>
                        <a:pt x="16" y="1"/>
                      </a:lnTo>
                      <a:lnTo>
                        <a:pt x="13" y="1"/>
                      </a:lnTo>
                      <a:lnTo>
                        <a:pt x="10" y="5"/>
                      </a:lnTo>
                      <a:lnTo>
                        <a:pt x="7" y="6"/>
                      </a:lnTo>
                      <a:lnTo>
                        <a:pt x="3" y="9"/>
                      </a:lnTo>
                      <a:lnTo>
                        <a:pt x="2" y="12"/>
                      </a:lnTo>
                      <a:lnTo>
                        <a:pt x="0" y="17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2" y="28"/>
                      </a:lnTo>
                      <a:lnTo>
                        <a:pt x="3" y="33"/>
                      </a:lnTo>
                      <a:lnTo>
                        <a:pt x="7" y="35"/>
                      </a:lnTo>
                      <a:lnTo>
                        <a:pt x="10" y="38"/>
                      </a:lnTo>
                      <a:lnTo>
                        <a:pt x="13" y="39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6" y="41"/>
                      </a:lnTo>
                      <a:lnTo>
                        <a:pt x="29" y="39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3"/>
                      </a:lnTo>
                      <a:lnTo>
                        <a:pt x="40" y="28"/>
                      </a:lnTo>
                      <a:lnTo>
                        <a:pt x="42" y="25"/>
                      </a:lnTo>
                      <a:lnTo>
                        <a:pt x="42" y="20"/>
                      </a:lnTo>
                      <a:lnTo>
                        <a:pt x="42" y="17"/>
                      </a:lnTo>
                      <a:lnTo>
                        <a:pt x="40" y="12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5"/>
                      </a:lnTo>
                      <a:lnTo>
                        <a:pt x="29" y="1"/>
                      </a:lnTo>
                      <a:lnTo>
                        <a:pt x="26" y="1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59" name="Freeform 344"/>
                <p:cNvSpPr>
                  <a:spLocks/>
                </p:cNvSpPr>
                <p:nvPr/>
              </p:nvSpPr>
              <p:spPr bwMode="auto">
                <a:xfrm>
                  <a:off x="3010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3 w 41"/>
                    <a:gd name="T3" fmla="*/ 0 h 41"/>
                    <a:gd name="T4" fmla="*/ 9 w 41"/>
                    <a:gd name="T5" fmla="*/ 1 h 41"/>
                    <a:gd name="T6" fmla="*/ 7 w 41"/>
                    <a:gd name="T7" fmla="*/ 3 h 41"/>
                    <a:gd name="T8" fmla="*/ 4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4 w 41"/>
                    <a:gd name="T25" fmla="*/ 26 h 41"/>
                    <a:gd name="T26" fmla="*/ 7 w 41"/>
                    <a:gd name="T27" fmla="*/ 27 h 41"/>
                    <a:gd name="T28" fmla="*/ 9 w 41"/>
                    <a:gd name="T29" fmla="*/ 29 h 41"/>
                    <a:gd name="T30" fmla="*/ 13 w 41"/>
                    <a:gd name="T31" fmla="*/ 30 h 41"/>
                    <a:gd name="T32" fmla="*/ 15 w 41"/>
                    <a:gd name="T33" fmla="*/ 30 h 41"/>
                    <a:gd name="T34" fmla="*/ 18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30 w 41"/>
                    <a:gd name="T47" fmla="*/ 18 h 41"/>
                    <a:gd name="T48" fmla="*/ 30 w 41"/>
                    <a:gd name="T49" fmla="*/ 15 h 41"/>
                    <a:gd name="T50" fmla="*/ 30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8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7" y="0"/>
                      </a:lnTo>
                      <a:lnTo>
                        <a:pt x="13" y="1"/>
                      </a:lnTo>
                      <a:lnTo>
                        <a:pt x="9" y="3"/>
                      </a:lnTo>
                      <a:lnTo>
                        <a:pt x="6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6" y="35"/>
                      </a:lnTo>
                      <a:lnTo>
                        <a:pt x="9" y="38"/>
                      </a:lnTo>
                      <a:lnTo>
                        <a:pt x="13" y="40"/>
                      </a:lnTo>
                      <a:lnTo>
                        <a:pt x="17" y="41"/>
                      </a:lnTo>
                      <a:lnTo>
                        <a:pt x="21" y="41"/>
                      </a:lnTo>
                      <a:lnTo>
                        <a:pt x="25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2"/>
                      </a:lnTo>
                      <a:lnTo>
                        <a:pt x="40" y="28"/>
                      </a:lnTo>
                      <a:lnTo>
                        <a:pt x="41" y="25"/>
                      </a:lnTo>
                      <a:lnTo>
                        <a:pt x="41" y="20"/>
                      </a:lnTo>
                      <a:lnTo>
                        <a:pt x="41" y="16"/>
                      </a:lnTo>
                      <a:lnTo>
                        <a:pt x="40" y="13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5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60" name="Freeform 345"/>
                <p:cNvSpPr>
                  <a:spLocks/>
                </p:cNvSpPr>
                <p:nvPr/>
              </p:nvSpPr>
              <p:spPr bwMode="auto">
                <a:xfrm>
                  <a:off x="3010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3 w 41"/>
                    <a:gd name="T3" fmla="*/ 0 h 41"/>
                    <a:gd name="T4" fmla="*/ 9 w 41"/>
                    <a:gd name="T5" fmla="*/ 1 h 41"/>
                    <a:gd name="T6" fmla="*/ 7 w 41"/>
                    <a:gd name="T7" fmla="*/ 3 h 41"/>
                    <a:gd name="T8" fmla="*/ 4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4 w 41"/>
                    <a:gd name="T25" fmla="*/ 26 h 41"/>
                    <a:gd name="T26" fmla="*/ 7 w 41"/>
                    <a:gd name="T27" fmla="*/ 27 h 41"/>
                    <a:gd name="T28" fmla="*/ 9 w 41"/>
                    <a:gd name="T29" fmla="*/ 29 h 41"/>
                    <a:gd name="T30" fmla="*/ 13 w 41"/>
                    <a:gd name="T31" fmla="*/ 30 h 41"/>
                    <a:gd name="T32" fmla="*/ 15 w 41"/>
                    <a:gd name="T33" fmla="*/ 30 h 41"/>
                    <a:gd name="T34" fmla="*/ 18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30 w 41"/>
                    <a:gd name="T47" fmla="*/ 18 h 41"/>
                    <a:gd name="T48" fmla="*/ 30 w 41"/>
                    <a:gd name="T49" fmla="*/ 15 h 41"/>
                    <a:gd name="T50" fmla="*/ 30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8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7" y="0"/>
                      </a:lnTo>
                      <a:lnTo>
                        <a:pt x="13" y="1"/>
                      </a:lnTo>
                      <a:lnTo>
                        <a:pt x="9" y="3"/>
                      </a:lnTo>
                      <a:lnTo>
                        <a:pt x="6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6" y="35"/>
                      </a:lnTo>
                      <a:lnTo>
                        <a:pt x="9" y="38"/>
                      </a:lnTo>
                      <a:lnTo>
                        <a:pt x="13" y="40"/>
                      </a:lnTo>
                      <a:lnTo>
                        <a:pt x="17" y="41"/>
                      </a:lnTo>
                      <a:lnTo>
                        <a:pt x="21" y="41"/>
                      </a:lnTo>
                      <a:lnTo>
                        <a:pt x="25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2"/>
                      </a:lnTo>
                      <a:lnTo>
                        <a:pt x="40" y="28"/>
                      </a:lnTo>
                      <a:lnTo>
                        <a:pt x="41" y="25"/>
                      </a:lnTo>
                      <a:lnTo>
                        <a:pt x="41" y="20"/>
                      </a:lnTo>
                      <a:lnTo>
                        <a:pt x="41" y="16"/>
                      </a:lnTo>
                      <a:lnTo>
                        <a:pt x="40" y="13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5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61" name="Freeform 346"/>
                <p:cNvSpPr>
                  <a:spLocks/>
                </p:cNvSpPr>
                <p:nvPr/>
              </p:nvSpPr>
              <p:spPr bwMode="auto">
                <a:xfrm>
                  <a:off x="3047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2 w 41"/>
                    <a:gd name="T3" fmla="*/ 0 h 41"/>
                    <a:gd name="T4" fmla="*/ 8 w 41"/>
                    <a:gd name="T5" fmla="*/ 1 h 41"/>
                    <a:gd name="T6" fmla="*/ 6 w 41"/>
                    <a:gd name="T7" fmla="*/ 3 h 41"/>
                    <a:gd name="T8" fmla="*/ 3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3 w 41"/>
                    <a:gd name="T25" fmla="*/ 26 h 41"/>
                    <a:gd name="T26" fmla="*/ 6 w 41"/>
                    <a:gd name="T27" fmla="*/ 27 h 41"/>
                    <a:gd name="T28" fmla="*/ 8 w 41"/>
                    <a:gd name="T29" fmla="*/ 29 h 41"/>
                    <a:gd name="T30" fmla="*/ 12 w 41"/>
                    <a:gd name="T31" fmla="*/ 30 h 41"/>
                    <a:gd name="T32" fmla="*/ 15 w 41"/>
                    <a:gd name="T33" fmla="*/ 30 h 41"/>
                    <a:gd name="T34" fmla="*/ 17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29 w 41"/>
                    <a:gd name="T47" fmla="*/ 18 h 41"/>
                    <a:gd name="T48" fmla="*/ 30 w 41"/>
                    <a:gd name="T49" fmla="*/ 15 h 41"/>
                    <a:gd name="T50" fmla="*/ 29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7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6" y="0"/>
                      </a:lnTo>
                      <a:lnTo>
                        <a:pt x="11" y="1"/>
                      </a:lnTo>
                      <a:lnTo>
                        <a:pt x="8" y="3"/>
                      </a:lnTo>
                      <a:lnTo>
                        <a:pt x="5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5" y="35"/>
                      </a:lnTo>
                      <a:lnTo>
                        <a:pt x="8" y="38"/>
                      </a:lnTo>
                      <a:lnTo>
                        <a:pt x="11" y="40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4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7" y="32"/>
                      </a:lnTo>
                      <a:lnTo>
                        <a:pt x="40" y="28"/>
                      </a:lnTo>
                      <a:lnTo>
                        <a:pt x="40" y="25"/>
                      </a:lnTo>
                      <a:lnTo>
                        <a:pt x="41" y="20"/>
                      </a:lnTo>
                      <a:lnTo>
                        <a:pt x="40" y="16"/>
                      </a:lnTo>
                      <a:lnTo>
                        <a:pt x="40" y="13"/>
                      </a:lnTo>
                      <a:lnTo>
                        <a:pt x="37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4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62" name="Freeform 347"/>
                <p:cNvSpPr>
                  <a:spLocks/>
                </p:cNvSpPr>
                <p:nvPr/>
              </p:nvSpPr>
              <p:spPr bwMode="auto">
                <a:xfrm>
                  <a:off x="3047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2 w 41"/>
                    <a:gd name="T3" fmla="*/ 0 h 41"/>
                    <a:gd name="T4" fmla="*/ 8 w 41"/>
                    <a:gd name="T5" fmla="*/ 1 h 41"/>
                    <a:gd name="T6" fmla="*/ 6 w 41"/>
                    <a:gd name="T7" fmla="*/ 3 h 41"/>
                    <a:gd name="T8" fmla="*/ 3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3 w 41"/>
                    <a:gd name="T25" fmla="*/ 26 h 41"/>
                    <a:gd name="T26" fmla="*/ 6 w 41"/>
                    <a:gd name="T27" fmla="*/ 27 h 41"/>
                    <a:gd name="T28" fmla="*/ 8 w 41"/>
                    <a:gd name="T29" fmla="*/ 29 h 41"/>
                    <a:gd name="T30" fmla="*/ 12 w 41"/>
                    <a:gd name="T31" fmla="*/ 30 h 41"/>
                    <a:gd name="T32" fmla="*/ 15 w 41"/>
                    <a:gd name="T33" fmla="*/ 30 h 41"/>
                    <a:gd name="T34" fmla="*/ 17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29 w 41"/>
                    <a:gd name="T47" fmla="*/ 18 h 41"/>
                    <a:gd name="T48" fmla="*/ 30 w 41"/>
                    <a:gd name="T49" fmla="*/ 15 h 41"/>
                    <a:gd name="T50" fmla="*/ 29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7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6" y="0"/>
                      </a:lnTo>
                      <a:lnTo>
                        <a:pt x="11" y="1"/>
                      </a:lnTo>
                      <a:lnTo>
                        <a:pt x="8" y="3"/>
                      </a:lnTo>
                      <a:lnTo>
                        <a:pt x="5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5" y="35"/>
                      </a:lnTo>
                      <a:lnTo>
                        <a:pt x="8" y="38"/>
                      </a:lnTo>
                      <a:lnTo>
                        <a:pt x="11" y="40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4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7" y="32"/>
                      </a:lnTo>
                      <a:lnTo>
                        <a:pt x="40" y="28"/>
                      </a:lnTo>
                      <a:lnTo>
                        <a:pt x="40" y="25"/>
                      </a:lnTo>
                      <a:lnTo>
                        <a:pt x="41" y="20"/>
                      </a:lnTo>
                      <a:lnTo>
                        <a:pt x="40" y="16"/>
                      </a:lnTo>
                      <a:lnTo>
                        <a:pt x="40" y="13"/>
                      </a:lnTo>
                      <a:lnTo>
                        <a:pt x="37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4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63" name="Rectangle 348"/>
                <p:cNvSpPr>
                  <a:spLocks noChangeArrowheads="1"/>
                </p:cNvSpPr>
                <p:nvPr/>
              </p:nvSpPr>
              <p:spPr bwMode="auto">
                <a:xfrm>
                  <a:off x="3026" y="2480"/>
                  <a:ext cx="35" cy="35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64" name="Rectangle 349"/>
                <p:cNvSpPr>
                  <a:spLocks noChangeArrowheads="1"/>
                </p:cNvSpPr>
                <p:nvPr/>
              </p:nvSpPr>
              <p:spPr bwMode="auto">
                <a:xfrm>
                  <a:off x="3026" y="2480"/>
                  <a:ext cx="35" cy="35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65" name="Rectangle 350"/>
                <p:cNvSpPr>
                  <a:spLocks noChangeArrowheads="1"/>
                </p:cNvSpPr>
                <p:nvPr/>
              </p:nvSpPr>
              <p:spPr bwMode="auto">
                <a:xfrm>
                  <a:off x="3010" y="2499"/>
                  <a:ext cx="71" cy="132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66" name="Rectangle 351"/>
                <p:cNvSpPr>
                  <a:spLocks noChangeArrowheads="1"/>
                </p:cNvSpPr>
                <p:nvPr/>
              </p:nvSpPr>
              <p:spPr bwMode="auto">
                <a:xfrm>
                  <a:off x="3010" y="2499"/>
                  <a:ext cx="71" cy="132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67" name="Line 352"/>
                <p:cNvSpPr>
                  <a:spLocks noChangeShapeType="1"/>
                </p:cNvSpPr>
                <p:nvPr/>
              </p:nvSpPr>
              <p:spPr bwMode="auto">
                <a:xfrm flipV="1">
                  <a:off x="3045" y="2563"/>
                  <a:ext cx="1" cy="7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68" name="Line 353"/>
                <p:cNvSpPr>
                  <a:spLocks noChangeShapeType="1"/>
                </p:cNvSpPr>
                <p:nvPr/>
              </p:nvSpPr>
              <p:spPr bwMode="auto">
                <a:xfrm flipH="1" flipV="1">
                  <a:off x="3021" y="2494"/>
                  <a:ext cx="1" cy="6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69" name="Line 354"/>
                <p:cNvSpPr>
                  <a:spLocks noChangeShapeType="1"/>
                </p:cNvSpPr>
                <p:nvPr/>
              </p:nvSpPr>
              <p:spPr bwMode="auto">
                <a:xfrm flipV="1">
                  <a:off x="3070" y="2496"/>
                  <a:ext cx="1" cy="61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70" name="Rectangle 355"/>
                <p:cNvSpPr>
                  <a:spLocks noChangeArrowheads="1"/>
                </p:cNvSpPr>
                <p:nvPr/>
              </p:nvSpPr>
              <p:spPr bwMode="auto">
                <a:xfrm>
                  <a:off x="3003" y="2557"/>
                  <a:ext cx="18" cy="81"/>
                </a:xfrm>
                <a:prstGeom prst="rect">
                  <a:avLst/>
                </a:prstGeom>
                <a:no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71" name="Rectangle 356"/>
                <p:cNvSpPr>
                  <a:spLocks noChangeArrowheads="1"/>
                </p:cNvSpPr>
                <p:nvPr/>
              </p:nvSpPr>
              <p:spPr bwMode="auto">
                <a:xfrm>
                  <a:off x="3070" y="2559"/>
                  <a:ext cx="18" cy="8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72" name="Rectangle 357"/>
                <p:cNvSpPr>
                  <a:spLocks noChangeArrowheads="1"/>
                </p:cNvSpPr>
                <p:nvPr/>
              </p:nvSpPr>
              <p:spPr bwMode="auto">
                <a:xfrm>
                  <a:off x="3003" y="2557"/>
                  <a:ext cx="18" cy="8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4" name="Group 358"/>
              <p:cNvGrpSpPr>
                <a:grpSpLocks/>
              </p:cNvGrpSpPr>
              <p:nvPr/>
            </p:nvGrpSpPr>
            <p:grpSpPr bwMode="auto">
              <a:xfrm>
                <a:off x="3407" y="2470"/>
                <a:ext cx="85" cy="202"/>
                <a:chOff x="3003" y="2438"/>
                <a:chExt cx="85" cy="202"/>
              </a:xfrm>
            </p:grpSpPr>
            <p:sp>
              <p:nvSpPr>
                <p:cNvPr id="1241" name="Freeform 359"/>
                <p:cNvSpPr>
                  <a:spLocks/>
                </p:cNvSpPr>
                <p:nvPr/>
              </p:nvSpPr>
              <p:spPr bwMode="auto">
                <a:xfrm>
                  <a:off x="3029" y="2438"/>
                  <a:ext cx="36" cy="35"/>
                </a:xfrm>
                <a:custGeom>
                  <a:avLst/>
                  <a:gdLst>
                    <a:gd name="T0" fmla="*/ 15 w 42"/>
                    <a:gd name="T1" fmla="*/ 0 h 41"/>
                    <a:gd name="T2" fmla="*/ 12 w 42"/>
                    <a:gd name="T3" fmla="*/ 1 h 41"/>
                    <a:gd name="T4" fmla="*/ 9 w 42"/>
                    <a:gd name="T5" fmla="*/ 1 h 41"/>
                    <a:gd name="T6" fmla="*/ 8 w 42"/>
                    <a:gd name="T7" fmla="*/ 3 h 41"/>
                    <a:gd name="T8" fmla="*/ 5 w 42"/>
                    <a:gd name="T9" fmla="*/ 4 h 41"/>
                    <a:gd name="T10" fmla="*/ 3 w 42"/>
                    <a:gd name="T11" fmla="*/ 7 h 41"/>
                    <a:gd name="T12" fmla="*/ 2 w 42"/>
                    <a:gd name="T13" fmla="*/ 9 h 41"/>
                    <a:gd name="T14" fmla="*/ 0 w 42"/>
                    <a:gd name="T15" fmla="*/ 13 h 41"/>
                    <a:gd name="T16" fmla="*/ 0 w 42"/>
                    <a:gd name="T17" fmla="*/ 15 h 41"/>
                    <a:gd name="T18" fmla="*/ 0 w 42"/>
                    <a:gd name="T19" fmla="*/ 18 h 41"/>
                    <a:gd name="T20" fmla="*/ 2 w 42"/>
                    <a:gd name="T21" fmla="*/ 20 h 41"/>
                    <a:gd name="T22" fmla="*/ 3 w 42"/>
                    <a:gd name="T23" fmla="*/ 24 h 41"/>
                    <a:gd name="T24" fmla="*/ 5 w 42"/>
                    <a:gd name="T25" fmla="*/ 26 h 41"/>
                    <a:gd name="T26" fmla="*/ 8 w 42"/>
                    <a:gd name="T27" fmla="*/ 27 h 41"/>
                    <a:gd name="T28" fmla="*/ 9 w 42"/>
                    <a:gd name="T29" fmla="*/ 28 h 41"/>
                    <a:gd name="T30" fmla="*/ 12 w 42"/>
                    <a:gd name="T31" fmla="*/ 30 h 41"/>
                    <a:gd name="T32" fmla="*/ 15 w 42"/>
                    <a:gd name="T33" fmla="*/ 30 h 41"/>
                    <a:gd name="T34" fmla="*/ 19 w 42"/>
                    <a:gd name="T35" fmla="*/ 30 h 41"/>
                    <a:gd name="T36" fmla="*/ 21 w 42"/>
                    <a:gd name="T37" fmla="*/ 28 h 41"/>
                    <a:gd name="T38" fmla="*/ 23 w 42"/>
                    <a:gd name="T39" fmla="*/ 27 h 41"/>
                    <a:gd name="T40" fmla="*/ 26 w 42"/>
                    <a:gd name="T41" fmla="*/ 26 h 41"/>
                    <a:gd name="T42" fmla="*/ 28 w 42"/>
                    <a:gd name="T43" fmla="*/ 24 h 41"/>
                    <a:gd name="T44" fmla="*/ 29 w 42"/>
                    <a:gd name="T45" fmla="*/ 20 h 41"/>
                    <a:gd name="T46" fmla="*/ 31 w 42"/>
                    <a:gd name="T47" fmla="*/ 18 h 41"/>
                    <a:gd name="T48" fmla="*/ 31 w 42"/>
                    <a:gd name="T49" fmla="*/ 15 h 41"/>
                    <a:gd name="T50" fmla="*/ 31 w 42"/>
                    <a:gd name="T51" fmla="*/ 13 h 41"/>
                    <a:gd name="T52" fmla="*/ 29 w 42"/>
                    <a:gd name="T53" fmla="*/ 9 h 41"/>
                    <a:gd name="T54" fmla="*/ 28 w 42"/>
                    <a:gd name="T55" fmla="*/ 7 h 41"/>
                    <a:gd name="T56" fmla="*/ 26 w 42"/>
                    <a:gd name="T57" fmla="*/ 4 h 41"/>
                    <a:gd name="T58" fmla="*/ 23 w 42"/>
                    <a:gd name="T59" fmla="*/ 3 h 41"/>
                    <a:gd name="T60" fmla="*/ 21 w 42"/>
                    <a:gd name="T61" fmla="*/ 1 h 41"/>
                    <a:gd name="T62" fmla="*/ 19 w 42"/>
                    <a:gd name="T63" fmla="*/ 1 h 41"/>
                    <a:gd name="T64" fmla="*/ 15 w 42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2"/>
                    <a:gd name="T100" fmla="*/ 0 h 41"/>
                    <a:gd name="T101" fmla="*/ 42 w 42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2" h="41">
                      <a:moveTo>
                        <a:pt x="21" y="0"/>
                      </a:moveTo>
                      <a:lnTo>
                        <a:pt x="16" y="1"/>
                      </a:lnTo>
                      <a:lnTo>
                        <a:pt x="13" y="1"/>
                      </a:lnTo>
                      <a:lnTo>
                        <a:pt x="10" y="5"/>
                      </a:lnTo>
                      <a:lnTo>
                        <a:pt x="7" y="6"/>
                      </a:lnTo>
                      <a:lnTo>
                        <a:pt x="3" y="9"/>
                      </a:lnTo>
                      <a:lnTo>
                        <a:pt x="2" y="12"/>
                      </a:lnTo>
                      <a:lnTo>
                        <a:pt x="0" y="17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2" y="28"/>
                      </a:lnTo>
                      <a:lnTo>
                        <a:pt x="3" y="33"/>
                      </a:lnTo>
                      <a:lnTo>
                        <a:pt x="7" y="35"/>
                      </a:lnTo>
                      <a:lnTo>
                        <a:pt x="10" y="38"/>
                      </a:lnTo>
                      <a:lnTo>
                        <a:pt x="13" y="39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6" y="41"/>
                      </a:lnTo>
                      <a:lnTo>
                        <a:pt x="29" y="39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3"/>
                      </a:lnTo>
                      <a:lnTo>
                        <a:pt x="40" y="28"/>
                      </a:lnTo>
                      <a:lnTo>
                        <a:pt x="42" y="25"/>
                      </a:lnTo>
                      <a:lnTo>
                        <a:pt x="42" y="20"/>
                      </a:lnTo>
                      <a:lnTo>
                        <a:pt x="42" y="17"/>
                      </a:lnTo>
                      <a:lnTo>
                        <a:pt x="40" y="12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5"/>
                      </a:lnTo>
                      <a:lnTo>
                        <a:pt x="29" y="1"/>
                      </a:lnTo>
                      <a:lnTo>
                        <a:pt x="26" y="1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42" name="Freeform 360"/>
                <p:cNvSpPr>
                  <a:spLocks/>
                </p:cNvSpPr>
                <p:nvPr/>
              </p:nvSpPr>
              <p:spPr bwMode="auto">
                <a:xfrm>
                  <a:off x="3029" y="2438"/>
                  <a:ext cx="36" cy="35"/>
                </a:xfrm>
                <a:custGeom>
                  <a:avLst/>
                  <a:gdLst>
                    <a:gd name="T0" fmla="*/ 15 w 42"/>
                    <a:gd name="T1" fmla="*/ 0 h 41"/>
                    <a:gd name="T2" fmla="*/ 12 w 42"/>
                    <a:gd name="T3" fmla="*/ 1 h 41"/>
                    <a:gd name="T4" fmla="*/ 9 w 42"/>
                    <a:gd name="T5" fmla="*/ 1 h 41"/>
                    <a:gd name="T6" fmla="*/ 8 w 42"/>
                    <a:gd name="T7" fmla="*/ 3 h 41"/>
                    <a:gd name="T8" fmla="*/ 5 w 42"/>
                    <a:gd name="T9" fmla="*/ 4 h 41"/>
                    <a:gd name="T10" fmla="*/ 3 w 42"/>
                    <a:gd name="T11" fmla="*/ 7 h 41"/>
                    <a:gd name="T12" fmla="*/ 2 w 42"/>
                    <a:gd name="T13" fmla="*/ 9 h 41"/>
                    <a:gd name="T14" fmla="*/ 0 w 42"/>
                    <a:gd name="T15" fmla="*/ 13 h 41"/>
                    <a:gd name="T16" fmla="*/ 0 w 42"/>
                    <a:gd name="T17" fmla="*/ 15 h 41"/>
                    <a:gd name="T18" fmla="*/ 0 w 42"/>
                    <a:gd name="T19" fmla="*/ 18 h 41"/>
                    <a:gd name="T20" fmla="*/ 2 w 42"/>
                    <a:gd name="T21" fmla="*/ 20 h 41"/>
                    <a:gd name="T22" fmla="*/ 3 w 42"/>
                    <a:gd name="T23" fmla="*/ 24 h 41"/>
                    <a:gd name="T24" fmla="*/ 5 w 42"/>
                    <a:gd name="T25" fmla="*/ 26 h 41"/>
                    <a:gd name="T26" fmla="*/ 8 w 42"/>
                    <a:gd name="T27" fmla="*/ 27 h 41"/>
                    <a:gd name="T28" fmla="*/ 9 w 42"/>
                    <a:gd name="T29" fmla="*/ 28 h 41"/>
                    <a:gd name="T30" fmla="*/ 12 w 42"/>
                    <a:gd name="T31" fmla="*/ 30 h 41"/>
                    <a:gd name="T32" fmla="*/ 15 w 42"/>
                    <a:gd name="T33" fmla="*/ 30 h 41"/>
                    <a:gd name="T34" fmla="*/ 19 w 42"/>
                    <a:gd name="T35" fmla="*/ 30 h 41"/>
                    <a:gd name="T36" fmla="*/ 21 w 42"/>
                    <a:gd name="T37" fmla="*/ 28 h 41"/>
                    <a:gd name="T38" fmla="*/ 23 w 42"/>
                    <a:gd name="T39" fmla="*/ 27 h 41"/>
                    <a:gd name="T40" fmla="*/ 26 w 42"/>
                    <a:gd name="T41" fmla="*/ 26 h 41"/>
                    <a:gd name="T42" fmla="*/ 28 w 42"/>
                    <a:gd name="T43" fmla="*/ 24 h 41"/>
                    <a:gd name="T44" fmla="*/ 29 w 42"/>
                    <a:gd name="T45" fmla="*/ 20 h 41"/>
                    <a:gd name="T46" fmla="*/ 31 w 42"/>
                    <a:gd name="T47" fmla="*/ 18 h 41"/>
                    <a:gd name="T48" fmla="*/ 31 w 42"/>
                    <a:gd name="T49" fmla="*/ 15 h 41"/>
                    <a:gd name="T50" fmla="*/ 31 w 42"/>
                    <a:gd name="T51" fmla="*/ 13 h 41"/>
                    <a:gd name="T52" fmla="*/ 29 w 42"/>
                    <a:gd name="T53" fmla="*/ 9 h 41"/>
                    <a:gd name="T54" fmla="*/ 28 w 42"/>
                    <a:gd name="T55" fmla="*/ 7 h 41"/>
                    <a:gd name="T56" fmla="*/ 26 w 42"/>
                    <a:gd name="T57" fmla="*/ 4 h 41"/>
                    <a:gd name="T58" fmla="*/ 23 w 42"/>
                    <a:gd name="T59" fmla="*/ 3 h 41"/>
                    <a:gd name="T60" fmla="*/ 21 w 42"/>
                    <a:gd name="T61" fmla="*/ 1 h 41"/>
                    <a:gd name="T62" fmla="*/ 19 w 42"/>
                    <a:gd name="T63" fmla="*/ 1 h 41"/>
                    <a:gd name="T64" fmla="*/ 15 w 42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2"/>
                    <a:gd name="T100" fmla="*/ 0 h 41"/>
                    <a:gd name="T101" fmla="*/ 42 w 42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2" h="41">
                      <a:moveTo>
                        <a:pt x="21" y="0"/>
                      </a:moveTo>
                      <a:lnTo>
                        <a:pt x="16" y="1"/>
                      </a:lnTo>
                      <a:lnTo>
                        <a:pt x="13" y="1"/>
                      </a:lnTo>
                      <a:lnTo>
                        <a:pt x="10" y="5"/>
                      </a:lnTo>
                      <a:lnTo>
                        <a:pt x="7" y="6"/>
                      </a:lnTo>
                      <a:lnTo>
                        <a:pt x="3" y="9"/>
                      </a:lnTo>
                      <a:lnTo>
                        <a:pt x="2" y="12"/>
                      </a:lnTo>
                      <a:lnTo>
                        <a:pt x="0" y="17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2" y="28"/>
                      </a:lnTo>
                      <a:lnTo>
                        <a:pt x="3" y="33"/>
                      </a:lnTo>
                      <a:lnTo>
                        <a:pt x="7" y="35"/>
                      </a:lnTo>
                      <a:lnTo>
                        <a:pt x="10" y="38"/>
                      </a:lnTo>
                      <a:lnTo>
                        <a:pt x="13" y="39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6" y="41"/>
                      </a:lnTo>
                      <a:lnTo>
                        <a:pt x="29" y="39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3"/>
                      </a:lnTo>
                      <a:lnTo>
                        <a:pt x="40" y="28"/>
                      </a:lnTo>
                      <a:lnTo>
                        <a:pt x="42" y="25"/>
                      </a:lnTo>
                      <a:lnTo>
                        <a:pt x="42" y="20"/>
                      </a:lnTo>
                      <a:lnTo>
                        <a:pt x="42" y="17"/>
                      </a:lnTo>
                      <a:lnTo>
                        <a:pt x="40" y="12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5"/>
                      </a:lnTo>
                      <a:lnTo>
                        <a:pt x="29" y="1"/>
                      </a:lnTo>
                      <a:lnTo>
                        <a:pt x="26" y="1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43" name="Freeform 361"/>
                <p:cNvSpPr>
                  <a:spLocks/>
                </p:cNvSpPr>
                <p:nvPr/>
              </p:nvSpPr>
              <p:spPr bwMode="auto">
                <a:xfrm>
                  <a:off x="3010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3 w 41"/>
                    <a:gd name="T3" fmla="*/ 0 h 41"/>
                    <a:gd name="T4" fmla="*/ 9 w 41"/>
                    <a:gd name="T5" fmla="*/ 1 h 41"/>
                    <a:gd name="T6" fmla="*/ 7 w 41"/>
                    <a:gd name="T7" fmla="*/ 3 h 41"/>
                    <a:gd name="T8" fmla="*/ 4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4 w 41"/>
                    <a:gd name="T25" fmla="*/ 26 h 41"/>
                    <a:gd name="T26" fmla="*/ 7 w 41"/>
                    <a:gd name="T27" fmla="*/ 27 h 41"/>
                    <a:gd name="T28" fmla="*/ 9 w 41"/>
                    <a:gd name="T29" fmla="*/ 29 h 41"/>
                    <a:gd name="T30" fmla="*/ 13 w 41"/>
                    <a:gd name="T31" fmla="*/ 30 h 41"/>
                    <a:gd name="T32" fmla="*/ 15 w 41"/>
                    <a:gd name="T33" fmla="*/ 30 h 41"/>
                    <a:gd name="T34" fmla="*/ 18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30 w 41"/>
                    <a:gd name="T47" fmla="*/ 18 h 41"/>
                    <a:gd name="T48" fmla="*/ 30 w 41"/>
                    <a:gd name="T49" fmla="*/ 15 h 41"/>
                    <a:gd name="T50" fmla="*/ 30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8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7" y="0"/>
                      </a:lnTo>
                      <a:lnTo>
                        <a:pt x="13" y="1"/>
                      </a:lnTo>
                      <a:lnTo>
                        <a:pt x="9" y="3"/>
                      </a:lnTo>
                      <a:lnTo>
                        <a:pt x="6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6" y="35"/>
                      </a:lnTo>
                      <a:lnTo>
                        <a:pt x="9" y="38"/>
                      </a:lnTo>
                      <a:lnTo>
                        <a:pt x="13" y="40"/>
                      </a:lnTo>
                      <a:lnTo>
                        <a:pt x="17" y="41"/>
                      </a:lnTo>
                      <a:lnTo>
                        <a:pt x="21" y="41"/>
                      </a:lnTo>
                      <a:lnTo>
                        <a:pt x="25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2"/>
                      </a:lnTo>
                      <a:lnTo>
                        <a:pt x="40" y="28"/>
                      </a:lnTo>
                      <a:lnTo>
                        <a:pt x="41" y="25"/>
                      </a:lnTo>
                      <a:lnTo>
                        <a:pt x="41" y="20"/>
                      </a:lnTo>
                      <a:lnTo>
                        <a:pt x="41" y="16"/>
                      </a:lnTo>
                      <a:lnTo>
                        <a:pt x="40" y="13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5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44" name="Freeform 362"/>
                <p:cNvSpPr>
                  <a:spLocks/>
                </p:cNvSpPr>
                <p:nvPr/>
              </p:nvSpPr>
              <p:spPr bwMode="auto">
                <a:xfrm>
                  <a:off x="3010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3 w 41"/>
                    <a:gd name="T3" fmla="*/ 0 h 41"/>
                    <a:gd name="T4" fmla="*/ 9 w 41"/>
                    <a:gd name="T5" fmla="*/ 1 h 41"/>
                    <a:gd name="T6" fmla="*/ 7 w 41"/>
                    <a:gd name="T7" fmla="*/ 3 h 41"/>
                    <a:gd name="T8" fmla="*/ 4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4 w 41"/>
                    <a:gd name="T25" fmla="*/ 26 h 41"/>
                    <a:gd name="T26" fmla="*/ 7 w 41"/>
                    <a:gd name="T27" fmla="*/ 27 h 41"/>
                    <a:gd name="T28" fmla="*/ 9 w 41"/>
                    <a:gd name="T29" fmla="*/ 29 h 41"/>
                    <a:gd name="T30" fmla="*/ 13 w 41"/>
                    <a:gd name="T31" fmla="*/ 30 h 41"/>
                    <a:gd name="T32" fmla="*/ 15 w 41"/>
                    <a:gd name="T33" fmla="*/ 30 h 41"/>
                    <a:gd name="T34" fmla="*/ 18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30 w 41"/>
                    <a:gd name="T47" fmla="*/ 18 h 41"/>
                    <a:gd name="T48" fmla="*/ 30 w 41"/>
                    <a:gd name="T49" fmla="*/ 15 h 41"/>
                    <a:gd name="T50" fmla="*/ 30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8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7" y="0"/>
                      </a:lnTo>
                      <a:lnTo>
                        <a:pt x="13" y="1"/>
                      </a:lnTo>
                      <a:lnTo>
                        <a:pt x="9" y="3"/>
                      </a:lnTo>
                      <a:lnTo>
                        <a:pt x="6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6" y="35"/>
                      </a:lnTo>
                      <a:lnTo>
                        <a:pt x="9" y="38"/>
                      </a:lnTo>
                      <a:lnTo>
                        <a:pt x="13" y="40"/>
                      </a:lnTo>
                      <a:lnTo>
                        <a:pt x="17" y="41"/>
                      </a:lnTo>
                      <a:lnTo>
                        <a:pt x="21" y="41"/>
                      </a:lnTo>
                      <a:lnTo>
                        <a:pt x="25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8" y="32"/>
                      </a:lnTo>
                      <a:lnTo>
                        <a:pt x="40" y="28"/>
                      </a:lnTo>
                      <a:lnTo>
                        <a:pt x="41" y="25"/>
                      </a:lnTo>
                      <a:lnTo>
                        <a:pt x="41" y="20"/>
                      </a:lnTo>
                      <a:lnTo>
                        <a:pt x="41" y="16"/>
                      </a:lnTo>
                      <a:lnTo>
                        <a:pt x="40" y="13"/>
                      </a:lnTo>
                      <a:lnTo>
                        <a:pt x="38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5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45" name="Freeform 363"/>
                <p:cNvSpPr>
                  <a:spLocks/>
                </p:cNvSpPr>
                <p:nvPr/>
              </p:nvSpPr>
              <p:spPr bwMode="auto">
                <a:xfrm>
                  <a:off x="3047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2 w 41"/>
                    <a:gd name="T3" fmla="*/ 0 h 41"/>
                    <a:gd name="T4" fmla="*/ 8 w 41"/>
                    <a:gd name="T5" fmla="*/ 1 h 41"/>
                    <a:gd name="T6" fmla="*/ 6 w 41"/>
                    <a:gd name="T7" fmla="*/ 3 h 41"/>
                    <a:gd name="T8" fmla="*/ 3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3 w 41"/>
                    <a:gd name="T25" fmla="*/ 26 h 41"/>
                    <a:gd name="T26" fmla="*/ 6 w 41"/>
                    <a:gd name="T27" fmla="*/ 27 h 41"/>
                    <a:gd name="T28" fmla="*/ 8 w 41"/>
                    <a:gd name="T29" fmla="*/ 29 h 41"/>
                    <a:gd name="T30" fmla="*/ 12 w 41"/>
                    <a:gd name="T31" fmla="*/ 30 h 41"/>
                    <a:gd name="T32" fmla="*/ 15 w 41"/>
                    <a:gd name="T33" fmla="*/ 30 h 41"/>
                    <a:gd name="T34" fmla="*/ 17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29 w 41"/>
                    <a:gd name="T47" fmla="*/ 18 h 41"/>
                    <a:gd name="T48" fmla="*/ 30 w 41"/>
                    <a:gd name="T49" fmla="*/ 15 h 41"/>
                    <a:gd name="T50" fmla="*/ 29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7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6" y="0"/>
                      </a:lnTo>
                      <a:lnTo>
                        <a:pt x="11" y="1"/>
                      </a:lnTo>
                      <a:lnTo>
                        <a:pt x="8" y="3"/>
                      </a:lnTo>
                      <a:lnTo>
                        <a:pt x="5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5" y="35"/>
                      </a:lnTo>
                      <a:lnTo>
                        <a:pt x="8" y="38"/>
                      </a:lnTo>
                      <a:lnTo>
                        <a:pt x="11" y="40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4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7" y="32"/>
                      </a:lnTo>
                      <a:lnTo>
                        <a:pt x="40" y="28"/>
                      </a:lnTo>
                      <a:lnTo>
                        <a:pt x="40" y="25"/>
                      </a:lnTo>
                      <a:lnTo>
                        <a:pt x="41" y="20"/>
                      </a:lnTo>
                      <a:lnTo>
                        <a:pt x="40" y="16"/>
                      </a:lnTo>
                      <a:lnTo>
                        <a:pt x="40" y="13"/>
                      </a:lnTo>
                      <a:lnTo>
                        <a:pt x="37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4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46" name="Freeform 364"/>
                <p:cNvSpPr>
                  <a:spLocks/>
                </p:cNvSpPr>
                <p:nvPr/>
              </p:nvSpPr>
              <p:spPr bwMode="auto">
                <a:xfrm>
                  <a:off x="3047" y="2480"/>
                  <a:ext cx="35" cy="35"/>
                </a:xfrm>
                <a:custGeom>
                  <a:avLst/>
                  <a:gdLst>
                    <a:gd name="T0" fmla="*/ 15 w 41"/>
                    <a:gd name="T1" fmla="*/ 0 h 41"/>
                    <a:gd name="T2" fmla="*/ 12 w 41"/>
                    <a:gd name="T3" fmla="*/ 0 h 41"/>
                    <a:gd name="T4" fmla="*/ 8 w 41"/>
                    <a:gd name="T5" fmla="*/ 1 h 41"/>
                    <a:gd name="T6" fmla="*/ 6 w 41"/>
                    <a:gd name="T7" fmla="*/ 3 h 41"/>
                    <a:gd name="T8" fmla="*/ 3 w 41"/>
                    <a:gd name="T9" fmla="*/ 4 h 41"/>
                    <a:gd name="T10" fmla="*/ 3 w 41"/>
                    <a:gd name="T11" fmla="*/ 7 h 41"/>
                    <a:gd name="T12" fmla="*/ 1 w 41"/>
                    <a:gd name="T13" fmla="*/ 9 h 41"/>
                    <a:gd name="T14" fmla="*/ 0 w 41"/>
                    <a:gd name="T15" fmla="*/ 12 h 41"/>
                    <a:gd name="T16" fmla="*/ 0 w 41"/>
                    <a:gd name="T17" fmla="*/ 15 h 41"/>
                    <a:gd name="T18" fmla="*/ 0 w 41"/>
                    <a:gd name="T19" fmla="*/ 18 h 41"/>
                    <a:gd name="T20" fmla="*/ 1 w 41"/>
                    <a:gd name="T21" fmla="*/ 20 h 41"/>
                    <a:gd name="T22" fmla="*/ 3 w 41"/>
                    <a:gd name="T23" fmla="*/ 23 h 41"/>
                    <a:gd name="T24" fmla="*/ 3 w 41"/>
                    <a:gd name="T25" fmla="*/ 26 h 41"/>
                    <a:gd name="T26" fmla="*/ 6 w 41"/>
                    <a:gd name="T27" fmla="*/ 27 h 41"/>
                    <a:gd name="T28" fmla="*/ 8 w 41"/>
                    <a:gd name="T29" fmla="*/ 29 h 41"/>
                    <a:gd name="T30" fmla="*/ 12 w 41"/>
                    <a:gd name="T31" fmla="*/ 30 h 41"/>
                    <a:gd name="T32" fmla="*/ 15 w 41"/>
                    <a:gd name="T33" fmla="*/ 30 h 41"/>
                    <a:gd name="T34" fmla="*/ 17 w 41"/>
                    <a:gd name="T35" fmla="*/ 30 h 41"/>
                    <a:gd name="T36" fmla="*/ 21 w 41"/>
                    <a:gd name="T37" fmla="*/ 29 h 41"/>
                    <a:gd name="T38" fmla="*/ 23 w 41"/>
                    <a:gd name="T39" fmla="*/ 27 h 41"/>
                    <a:gd name="T40" fmla="*/ 26 w 41"/>
                    <a:gd name="T41" fmla="*/ 26 h 41"/>
                    <a:gd name="T42" fmla="*/ 27 w 41"/>
                    <a:gd name="T43" fmla="*/ 23 h 41"/>
                    <a:gd name="T44" fmla="*/ 29 w 41"/>
                    <a:gd name="T45" fmla="*/ 20 h 41"/>
                    <a:gd name="T46" fmla="*/ 29 w 41"/>
                    <a:gd name="T47" fmla="*/ 18 h 41"/>
                    <a:gd name="T48" fmla="*/ 30 w 41"/>
                    <a:gd name="T49" fmla="*/ 15 h 41"/>
                    <a:gd name="T50" fmla="*/ 29 w 41"/>
                    <a:gd name="T51" fmla="*/ 12 h 41"/>
                    <a:gd name="T52" fmla="*/ 29 w 41"/>
                    <a:gd name="T53" fmla="*/ 9 h 41"/>
                    <a:gd name="T54" fmla="*/ 27 w 41"/>
                    <a:gd name="T55" fmla="*/ 7 h 41"/>
                    <a:gd name="T56" fmla="*/ 26 w 41"/>
                    <a:gd name="T57" fmla="*/ 4 h 41"/>
                    <a:gd name="T58" fmla="*/ 23 w 41"/>
                    <a:gd name="T59" fmla="*/ 3 h 41"/>
                    <a:gd name="T60" fmla="*/ 21 w 41"/>
                    <a:gd name="T61" fmla="*/ 1 h 41"/>
                    <a:gd name="T62" fmla="*/ 17 w 41"/>
                    <a:gd name="T63" fmla="*/ 0 h 41"/>
                    <a:gd name="T64" fmla="*/ 15 w 41"/>
                    <a:gd name="T65" fmla="*/ 0 h 4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41"/>
                    <a:gd name="T100" fmla="*/ 0 h 41"/>
                    <a:gd name="T101" fmla="*/ 41 w 41"/>
                    <a:gd name="T102" fmla="*/ 41 h 4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41" h="41">
                      <a:moveTo>
                        <a:pt x="21" y="0"/>
                      </a:moveTo>
                      <a:lnTo>
                        <a:pt x="16" y="0"/>
                      </a:lnTo>
                      <a:lnTo>
                        <a:pt x="11" y="1"/>
                      </a:lnTo>
                      <a:lnTo>
                        <a:pt x="8" y="3"/>
                      </a:lnTo>
                      <a:lnTo>
                        <a:pt x="5" y="6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1" y="28"/>
                      </a:lnTo>
                      <a:lnTo>
                        <a:pt x="3" y="32"/>
                      </a:lnTo>
                      <a:lnTo>
                        <a:pt x="5" y="35"/>
                      </a:lnTo>
                      <a:lnTo>
                        <a:pt x="8" y="38"/>
                      </a:lnTo>
                      <a:lnTo>
                        <a:pt x="11" y="40"/>
                      </a:lnTo>
                      <a:lnTo>
                        <a:pt x="16" y="41"/>
                      </a:lnTo>
                      <a:lnTo>
                        <a:pt x="21" y="41"/>
                      </a:lnTo>
                      <a:lnTo>
                        <a:pt x="24" y="41"/>
                      </a:lnTo>
                      <a:lnTo>
                        <a:pt x="29" y="40"/>
                      </a:lnTo>
                      <a:lnTo>
                        <a:pt x="32" y="38"/>
                      </a:lnTo>
                      <a:lnTo>
                        <a:pt x="35" y="35"/>
                      </a:lnTo>
                      <a:lnTo>
                        <a:pt x="37" y="32"/>
                      </a:lnTo>
                      <a:lnTo>
                        <a:pt x="40" y="28"/>
                      </a:lnTo>
                      <a:lnTo>
                        <a:pt x="40" y="25"/>
                      </a:lnTo>
                      <a:lnTo>
                        <a:pt x="41" y="20"/>
                      </a:lnTo>
                      <a:lnTo>
                        <a:pt x="40" y="16"/>
                      </a:lnTo>
                      <a:lnTo>
                        <a:pt x="40" y="13"/>
                      </a:lnTo>
                      <a:lnTo>
                        <a:pt x="37" y="9"/>
                      </a:lnTo>
                      <a:lnTo>
                        <a:pt x="35" y="6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4" y="0"/>
                      </a:lnTo>
                      <a:lnTo>
                        <a:pt x="21" y="0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47" name="Rectangle 365"/>
                <p:cNvSpPr>
                  <a:spLocks noChangeArrowheads="1"/>
                </p:cNvSpPr>
                <p:nvPr/>
              </p:nvSpPr>
              <p:spPr bwMode="auto">
                <a:xfrm>
                  <a:off x="3026" y="2480"/>
                  <a:ext cx="35" cy="35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48" name="Rectangle 366"/>
                <p:cNvSpPr>
                  <a:spLocks noChangeArrowheads="1"/>
                </p:cNvSpPr>
                <p:nvPr/>
              </p:nvSpPr>
              <p:spPr bwMode="auto">
                <a:xfrm>
                  <a:off x="3026" y="2480"/>
                  <a:ext cx="35" cy="35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49" name="Rectangle 367"/>
                <p:cNvSpPr>
                  <a:spLocks noChangeArrowheads="1"/>
                </p:cNvSpPr>
                <p:nvPr/>
              </p:nvSpPr>
              <p:spPr bwMode="auto">
                <a:xfrm>
                  <a:off x="3010" y="2499"/>
                  <a:ext cx="71" cy="132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50" name="Rectangle 368"/>
                <p:cNvSpPr>
                  <a:spLocks noChangeArrowheads="1"/>
                </p:cNvSpPr>
                <p:nvPr/>
              </p:nvSpPr>
              <p:spPr bwMode="auto">
                <a:xfrm>
                  <a:off x="3010" y="2499"/>
                  <a:ext cx="71" cy="132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51" name="Line 369"/>
                <p:cNvSpPr>
                  <a:spLocks noChangeShapeType="1"/>
                </p:cNvSpPr>
                <p:nvPr/>
              </p:nvSpPr>
              <p:spPr bwMode="auto">
                <a:xfrm flipV="1">
                  <a:off x="3045" y="2563"/>
                  <a:ext cx="1" cy="70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52" name="Line 370"/>
                <p:cNvSpPr>
                  <a:spLocks noChangeShapeType="1"/>
                </p:cNvSpPr>
                <p:nvPr/>
              </p:nvSpPr>
              <p:spPr bwMode="auto">
                <a:xfrm flipH="1" flipV="1">
                  <a:off x="3021" y="2494"/>
                  <a:ext cx="1" cy="62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53" name="Line 371"/>
                <p:cNvSpPr>
                  <a:spLocks noChangeShapeType="1"/>
                </p:cNvSpPr>
                <p:nvPr/>
              </p:nvSpPr>
              <p:spPr bwMode="auto">
                <a:xfrm flipV="1">
                  <a:off x="3070" y="2496"/>
                  <a:ext cx="1" cy="61"/>
                </a:xfrm>
                <a:prstGeom prst="line">
                  <a:avLst/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54" name="Rectangle 372"/>
                <p:cNvSpPr>
                  <a:spLocks noChangeArrowheads="1"/>
                </p:cNvSpPr>
                <p:nvPr/>
              </p:nvSpPr>
              <p:spPr bwMode="auto">
                <a:xfrm>
                  <a:off x="3003" y="2557"/>
                  <a:ext cx="18" cy="81"/>
                </a:xfrm>
                <a:prstGeom prst="rect">
                  <a:avLst/>
                </a:prstGeom>
                <a:noFill/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55" name="Rectangle 373"/>
                <p:cNvSpPr>
                  <a:spLocks noChangeArrowheads="1"/>
                </p:cNvSpPr>
                <p:nvPr/>
              </p:nvSpPr>
              <p:spPr bwMode="auto">
                <a:xfrm>
                  <a:off x="3070" y="2559"/>
                  <a:ext cx="18" cy="8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256" name="Rectangle 374"/>
                <p:cNvSpPr>
                  <a:spLocks noChangeArrowheads="1"/>
                </p:cNvSpPr>
                <p:nvPr/>
              </p:nvSpPr>
              <p:spPr bwMode="auto">
                <a:xfrm>
                  <a:off x="3003" y="2557"/>
                  <a:ext cx="18" cy="8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</p:grpSp>
      </p:grpSp>
      <p:grpSp>
        <p:nvGrpSpPr>
          <p:cNvPr id="15" name="Gruppieren 1352"/>
          <p:cNvGrpSpPr/>
          <p:nvPr/>
        </p:nvGrpSpPr>
        <p:grpSpPr>
          <a:xfrm>
            <a:off x="3391433" y="5228260"/>
            <a:ext cx="2646363" cy="432000"/>
            <a:chOff x="3343275" y="5173501"/>
            <a:chExt cx="2646363" cy="432000"/>
          </a:xfrm>
        </p:grpSpPr>
        <p:sp>
          <p:nvSpPr>
            <p:cNvPr id="1354" name="Rectangle 17"/>
            <p:cNvSpPr>
              <a:spLocks noChangeArrowheads="1"/>
            </p:cNvSpPr>
            <p:nvPr/>
          </p:nvSpPr>
          <p:spPr bwMode="auto">
            <a:xfrm>
              <a:off x="3343275" y="5173501"/>
              <a:ext cx="2646363" cy="43200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355" name="Text Box 18"/>
            <p:cNvSpPr txBox="1">
              <a:spLocks noChangeArrowheads="1"/>
            </p:cNvSpPr>
            <p:nvPr/>
          </p:nvSpPr>
          <p:spPr bwMode="auto">
            <a:xfrm>
              <a:off x="3495675" y="5181200"/>
              <a:ext cx="2339975" cy="263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0"/>
            <a:lstStyle/>
            <a:p>
              <a:pPr algn="ctr">
                <a:lnSpc>
                  <a:spcPct val="90000"/>
                </a:lnSpc>
              </a:pPr>
              <a:r>
                <a:rPr lang="de-DE" sz="1400" b="1" dirty="0" smtClean="0"/>
                <a:t>Logistics Level</a:t>
              </a:r>
              <a:endParaRPr lang="de-DE" sz="1400" dirty="0"/>
            </a:p>
          </p:txBody>
        </p:sp>
        <p:grpSp>
          <p:nvGrpSpPr>
            <p:cNvPr id="16" name="Group 396"/>
            <p:cNvGrpSpPr>
              <a:grpSpLocks/>
            </p:cNvGrpSpPr>
            <p:nvPr/>
          </p:nvGrpSpPr>
          <p:grpSpPr bwMode="auto">
            <a:xfrm>
              <a:off x="3565525" y="5366567"/>
              <a:ext cx="576263" cy="216000"/>
              <a:chOff x="1159" y="3025"/>
              <a:chExt cx="510" cy="306"/>
            </a:xfrm>
          </p:grpSpPr>
          <p:sp>
            <p:nvSpPr>
              <p:cNvPr id="1401" name="Freeform 397"/>
              <p:cNvSpPr>
                <a:spLocks/>
              </p:cNvSpPr>
              <p:nvPr/>
            </p:nvSpPr>
            <p:spPr bwMode="auto">
              <a:xfrm>
                <a:off x="1322" y="3213"/>
                <a:ext cx="347" cy="81"/>
              </a:xfrm>
              <a:custGeom>
                <a:avLst/>
                <a:gdLst>
                  <a:gd name="T0" fmla="*/ 347 w 347"/>
                  <a:gd name="T1" fmla="*/ 36 h 81"/>
                  <a:gd name="T2" fmla="*/ 279 w 347"/>
                  <a:gd name="T3" fmla="*/ 23 h 81"/>
                  <a:gd name="T4" fmla="*/ 249 w 347"/>
                  <a:gd name="T5" fmla="*/ 32 h 81"/>
                  <a:gd name="T6" fmla="*/ 229 w 347"/>
                  <a:gd name="T7" fmla="*/ 53 h 81"/>
                  <a:gd name="T8" fmla="*/ 219 w 347"/>
                  <a:gd name="T9" fmla="*/ 81 h 81"/>
                  <a:gd name="T10" fmla="*/ 159 w 347"/>
                  <a:gd name="T11" fmla="*/ 81 h 81"/>
                  <a:gd name="T12" fmla="*/ 112 w 347"/>
                  <a:gd name="T13" fmla="*/ 81 h 81"/>
                  <a:gd name="T14" fmla="*/ 100 w 347"/>
                  <a:gd name="T15" fmla="*/ 48 h 81"/>
                  <a:gd name="T16" fmla="*/ 73 w 347"/>
                  <a:gd name="T17" fmla="*/ 30 h 81"/>
                  <a:gd name="T18" fmla="*/ 46 w 347"/>
                  <a:gd name="T19" fmla="*/ 24 h 81"/>
                  <a:gd name="T20" fmla="*/ 22 w 347"/>
                  <a:gd name="T21" fmla="*/ 32 h 81"/>
                  <a:gd name="T22" fmla="*/ 0 w 347"/>
                  <a:gd name="T23" fmla="*/ 48 h 81"/>
                  <a:gd name="T24" fmla="*/ 7 w 347"/>
                  <a:gd name="T25" fmla="*/ 0 h 81"/>
                  <a:gd name="T26" fmla="*/ 285 w 347"/>
                  <a:gd name="T27" fmla="*/ 0 h 81"/>
                  <a:gd name="T28" fmla="*/ 333 w 347"/>
                  <a:gd name="T29" fmla="*/ 35 h 8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47"/>
                  <a:gd name="T46" fmla="*/ 0 h 81"/>
                  <a:gd name="T47" fmla="*/ 347 w 347"/>
                  <a:gd name="T48" fmla="*/ 81 h 8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47" h="81">
                    <a:moveTo>
                      <a:pt x="347" y="36"/>
                    </a:moveTo>
                    <a:lnTo>
                      <a:pt x="279" y="23"/>
                    </a:lnTo>
                    <a:lnTo>
                      <a:pt x="249" y="32"/>
                    </a:lnTo>
                    <a:lnTo>
                      <a:pt x="229" y="53"/>
                    </a:lnTo>
                    <a:lnTo>
                      <a:pt x="219" y="81"/>
                    </a:lnTo>
                    <a:lnTo>
                      <a:pt x="159" y="81"/>
                    </a:lnTo>
                    <a:lnTo>
                      <a:pt x="112" y="81"/>
                    </a:lnTo>
                    <a:lnTo>
                      <a:pt x="100" y="48"/>
                    </a:lnTo>
                    <a:lnTo>
                      <a:pt x="73" y="30"/>
                    </a:lnTo>
                    <a:lnTo>
                      <a:pt x="46" y="24"/>
                    </a:lnTo>
                    <a:lnTo>
                      <a:pt x="22" y="32"/>
                    </a:lnTo>
                    <a:lnTo>
                      <a:pt x="0" y="48"/>
                    </a:lnTo>
                    <a:lnTo>
                      <a:pt x="7" y="0"/>
                    </a:lnTo>
                    <a:lnTo>
                      <a:pt x="285" y="0"/>
                    </a:lnTo>
                    <a:lnTo>
                      <a:pt x="333" y="35"/>
                    </a:lnTo>
                  </a:path>
                </a:pathLst>
              </a:custGeom>
              <a:solidFill>
                <a:srgbClr val="153B6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02" name="Freeform 398"/>
              <p:cNvSpPr>
                <a:spLocks/>
              </p:cNvSpPr>
              <p:nvPr/>
            </p:nvSpPr>
            <p:spPr bwMode="auto">
              <a:xfrm>
                <a:off x="1338" y="3260"/>
                <a:ext cx="74" cy="71"/>
              </a:xfrm>
              <a:custGeom>
                <a:avLst/>
                <a:gdLst>
                  <a:gd name="T0" fmla="*/ 36 w 74"/>
                  <a:gd name="T1" fmla="*/ 0 h 71"/>
                  <a:gd name="T2" fmla="*/ 30 w 74"/>
                  <a:gd name="T3" fmla="*/ 0 h 71"/>
                  <a:gd name="T4" fmla="*/ 21 w 74"/>
                  <a:gd name="T5" fmla="*/ 1 h 71"/>
                  <a:gd name="T6" fmla="*/ 15 w 74"/>
                  <a:gd name="T7" fmla="*/ 4 h 71"/>
                  <a:gd name="T8" fmla="*/ 10 w 74"/>
                  <a:gd name="T9" fmla="*/ 9 h 71"/>
                  <a:gd name="T10" fmla="*/ 5 w 74"/>
                  <a:gd name="T11" fmla="*/ 14 h 71"/>
                  <a:gd name="T12" fmla="*/ 1 w 74"/>
                  <a:gd name="T13" fmla="*/ 20 h 71"/>
                  <a:gd name="T14" fmla="*/ 0 w 74"/>
                  <a:gd name="T15" fmla="*/ 28 h 71"/>
                  <a:gd name="T16" fmla="*/ 0 w 74"/>
                  <a:gd name="T17" fmla="*/ 35 h 71"/>
                  <a:gd name="T18" fmla="*/ 0 w 74"/>
                  <a:gd name="T19" fmla="*/ 42 h 71"/>
                  <a:gd name="T20" fmla="*/ 1 w 74"/>
                  <a:gd name="T21" fmla="*/ 49 h 71"/>
                  <a:gd name="T22" fmla="*/ 5 w 74"/>
                  <a:gd name="T23" fmla="*/ 55 h 71"/>
                  <a:gd name="T24" fmla="*/ 10 w 74"/>
                  <a:gd name="T25" fmla="*/ 60 h 71"/>
                  <a:gd name="T26" fmla="*/ 15 w 74"/>
                  <a:gd name="T27" fmla="*/ 65 h 71"/>
                  <a:gd name="T28" fmla="*/ 21 w 74"/>
                  <a:gd name="T29" fmla="*/ 68 h 71"/>
                  <a:gd name="T30" fmla="*/ 30 w 74"/>
                  <a:gd name="T31" fmla="*/ 69 h 71"/>
                  <a:gd name="T32" fmla="*/ 36 w 74"/>
                  <a:gd name="T33" fmla="*/ 71 h 71"/>
                  <a:gd name="T34" fmla="*/ 45 w 74"/>
                  <a:gd name="T35" fmla="*/ 69 h 71"/>
                  <a:gd name="T36" fmla="*/ 51 w 74"/>
                  <a:gd name="T37" fmla="*/ 68 h 71"/>
                  <a:gd name="T38" fmla="*/ 58 w 74"/>
                  <a:gd name="T39" fmla="*/ 65 h 71"/>
                  <a:gd name="T40" fmla="*/ 63 w 74"/>
                  <a:gd name="T41" fmla="*/ 60 h 71"/>
                  <a:gd name="T42" fmla="*/ 68 w 74"/>
                  <a:gd name="T43" fmla="*/ 55 h 71"/>
                  <a:gd name="T44" fmla="*/ 71 w 74"/>
                  <a:gd name="T45" fmla="*/ 49 h 71"/>
                  <a:gd name="T46" fmla="*/ 73 w 74"/>
                  <a:gd name="T47" fmla="*/ 42 h 71"/>
                  <a:gd name="T48" fmla="*/ 74 w 74"/>
                  <a:gd name="T49" fmla="*/ 35 h 71"/>
                  <a:gd name="T50" fmla="*/ 73 w 74"/>
                  <a:gd name="T51" fmla="*/ 28 h 71"/>
                  <a:gd name="T52" fmla="*/ 71 w 74"/>
                  <a:gd name="T53" fmla="*/ 20 h 71"/>
                  <a:gd name="T54" fmla="*/ 68 w 74"/>
                  <a:gd name="T55" fmla="*/ 14 h 71"/>
                  <a:gd name="T56" fmla="*/ 63 w 74"/>
                  <a:gd name="T57" fmla="*/ 9 h 71"/>
                  <a:gd name="T58" fmla="*/ 58 w 74"/>
                  <a:gd name="T59" fmla="*/ 4 h 71"/>
                  <a:gd name="T60" fmla="*/ 51 w 74"/>
                  <a:gd name="T61" fmla="*/ 1 h 71"/>
                  <a:gd name="T62" fmla="*/ 45 w 74"/>
                  <a:gd name="T63" fmla="*/ 0 h 71"/>
                  <a:gd name="T64" fmla="*/ 36 w 74"/>
                  <a:gd name="T65" fmla="*/ 0 h 7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74"/>
                  <a:gd name="T100" fmla="*/ 0 h 71"/>
                  <a:gd name="T101" fmla="*/ 74 w 74"/>
                  <a:gd name="T102" fmla="*/ 71 h 7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74" h="71">
                    <a:moveTo>
                      <a:pt x="36" y="0"/>
                    </a:moveTo>
                    <a:lnTo>
                      <a:pt x="30" y="0"/>
                    </a:lnTo>
                    <a:lnTo>
                      <a:pt x="21" y="1"/>
                    </a:lnTo>
                    <a:lnTo>
                      <a:pt x="15" y="4"/>
                    </a:lnTo>
                    <a:lnTo>
                      <a:pt x="10" y="9"/>
                    </a:lnTo>
                    <a:lnTo>
                      <a:pt x="5" y="14"/>
                    </a:lnTo>
                    <a:lnTo>
                      <a:pt x="1" y="20"/>
                    </a:lnTo>
                    <a:lnTo>
                      <a:pt x="0" y="28"/>
                    </a:lnTo>
                    <a:lnTo>
                      <a:pt x="0" y="35"/>
                    </a:lnTo>
                    <a:lnTo>
                      <a:pt x="0" y="42"/>
                    </a:lnTo>
                    <a:lnTo>
                      <a:pt x="1" y="49"/>
                    </a:lnTo>
                    <a:lnTo>
                      <a:pt x="5" y="55"/>
                    </a:lnTo>
                    <a:lnTo>
                      <a:pt x="10" y="60"/>
                    </a:lnTo>
                    <a:lnTo>
                      <a:pt x="15" y="65"/>
                    </a:lnTo>
                    <a:lnTo>
                      <a:pt x="21" y="68"/>
                    </a:lnTo>
                    <a:lnTo>
                      <a:pt x="30" y="69"/>
                    </a:lnTo>
                    <a:lnTo>
                      <a:pt x="36" y="71"/>
                    </a:lnTo>
                    <a:lnTo>
                      <a:pt x="45" y="69"/>
                    </a:lnTo>
                    <a:lnTo>
                      <a:pt x="51" y="68"/>
                    </a:lnTo>
                    <a:lnTo>
                      <a:pt x="58" y="65"/>
                    </a:lnTo>
                    <a:lnTo>
                      <a:pt x="63" y="60"/>
                    </a:lnTo>
                    <a:lnTo>
                      <a:pt x="68" y="55"/>
                    </a:lnTo>
                    <a:lnTo>
                      <a:pt x="71" y="49"/>
                    </a:lnTo>
                    <a:lnTo>
                      <a:pt x="73" y="42"/>
                    </a:lnTo>
                    <a:lnTo>
                      <a:pt x="74" y="35"/>
                    </a:lnTo>
                    <a:lnTo>
                      <a:pt x="73" y="28"/>
                    </a:lnTo>
                    <a:lnTo>
                      <a:pt x="71" y="20"/>
                    </a:lnTo>
                    <a:lnTo>
                      <a:pt x="68" y="14"/>
                    </a:lnTo>
                    <a:lnTo>
                      <a:pt x="63" y="9"/>
                    </a:lnTo>
                    <a:lnTo>
                      <a:pt x="58" y="4"/>
                    </a:lnTo>
                    <a:lnTo>
                      <a:pt x="51" y="1"/>
                    </a:lnTo>
                    <a:lnTo>
                      <a:pt x="45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03" name="Freeform 399"/>
              <p:cNvSpPr>
                <a:spLocks/>
              </p:cNvSpPr>
              <p:nvPr/>
            </p:nvSpPr>
            <p:spPr bwMode="auto">
              <a:xfrm>
                <a:off x="1338" y="3260"/>
                <a:ext cx="74" cy="71"/>
              </a:xfrm>
              <a:custGeom>
                <a:avLst/>
                <a:gdLst>
                  <a:gd name="T0" fmla="*/ 36 w 74"/>
                  <a:gd name="T1" fmla="*/ 0 h 71"/>
                  <a:gd name="T2" fmla="*/ 30 w 74"/>
                  <a:gd name="T3" fmla="*/ 0 h 71"/>
                  <a:gd name="T4" fmla="*/ 21 w 74"/>
                  <a:gd name="T5" fmla="*/ 1 h 71"/>
                  <a:gd name="T6" fmla="*/ 15 w 74"/>
                  <a:gd name="T7" fmla="*/ 4 h 71"/>
                  <a:gd name="T8" fmla="*/ 10 w 74"/>
                  <a:gd name="T9" fmla="*/ 9 h 71"/>
                  <a:gd name="T10" fmla="*/ 5 w 74"/>
                  <a:gd name="T11" fmla="*/ 14 h 71"/>
                  <a:gd name="T12" fmla="*/ 1 w 74"/>
                  <a:gd name="T13" fmla="*/ 20 h 71"/>
                  <a:gd name="T14" fmla="*/ 0 w 74"/>
                  <a:gd name="T15" fmla="*/ 28 h 71"/>
                  <a:gd name="T16" fmla="*/ 0 w 74"/>
                  <a:gd name="T17" fmla="*/ 35 h 71"/>
                  <a:gd name="T18" fmla="*/ 0 w 74"/>
                  <a:gd name="T19" fmla="*/ 42 h 71"/>
                  <a:gd name="T20" fmla="*/ 1 w 74"/>
                  <a:gd name="T21" fmla="*/ 49 h 71"/>
                  <a:gd name="T22" fmla="*/ 5 w 74"/>
                  <a:gd name="T23" fmla="*/ 55 h 71"/>
                  <a:gd name="T24" fmla="*/ 10 w 74"/>
                  <a:gd name="T25" fmla="*/ 60 h 71"/>
                  <a:gd name="T26" fmla="*/ 15 w 74"/>
                  <a:gd name="T27" fmla="*/ 65 h 71"/>
                  <a:gd name="T28" fmla="*/ 21 w 74"/>
                  <a:gd name="T29" fmla="*/ 68 h 71"/>
                  <a:gd name="T30" fmla="*/ 30 w 74"/>
                  <a:gd name="T31" fmla="*/ 69 h 71"/>
                  <a:gd name="T32" fmla="*/ 36 w 74"/>
                  <a:gd name="T33" fmla="*/ 71 h 71"/>
                  <a:gd name="T34" fmla="*/ 45 w 74"/>
                  <a:gd name="T35" fmla="*/ 69 h 71"/>
                  <a:gd name="T36" fmla="*/ 51 w 74"/>
                  <a:gd name="T37" fmla="*/ 68 h 71"/>
                  <a:gd name="T38" fmla="*/ 58 w 74"/>
                  <a:gd name="T39" fmla="*/ 65 h 71"/>
                  <a:gd name="T40" fmla="*/ 63 w 74"/>
                  <a:gd name="T41" fmla="*/ 60 h 71"/>
                  <a:gd name="T42" fmla="*/ 68 w 74"/>
                  <a:gd name="T43" fmla="*/ 55 h 71"/>
                  <a:gd name="T44" fmla="*/ 71 w 74"/>
                  <a:gd name="T45" fmla="*/ 49 h 71"/>
                  <a:gd name="T46" fmla="*/ 73 w 74"/>
                  <a:gd name="T47" fmla="*/ 42 h 71"/>
                  <a:gd name="T48" fmla="*/ 74 w 74"/>
                  <a:gd name="T49" fmla="*/ 35 h 71"/>
                  <a:gd name="T50" fmla="*/ 73 w 74"/>
                  <a:gd name="T51" fmla="*/ 28 h 71"/>
                  <a:gd name="T52" fmla="*/ 71 w 74"/>
                  <a:gd name="T53" fmla="*/ 20 h 71"/>
                  <a:gd name="T54" fmla="*/ 68 w 74"/>
                  <a:gd name="T55" fmla="*/ 14 h 71"/>
                  <a:gd name="T56" fmla="*/ 63 w 74"/>
                  <a:gd name="T57" fmla="*/ 9 h 71"/>
                  <a:gd name="T58" fmla="*/ 58 w 74"/>
                  <a:gd name="T59" fmla="*/ 4 h 71"/>
                  <a:gd name="T60" fmla="*/ 51 w 74"/>
                  <a:gd name="T61" fmla="*/ 1 h 71"/>
                  <a:gd name="T62" fmla="*/ 45 w 74"/>
                  <a:gd name="T63" fmla="*/ 0 h 71"/>
                  <a:gd name="T64" fmla="*/ 36 w 74"/>
                  <a:gd name="T65" fmla="*/ 0 h 7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74"/>
                  <a:gd name="T100" fmla="*/ 0 h 71"/>
                  <a:gd name="T101" fmla="*/ 74 w 74"/>
                  <a:gd name="T102" fmla="*/ 71 h 7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74" h="71">
                    <a:moveTo>
                      <a:pt x="36" y="0"/>
                    </a:moveTo>
                    <a:lnTo>
                      <a:pt x="30" y="0"/>
                    </a:lnTo>
                    <a:lnTo>
                      <a:pt x="21" y="1"/>
                    </a:lnTo>
                    <a:lnTo>
                      <a:pt x="15" y="4"/>
                    </a:lnTo>
                    <a:lnTo>
                      <a:pt x="10" y="9"/>
                    </a:lnTo>
                    <a:lnTo>
                      <a:pt x="5" y="14"/>
                    </a:lnTo>
                    <a:lnTo>
                      <a:pt x="1" y="20"/>
                    </a:lnTo>
                    <a:lnTo>
                      <a:pt x="0" y="28"/>
                    </a:lnTo>
                    <a:lnTo>
                      <a:pt x="0" y="35"/>
                    </a:lnTo>
                    <a:lnTo>
                      <a:pt x="0" y="42"/>
                    </a:lnTo>
                    <a:lnTo>
                      <a:pt x="1" y="49"/>
                    </a:lnTo>
                    <a:lnTo>
                      <a:pt x="5" y="55"/>
                    </a:lnTo>
                    <a:lnTo>
                      <a:pt x="10" y="60"/>
                    </a:lnTo>
                    <a:lnTo>
                      <a:pt x="15" y="65"/>
                    </a:lnTo>
                    <a:lnTo>
                      <a:pt x="21" y="68"/>
                    </a:lnTo>
                    <a:lnTo>
                      <a:pt x="30" y="69"/>
                    </a:lnTo>
                    <a:lnTo>
                      <a:pt x="36" y="71"/>
                    </a:lnTo>
                    <a:lnTo>
                      <a:pt x="45" y="69"/>
                    </a:lnTo>
                    <a:lnTo>
                      <a:pt x="51" y="68"/>
                    </a:lnTo>
                    <a:lnTo>
                      <a:pt x="58" y="65"/>
                    </a:lnTo>
                    <a:lnTo>
                      <a:pt x="63" y="60"/>
                    </a:lnTo>
                    <a:lnTo>
                      <a:pt x="68" y="55"/>
                    </a:lnTo>
                    <a:lnTo>
                      <a:pt x="71" y="49"/>
                    </a:lnTo>
                    <a:lnTo>
                      <a:pt x="73" y="42"/>
                    </a:lnTo>
                    <a:lnTo>
                      <a:pt x="74" y="35"/>
                    </a:lnTo>
                    <a:lnTo>
                      <a:pt x="73" y="28"/>
                    </a:lnTo>
                    <a:lnTo>
                      <a:pt x="71" y="20"/>
                    </a:lnTo>
                    <a:lnTo>
                      <a:pt x="68" y="14"/>
                    </a:lnTo>
                    <a:lnTo>
                      <a:pt x="63" y="9"/>
                    </a:lnTo>
                    <a:lnTo>
                      <a:pt x="58" y="4"/>
                    </a:lnTo>
                    <a:lnTo>
                      <a:pt x="51" y="1"/>
                    </a:lnTo>
                    <a:lnTo>
                      <a:pt x="45" y="0"/>
                    </a:lnTo>
                    <a:lnTo>
                      <a:pt x="36" y="0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04" name="Freeform 400"/>
              <p:cNvSpPr>
                <a:spLocks/>
              </p:cNvSpPr>
              <p:nvPr/>
            </p:nvSpPr>
            <p:spPr bwMode="auto">
              <a:xfrm>
                <a:off x="1565" y="3260"/>
                <a:ext cx="74" cy="71"/>
              </a:xfrm>
              <a:custGeom>
                <a:avLst/>
                <a:gdLst>
                  <a:gd name="T0" fmla="*/ 36 w 74"/>
                  <a:gd name="T1" fmla="*/ 0 h 71"/>
                  <a:gd name="T2" fmla="*/ 30 w 74"/>
                  <a:gd name="T3" fmla="*/ 0 h 71"/>
                  <a:gd name="T4" fmla="*/ 23 w 74"/>
                  <a:gd name="T5" fmla="*/ 1 h 71"/>
                  <a:gd name="T6" fmla="*/ 16 w 74"/>
                  <a:gd name="T7" fmla="*/ 4 h 71"/>
                  <a:gd name="T8" fmla="*/ 10 w 74"/>
                  <a:gd name="T9" fmla="*/ 9 h 71"/>
                  <a:gd name="T10" fmla="*/ 6 w 74"/>
                  <a:gd name="T11" fmla="*/ 14 h 71"/>
                  <a:gd name="T12" fmla="*/ 3 w 74"/>
                  <a:gd name="T13" fmla="*/ 20 h 71"/>
                  <a:gd name="T14" fmla="*/ 0 w 74"/>
                  <a:gd name="T15" fmla="*/ 28 h 71"/>
                  <a:gd name="T16" fmla="*/ 0 w 74"/>
                  <a:gd name="T17" fmla="*/ 35 h 71"/>
                  <a:gd name="T18" fmla="*/ 0 w 74"/>
                  <a:gd name="T19" fmla="*/ 42 h 71"/>
                  <a:gd name="T20" fmla="*/ 3 w 74"/>
                  <a:gd name="T21" fmla="*/ 49 h 71"/>
                  <a:gd name="T22" fmla="*/ 6 w 74"/>
                  <a:gd name="T23" fmla="*/ 55 h 71"/>
                  <a:gd name="T24" fmla="*/ 10 w 74"/>
                  <a:gd name="T25" fmla="*/ 60 h 71"/>
                  <a:gd name="T26" fmla="*/ 16 w 74"/>
                  <a:gd name="T27" fmla="*/ 65 h 71"/>
                  <a:gd name="T28" fmla="*/ 23 w 74"/>
                  <a:gd name="T29" fmla="*/ 68 h 71"/>
                  <a:gd name="T30" fmla="*/ 30 w 74"/>
                  <a:gd name="T31" fmla="*/ 69 h 71"/>
                  <a:gd name="T32" fmla="*/ 36 w 74"/>
                  <a:gd name="T33" fmla="*/ 71 h 71"/>
                  <a:gd name="T34" fmla="*/ 44 w 74"/>
                  <a:gd name="T35" fmla="*/ 69 h 71"/>
                  <a:gd name="T36" fmla="*/ 51 w 74"/>
                  <a:gd name="T37" fmla="*/ 68 h 71"/>
                  <a:gd name="T38" fmla="*/ 58 w 74"/>
                  <a:gd name="T39" fmla="*/ 65 h 71"/>
                  <a:gd name="T40" fmla="*/ 63 w 74"/>
                  <a:gd name="T41" fmla="*/ 60 h 71"/>
                  <a:gd name="T42" fmla="*/ 68 w 74"/>
                  <a:gd name="T43" fmla="*/ 55 h 71"/>
                  <a:gd name="T44" fmla="*/ 71 w 74"/>
                  <a:gd name="T45" fmla="*/ 49 h 71"/>
                  <a:gd name="T46" fmla="*/ 73 w 74"/>
                  <a:gd name="T47" fmla="*/ 42 h 71"/>
                  <a:gd name="T48" fmla="*/ 74 w 74"/>
                  <a:gd name="T49" fmla="*/ 35 h 71"/>
                  <a:gd name="T50" fmla="*/ 73 w 74"/>
                  <a:gd name="T51" fmla="*/ 28 h 71"/>
                  <a:gd name="T52" fmla="*/ 71 w 74"/>
                  <a:gd name="T53" fmla="*/ 20 h 71"/>
                  <a:gd name="T54" fmla="*/ 68 w 74"/>
                  <a:gd name="T55" fmla="*/ 14 h 71"/>
                  <a:gd name="T56" fmla="*/ 63 w 74"/>
                  <a:gd name="T57" fmla="*/ 9 h 71"/>
                  <a:gd name="T58" fmla="*/ 58 w 74"/>
                  <a:gd name="T59" fmla="*/ 4 h 71"/>
                  <a:gd name="T60" fmla="*/ 51 w 74"/>
                  <a:gd name="T61" fmla="*/ 1 h 71"/>
                  <a:gd name="T62" fmla="*/ 44 w 74"/>
                  <a:gd name="T63" fmla="*/ 0 h 71"/>
                  <a:gd name="T64" fmla="*/ 36 w 74"/>
                  <a:gd name="T65" fmla="*/ 0 h 7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74"/>
                  <a:gd name="T100" fmla="*/ 0 h 71"/>
                  <a:gd name="T101" fmla="*/ 74 w 74"/>
                  <a:gd name="T102" fmla="*/ 71 h 7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74" h="71">
                    <a:moveTo>
                      <a:pt x="36" y="0"/>
                    </a:moveTo>
                    <a:lnTo>
                      <a:pt x="30" y="0"/>
                    </a:lnTo>
                    <a:lnTo>
                      <a:pt x="23" y="1"/>
                    </a:lnTo>
                    <a:lnTo>
                      <a:pt x="16" y="4"/>
                    </a:lnTo>
                    <a:lnTo>
                      <a:pt x="10" y="9"/>
                    </a:lnTo>
                    <a:lnTo>
                      <a:pt x="6" y="14"/>
                    </a:lnTo>
                    <a:lnTo>
                      <a:pt x="3" y="20"/>
                    </a:lnTo>
                    <a:lnTo>
                      <a:pt x="0" y="28"/>
                    </a:lnTo>
                    <a:lnTo>
                      <a:pt x="0" y="35"/>
                    </a:lnTo>
                    <a:lnTo>
                      <a:pt x="0" y="42"/>
                    </a:lnTo>
                    <a:lnTo>
                      <a:pt x="3" y="49"/>
                    </a:lnTo>
                    <a:lnTo>
                      <a:pt x="6" y="55"/>
                    </a:lnTo>
                    <a:lnTo>
                      <a:pt x="10" y="60"/>
                    </a:lnTo>
                    <a:lnTo>
                      <a:pt x="16" y="65"/>
                    </a:lnTo>
                    <a:lnTo>
                      <a:pt x="23" y="68"/>
                    </a:lnTo>
                    <a:lnTo>
                      <a:pt x="30" y="69"/>
                    </a:lnTo>
                    <a:lnTo>
                      <a:pt x="36" y="71"/>
                    </a:lnTo>
                    <a:lnTo>
                      <a:pt x="44" y="69"/>
                    </a:lnTo>
                    <a:lnTo>
                      <a:pt x="51" y="68"/>
                    </a:lnTo>
                    <a:lnTo>
                      <a:pt x="58" y="65"/>
                    </a:lnTo>
                    <a:lnTo>
                      <a:pt x="63" y="60"/>
                    </a:lnTo>
                    <a:lnTo>
                      <a:pt x="68" y="55"/>
                    </a:lnTo>
                    <a:lnTo>
                      <a:pt x="71" y="49"/>
                    </a:lnTo>
                    <a:lnTo>
                      <a:pt x="73" y="42"/>
                    </a:lnTo>
                    <a:lnTo>
                      <a:pt x="74" y="35"/>
                    </a:lnTo>
                    <a:lnTo>
                      <a:pt x="73" y="28"/>
                    </a:lnTo>
                    <a:lnTo>
                      <a:pt x="71" y="20"/>
                    </a:lnTo>
                    <a:lnTo>
                      <a:pt x="68" y="14"/>
                    </a:lnTo>
                    <a:lnTo>
                      <a:pt x="63" y="9"/>
                    </a:lnTo>
                    <a:lnTo>
                      <a:pt x="58" y="4"/>
                    </a:lnTo>
                    <a:lnTo>
                      <a:pt x="51" y="1"/>
                    </a:lnTo>
                    <a:lnTo>
                      <a:pt x="44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05" name="Freeform 401"/>
              <p:cNvSpPr>
                <a:spLocks/>
              </p:cNvSpPr>
              <p:nvPr/>
            </p:nvSpPr>
            <p:spPr bwMode="auto">
              <a:xfrm>
                <a:off x="1565" y="3260"/>
                <a:ext cx="74" cy="71"/>
              </a:xfrm>
              <a:custGeom>
                <a:avLst/>
                <a:gdLst>
                  <a:gd name="T0" fmla="*/ 36 w 74"/>
                  <a:gd name="T1" fmla="*/ 0 h 71"/>
                  <a:gd name="T2" fmla="*/ 30 w 74"/>
                  <a:gd name="T3" fmla="*/ 0 h 71"/>
                  <a:gd name="T4" fmla="*/ 23 w 74"/>
                  <a:gd name="T5" fmla="*/ 1 h 71"/>
                  <a:gd name="T6" fmla="*/ 16 w 74"/>
                  <a:gd name="T7" fmla="*/ 4 h 71"/>
                  <a:gd name="T8" fmla="*/ 10 w 74"/>
                  <a:gd name="T9" fmla="*/ 9 h 71"/>
                  <a:gd name="T10" fmla="*/ 6 w 74"/>
                  <a:gd name="T11" fmla="*/ 14 h 71"/>
                  <a:gd name="T12" fmla="*/ 3 w 74"/>
                  <a:gd name="T13" fmla="*/ 20 h 71"/>
                  <a:gd name="T14" fmla="*/ 0 w 74"/>
                  <a:gd name="T15" fmla="*/ 28 h 71"/>
                  <a:gd name="T16" fmla="*/ 0 w 74"/>
                  <a:gd name="T17" fmla="*/ 35 h 71"/>
                  <a:gd name="T18" fmla="*/ 0 w 74"/>
                  <a:gd name="T19" fmla="*/ 42 h 71"/>
                  <a:gd name="T20" fmla="*/ 3 w 74"/>
                  <a:gd name="T21" fmla="*/ 49 h 71"/>
                  <a:gd name="T22" fmla="*/ 6 w 74"/>
                  <a:gd name="T23" fmla="*/ 55 h 71"/>
                  <a:gd name="T24" fmla="*/ 10 w 74"/>
                  <a:gd name="T25" fmla="*/ 60 h 71"/>
                  <a:gd name="T26" fmla="*/ 16 w 74"/>
                  <a:gd name="T27" fmla="*/ 65 h 71"/>
                  <a:gd name="T28" fmla="*/ 23 w 74"/>
                  <a:gd name="T29" fmla="*/ 68 h 71"/>
                  <a:gd name="T30" fmla="*/ 30 w 74"/>
                  <a:gd name="T31" fmla="*/ 69 h 71"/>
                  <a:gd name="T32" fmla="*/ 36 w 74"/>
                  <a:gd name="T33" fmla="*/ 71 h 71"/>
                  <a:gd name="T34" fmla="*/ 44 w 74"/>
                  <a:gd name="T35" fmla="*/ 69 h 71"/>
                  <a:gd name="T36" fmla="*/ 51 w 74"/>
                  <a:gd name="T37" fmla="*/ 68 h 71"/>
                  <a:gd name="T38" fmla="*/ 58 w 74"/>
                  <a:gd name="T39" fmla="*/ 65 h 71"/>
                  <a:gd name="T40" fmla="*/ 63 w 74"/>
                  <a:gd name="T41" fmla="*/ 60 h 71"/>
                  <a:gd name="T42" fmla="*/ 68 w 74"/>
                  <a:gd name="T43" fmla="*/ 55 h 71"/>
                  <a:gd name="T44" fmla="*/ 71 w 74"/>
                  <a:gd name="T45" fmla="*/ 49 h 71"/>
                  <a:gd name="T46" fmla="*/ 73 w 74"/>
                  <a:gd name="T47" fmla="*/ 42 h 71"/>
                  <a:gd name="T48" fmla="*/ 74 w 74"/>
                  <a:gd name="T49" fmla="*/ 35 h 71"/>
                  <a:gd name="T50" fmla="*/ 73 w 74"/>
                  <a:gd name="T51" fmla="*/ 28 h 71"/>
                  <a:gd name="T52" fmla="*/ 71 w 74"/>
                  <a:gd name="T53" fmla="*/ 20 h 71"/>
                  <a:gd name="T54" fmla="*/ 68 w 74"/>
                  <a:gd name="T55" fmla="*/ 14 h 71"/>
                  <a:gd name="T56" fmla="*/ 63 w 74"/>
                  <a:gd name="T57" fmla="*/ 9 h 71"/>
                  <a:gd name="T58" fmla="*/ 58 w 74"/>
                  <a:gd name="T59" fmla="*/ 4 h 71"/>
                  <a:gd name="T60" fmla="*/ 51 w 74"/>
                  <a:gd name="T61" fmla="*/ 1 h 71"/>
                  <a:gd name="T62" fmla="*/ 44 w 74"/>
                  <a:gd name="T63" fmla="*/ 0 h 71"/>
                  <a:gd name="T64" fmla="*/ 36 w 74"/>
                  <a:gd name="T65" fmla="*/ 0 h 7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74"/>
                  <a:gd name="T100" fmla="*/ 0 h 71"/>
                  <a:gd name="T101" fmla="*/ 74 w 74"/>
                  <a:gd name="T102" fmla="*/ 71 h 7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74" h="71">
                    <a:moveTo>
                      <a:pt x="36" y="0"/>
                    </a:moveTo>
                    <a:lnTo>
                      <a:pt x="30" y="0"/>
                    </a:lnTo>
                    <a:lnTo>
                      <a:pt x="23" y="1"/>
                    </a:lnTo>
                    <a:lnTo>
                      <a:pt x="16" y="4"/>
                    </a:lnTo>
                    <a:lnTo>
                      <a:pt x="10" y="9"/>
                    </a:lnTo>
                    <a:lnTo>
                      <a:pt x="6" y="14"/>
                    </a:lnTo>
                    <a:lnTo>
                      <a:pt x="3" y="20"/>
                    </a:lnTo>
                    <a:lnTo>
                      <a:pt x="0" y="28"/>
                    </a:lnTo>
                    <a:lnTo>
                      <a:pt x="0" y="35"/>
                    </a:lnTo>
                    <a:lnTo>
                      <a:pt x="0" y="42"/>
                    </a:lnTo>
                    <a:lnTo>
                      <a:pt x="3" y="49"/>
                    </a:lnTo>
                    <a:lnTo>
                      <a:pt x="6" y="55"/>
                    </a:lnTo>
                    <a:lnTo>
                      <a:pt x="10" y="60"/>
                    </a:lnTo>
                    <a:lnTo>
                      <a:pt x="16" y="65"/>
                    </a:lnTo>
                    <a:lnTo>
                      <a:pt x="23" y="68"/>
                    </a:lnTo>
                    <a:lnTo>
                      <a:pt x="30" y="69"/>
                    </a:lnTo>
                    <a:lnTo>
                      <a:pt x="36" y="71"/>
                    </a:lnTo>
                    <a:lnTo>
                      <a:pt x="44" y="69"/>
                    </a:lnTo>
                    <a:lnTo>
                      <a:pt x="51" y="68"/>
                    </a:lnTo>
                    <a:lnTo>
                      <a:pt x="58" y="65"/>
                    </a:lnTo>
                    <a:lnTo>
                      <a:pt x="63" y="60"/>
                    </a:lnTo>
                    <a:lnTo>
                      <a:pt x="68" y="55"/>
                    </a:lnTo>
                    <a:lnTo>
                      <a:pt x="71" y="49"/>
                    </a:lnTo>
                    <a:lnTo>
                      <a:pt x="73" y="42"/>
                    </a:lnTo>
                    <a:lnTo>
                      <a:pt x="74" y="35"/>
                    </a:lnTo>
                    <a:lnTo>
                      <a:pt x="73" y="28"/>
                    </a:lnTo>
                    <a:lnTo>
                      <a:pt x="71" y="20"/>
                    </a:lnTo>
                    <a:lnTo>
                      <a:pt x="68" y="14"/>
                    </a:lnTo>
                    <a:lnTo>
                      <a:pt x="63" y="9"/>
                    </a:lnTo>
                    <a:lnTo>
                      <a:pt x="58" y="4"/>
                    </a:lnTo>
                    <a:lnTo>
                      <a:pt x="51" y="1"/>
                    </a:lnTo>
                    <a:lnTo>
                      <a:pt x="44" y="0"/>
                    </a:lnTo>
                    <a:lnTo>
                      <a:pt x="36" y="0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06" name="Line 402"/>
              <p:cNvSpPr>
                <a:spLocks noChangeShapeType="1"/>
              </p:cNvSpPr>
              <p:nvPr/>
            </p:nvSpPr>
            <p:spPr bwMode="auto">
              <a:xfrm>
                <a:off x="1159" y="3285"/>
                <a:ext cx="151" cy="2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07" name="Line 403"/>
              <p:cNvSpPr>
                <a:spLocks noChangeShapeType="1"/>
              </p:cNvSpPr>
              <p:nvPr/>
            </p:nvSpPr>
            <p:spPr bwMode="auto">
              <a:xfrm>
                <a:off x="1457" y="3079"/>
                <a:ext cx="85" cy="1"/>
              </a:xfrm>
              <a:prstGeom prst="line">
                <a:avLst/>
              </a:prstGeom>
              <a:noFill/>
              <a:ln w="38100">
                <a:solidFill>
                  <a:srgbClr val="153B6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08" name="Line 404"/>
              <p:cNvSpPr>
                <a:spLocks noChangeShapeType="1"/>
              </p:cNvSpPr>
              <p:nvPr/>
            </p:nvSpPr>
            <p:spPr bwMode="auto">
              <a:xfrm>
                <a:off x="1533" y="3079"/>
                <a:ext cx="1" cy="131"/>
              </a:xfrm>
              <a:prstGeom prst="line">
                <a:avLst/>
              </a:prstGeom>
              <a:noFill/>
              <a:ln w="28575">
                <a:solidFill>
                  <a:srgbClr val="153B6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09" name="Freeform 405"/>
              <p:cNvSpPr>
                <a:spLocks/>
              </p:cNvSpPr>
              <p:nvPr/>
            </p:nvSpPr>
            <p:spPr bwMode="auto">
              <a:xfrm>
                <a:off x="1316" y="3239"/>
                <a:ext cx="116" cy="56"/>
              </a:xfrm>
              <a:custGeom>
                <a:avLst/>
                <a:gdLst>
                  <a:gd name="T0" fmla="*/ 0 w 116"/>
                  <a:gd name="T1" fmla="*/ 51 h 56"/>
                  <a:gd name="T2" fmla="*/ 2 w 116"/>
                  <a:gd name="T3" fmla="*/ 40 h 56"/>
                  <a:gd name="T4" fmla="*/ 7 w 116"/>
                  <a:gd name="T5" fmla="*/ 29 h 56"/>
                  <a:gd name="T6" fmla="*/ 14 w 116"/>
                  <a:gd name="T7" fmla="*/ 21 h 56"/>
                  <a:gd name="T8" fmla="*/ 20 w 116"/>
                  <a:gd name="T9" fmla="*/ 13 h 56"/>
                  <a:gd name="T10" fmla="*/ 30 w 116"/>
                  <a:gd name="T11" fmla="*/ 6 h 56"/>
                  <a:gd name="T12" fmla="*/ 40 w 116"/>
                  <a:gd name="T13" fmla="*/ 2 h 56"/>
                  <a:gd name="T14" fmla="*/ 52 w 116"/>
                  <a:gd name="T15" fmla="*/ 0 h 56"/>
                  <a:gd name="T16" fmla="*/ 65 w 116"/>
                  <a:gd name="T17" fmla="*/ 0 h 56"/>
                  <a:gd name="T18" fmla="*/ 75 w 116"/>
                  <a:gd name="T19" fmla="*/ 2 h 56"/>
                  <a:gd name="T20" fmla="*/ 86 w 116"/>
                  <a:gd name="T21" fmla="*/ 6 h 56"/>
                  <a:gd name="T22" fmla="*/ 95 w 116"/>
                  <a:gd name="T23" fmla="*/ 13 h 56"/>
                  <a:gd name="T24" fmla="*/ 103 w 116"/>
                  <a:gd name="T25" fmla="*/ 21 h 56"/>
                  <a:gd name="T26" fmla="*/ 110 w 116"/>
                  <a:gd name="T27" fmla="*/ 29 h 56"/>
                  <a:gd name="T28" fmla="*/ 115 w 116"/>
                  <a:gd name="T29" fmla="*/ 40 h 56"/>
                  <a:gd name="T30" fmla="*/ 116 w 116"/>
                  <a:gd name="T31" fmla="*/ 51 h 56"/>
                  <a:gd name="T32" fmla="*/ 116 w 116"/>
                  <a:gd name="T33" fmla="*/ 56 h 56"/>
                  <a:gd name="T34" fmla="*/ 116 w 116"/>
                  <a:gd name="T35" fmla="*/ 44 h 56"/>
                  <a:gd name="T36" fmla="*/ 111 w 116"/>
                  <a:gd name="T37" fmla="*/ 33 h 56"/>
                  <a:gd name="T38" fmla="*/ 106 w 116"/>
                  <a:gd name="T39" fmla="*/ 24 h 56"/>
                  <a:gd name="T40" fmla="*/ 100 w 116"/>
                  <a:gd name="T41" fmla="*/ 16 h 56"/>
                  <a:gd name="T42" fmla="*/ 91 w 116"/>
                  <a:gd name="T43" fmla="*/ 9 h 56"/>
                  <a:gd name="T44" fmla="*/ 81 w 116"/>
                  <a:gd name="T45" fmla="*/ 5 h 56"/>
                  <a:gd name="T46" fmla="*/ 70 w 116"/>
                  <a:gd name="T47" fmla="*/ 0 h 56"/>
                  <a:gd name="T48" fmla="*/ 58 w 116"/>
                  <a:gd name="T49" fmla="*/ 0 h 56"/>
                  <a:gd name="T50" fmla="*/ 47 w 116"/>
                  <a:gd name="T51" fmla="*/ 0 h 56"/>
                  <a:gd name="T52" fmla="*/ 35 w 116"/>
                  <a:gd name="T53" fmla="*/ 5 h 56"/>
                  <a:gd name="T54" fmla="*/ 25 w 116"/>
                  <a:gd name="T55" fmla="*/ 9 h 56"/>
                  <a:gd name="T56" fmla="*/ 17 w 116"/>
                  <a:gd name="T57" fmla="*/ 16 h 56"/>
                  <a:gd name="T58" fmla="*/ 10 w 116"/>
                  <a:gd name="T59" fmla="*/ 24 h 56"/>
                  <a:gd name="T60" fmla="*/ 4 w 116"/>
                  <a:gd name="T61" fmla="*/ 33 h 56"/>
                  <a:gd name="T62" fmla="*/ 0 w 116"/>
                  <a:gd name="T63" fmla="*/ 44 h 56"/>
                  <a:gd name="T64" fmla="*/ 0 w 116"/>
                  <a:gd name="T65" fmla="*/ 56 h 5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16"/>
                  <a:gd name="T100" fmla="*/ 0 h 56"/>
                  <a:gd name="T101" fmla="*/ 116 w 116"/>
                  <a:gd name="T102" fmla="*/ 56 h 5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16" h="56">
                    <a:moveTo>
                      <a:pt x="0" y="56"/>
                    </a:moveTo>
                    <a:lnTo>
                      <a:pt x="0" y="51"/>
                    </a:lnTo>
                    <a:lnTo>
                      <a:pt x="0" y="44"/>
                    </a:lnTo>
                    <a:lnTo>
                      <a:pt x="2" y="40"/>
                    </a:lnTo>
                    <a:lnTo>
                      <a:pt x="4" y="33"/>
                    </a:lnTo>
                    <a:lnTo>
                      <a:pt x="7" y="29"/>
                    </a:lnTo>
                    <a:lnTo>
                      <a:pt x="10" y="24"/>
                    </a:lnTo>
                    <a:lnTo>
                      <a:pt x="14" y="21"/>
                    </a:lnTo>
                    <a:lnTo>
                      <a:pt x="17" y="16"/>
                    </a:lnTo>
                    <a:lnTo>
                      <a:pt x="20" y="13"/>
                    </a:lnTo>
                    <a:lnTo>
                      <a:pt x="25" y="9"/>
                    </a:lnTo>
                    <a:lnTo>
                      <a:pt x="30" y="6"/>
                    </a:lnTo>
                    <a:lnTo>
                      <a:pt x="35" y="5"/>
                    </a:lnTo>
                    <a:lnTo>
                      <a:pt x="40" y="2"/>
                    </a:lnTo>
                    <a:lnTo>
                      <a:pt x="47" y="0"/>
                    </a:lnTo>
                    <a:lnTo>
                      <a:pt x="52" y="0"/>
                    </a:lnTo>
                    <a:lnTo>
                      <a:pt x="58" y="0"/>
                    </a:lnTo>
                    <a:lnTo>
                      <a:pt x="65" y="0"/>
                    </a:lnTo>
                    <a:lnTo>
                      <a:pt x="70" y="0"/>
                    </a:lnTo>
                    <a:lnTo>
                      <a:pt x="75" y="2"/>
                    </a:lnTo>
                    <a:lnTo>
                      <a:pt x="81" y="5"/>
                    </a:lnTo>
                    <a:lnTo>
                      <a:pt x="86" y="6"/>
                    </a:lnTo>
                    <a:lnTo>
                      <a:pt x="91" y="9"/>
                    </a:lnTo>
                    <a:lnTo>
                      <a:pt x="95" y="13"/>
                    </a:lnTo>
                    <a:lnTo>
                      <a:pt x="100" y="16"/>
                    </a:lnTo>
                    <a:lnTo>
                      <a:pt x="103" y="21"/>
                    </a:lnTo>
                    <a:lnTo>
                      <a:pt x="106" y="24"/>
                    </a:lnTo>
                    <a:lnTo>
                      <a:pt x="110" y="29"/>
                    </a:lnTo>
                    <a:lnTo>
                      <a:pt x="111" y="33"/>
                    </a:lnTo>
                    <a:lnTo>
                      <a:pt x="115" y="40"/>
                    </a:lnTo>
                    <a:lnTo>
                      <a:pt x="116" y="44"/>
                    </a:lnTo>
                    <a:lnTo>
                      <a:pt x="116" y="51"/>
                    </a:lnTo>
                    <a:lnTo>
                      <a:pt x="116" y="56"/>
                    </a:lnTo>
                    <a:lnTo>
                      <a:pt x="116" y="51"/>
                    </a:lnTo>
                    <a:lnTo>
                      <a:pt x="116" y="44"/>
                    </a:lnTo>
                    <a:lnTo>
                      <a:pt x="115" y="40"/>
                    </a:lnTo>
                    <a:lnTo>
                      <a:pt x="111" y="33"/>
                    </a:lnTo>
                    <a:lnTo>
                      <a:pt x="110" y="29"/>
                    </a:lnTo>
                    <a:lnTo>
                      <a:pt x="106" y="24"/>
                    </a:lnTo>
                    <a:lnTo>
                      <a:pt x="103" y="21"/>
                    </a:lnTo>
                    <a:lnTo>
                      <a:pt x="100" y="16"/>
                    </a:lnTo>
                    <a:lnTo>
                      <a:pt x="95" y="13"/>
                    </a:lnTo>
                    <a:lnTo>
                      <a:pt x="91" y="9"/>
                    </a:lnTo>
                    <a:lnTo>
                      <a:pt x="86" y="6"/>
                    </a:lnTo>
                    <a:lnTo>
                      <a:pt x="81" y="5"/>
                    </a:lnTo>
                    <a:lnTo>
                      <a:pt x="75" y="2"/>
                    </a:lnTo>
                    <a:lnTo>
                      <a:pt x="70" y="0"/>
                    </a:lnTo>
                    <a:lnTo>
                      <a:pt x="65" y="0"/>
                    </a:lnTo>
                    <a:lnTo>
                      <a:pt x="58" y="0"/>
                    </a:lnTo>
                    <a:lnTo>
                      <a:pt x="52" y="0"/>
                    </a:lnTo>
                    <a:lnTo>
                      <a:pt x="47" y="0"/>
                    </a:lnTo>
                    <a:lnTo>
                      <a:pt x="40" y="2"/>
                    </a:lnTo>
                    <a:lnTo>
                      <a:pt x="35" y="5"/>
                    </a:lnTo>
                    <a:lnTo>
                      <a:pt x="30" y="6"/>
                    </a:lnTo>
                    <a:lnTo>
                      <a:pt x="25" y="9"/>
                    </a:lnTo>
                    <a:lnTo>
                      <a:pt x="20" y="13"/>
                    </a:lnTo>
                    <a:lnTo>
                      <a:pt x="17" y="16"/>
                    </a:lnTo>
                    <a:lnTo>
                      <a:pt x="14" y="21"/>
                    </a:lnTo>
                    <a:lnTo>
                      <a:pt x="10" y="24"/>
                    </a:lnTo>
                    <a:lnTo>
                      <a:pt x="7" y="29"/>
                    </a:lnTo>
                    <a:lnTo>
                      <a:pt x="4" y="33"/>
                    </a:lnTo>
                    <a:lnTo>
                      <a:pt x="2" y="40"/>
                    </a:lnTo>
                    <a:lnTo>
                      <a:pt x="0" y="44"/>
                    </a:lnTo>
                    <a:lnTo>
                      <a:pt x="0" y="51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10" name="Freeform 406"/>
              <p:cNvSpPr>
                <a:spLocks/>
              </p:cNvSpPr>
              <p:nvPr/>
            </p:nvSpPr>
            <p:spPr bwMode="auto">
              <a:xfrm>
                <a:off x="1316" y="3239"/>
                <a:ext cx="116" cy="56"/>
              </a:xfrm>
              <a:custGeom>
                <a:avLst/>
                <a:gdLst>
                  <a:gd name="T0" fmla="*/ 0 w 116"/>
                  <a:gd name="T1" fmla="*/ 51 h 56"/>
                  <a:gd name="T2" fmla="*/ 2 w 116"/>
                  <a:gd name="T3" fmla="*/ 40 h 56"/>
                  <a:gd name="T4" fmla="*/ 7 w 116"/>
                  <a:gd name="T5" fmla="*/ 29 h 56"/>
                  <a:gd name="T6" fmla="*/ 14 w 116"/>
                  <a:gd name="T7" fmla="*/ 21 h 56"/>
                  <a:gd name="T8" fmla="*/ 20 w 116"/>
                  <a:gd name="T9" fmla="*/ 13 h 56"/>
                  <a:gd name="T10" fmla="*/ 30 w 116"/>
                  <a:gd name="T11" fmla="*/ 6 h 56"/>
                  <a:gd name="T12" fmla="*/ 40 w 116"/>
                  <a:gd name="T13" fmla="*/ 2 h 56"/>
                  <a:gd name="T14" fmla="*/ 52 w 116"/>
                  <a:gd name="T15" fmla="*/ 0 h 56"/>
                  <a:gd name="T16" fmla="*/ 65 w 116"/>
                  <a:gd name="T17" fmla="*/ 0 h 56"/>
                  <a:gd name="T18" fmla="*/ 75 w 116"/>
                  <a:gd name="T19" fmla="*/ 2 h 56"/>
                  <a:gd name="T20" fmla="*/ 86 w 116"/>
                  <a:gd name="T21" fmla="*/ 6 h 56"/>
                  <a:gd name="T22" fmla="*/ 95 w 116"/>
                  <a:gd name="T23" fmla="*/ 13 h 56"/>
                  <a:gd name="T24" fmla="*/ 103 w 116"/>
                  <a:gd name="T25" fmla="*/ 21 h 56"/>
                  <a:gd name="T26" fmla="*/ 110 w 116"/>
                  <a:gd name="T27" fmla="*/ 29 h 56"/>
                  <a:gd name="T28" fmla="*/ 115 w 116"/>
                  <a:gd name="T29" fmla="*/ 40 h 56"/>
                  <a:gd name="T30" fmla="*/ 116 w 116"/>
                  <a:gd name="T31" fmla="*/ 51 h 56"/>
                  <a:gd name="T32" fmla="*/ 116 w 116"/>
                  <a:gd name="T33" fmla="*/ 56 h 56"/>
                  <a:gd name="T34" fmla="*/ 116 w 116"/>
                  <a:gd name="T35" fmla="*/ 44 h 56"/>
                  <a:gd name="T36" fmla="*/ 111 w 116"/>
                  <a:gd name="T37" fmla="*/ 33 h 56"/>
                  <a:gd name="T38" fmla="*/ 106 w 116"/>
                  <a:gd name="T39" fmla="*/ 24 h 56"/>
                  <a:gd name="T40" fmla="*/ 100 w 116"/>
                  <a:gd name="T41" fmla="*/ 16 h 56"/>
                  <a:gd name="T42" fmla="*/ 91 w 116"/>
                  <a:gd name="T43" fmla="*/ 9 h 56"/>
                  <a:gd name="T44" fmla="*/ 81 w 116"/>
                  <a:gd name="T45" fmla="*/ 5 h 56"/>
                  <a:gd name="T46" fmla="*/ 70 w 116"/>
                  <a:gd name="T47" fmla="*/ 0 h 56"/>
                  <a:gd name="T48" fmla="*/ 58 w 116"/>
                  <a:gd name="T49" fmla="*/ 0 h 56"/>
                  <a:gd name="T50" fmla="*/ 47 w 116"/>
                  <a:gd name="T51" fmla="*/ 0 h 56"/>
                  <a:gd name="T52" fmla="*/ 35 w 116"/>
                  <a:gd name="T53" fmla="*/ 5 h 56"/>
                  <a:gd name="T54" fmla="*/ 25 w 116"/>
                  <a:gd name="T55" fmla="*/ 9 h 56"/>
                  <a:gd name="T56" fmla="*/ 17 w 116"/>
                  <a:gd name="T57" fmla="*/ 16 h 56"/>
                  <a:gd name="T58" fmla="*/ 10 w 116"/>
                  <a:gd name="T59" fmla="*/ 24 h 56"/>
                  <a:gd name="T60" fmla="*/ 4 w 116"/>
                  <a:gd name="T61" fmla="*/ 33 h 56"/>
                  <a:gd name="T62" fmla="*/ 0 w 116"/>
                  <a:gd name="T63" fmla="*/ 44 h 56"/>
                  <a:gd name="T64" fmla="*/ 0 w 116"/>
                  <a:gd name="T65" fmla="*/ 56 h 5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16"/>
                  <a:gd name="T100" fmla="*/ 0 h 56"/>
                  <a:gd name="T101" fmla="*/ 116 w 116"/>
                  <a:gd name="T102" fmla="*/ 56 h 5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16" h="56">
                    <a:moveTo>
                      <a:pt x="0" y="56"/>
                    </a:moveTo>
                    <a:lnTo>
                      <a:pt x="0" y="51"/>
                    </a:lnTo>
                    <a:lnTo>
                      <a:pt x="0" y="44"/>
                    </a:lnTo>
                    <a:lnTo>
                      <a:pt x="2" y="40"/>
                    </a:lnTo>
                    <a:lnTo>
                      <a:pt x="4" y="33"/>
                    </a:lnTo>
                    <a:lnTo>
                      <a:pt x="7" y="29"/>
                    </a:lnTo>
                    <a:lnTo>
                      <a:pt x="10" y="24"/>
                    </a:lnTo>
                    <a:lnTo>
                      <a:pt x="14" y="21"/>
                    </a:lnTo>
                    <a:lnTo>
                      <a:pt x="17" y="16"/>
                    </a:lnTo>
                    <a:lnTo>
                      <a:pt x="20" y="13"/>
                    </a:lnTo>
                    <a:lnTo>
                      <a:pt x="25" y="9"/>
                    </a:lnTo>
                    <a:lnTo>
                      <a:pt x="30" y="6"/>
                    </a:lnTo>
                    <a:lnTo>
                      <a:pt x="35" y="5"/>
                    </a:lnTo>
                    <a:lnTo>
                      <a:pt x="40" y="2"/>
                    </a:lnTo>
                    <a:lnTo>
                      <a:pt x="47" y="0"/>
                    </a:lnTo>
                    <a:lnTo>
                      <a:pt x="52" y="0"/>
                    </a:lnTo>
                    <a:lnTo>
                      <a:pt x="58" y="0"/>
                    </a:lnTo>
                    <a:lnTo>
                      <a:pt x="65" y="0"/>
                    </a:lnTo>
                    <a:lnTo>
                      <a:pt x="70" y="0"/>
                    </a:lnTo>
                    <a:lnTo>
                      <a:pt x="75" y="2"/>
                    </a:lnTo>
                    <a:lnTo>
                      <a:pt x="81" y="5"/>
                    </a:lnTo>
                    <a:lnTo>
                      <a:pt x="86" y="6"/>
                    </a:lnTo>
                    <a:lnTo>
                      <a:pt x="91" y="9"/>
                    </a:lnTo>
                    <a:lnTo>
                      <a:pt x="95" y="13"/>
                    </a:lnTo>
                    <a:lnTo>
                      <a:pt x="100" y="16"/>
                    </a:lnTo>
                    <a:lnTo>
                      <a:pt x="103" y="21"/>
                    </a:lnTo>
                    <a:lnTo>
                      <a:pt x="106" y="24"/>
                    </a:lnTo>
                    <a:lnTo>
                      <a:pt x="110" y="29"/>
                    </a:lnTo>
                    <a:lnTo>
                      <a:pt x="111" y="33"/>
                    </a:lnTo>
                    <a:lnTo>
                      <a:pt x="115" y="40"/>
                    </a:lnTo>
                    <a:lnTo>
                      <a:pt x="116" y="44"/>
                    </a:lnTo>
                    <a:lnTo>
                      <a:pt x="116" y="51"/>
                    </a:lnTo>
                    <a:lnTo>
                      <a:pt x="116" y="56"/>
                    </a:lnTo>
                    <a:lnTo>
                      <a:pt x="116" y="51"/>
                    </a:lnTo>
                    <a:lnTo>
                      <a:pt x="116" y="44"/>
                    </a:lnTo>
                    <a:lnTo>
                      <a:pt x="115" y="40"/>
                    </a:lnTo>
                    <a:lnTo>
                      <a:pt x="111" y="33"/>
                    </a:lnTo>
                    <a:lnTo>
                      <a:pt x="110" y="29"/>
                    </a:lnTo>
                    <a:lnTo>
                      <a:pt x="106" y="24"/>
                    </a:lnTo>
                    <a:lnTo>
                      <a:pt x="103" y="21"/>
                    </a:lnTo>
                    <a:lnTo>
                      <a:pt x="100" y="16"/>
                    </a:lnTo>
                    <a:lnTo>
                      <a:pt x="95" y="13"/>
                    </a:lnTo>
                    <a:lnTo>
                      <a:pt x="91" y="9"/>
                    </a:lnTo>
                    <a:lnTo>
                      <a:pt x="86" y="6"/>
                    </a:lnTo>
                    <a:lnTo>
                      <a:pt x="81" y="5"/>
                    </a:lnTo>
                    <a:lnTo>
                      <a:pt x="75" y="2"/>
                    </a:lnTo>
                    <a:lnTo>
                      <a:pt x="70" y="0"/>
                    </a:lnTo>
                    <a:lnTo>
                      <a:pt x="65" y="0"/>
                    </a:lnTo>
                    <a:lnTo>
                      <a:pt x="58" y="0"/>
                    </a:lnTo>
                    <a:lnTo>
                      <a:pt x="52" y="0"/>
                    </a:lnTo>
                    <a:lnTo>
                      <a:pt x="47" y="0"/>
                    </a:lnTo>
                    <a:lnTo>
                      <a:pt x="40" y="2"/>
                    </a:lnTo>
                    <a:lnTo>
                      <a:pt x="35" y="5"/>
                    </a:lnTo>
                    <a:lnTo>
                      <a:pt x="30" y="6"/>
                    </a:lnTo>
                    <a:lnTo>
                      <a:pt x="25" y="9"/>
                    </a:lnTo>
                    <a:lnTo>
                      <a:pt x="20" y="13"/>
                    </a:lnTo>
                    <a:lnTo>
                      <a:pt x="17" y="16"/>
                    </a:lnTo>
                    <a:lnTo>
                      <a:pt x="14" y="21"/>
                    </a:lnTo>
                    <a:lnTo>
                      <a:pt x="10" y="24"/>
                    </a:lnTo>
                    <a:lnTo>
                      <a:pt x="7" y="29"/>
                    </a:lnTo>
                    <a:lnTo>
                      <a:pt x="4" y="33"/>
                    </a:lnTo>
                    <a:lnTo>
                      <a:pt x="2" y="40"/>
                    </a:lnTo>
                    <a:lnTo>
                      <a:pt x="0" y="44"/>
                    </a:lnTo>
                    <a:lnTo>
                      <a:pt x="0" y="51"/>
                    </a:lnTo>
                    <a:lnTo>
                      <a:pt x="0" y="56"/>
                    </a:lnTo>
                  </a:path>
                </a:pathLst>
              </a:custGeom>
              <a:noFill/>
              <a:ln w="28575">
                <a:solidFill>
                  <a:srgbClr val="153B6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11" name="Freeform 407"/>
              <p:cNvSpPr>
                <a:spLocks/>
              </p:cNvSpPr>
              <p:nvPr/>
            </p:nvSpPr>
            <p:spPr bwMode="auto">
              <a:xfrm>
                <a:off x="1543" y="3239"/>
                <a:ext cx="118" cy="56"/>
              </a:xfrm>
              <a:custGeom>
                <a:avLst/>
                <a:gdLst>
                  <a:gd name="T0" fmla="*/ 0 w 118"/>
                  <a:gd name="T1" fmla="*/ 51 h 56"/>
                  <a:gd name="T2" fmla="*/ 4 w 118"/>
                  <a:gd name="T3" fmla="*/ 40 h 56"/>
                  <a:gd name="T4" fmla="*/ 7 w 118"/>
                  <a:gd name="T5" fmla="*/ 29 h 56"/>
                  <a:gd name="T6" fmla="*/ 13 w 118"/>
                  <a:gd name="T7" fmla="*/ 21 h 56"/>
                  <a:gd name="T8" fmla="*/ 22 w 118"/>
                  <a:gd name="T9" fmla="*/ 13 h 56"/>
                  <a:gd name="T10" fmla="*/ 32 w 118"/>
                  <a:gd name="T11" fmla="*/ 6 h 56"/>
                  <a:gd name="T12" fmla="*/ 42 w 118"/>
                  <a:gd name="T13" fmla="*/ 2 h 56"/>
                  <a:gd name="T14" fmla="*/ 53 w 118"/>
                  <a:gd name="T15" fmla="*/ 0 h 56"/>
                  <a:gd name="T16" fmla="*/ 65 w 118"/>
                  <a:gd name="T17" fmla="*/ 0 h 56"/>
                  <a:gd name="T18" fmla="*/ 76 w 118"/>
                  <a:gd name="T19" fmla="*/ 2 h 56"/>
                  <a:gd name="T20" fmla="*/ 86 w 118"/>
                  <a:gd name="T21" fmla="*/ 6 h 56"/>
                  <a:gd name="T22" fmla="*/ 96 w 118"/>
                  <a:gd name="T23" fmla="*/ 13 h 56"/>
                  <a:gd name="T24" fmla="*/ 105 w 118"/>
                  <a:gd name="T25" fmla="*/ 21 h 56"/>
                  <a:gd name="T26" fmla="*/ 111 w 118"/>
                  <a:gd name="T27" fmla="*/ 29 h 56"/>
                  <a:gd name="T28" fmla="*/ 114 w 118"/>
                  <a:gd name="T29" fmla="*/ 40 h 56"/>
                  <a:gd name="T30" fmla="*/ 118 w 118"/>
                  <a:gd name="T31" fmla="*/ 51 h 56"/>
                  <a:gd name="T32" fmla="*/ 118 w 118"/>
                  <a:gd name="T33" fmla="*/ 56 h 56"/>
                  <a:gd name="T34" fmla="*/ 116 w 118"/>
                  <a:gd name="T35" fmla="*/ 44 h 56"/>
                  <a:gd name="T36" fmla="*/ 113 w 118"/>
                  <a:gd name="T37" fmla="*/ 33 h 56"/>
                  <a:gd name="T38" fmla="*/ 108 w 118"/>
                  <a:gd name="T39" fmla="*/ 24 h 56"/>
                  <a:gd name="T40" fmla="*/ 100 w 118"/>
                  <a:gd name="T41" fmla="*/ 16 h 56"/>
                  <a:gd name="T42" fmla="*/ 91 w 118"/>
                  <a:gd name="T43" fmla="*/ 9 h 56"/>
                  <a:gd name="T44" fmla="*/ 81 w 118"/>
                  <a:gd name="T45" fmla="*/ 5 h 56"/>
                  <a:gd name="T46" fmla="*/ 71 w 118"/>
                  <a:gd name="T47" fmla="*/ 0 h 56"/>
                  <a:gd name="T48" fmla="*/ 58 w 118"/>
                  <a:gd name="T49" fmla="*/ 0 h 56"/>
                  <a:gd name="T50" fmla="*/ 47 w 118"/>
                  <a:gd name="T51" fmla="*/ 0 h 56"/>
                  <a:gd name="T52" fmla="*/ 37 w 118"/>
                  <a:gd name="T53" fmla="*/ 5 h 56"/>
                  <a:gd name="T54" fmla="*/ 27 w 118"/>
                  <a:gd name="T55" fmla="*/ 9 h 56"/>
                  <a:gd name="T56" fmla="*/ 17 w 118"/>
                  <a:gd name="T57" fmla="*/ 16 h 56"/>
                  <a:gd name="T58" fmla="*/ 10 w 118"/>
                  <a:gd name="T59" fmla="*/ 24 h 56"/>
                  <a:gd name="T60" fmla="*/ 5 w 118"/>
                  <a:gd name="T61" fmla="*/ 33 h 56"/>
                  <a:gd name="T62" fmla="*/ 2 w 118"/>
                  <a:gd name="T63" fmla="*/ 44 h 56"/>
                  <a:gd name="T64" fmla="*/ 0 w 118"/>
                  <a:gd name="T65" fmla="*/ 56 h 5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18"/>
                  <a:gd name="T100" fmla="*/ 0 h 56"/>
                  <a:gd name="T101" fmla="*/ 118 w 118"/>
                  <a:gd name="T102" fmla="*/ 56 h 5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18" h="56">
                    <a:moveTo>
                      <a:pt x="0" y="56"/>
                    </a:moveTo>
                    <a:lnTo>
                      <a:pt x="0" y="51"/>
                    </a:lnTo>
                    <a:lnTo>
                      <a:pt x="2" y="44"/>
                    </a:lnTo>
                    <a:lnTo>
                      <a:pt x="4" y="40"/>
                    </a:lnTo>
                    <a:lnTo>
                      <a:pt x="5" y="33"/>
                    </a:lnTo>
                    <a:lnTo>
                      <a:pt x="7" y="29"/>
                    </a:lnTo>
                    <a:lnTo>
                      <a:pt x="10" y="24"/>
                    </a:lnTo>
                    <a:lnTo>
                      <a:pt x="13" y="21"/>
                    </a:lnTo>
                    <a:lnTo>
                      <a:pt x="17" y="16"/>
                    </a:lnTo>
                    <a:lnTo>
                      <a:pt x="22" y="13"/>
                    </a:lnTo>
                    <a:lnTo>
                      <a:pt x="27" y="9"/>
                    </a:lnTo>
                    <a:lnTo>
                      <a:pt x="32" y="6"/>
                    </a:lnTo>
                    <a:lnTo>
                      <a:pt x="37" y="5"/>
                    </a:lnTo>
                    <a:lnTo>
                      <a:pt x="42" y="2"/>
                    </a:lnTo>
                    <a:lnTo>
                      <a:pt x="47" y="0"/>
                    </a:lnTo>
                    <a:lnTo>
                      <a:pt x="53" y="0"/>
                    </a:lnTo>
                    <a:lnTo>
                      <a:pt x="58" y="0"/>
                    </a:lnTo>
                    <a:lnTo>
                      <a:pt x="65" y="0"/>
                    </a:lnTo>
                    <a:lnTo>
                      <a:pt x="71" y="0"/>
                    </a:lnTo>
                    <a:lnTo>
                      <a:pt x="76" y="2"/>
                    </a:lnTo>
                    <a:lnTo>
                      <a:pt x="81" y="5"/>
                    </a:lnTo>
                    <a:lnTo>
                      <a:pt x="86" y="6"/>
                    </a:lnTo>
                    <a:lnTo>
                      <a:pt x="91" y="9"/>
                    </a:lnTo>
                    <a:lnTo>
                      <a:pt x="96" y="13"/>
                    </a:lnTo>
                    <a:lnTo>
                      <a:pt x="100" y="16"/>
                    </a:lnTo>
                    <a:lnTo>
                      <a:pt x="105" y="21"/>
                    </a:lnTo>
                    <a:lnTo>
                      <a:pt x="108" y="24"/>
                    </a:lnTo>
                    <a:lnTo>
                      <a:pt x="111" y="29"/>
                    </a:lnTo>
                    <a:lnTo>
                      <a:pt x="113" y="33"/>
                    </a:lnTo>
                    <a:lnTo>
                      <a:pt x="114" y="40"/>
                    </a:lnTo>
                    <a:lnTo>
                      <a:pt x="116" y="44"/>
                    </a:lnTo>
                    <a:lnTo>
                      <a:pt x="118" y="51"/>
                    </a:lnTo>
                    <a:lnTo>
                      <a:pt x="118" y="56"/>
                    </a:lnTo>
                    <a:lnTo>
                      <a:pt x="118" y="51"/>
                    </a:lnTo>
                    <a:lnTo>
                      <a:pt x="116" y="44"/>
                    </a:lnTo>
                    <a:lnTo>
                      <a:pt x="114" y="40"/>
                    </a:lnTo>
                    <a:lnTo>
                      <a:pt x="113" y="33"/>
                    </a:lnTo>
                    <a:lnTo>
                      <a:pt x="111" y="29"/>
                    </a:lnTo>
                    <a:lnTo>
                      <a:pt x="108" y="24"/>
                    </a:lnTo>
                    <a:lnTo>
                      <a:pt x="105" y="21"/>
                    </a:lnTo>
                    <a:lnTo>
                      <a:pt x="100" y="16"/>
                    </a:lnTo>
                    <a:lnTo>
                      <a:pt x="96" y="13"/>
                    </a:lnTo>
                    <a:lnTo>
                      <a:pt x="91" y="9"/>
                    </a:lnTo>
                    <a:lnTo>
                      <a:pt x="86" y="6"/>
                    </a:lnTo>
                    <a:lnTo>
                      <a:pt x="81" y="5"/>
                    </a:lnTo>
                    <a:lnTo>
                      <a:pt x="76" y="2"/>
                    </a:lnTo>
                    <a:lnTo>
                      <a:pt x="71" y="0"/>
                    </a:lnTo>
                    <a:lnTo>
                      <a:pt x="65" y="0"/>
                    </a:lnTo>
                    <a:lnTo>
                      <a:pt x="58" y="0"/>
                    </a:lnTo>
                    <a:lnTo>
                      <a:pt x="53" y="0"/>
                    </a:lnTo>
                    <a:lnTo>
                      <a:pt x="47" y="0"/>
                    </a:lnTo>
                    <a:lnTo>
                      <a:pt x="42" y="2"/>
                    </a:lnTo>
                    <a:lnTo>
                      <a:pt x="37" y="5"/>
                    </a:lnTo>
                    <a:lnTo>
                      <a:pt x="32" y="6"/>
                    </a:lnTo>
                    <a:lnTo>
                      <a:pt x="27" y="9"/>
                    </a:lnTo>
                    <a:lnTo>
                      <a:pt x="22" y="13"/>
                    </a:lnTo>
                    <a:lnTo>
                      <a:pt x="17" y="16"/>
                    </a:lnTo>
                    <a:lnTo>
                      <a:pt x="13" y="21"/>
                    </a:lnTo>
                    <a:lnTo>
                      <a:pt x="10" y="24"/>
                    </a:lnTo>
                    <a:lnTo>
                      <a:pt x="7" y="29"/>
                    </a:lnTo>
                    <a:lnTo>
                      <a:pt x="5" y="33"/>
                    </a:lnTo>
                    <a:lnTo>
                      <a:pt x="4" y="40"/>
                    </a:lnTo>
                    <a:lnTo>
                      <a:pt x="2" y="44"/>
                    </a:lnTo>
                    <a:lnTo>
                      <a:pt x="0" y="51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12" name="Freeform 408"/>
              <p:cNvSpPr>
                <a:spLocks/>
              </p:cNvSpPr>
              <p:nvPr/>
            </p:nvSpPr>
            <p:spPr bwMode="auto">
              <a:xfrm>
                <a:off x="1543" y="3239"/>
                <a:ext cx="118" cy="56"/>
              </a:xfrm>
              <a:custGeom>
                <a:avLst/>
                <a:gdLst>
                  <a:gd name="T0" fmla="*/ 0 w 118"/>
                  <a:gd name="T1" fmla="*/ 51 h 56"/>
                  <a:gd name="T2" fmla="*/ 4 w 118"/>
                  <a:gd name="T3" fmla="*/ 40 h 56"/>
                  <a:gd name="T4" fmla="*/ 7 w 118"/>
                  <a:gd name="T5" fmla="*/ 29 h 56"/>
                  <a:gd name="T6" fmla="*/ 13 w 118"/>
                  <a:gd name="T7" fmla="*/ 21 h 56"/>
                  <a:gd name="T8" fmla="*/ 22 w 118"/>
                  <a:gd name="T9" fmla="*/ 13 h 56"/>
                  <a:gd name="T10" fmla="*/ 32 w 118"/>
                  <a:gd name="T11" fmla="*/ 6 h 56"/>
                  <a:gd name="T12" fmla="*/ 42 w 118"/>
                  <a:gd name="T13" fmla="*/ 2 h 56"/>
                  <a:gd name="T14" fmla="*/ 53 w 118"/>
                  <a:gd name="T15" fmla="*/ 0 h 56"/>
                  <a:gd name="T16" fmla="*/ 65 w 118"/>
                  <a:gd name="T17" fmla="*/ 0 h 56"/>
                  <a:gd name="T18" fmla="*/ 76 w 118"/>
                  <a:gd name="T19" fmla="*/ 2 h 56"/>
                  <a:gd name="T20" fmla="*/ 86 w 118"/>
                  <a:gd name="T21" fmla="*/ 6 h 56"/>
                  <a:gd name="T22" fmla="*/ 96 w 118"/>
                  <a:gd name="T23" fmla="*/ 13 h 56"/>
                  <a:gd name="T24" fmla="*/ 105 w 118"/>
                  <a:gd name="T25" fmla="*/ 21 h 56"/>
                  <a:gd name="T26" fmla="*/ 111 w 118"/>
                  <a:gd name="T27" fmla="*/ 29 h 56"/>
                  <a:gd name="T28" fmla="*/ 114 w 118"/>
                  <a:gd name="T29" fmla="*/ 40 h 56"/>
                  <a:gd name="T30" fmla="*/ 118 w 118"/>
                  <a:gd name="T31" fmla="*/ 51 h 56"/>
                  <a:gd name="T32" fmla="*/ 118 w 118"/>
                  <a:gd name="T33" fmla="*/ 56 h 56"/>
                  <a:gd name="T34" fmla="*/ 116 w 118"/>
                  <a:gd name="T35" fmla="*/ 44 h 56"/>
                  <a:gd name="T36" fmla="*/ 113 w 118"/>
                  <a:gd name="T37" fmla="*/ 33 h 56"/>
                  <a:gd name="T38" fmla="*/ 108 w 118"/>
                  <a:gd name="T39" fmla="*/ 24 h 56"/>
                  <a:gd name="T40" fmla="*/ 100 w 118"/>
                  <a:gd name="T41" fmla="*/ 16 h 56"/>
                  <a:gd name="T42" fmla="*/ 91 w 118"/>
                  <a:gd name="T43" fmla="*/ 9 h 56"/>
                  <a:gd name="T44" fmla="*/ 81 w 118"/>
                  <a:gd name="T45" fmla="*/ 5 h 56"/>
                  <a:gd name="T46" fmla="*/ 71 w 118"/>
                  <a:gd name="T47" fmla="*/ 0 h 56"/>
                  <a:gd name="T48" fmla="*/ 58 w 118"/>
                  <a:gd name="T49" fmla="*/ 0 h 56"/>
                  <a:gd name="T50" fmla="*/ 47 w 118"/>
                  <a:gd name="T51" fmla="*/ 0 h 56"/>
                  <a:gd name="T52" fmla="*/ 37 w 118"/>
                  <a:gd name="T53" fmla="*/ 5 h 56"/>
                  <a:gd name="T54" fmla="*/ 27 w 118"/>
                  <a:gd name="T55" fmla="*/ 9 h 56"/>
                  <a:gd name="T56" fmla="*/ 17 w 118"/>
                  <a:gd name="T57" fmla="*/ 16 h 56"/>
                  <a:gd name="T58" fmla="*/ 10 w 118"/>
                  <a:gd name="T59" fmla="*/ 24 h 56"/>
                  <a:gd name="T60" fmla="*/ 5 w 118"/>
                  <a:gd name="T61" fmla="*/ 33 h 56"/>
                  <a:gd name="T62" fmla="*/ 2 w 118"/>
                  <a:gd name="T63" fmla="*/ 44 h 56"/>
                  <a:gd name="T64" fmla="*/ 0 w 118"/>
                  <a:gd name="T65" fmla="*/ 56 h 5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18"/>
                  <a:gd name="T100" fmla="*/ 0 h 56"/>
                  <a:gd name="T101" fmla="*/ 118 w 118"/>
                  <a:gd name="T102" fmla="*/ 56 h 5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18" h="56">
                    <a:moveTo>
                      <a:pt x="0" y="56"/>
                    </a:moveTo>
                    <a:lnTo>
                      <a:pt x="0" y="51"/>
                    </a:lnTo>
                    <a:lnTo>
                      <a:pt x="2" y="44"/>
                    </a:lnTo>
                    <a:lnTo>
                      <a:pt x="4" y="40"/>
                    </a:lnTo>
                    <a:lnTo>
                      <a:pt x="5" y="33"/>
                    </a:lnTo>
                    <a:lnTo>
                      <a:pt x="7" y="29"/>
                    </a:lnTo>
                    <a:lnTo>
                      <a:pt x="10" y="24"/>
                    </a:lnTo>
                    <a:lnTo>
                      <a:pt x="13" y="21"/>
                    </a:lnTo>
                    <a:lnTo>
                      <a:pt x="17" y="16"/>
                    </a:lnTo>
                    <a:lnTo>
                      <a:pt x="22" y="13"/>
                    </a:lnTo>
                    <a:lnTo>
                      <a:pt x="27" y="9"/>
                    </a:lnTo>
                    <a:lnTo>
                      <a:pt x="32" y="6"/>
                    </a:lnTo>
                    <a:lnTo>
                      <a:pt x="37" y="5"/>
                    </a:lnTo>
                    <a:lnTo>
                      <a:pt x="42" y="2"/>
                    </a:lnTo>
                    <a:lnTo>
                      <a:pt x="47" y="0"/>
                    </a:lnTo>
                    <a:lnTo>
                      <a:pt x="53" y="0"/>
                    </a:lnTo>
                    <a:lnTo>
                      <a:pt x="58" y="0"/>
                    </a:lnTo>
                    <a:lnTo>
                      <a:pt x="65" y="0"/>
                    </a:lnTo>
                    <a:lnTo>
                      <a:pt x="71" y="0"/>
                    </a:lnTo>
                    <a:lnTo>
                      <a:pt x="76" y="2"/>
                    </a:lnTo>
                    <a:lnTo>
                      <a:pt x="81" y="5"/>
                    </a:lnTo>
                    <a:lnTo>
                      <a:pt x="86" y="6"/>
                    </a:lnTo>
                    <a:lnTo>
                      <a:pt x="91" y="9"/>
                    </a:lnTo>
                    <a:lnTo>
                      <a:pt x="96" y="13"/>
                    </a:lnTo>
                    <a:lnTo>
                      <a:pt x="100" y="16"/>
                    </a:lnTo>
                    <a:lnTo>
                      <a:pt x="105" y="21"/>
                    </a:lnTo>
                    <a:lnTo>
                      <a:pt x="108" y="24"/>
                    </a:lnTo>
                    <a:lnTo>
                      <a:pt x="111" y="29"/>
                    </a:lnTo>
                    <a:lnTo>
                      <a:pt x="113" y="33"/>
                    </a:lnTo>
                    <a:lnTo>
                      <a:pt x="114" y="40"/>
                    </a:lnTo>
                    <a:lnTo>
                      <a:pt x="116" y="44"/>
                    </a:lnTo>
                    <a:lnTo>
                      <a:pt x="118" y="51"/>
                    </a:lnTo>
                    <a:lnTo>
                      <a:pt x="118" y="56"/>
                    </a:lnTo>
                    <a:lnTo>
                      <a:pt x="118" y="51"/>
                    </a:lnTo>
                    <a:lnTo>
                      <a:pt x="116" y="44"/>
                    </a:lnTo>
                    <a:lnTo>
                      <a:pt x="114" y="40"/>
                    </a:lnTo>
                    <a:lnTo>
                      <a:pt x="113" y="33"/>
                    </a:lnTo>
                    <a:lnTo>
                      <a:pt x="111" y="29"/>
                    </a:lnTo>
                    <a:lnTo>
                      <a:pt x="108" y="24"/>
                    </a:lnTo>
                    <a:lnTo>
                      <a:pt x="105" y="21"/>
                    </a:lnTo>
                    <a:lnTo>
                      <a:pt x="100" y="16"/>
                    </a:lnTo>
                    <a:lnTo>
                      <a:pt x="96" y="13"/>
                    </a:lnTo>
                    <a:lnTo>
                      <a:pt x="91" y="9"/>
                    </a:lnTo>
                    <a:lnTo>
                      <a:pt x="86" y="6"/>
                    </a:lnTo>
                    <a:lnTo>
                      <a:pt x="81" y="5"/>
                    </a:lnTo>
                    <a:lnTo>
                      <a:pt x="76" y="2"/>
                    </a:lnTo>
                    <a:lnTo>
                      <a:pt x="71" y="0"/>
                    </a:lnTo>
                    <a:lnTo>
                      <a:pt x="65" y="0"/>
                    </a:lnTo>
                    <a:lnTo>
                      <a:pt x="58" y="0"/>
                    </a:lnTo>
                    <a:lnTo>
                      <a:pt x="53" y="0"/>
                    </a:lnTo>
                    <a:lnTo>
                      <a:pt x="47" y="0"/>
                    </a:lnTo>
                    <a:lnTo>
                      <a:pt x="42" y="2"/>
                    </a:lnTo>
                    <a:lnTo>
                      <a:pt x="37" y="5"/>
                    </a:lnTo>
                    <a:lnTo>
                      <a:pt x="32" y="6"/>
                    </a:lnTo>
                    <a:lnTo>
                      <a:pt x="27" y="9"/>
                    </a:lnTo>
                    <a:lnTo>
                      <a:pt x="22" y="13"/>
                    </a:lnTo>
                    <a:lnTo>
                      <a:pt x="17" y="16"/>
                    </a:lnTo>
                    <a:lnTo>
                      <a:pt x="13" y="21"/>
                    </a:lnTo>
                    <a:lnTo>
                      <a:pt x="10" y="24"/>
                    </a:lnTo>
                    <a:lnTo>
                      <a:pt x="7" y="29"/>
                    </a:lnTo>
                    <a:lnTo>
                      <a:pt x="5" y="33"/>
                    </a:lnTo>
                    <a:lnTo>
                      <a:pt x="4" y="40"/>
                    </a:lnTo>
                    <a:lnTo>
                      <a:pt x="2" y="44"/>
                    </a:lnTo>
                    <a:lnTo>
                      <a:pt x="0" y="51"/>
                    </a:lnTo>
                    <a:lnTo>
                      <a:pt x="0" y="56"/>
                    </a:lnTo>
                  </a:path>
                </a:pathLst>
              </a:custGeom>
              <a:noFill/>
              <a:ln w="28575">
                <a:solidFill>
                  <a:srgbClr val="153B63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13" name="Freeform 409"/>
              <p:cNvSpPr>
                <a:spLocks/>
              </p:cNvSpPr>
              <p:nvPr/>
            </p:nvSpPr>
            <p:spPr bwMode="auto">
              <a:xfrm>
                <a:off x="1189" y="3210"/>
                <a:ext cx="86" cy="83"/>
              </a:xfrm>
              <a:custGeom>
                <a:avLst/>
                <a:gdLst>
                  <a:gd name="T0" fmla="*/ 0 w 86"/>
                  <a:gd name="T1" fmla="*/ 70 h 83"/>
                  <a:gd name="T2" fmla="*/ 73 w 86"/>
                  <a:gd name="T3" fmla="*/ 83 h 83"/>
                  <a:gd name="T4" fmla="*/ 86 w 86"/>
                  <a:gd name="T5" fmla="*/ 13 h 83"/>
                  <a:gd name="T6" fmla="*/ 11 w 86"/>
                  <a:gd name="T7" fmla="*/ 0 h 83"/>
                  <a:gd name="T8" fmla="*/ 0 w 86"/>
                  <a:gd name="T9" fmla="*/ 70 h 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83"/>
                  <a:gd name="T17" fmla="*/ 86 w 86"/>
                  <a:gd name="T18" fmla="*/ 83 h 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83">
                    <a:moveTo>
                      <a:pt x="0" y="70"/>
                    </a:moveTo>
                    <a:lnTo>
                      <a:pt x="73" y="83"/>
                    </a:lnTo>
                    <a:lnTo>
                      <a:pt x="86" y="13"/>
                    </a:lnTo>
                    <a:lnTo>
                      <a:pt x="11" y="0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14" name="Freeform 410"/>
              <p:cNvSpPr>
                <a:spLocks/>
              </p:cNvSpPr>
              <p:nvPr/>
            </p:nvSpPr>
            <p:spPr bwMode="auto">
              <a:xfrm>
                <a:off x="1189" y="3210"/>
                <a:ext cx="86" cy="83"/>
              </a:xfrm>
              <a:custGeom>
                <a:avLst/>
                <a:gdLst>
                  <a:gd name="T0" fmla="*/ 0 w 86"/>
                  <a:gd name="T1" fmla="*/ 70 h 83"/>
                  <a:gd name="T2" fmla="*/ 73 w 86"/>
                  <a:gd name="T3" fmla="*/ 83 h 83"/>
                  <a:gd name="T4" fmla="*/ 86 w 86"/>
                  <a:gd name="T5" fmla="*/ 13 h 83"/>
                  <a:gd name="T6" fmla="*/ 11 w 86"/>
                  <a:gd name="T7" fmla="*/ 0 h 83"/>
                  <a:gd name="T8" fmla="*/ 0 w 86"/>
                  <a:gd name="T9" fmla="*/ 70 h 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83"/>
                  <a:gd name="T17" fmla="*/ 86 w 86"/>
                  <a:gd name="T18" fmla="*/ 83 h 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83">
                    <a:moveTo>
                      <a:pt x="0" y="70"/>
                    </a:moveTo>
                    <a:lnTo>
                      <a:pt x="73" y="83"/>
                    </a:lnTo>
                    <a:lnTo>
                      <a:pt x="86" y="13"/>
                    </a:lnTo>
                    <a:lnTo>
                      <a:pt x="11" y="0"/>
                    </a:lnTo>
                    <a:lnTo>
                      <a:pt x="0" y="70"/>
                    </a:lnTo>
                    <a:close/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15" name="Line 411"/>
              <p:cNvSpPr>
                <a:spLocks noChangeShapeType="1"/>
              </p:cNvSpPr>
              <p:nvPr/>
            </p:nvSpPr>
            <p:spPr bwMode="auto">
              <a:xfrm>
                <a:off x="1338" y="3215"/>
                <a:ext cx="270" cy="1"/>
              </a:xfrm>
              <a:prstGeom prst="line">
                <a:avLst/>
              </a:prstGeom>
              <a:noFill/>
              <a:ln w="28575">
                <a:solidFill>
                  <a:srgbClr val="153B6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16" name="Line 412"/>
              <p:cNvSpPr>
                <a:spLocks noChangeShapeType="1"/>
              </p:cNvSpPr>
              <p:nvPr/>
            </p:nvSpPr>
            <p:spPr bwMode="auto">
              <a:xfrm rot="5400000" flipH="1">
                <a:off x="1616" y="3201"/>
                <a:ext cx="39" cy="66"/>
              </a:xfrm>
              <a:prstGeom prst="line">
                <a:avLst/>
              </a:prstGeom>
              <a:noFill/>
              <a:ln w="28575">
                <a:solidFill>
                  <a:srgbClr val="153B6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17" name="Line 413"/>
              <p:cNvSpPr>
                <a:spLocks noChangeShapeType="1"/>
              </p:cNvSpPr>
              <p:nvPr/>
            </p:nvSpPr>
            <p:spPr bwMode="auto">
              <a:xfrm>
                <a:off x="1665" y="3247"/>
                <a:ext cx="0" cy="60"/>
              </a:xfrm>
              <a:prstGeom prst="line">
                <a:avLst/>
              </a:prstGeom>
              <a:noFill/>
              <a:ln w="28575">
                <a:solidFill>
                  <a:srgbClr val="153B6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18" name="Freeform 414"/>
              <p:cNvSpPr>
                <a:spLocks/>
              </p:cNvSpPr>
              <p:nvPr/>
            </p:nvSpPr>
            <p:spPr bwMode="auto">
              <a:xfrm>
                <a:off x="1414" y="3075"/>
                <a:ext cx="51" cy="138"/>
              </a:xfrm>
              <a:custGeom>
                <a:avLst/>
                <a:gdLst>
                  <a:gd name="T0" fmla="*/ 0 w 51"/>
                  <a:gd name="T1" fmla="*/ 149 h 128"/>
                  <a:gd name="T2" fmla="*/ 24 w 51"/>
                  <a:gd name="T3" fmla="*/ 56 h 128"/>
                  <a:gd name="T4" fmla="*/ 51 w 51"/>
                  <a:gd name="T5" fmla="*/ 0 h 128"/>
                  <a:gd name="T6" fmla="*/ 0 60000 65536"/>
                  <a:gd name="T7" fmla="*/ 0 60000 65536"/>
                  <a:gd name="T8" fmla="*/ 0 60000 65536"/>
                  <a:gd name="T9" fmla="*/ 0 w 51"/>
                  <a:gd name="T10" fmla="*/ 0 h 128"/>
                  <a:gd name="T11" fmla="*/ 51 w 51"/>
                  <a:gd name="T12" fmla="*/ 128 h 1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1" h="128">
                    <a:moveTo>
                      <a:pt x="0" y="128"/>
                    </a:moveTo>
                    <a:cubicBezTo>
                      <a:pt x="8" y="98"/>
                      <a:pt x="16" y="69"/>
                      <a:pt x="24" y="48"/>
                    </a:cubicBezTo>
                    <a:cubicBezTo>
                      <a:pt x="32" y="27"/>
                      <a:pt x="41" y="13"/>
                      <a:pt x="51" y="0"/>
                    </a:cubicBezTo>
                  </a:path>
                </a:pathLst>
              </a:custGeom>
              <a:noFill/>
              <a:ln w="28575">
                <a:solidFill>
                  <a:srgbClr val="153B6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19" name="Line 415"/>
              <p:cNvSpPr>
                <a:spLocks noChangeShapeType="1"/>
              </p:cNvSpPr>
              <p:nvPr/>
            </p:nvSpPr>
            <p:spPr bwMode="auto">
              <a:xfrm>
                <a:off x="1432" y="3296"/>
                <a:ext cx="110" cy="1"/>
              </a:xfrm>
              <a:prstGeom prst="line">
                <a:avLst/>
              </a:prstGeom>
              <a:noFill/>
              <a:ln w="28575">
                <a:solidFill>
                  <a:srgbClr val="153B6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20" name="Line 416"/>
              <p:cNvSpPr>
                <a:spLocks noChangeShapeType="1"/>
              </p:cNvSpPr>
              <p:nvPr/>
            </p:nvSpPr>
            <p:spPr bwMode="auto">
              <a:xfrm flipV="1">
                <a:off x="1310" y="3025"/>
                <a:ext cx="63" cy="287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7" name="Group 551"/>
            <p:cNvGrpSpPr>
              <a:grpSpLocks/>
            </p:cNvGrpSpPr>
            <p:nvPr/>
          </p:nvGrpSpPr>
          <p:grpSpPr bwMode="auto">
            <a:xfrm>
              <a:off x="4213225" y="5366567"/>
              <a:ext cx="1512888" cy="216000"/>
              <a:chOff x="2654" y="2966"/>
              <a:chExt cx="953" cy="218"/>
            </a:xfrm>
          </p:grpSpPr>
          <p:grpSp>
            <p:nvGrpSpPr>
              <p:cNvPr id="18" name="Group 123"/>
              <p:cNvGrpSpPr>
                <a:grpSpLocks/>
              </p:cNvGrpSpPr>
              <p:nvPr/>
            </p:nvGrpSpPr>
            <p:grpSpPr bwMode="auto">
              <a:xfrm>
                <a:off x="3244" y="2966"/>
                <a:ext cx="363" cy="218"/>
                <a:chOff x="1159" y="3025"/>
                <a:chExt cx="510" cy="306"/>
              </a:xfrm>
            </p:grpSpPr>
            <p:sp>
              <p:nvSpPr>
                <p:cNvPr id="1381" name="Freeform 124"/>
                <p:cNvSpPr>
                  <a:spLocks/>
                </p:cNvSpPr>
                <p:nvPr/>
              </p:nvSpPr>
              <p:spPr bwMode="auto">
                <a:xfrm>
                  <a:off x="1322" y="3213"/>
                  <a:ext cx="347" cy="81"/>
                </a:xfrm>
                <a:custGeom>
                  <a:avLst/>
                  <a:gdLst>
                    <a:gd name="T0" fmla="*/ 347 w 347"/>
                    <a:gd name="T1" fmla="*/ 36 h 81"/>
                    <a:gd name="T2" fmla="*/ 279 w 347"/>
                    <a:gd name="T3" fmla="*/ 23 h 81"/>
                    <a:gd name="T4" fmla="*/ 249 w 347"/>
                    <a:gd name="T5" fmla="*/ 32 h 81"/>
                    <a:gd name="T6" fmla="*/ 229 w 347"/>
                    <a:gd name="T7" fmla="*/ 53 h 81"/>
                    <a:gd name="T8" fmla="*/ 219 w 347"/>
                    <a:gd name="T9" fmla="*/ 81 h 81"/>
                    <a:gd name="T10" fmla="*/ 159 w 347"/>
                    <a:gd name="T11" fmla="*/ 81 h 81"/>
                    <a:gd name="T12" fmla="*/ 112 w 347"/>
                    <a:gd name="T13" fmla="*/ 81 h 81"/>
                    <a:gd name="T14" fmla="*/ 100 w 347"/>
                    <a:gd name="T15" fmla="*/ 48 h 81"/>
                    <a:gd name="T16" fmla="*/ 73 w 347"/>
                    <a:gd name="T17" fmla="*/ 30 h 81"/>
                    <a:gd name="T18" fmla="*/ 46 w 347"/>
                    <a:gd name="T19" fmla="*/ 24 h 81"/>
                    <a:gd name="T20" fmla="*/ 22 w 347"/>
                    <a:gd name="T21" fmla="*/ 32 h 81"/>
                    <a:gd name="T22" fmla="*/ 0 w 347"/>
                    <a:gd name="T23" fmla="*/ 48 h 81"/>
                    <a:gd name="T24" fmla="*/ 7 w 347"/>
                    <a:gd name="T25" fmla="*/ 0 h 81"/>
                    <a:gd name="T26" fmla="*/ 285 w 347"/>
                    <a:gd name="T27" fmla="*/ 0 h 81"/>
                    <a:gd name="T28" fmla="*/ 333 w 347"/>
                    <a:gd name="T29" fmla="*/ 35 h 8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347"/>
                    <a:gd name="T46" fmla="*/ 0 h 81"/>
                    <a:gd name="T47" fmla="*/ 347 w 347"/>
                    <a:gd name="T48" fmla="*/ 81 h 81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347" h="81">
                      <a:moveTo>
                        <a:pt x="347" y="36"/>
                      </a:moveTo>
                      <a:lnTo>
                        <a:pt x="279" y="23"/>
                      </a:lnTo>
                      <a:lnTo>
                        <a:pt x="249" y="32"/>
                      </a:lnTo>
                      <a:lnTo>
                        <a:pt x="229" y="53"/>
                      </a:lnTo>
                      <a:lnTo>
                        <a:pt x="219" y="81"/>
                      </a:lnTo>
                      <a:lnTo>
                        <a:pt x="159" y="81"/>
                      </a:lnTo>
                      <a:lnTo>
                        <a:pt x="112" y="81"/>
                      </a:lnTo>
                      <a:lnTo>
                        <a:pt x="100" y="48"/>
                      </a:lnTo>
                      <a:lnTo>
                        <a:pt x="73" y="30"/>
                      </a:lnTo>
                      <a:lnTo>
                        <a:pt x="46" y="24"/>
                      </a:lnTo>
                      <a:lnTo>
                        <a:pt x="22" y="32"/>
                      </a:lnTo>
                      <a:lnTo>
                        <a:pt x="0" y="48"/>
                      </a:lnTo>
                      <a:lnTo>
                        <a:pt x="7" y="0"/>
                      </a:lnTo>
                      <a:lnTo>
                        <a:pt x="285" y="0"/>
                      </a:lnTo>
                      <a:lnTo>
                        <a:pt x="333" y="35"/>
                      </a:lnTo>
                    </a:path>
                  </a:pathLst>
                </a:custGeom>
                <a:solidFill>
                  <a:srgbClr val="153B6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82" name="Freeform 125"/>
                <p:cNvSpPr>
                  <a:spLocks/>
                </p:cNvSpPr>
                <p:nvPr/>
              </p:nvSpPr>
              <p:spPr bwMode="auto">
                <a:xfrm>
                  <a:off x="1338" y="3260"/>
                  <a:ext cx="74" cy="71"/>
                </a:xfrm>
                <a:custGeom>
                  <a:avLst/>
                  <a:gdLst>
                    <a:gd name="T0" fmla="*/ 36 w 74"/>
                    <a:gd name="T1" fmla="*/ 0 h 71"/>
                    <a:gd name="T2" fmla="*/ 30 w 74"/>
                    <a:gd name="T3" fmla="*/ 0 h 71"/>
                    <a:gd name="T4" fmla="*/ 21 w 74"/>
                    <a:gd name="T5" fmla="*/ 1 h 71"/>
                    <a:gd name="T6" fmla="*/ 15 w 74"/>
                    <a:gd name="T7" fmla="*/ 4 h 71"/>
                    <a:gd name="T8" fmla="*/ 10 w 74"/>
                    <a:gd name="T9" fmla="*/ 9 h 71"/>
                    <a:gd name="T10" fmla="*/ 5 w 74"/>
                    <a:gd name="T11" fmla="*/ 14 h 71"/>
                    <a:gd name="T12" fmla="*/ 1 w 74"/>
                    <a:gd name="T13" fmla="*/ 20 h 71"/>
                    <a:gd name="T14" fmla="*/ 0 w 74"/>
                    <a:gd name="T15" fmla="*/ 28 h 71"/>
                    <a:gd name="T16" fmla="*/ 0 w 74"/>
                    <a:gd name="T17" fmla="*/ 35 h 71"/>
                    <a:gd name="T18" fmla="*/ 0 w 74"/>
                    <a:gd name="T19" fmla="*/ 42 h 71"/>
                    <a:gd name="T20" fmla="*/ 1 w 74"/>
                    <a:gd name="T21" fmla="*/ 49 h 71"/>
                    <a:gd name="T22" fmla="*/ 5 w 74"/>
                    <a:gd name="T23" fmla="*/ 55 h 71"/>
                    <a:gd name="T24" fmla="*/ 10 w 74"/>
                    <a:gd name="T25" fmla="*/ 60 h 71"/>
                    <a:gd name="T26" fmla="*/ 15 w 74"/>
                    <a:gd name="T27" fmla="*/ 65 h 71"/>
                    <a:gd name="T28" fmla="*/ 21 w 74"/>
                    <a:gd name="T29" fmla="*/ 68 h 71"/>
                    <a:gd name="T30" fmla="*/ 30 w 74"/>
                    <a:gd name="T31" fmla="*/ 69 h 71"/>
                    <a:gd name="T32" fmla="*/ 36 w 74"/>
                    <a:gd name="T33" fmla="*/ 71 h 71"/>
                    <a:gd name="T34" fmla="*/ 45 w 74"/>
                    <a:gd name="T35" fmla="*/ 69 h 71"/>
                    <a:gd name="T36" fmla="*/ 51 w 74"/>
                    <a:gd name="T37" fmla="*/ 68 h 71"/>
                    <a:gd name="T38" fmla="*/ 58 w 74"/>
                    <a:gd name="T39" fmla="*/ 65 h 71"/>
                    <a:gd name="T40" fmla="*/ 63 w 74"/>
                    <a:gd name="T41" fmla="*/ 60 h 71"/>
                    <a:gd name="T42" fmla="*/ 68 w 74"/>
                    <a:gd name="T43" fmla="*/ 55 h 71"/>
                    <a:gd name="T44" fmla="*/ 71 w 74"/>
                    <a:gd name="T45" fmla="*/ 49 h 71"/>
                    <a:gd name="T46" fmla="*/ 73 w 74"/>
                    <a:gd name="T47" fmla="*/ 42 h 71"/>
                    <a:gd name="T48" fmla="*/ 74 w 74"/>
                    <a:gd name="T49" fmla="*/ 35 h 71"/>
                    <a:gd name="T50" fmla="*/ 73 w 74"/>
                    <a:gd name="T51" fmla="*/ 28 h 71"/>
                    <a:gd name="T52" fmla="*/ 71 w 74"/>
                    <a:gd name="T53" fmla="*/ 20 h 71"/>
                    <a:gd name="T54" fmla="*/ 68 w 74"/>
                    <a:gd name="T55" fmla="*/ 14 h 71"/>
                    <a:gd name="T56" fmla="*/ 63 w 74"/>
                    <a:gd name="T57" fmla="*/ 9 h 71"/>
                    <a:gd name="T58" fmla="*/ 58 w 74"/>
                    <a:gd name="T59" fmla="*/ 4 h 71"/>
                    <a:gd name="T60" fmla="*/ 51 w 74"/>
                    <a:gd name="T61" fmla="*/ 1 h 71"/>
                    <a:gd name="T62" fmla="*/ 45 w 74"/>
                    <a:gd name="T63" fmla="*/ 0 h 71"/>
                    <a:gd name="T64" fmla="*/ 36 w 74"/>
                    <a:gd name="T65" fmla="*/ 0 h 7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74"/>
                    <a:gd name="T100" fmla="*/ 0 h 71"/>
                    <a:gd name="T101" fmla="*/ 74 w 74"/>
                    <a:gd name="T102" fmla="*/ 71 h 7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74" h="71">
                      <a:moveTo>
                        <a:pt x="36" y="0"/>
                      </a:moveTo>
                      <a:lnTo>
                        <a:pt x="30" y="0"/>
                      </a:lnTo>
                      <a:lnTo>
                        <a:pt x="21" y="1"/>
                      </a:lnTo>
                      <a:lnTo>
                        <a:pt x="15" y="4"/>
                      </a:lnTo>
                      <a:lnTo>
                        <a:pt x="10" y="9"/>
                      </a:lnTo>
                      <a:lnTo>
                        <a:pt x="5" y="14"/>
                      </a:lnTo>
                      <a:lnTo>
                        <a:pt x="1" y="20"/>
                      </a:lnTo>
                      <a:lnTo>
                        <a:pt x="0" y="28"/>
                      </a:lnTo>
                      <a:lnTo>
                        <a:pt x="0" y="35"/>
                      </a:lnTo>
                      <a:lnTo>
                        <a:pt x="0" y="42"/>
                      </a:lnTo>
                      <a:lnTo>
                        <a:pt x="1" y="49"/>
                      </a:lnTo>
                      <a:lnTo>
                        <a:pt x="5" y="55"/>
                      </a:lnTo>
                      <a:lnTo>
                        <a:pt x="10" y="60"/>
                      </a:lnTo>
                      <a:lnTo>
                        <a:pt x="15" y="65"/>
                      </a:lnTo>
                      <a:lnTo>
                        <a:pt x="21" y="68"/>
                      </a:lnTo>
                      <a:lnTo>
                        <a:pt x="30" y="69"/>
                      </a:lnTo>
                      <a:lnTo>
                        <a:pt x="36" y="71"/>
                      </a:lnTo>
                      <a:lnTo>
                        <a:pt x="45" y="69"/>
                      </a:lnTo>
                      <a:lnTo>
                        <a:pt x="51" y="68"/>
                      </a:lnTo>
                      <a:lnTo>
                        <a:pt x="58" y="65"/>
                      </a:lnTo>
                      <a:lnTo>
                        <a:pt x="63" y="60"/>
                      </a:lnTo>
                      <a:lnTo>
                        <a:pt x="68" y="55"/>
                      </a:lnTo>
                      <a:lnTo>
                        <a:pt x="71" y="49"/>
                      </a:lnTo>
                      <a:lnTo>
                        <a:pt x="73" y="42"/>
                      </a:lnTo>
                      <a:lnTo>
                        <a:pt x="74" y="35"/>
                      </a:lnTo>
                      <a:lnTo>
                        <a:pt x="73" y="28"/>
                      </a:lnTo>
                      <a:lnTo>
                        <a:pt x="71" y="20"/>
                      </a:lnTo>
                      <a:lnTo>
                        <a:pt x="68" y="14"/>
                      </a:lnTo>
                      <a:lnTo>
                        <a:pt x="63" y="9"/>
                      </a:lnTo>
                      <a:lnTo>
                        <a:pt x="58" y="4"/>
                      </a:lnTo>
                      <a:lnTo>
                        <a:pt x="51" y="1"/>
                      </a:lnTo>
                      <a:lnTo>
                        <a:pt x="45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83" name="Freeform 126"/>
                <p:cNvSpPr>
                  <a:spLocks/>
                </p:cNvSpPr>
                <p:nvPr/>
              </p:nvSpPr>
              <p:spPr bwMode="auto">
                <a:xfrm>
                  <a:off x="1338" y="3260"/>
                  <a:ext cx="74" cy="71"/>
                </a:xfrm>
                <a:custGeom>
                  <a:avLst/>
                  <a:gdLst>
                    <a:gd name="T0" fmla="*/ 36 w 74"/>
                    <a:gd name="T1" fmla="*/ 0 h 71"/>
                    <a:gd name="T2" fmla="*/ 30 w 74"/>
                    <a:gd name="T3" fmla="*/ 0 h 71"/>
                    <a:gd name="T4" fmla="*/ 21 w 74"/>
                    <a:gd name="T5" fmla="*/ 1 h 71"/>
                    <a:gd name="T6" fmla="*/ 15 w 74"/>
                    <a:gd name="T7" fmla="*/ 4 h 71"/>
                    <a:gd name="T8" fmla="*/ 10 w 74"/>
                    <a:gd name="T9" fmla="*/ 9 h 71"/>
                    <a:gd name="T10" fmla="*/ 5 w 74"/>
                    <a:gd name="T11" fmla="*/ 14 h 71"/>
                    <a:gd name="T12" fmla="*/ 1 w 74"/>
                    <a:gd name="T13" fmla="*/ 20 h 71"/>
                    <a:gd name="T14" fmla="*/ 0 w 74"/>
                    <a:gd name="T15" fmla="*/ 28 h 71"/>
                    <a:gd name="T16" fmla="*/ 0 w 74"/>
                    <a:gd name="T17" fmla="*/ 35 h 71"/>
                    <a:gd name="T18" fmla="*/ 0 w 74"/>
                    <a:gd name="T19" fmla="*/ 42 h 71"/>
                    <a:gd name="T20" fmla="*/ 1 w 74"/>
                    <a:gd name="T21" fmla="*/ 49 h 71"/>
                    <a:gd name="T22" fmla="*/ 5 w 74"/>
                    <a:gd name="T23" fmla="*/ 55 h 71"/>
                    <a:gd name="T24" fmla="*/ 10 w 74"/>
                    <a:gd name="T25" fmla="*/ 60 h 71"/>
                    <a:gd name="T26" fmla="*/ 15 w 74"/>
                    <a:gd name="T27" fmla="*/ 65 h 71"/>
                    <a:gd name="T28" fmla="*/ 21 w 74"/>
                    <a:gd name="T29" fmla="*/ 68 h 71"/>
                    <a:gd name="T30" fmla="*/ 30 w 74"/>
                    <a:gd name="T31" fmla="*/ 69 h 71"/>
                    <a:gd name="T32" fmla="*/ 36 w 74"/>
                    <a:gd name="T33" fmla="*/ 71 h 71"/>
                    <a:gd name="T34" fmla="*/ 45 w 74"/>
                    <a:gd name="T35" fmla="*/ 69 h 71"/>
                    <a:gd name="T36" fmla="*/ 51 w 74"/>
                    <a:gd name="T37" fmla="*/ 68 h 71"/>
                    <a:gd name="T38" fmla="*/ 58 w 74"/>
                    <a:gd name="T39" fmla="*/ 65 h 71"/>
                    <a:gd name="T40" fmla="*/ 63 w 74"/>
                    <a:gd name="T41" fmla="*/ 60 h 71"/>
                    <a:gd name="T42" fmla="*/ 68 w 74"/>
                    <a:gd name="T43" fmla="*/ 55 h 71"/>
                    <a:gd name="T44" fmla="*/ 71 w 74"/>
                    <a:gd name="T45" fmla="*/ 49 h 71"/>
                    <a:gd name="T46" fmla="*/ 73 w 74"/>
                    <a:gd name="T47" fmla="*/ 42 h 71"/>
                    <a:gd name="T48" fmla="*/ 74 w 74"/>
                    <a:gd name="T49" fmla="*/ 35 h 71"/>
                    <a:gd name="T50" fmla="*/ 73 w 74"/>
                    <a:gd name="T51" fmla="*/ 28 h 71"/>
                    <a:gd name="T52" fmla="*/ 71 w 74"/>
                    <a:gd name="T53" fmla="*/ 20 h 71"/>
                    <a:gd name="T54" fmla="*/ 68 w 74"/>
                    <a:gd name="T55" fmla="*/ 14 h 71"/>
                    <a:gd name="T56" fmla="*/ 63 w 74"/>
                    <a:gd name="T57" fmla="*/ 9 h 71"/>
                    <a:gd name="T58" fmla="*/ 58 w 74"/>
                    <a:gd name="T59" fmla="*/ 4 h 71"/>
                    <a:gd name="T60" fmla="*/ 51 w 74"/>
                    <a:gd name="T61" fmla="*/ 1 h 71"/>
                    <a:gd name="T62" fmla="*/ 45 w 74"/>
                    <a:gd name="T63" fmla="*/ 0 h 71"/>
                    <a:gd name="T64" fmla="*/ 36 w 74"/>
                    <a:gd name="T65" fmla="*/ 0 h 7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74"/>
                    <a:gd name="T100" fmla="*/ 0 h 71"/>
                    <a:gd name="T101" fmla="*/ 74 w 74"/>
                    <a:gd name="T102" fmla="*/ 71 h 7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74" h="71">
                      <a:moveTo>
                        <a:pt x="36" y="0"/>
                      </a:moveTo>
                      <a:lnTo>
                        <a:pt x="30" y="0"/>
                      </a:lnTo>
                      <a:lnTo>
                        <a:pt x="21" y="1"/>
                      </a:lnTo>
                      <a:lnTo>
                        <a:pt x="15" y="4"/>
                      </a:lnTo>
                      <a:lnTo>
                        <a:pt x="10" y="9"/>
                      </a:lnTo>
                      <a:lnTo>
                        <a:pt x="5" y="14"/>
                      </a:lnTo>
                      <a:lnTo>
                        <a:pt x="1" y="20"/>
                      </a:lnTo>
                      <a:lnTo>
                        <a:pt x="0" y="28"/>
                      </a:lnTo>
                      <a:lnTo>
                        <a:pt x="0" y="35"/>
                      </a:lnTo>
                      <a:lnTo>
                        <a:pt x="0" y="42"/>
                      </a:lnTo>
                      <a:lnTo>
                        <a:pt x="1" y="49"/>
                      </a:lnTo>
                      <a:lnTo>
                        <a:pt x="5" y="55"/>
                      </a:lnTo>
                      <a:lnTo>
                        <a:pt x="10" y="60"/>
                      </a:lnTo>
                      <a:lnTo>
                        <a:pt x="15" y="65"/>
                      </a:lnTo>
                      <a:lnTo>
                        <a:pt x="21" y="68"/>
                      </a:lnTo>
                      <a:lnTo>
                        <a:pt x="30" y="69"/>
                      </a:lnTo>
                      <a:lnTo>
                        <a:pt x="36" y="71"/>
                      </a:lnTo>
                      <a:lnTo>
                        <a:pt x="45" y="69"/>
                      </a:lnTo>
                      <a:lnTo>
                        <a:pt x="51" y="68"/>
                      </a:lnTo>
                      <a:lnTo>
                        <a:pt x="58" y="65"/>
                      </a:lnTo>
                      <a:lnTo>
                        <a:pt x="63" y="60"/>
                      </a:lnTo>
                      <a:lnTo>
                        <a:pt x="68" y="55"/>
                      </a:lnTo>
                      <a:lnTo>
                        <a:pt x="71" y="49"/>
                      </a:lnTo>
                      <a:lnTo>
                        <a:pt x="73" y="42"/>
                      </a:lnTo>
                      <a:lnTo>
                        <a:pt x="74" y="35"/>
                      </a:lnTo>
                      <a:lnTo>
                        <a:pt x="73" y="28"/>
                      </a:lnTo>
                      <a:lnTo>
                        <a:pt x="71" y="20"/>
                      </a:lnTo>
                      <a:lnTo>
                        <a:pt x="68" y="14"/>
                      </a:lnTo>
                      <a:lnTo>
                        <a:pt x="63" y="9"/>
                      </a:lnTo>
                      <a:lnTo>
                        <a:pt x="58" y="4"/>
                      </a:lnTo>
                      <a:lnTo>
                        <a:pt x="51" y="1"/>
                      </a:lnTo>
                      <a:lnTo>
                        <a:pt x="45" y="0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84" name="Freeform 127"/>
                <p:cNvSpPr>
                  <a:spLocks/>
                </p:cNvSpPr>
                <p:nvPr/>
              </p:nvSpPr>
              <p:spPr bwMode="auto">
                <a:xfrm>
                  <a:off x="1565" y="3260"/>
                  <a:ext cx="74" cy="71"/>
                </a:xfrm>
                <a:custGeom>
                  <a:avLst/>
                  <a:gdLst>
                    <a:gd name="T0" fmla="*/ 36 w 74"/>
                    <a:gd name="T1" fmla="*/ 0 h 71"/>
                    <a:gd name="T2" fmla="*/ 30 w 74"/>
                    <a:gd name="T3" fmla="*/ 0 h 71"/>
                    <a:gd name="T4" fmla="*/ 23 w 74"/>
                    <a:gd name="T5" fmla="*/ 1 h 71"/>
                    <a:gd name="T6" fmla="*/ 16 w 74"/>
                    <a:gd name="T7" fmla="*/ 4 h 71"/>
                    <a:gd name="T8" fmla="*/ 10 w 74"/>
                    <a:gd name="T9" fmla="*/ 9 h 71"/>
                    <a:gd name="T10" fmla="*/ 6 w 74"/>
                    <a:gd name="T11" fmla="*/ 14 h 71"/>
                    <a:gd name="T12" fmla="*/ 3 w 74"/>
                    <a:gd name="T13" fmla="*/ 20 h 71"/>
                    <a:gd name="T14" fmla="*/ 0 w 74"/>
                    <a:gd name="T15" fmla="*/ 28 h 71"/>
                    <a:gd name="T16" fmla="*/ 0 w 74"/>
                    <a:gd name="T17" fmla="*/ 35 h 71"/>
                    <a:gd name="T18" fmla="*/ 0 w 74"/>
                    <a:gd name="T19" fmla="*/ 42 h 71"/>
                    <a:gd name="T20" fmla="*/ 3 w 74"/>
                    <a:gd name="T21" fmla="*/ 49 h 71"/>
                    <a:gd name="T22" fmla="*/ 6 w 74"/>
                    <a:gd name="T23" fmla="*/ 55 h 71"/>
                    <a:gd name="T24" fmla="*/ 10 w 74"/>
                    <a:gd name="T25" fmla="*/ 60 h 71"/>
                    <a:gd name="T26" fmla="*/ 16 w 74"/>
                    <a:gd name="T27" fmla="*/ 65 h 71"/>
                    <a:gd name="T28" fmla="*/ 23 w 74"/>
                    <a:gd name="T29" fmla="*/ 68 h 71"/>
                    <a:gd name="T30" fmla="*/ 30 w 74"/>
                    <a:gd name="T31" fmla="*/ 69 h 71"/>
                    <a:gd name="T32" fmla="*/ 36 w 74"/>
                    <a:gd name="T33" fmla="*/ 71 h 71"/>
                    <a:gd name="T34" fmla="*/ 44 w 74"/>
                    <a:gd name="T35" fmla="*/ 69 h 71"/>
                    <a:gd name="T36" fmla="*/ 51 w 74"/>
                    <a:gd name="T37" fmla="*/ 68 h 71"/>
                    <a:gd name="T38" fmla="*/ 58 w 74"/>
                    <a:gd name="T39" fmla="*/ 65 h 71"/>
                    <a:gd name="T40" fmla="*/ 63 w 74"/>
                    <a:gd name="T41" fmla="*/ 60 h 71"/>
                    <a:gd name="T42" fmla="*/ 68 w 74"/>
                    <a:gd name="T43" fmla="*/ 55 h 71"/>
                    <a:gd name="T44" fmla="*/ 71 w 74"/>
                    <a:gd name="T45" fmla="*/ 49 h 71"/>
                    <a:gd name="T46" fmla="*/ 73 w 74"/>
                    <a:gd name="T47" fmla="*/ 42 h 71"/>
                    <a:gd name="T48" fmla="*/ 74 w 74"/>
                    <a:gd name="T49" fmla="*/ 35 h 71"/>
                    <a:gd name="T50" fmla="*/ 73 w 74"/>
                    <a:gd name="T51" fmla="*/ 28 h 71"/>
                    <a:gd name="T52" fmla="*/ 71 w 74"/>
                    <a:gd name="T53" fmla="*/ 20 h 71"/>
                    <a:gd name="T54" fmla="*/ 68 w 74"/>
                    <a:gd name="T55" fmla="*/ 14 h 71"/>
                    <a:gd name="T56" fmla="*/ 63 w 74"/>
                    <a:gd name="T57" fmla="*/ 9 h 71"/>
                    <a:gd name="T58" fmla="*/ 58 w 74"/>
                    <a:gd name="T59" fmla="*/ 4 h 71"/>
                    <a:gd name="T60" fmla="*/ 51 w 74"/>
                    <a:gd name="T61" fmla="*/ 1 h 71"/>
                    <a:gd name="T62" fmla="*/ 44 w 74"/>
                    <a:gd name="T63" fmla="*/ 0 h 71"/>
                    <a:gd name="T64" fmla="*/ 36 w 74"/>
                    <a:gd name="T65" fmla="*/ 0 h 7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74"/>
                    <a:gd name="T100" fmla="*/ 0 h 71"/>
                    <a:gd name="T101" fmla="*/ 74 w 74"/>
                    <a:gd name="T102" fmla="*/ 71 h 7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74" h="71">
                      <a:moveTo>
                        <a:pt x="36" y="0"/>
                      </a:moveTo>
                      <a:lnTo>
                        <a:pt x="30" y="0"/>
                      </a:lnTo>
                      <a:lnTo>
                        <a:pt x="23" y="1"/>
                      </a:lnTo>
                      <a:lnTo>
                        <a:pt x="16" y="4"/>
                      </a:lnTo>
                      <a:lnTo>
                        <a:pt x="10" y="9"/>
                      </a:lnTo>
                      <a:lnTo>
                        <a:pt x="6" y="14"/>
                      </a:lnTo>
                      <a:lnTo>
                        <a:pt x="3" y="20"/>
                      </a:lnTo>
                      <a:lnTo>
                        <a:pt x="0" y="28"/>
                      </a:lnTo>
                      <a:lnTo>
                        <a:pt x="0" y="35"/>
                      </a:lnTo>
                      <a:lnTo>
                        <a:pt x="0" y="42"/>
                      </a:lnTo>
                      <a:lnTo>
                        <a:pt x="3" y="49"/>
                      </a:lnTo>
                      <a:lnTo>
                        <a:pt x="6" y="55"/>
                      </a:lnTo>
                      <a:lnTo>
                        <a:pt x="10" y="60"/>
                      </a:lnTo>
                      <a:lnTo>
                        <a:pt x="16" y="65"/>
                      </a:lnTo>
                      <a:lnTo>
                        <a:pt x="23" y="68"/>
                      </a:lnTo>
                      <a:lnTo>
                        <a:pt x="30" y="69"/>
                      </a:lnTo>
                      <a:lnTo>
                        <a:pt x="36" y="71"/>
                      </a:lnTo>
                      <a:lnTo>
                        <a:pt x="44" y="69"/>
                      </a:lnTo>
                      <a:lnTo>
                        <a:pt x="51" y="68"/>
                      </a:lnTo>
                      <a:lnTo>
                        <a:pt x="58" y="65"/>
                      </a:lnTo>
                      <a:lnTo>
                        <a:pt x="63" y="60"/>
                      </a:lnTo>
                      <a:lnTo>
                        <a:pt x="68" y="55"/>
                      </a:lnTo>
                      <a:lnTo>
                        <a:pt x="71" y="49"/>
                      </a:lnTo>
                      <a:lnTo>
                        <a:pt x="73" y="42"/>
                      </a:lnTo>
                      <a:lnTo>
                        <a:pt x="74" y="35"/>
                      </a:lnTo>
                      <a:lnTo>
                        <a:pt x="73" y="28"/>
                      </a:lnTo>
                      <a:lnTo>
                        <a:pt x="71" y="20"/>
                      </a:lnTo>
                      <a:lnTo>
                        <a:pt x="68" y="14"/>
                      </a:lnTo>
                      <a:lnTo>
                        <a:pt x="63" y="9"/>
                      </a:lnTo>
                      <a:lnTo>
                        <a:pt x="58" y="4"/>
                      </a:lnTo>
                      <a:lnTo>
                        <a:pt x="51" y="1"/>
                      </a:lnTo>
                      <a:lnTo>
                        <a:pt x="44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85" name="Freeform 128"/>
                <p:cNvSpPr>
                  <a:spLocks/>
                </p:cNvSpPr>
                <p:nvPr/>
              </p:nvSpPr>
              <p:spPr bwMode="auto">
                <a:xfrm>
                  <a:off x="1565" y="3260"/>
                  <a:ext cx="74" cy="71"/>
                </a:xfrm>
                <a:custGeom>
                  <a:avLst/>
                  <a:gdLst>
                    <a:gd name="T0" fmla="*/ 36 w 74"/>
                    <a:gd name="T1" fmla="*/ 0 h 71"/>
                    <a:gd name="T2" fmla="*/ 30 w 74"/>
                    <a:gd name="T3" fmla="*/ 0 h 71"/>
                    <a:gd name="T4" fmla="*/ 23 w 74"/>
                    <a:gd name="T5" fmla="*/ 1 h 71"/>
                    <a:gd name="T6" fmla="*/ 16 w 74"/>
                    <a:gd name="T7" fmla="*/ 4 h 71"/>
                    <a:gd name="T8" fmla="*/ 10 w 74"/>
                    <a:gd name="T9" fmla="*/ 9 h 71"/>
                    <a:gd name="T10" fmla="*/ 6 w 74"/>
                    <a:gd name="T11" fmla="*/ 14 h 71"/>
                    <a:gd name="T12" fmla="*/ 3 w 74"/>
                    <a:gd name="T13" fmla="*/ 20 h 71"/>
                    <a:gd name="T14" fmla="*/ 0 w 74"/>
                    <a:gd name="T15" fmla="*/ 28 h 71"/>
                    <a:gd name="T16" fmla="*/ 0 w 74"/>
                    <a:gd name="T17" fmla="*/ 35 h 71"/>
                    <a:gd name="T18" fmla="*/ 0 w 74"/>
                    <a:gd name="T19" fmla="*/ 42 h 71"/>
                    <a:gd name="T20" fmla="*/ 3 w 74"/>
                    <a:gd name="T21" fmla="*/ 49 h 71"/>
                    <a:gd name="T22" fmla="*/ 6 w 74"/>
                    <a:gd name="T23" fmla="*/ 55 h 71"/>
                    <a:gd name="T24" fmla="*/ 10 w 74"/>
                    <a:gd name="T25" fmla="*/ 60 h 71"/>
                    <a:gd name="T26" fmla="*/ 16 w 74"/>
                    <a:gd name="T27" fmla="*/ 65 h 71"/>
                    <a:gd name="T28" fmla="*/ 23 w 74"/>
                    <a:gd name="T29" fmla="*/ 68 h 71"/>
                    <a:gd name="T30" fmla="*/ 30 w 74"/>
                    <a:gd name="T31" fmla="*/ 69 h 71"/>
                    <a:gd name="T32" fmla="*/ 36 w 74"/>
                    <a:gd name="T33" fmla="*/ 71 h 71"/>
                    <a:gd name="T34" fmla="*/ 44 w 74"/>
                    <a:gd name="T35" fmla="*/ 69 h 71"/>
                    <a:gd name="T36" fmla="*/ 51 w 74"/>
                    <a:gd name="T37" fmla="*/ 68 h 71"/>
                    <a:gd name="T38" fmla="*/ 58 w 74"/>
                    <a:gd name="T39" fmla="*/ 65 h 71"/>
                    <a:gd name="T40" fmla="*/ 63 w 74"/>
                    <a:gd name="T41" fmla="*/ 60 h 71"/>
                    <a:gd name="T42" fmla="*/ 68 w 74"/>
                    <a:gd name="T43" fmla="*/ 55 h 71"/>
                    <a:gd name="T44" fmla="*/ 71 w 74"/>
                    <a:gd name="T45" fmla="*/ 49 h 71"/>
                    <a:gd name="T46" fmla="*/ 73 w 74"/>
                    <a:gd name="T47" fmla="*/ 42 h 71"/>
                    <a:gd name="T48" fmla="*/ 74 w 74"/>
                    <a:gd name="T49" fmla="*/ 35 h 71"/>
                    <a:gd name="T50" fmla="*/ 73 w 74"/>
                    <a:gd name="T51" fmla="*/ 28 h 71"/>
                    <a:gd name="T52" fmla="*/ 71 w 74"/>
                    <a:gd name="T53" fmla="*/ 20 h 71"/>
                    <a:gd name="T54" fmla="*/ 68 w 74"/>
                    <a:gd name="T55" fmla="*/ 14 h 71"/>
                    <a:gd name="T56" fmla="*/ 63 w 74"/>
                    <a:gd name="T57" fmla="*/ 9 h 71"/>
                    <a:gd name="T58" fmla="*/ 58 w 74"/>
                    <a:gd name="T59" fmla="*/ 4 h 71"/>
                    <a:gd name="T60" fmla="*/ 51 w 74"/>
                    <a:gd name="T61" fmla="*/ 1 h 71"/>
                    <a:gd name="T62" fmla="*/ 44 w 74"/>
                    <a:gd name="T63" fmla="*/ 0 h 71"/>
                    <a:gd name="T64" fmla="*/ 36 w 74"/>
                    <a:gd name="T65" fmla="*/ 0 h 7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74"/>
                    <a:gd name="T100" fmla="*/ 0 h 71"/>
                    <a:gd name="T101" fmla="*/ 74 w 74"/>
                    <a:gd name="T102" fmla="*/ 71 h 7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74" h="71">
                      <a:moveTo>
                        <a:pt x="36" y="0"/>
                      </a:moveTo>
                      <a:lnTo>
                        <a:pt x="30" y="0"/>
                      </a:lnTo>
                      <a:lnTo>
                        <a:pt x="23" y="1"/>
                      </a:lnTo>
                      <a:lnTo>
                        <a:pt x="16" y="4"/>
                      </a:lnTo>
                      <a:lnTo>
                        <a:pt x="10" y="9"/>
                      </a:lnTo>
                      <a:lnTo>
                        <a:pt x="6" y="14"/>
                      </a:lnTo>
                      <a:lnTo>
                        <a:pt x="3" y="20"/>
                      </a:lnTo>
                      <a:lnTo>
                        <a:pt x="0" y="28"/>
                      </a:lnTo>
                      <a:lnTo>
                        <a:pt x="0" y="35"/>
                      </a:lnTo>
                      <a:lnTo>
                        <a:pt x="0" y="42"/>
                      </a:lnTo>
                      <a:lnTo>
                        <a:pt x="3" y="49"/>
                      </a:lnTo>
                      <a:lnTo>
                        <a:pt x="6" y="55"/>
                      </a:lnTo>
                      <a:lnTo>
                        <a:pt x="10" y="60"/>
                      </a:lnTo>
                      <a:lnTo>
                        <a:pt x="16" y="65"/>
                      </a:lnTo>
                      <a:lnTo>
                        <a:pt x="23" y="68"/>
                      </a:lnTo>
                      <a:lnTo>
                        <a:pt x="30" y="69"/>
                      </a:lnTo>
                      <a:lnTo>
                        <a:pt x="36" y="71"/>
                      </a:lnTo>
                      <a:lnTo>
                        <a:pt x="44" y="69"/>
                      </a:lnTo>
                      <a:lnTo>
                        <a:pt x="51" y="68"/>
                      </a:lnTo>
                      <a:lnTo>
                        <a:pt x="58" y="65"/>
                      </a:lnTo>
                      <a:lnTo>
                        <a:pt x="63" y="60"/>
                      </a:lnTo>
                      <a:lnTo>
                        <a:pt x="68" y="55"/>
                      </a:lnTo>
                      <a:lnTo>
                        <a:pt x="71" y="49"/>
                      </a:lnTo>
                      <a:lnTo>
                        <a:pt x="73" y="42"/>
                      </a:lnTo>
                      <a:lnTo>
                        <a:pt x="74" y="35"/>
                      </a:lnTo>
                      <a:lnTo>
                        <a:pt x="73" y="28"/>
                      </a:lnTo>
                      <a:lnTo>
                        <a:pt x="71" y="20"/>
                      </a:lnTo>
                      <a:lnTo>
                        <a:pt x="68" y="14"/>
                      </a:lnTo>
                      <a:lnTo>
                        <a:pt x="63" y="9"/>
                      </a:lnTo>
                      <a:lnTo>
                        <a:pt x="58" y="4"/>
                      </a:lnTo>
                      <a:lnTo>
                        <a:pt x="51" y="1"/>
                      </a:lnTo>
                      <a:lnTo>
                        <a:pt x="44" y="0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86" name="Line 129"/>
                <p:cNvSpPr>
                  <a:spLocks noChangeShapeType="1"/>
                </p:cNvSpPr>
                <p:nvPr/>
              </p:nvSpPr>
              <p:spPr bwMode="auto">
                <a:xfrm>
                  <a:off x="1159" y="3285"/>
                  <a:ext cx="151" cy="24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87" name="Line 130"/>
                <p:cNvSpPr>
                  <a:spLocks noChangeShapeType="1"/>
                </p:cNvSpPr>
                <p:nvPr/>
              </p:nvSpPr>
              <p:spPr bwMode="auto">
                <a:xfrm>
                  <a:off x="1457" y="3079"/>
                  <a:ext cx="85" cy="1"/>
                </a:xfrm>
                <a:prstGeom prst="line">
                  <a:avLst/>
                </a:prstGeom>
                <a:noFill/>
                <a:ln w="38100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88" name="Line 131"/>
                <p:cNvSpPr>
                  <a:spLocks noChangeShapeType="1"/>
                </p:cNvSpPr>
                <p:nvPr/>
              </p:nvSpPr>
              <p:spPr bwMode="auto">
                <a:xfrm>
                  <a:off x="1533" y="3079"/>
                  <a:ext cx="1" cy="131"/>
                </a:xfrm>
                <a:prstGeom prst="line">
                  <a:avLst/>
                </a:pr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89" name="Freeform 132"/>
                <p:cNvSpPr>
                  <a:spLocks/>
                </p:cNvSpPr>
                <p:nvPr/>
              </p:nvSpPr>
              <p:spPr bwMode="auto">
                <a:xfrm>
                  <a:off x="1316" y="3239"/>
                  <a:ext cx="116" cy="56"/>
                </a:xfrm>
                <a:custGeom>
                  <a:avLst/>
                  <a:gdLst>
                    <a:gd name="T0" fmla="*/ 0 w 116"/>
                    <a:gd name="T1" fmla="*/ 51 h 56"/>
                    <a:gd name="T2" fmla="*/ 2 w 116"/>
                    <a:gd name="T3" fmla="*/ 40 h 56"/>
                    <a:gd name="T4" fmla="*/ 7 w 116"/>
                    <a:gd name="T5" fmla="*/ 29 h 56"/>
                    <a:gd name="T6" fmla="*/ 14 w 116"/>
                    <a:gd name="T7" fmla="*/ 21 h 56"/>
                    <a:gd name="T8" fmla="*/ 20 w 116"/>
                    <a:gd name="T9" fmla="*/ 13 h 56"/>
                    <a:gd name="T10" fmla="*/ 30 w 116"/>
                    <a:gd name="T11" fmla="*/ 6 h 56"/>
                    <a:gd name="T12" fmla="*/ 40 w 116"/>
                    <a:gd name="T13" fmla="*/ 2 h 56"/>
                    <a:gd name="T14" fmla="*/ 52 w 116"/>
                    <a:gd name="T15" fmla="*/ 0 h 56"/>
                    <a:gd name="T16" fmla="*/ 65 w 116"/>
                    <a:gd name="T17" fmla="*/ 0 h 56"/>
                    <a:gd name="T18" fmla="*/ 75 w 116"/>
                    <a:gd name="T19" fmla="*/ 2 h 56"/>
                    <a:gd name="T20" fmla="*/ 86 w 116"/>
                    <a:gd name="T21" fmla="*/ 6 h 56"/>
                    <a:gd name="T22" fmla="*/ 95 w 116"/>
                    <a:gd name="T23" fmla="*/ 13 h 56"/>
                    <a:gd name="T24" fmla="*/ 103 w 116"/>
                    <a:gd name="T25" fmla="*/ 21 h 56"/>
                    <a:gd name="T26" fmla="*/ 110 w 116"/>
                    <a:gd name="T27" fmla="*/ 29 h 56"/>
                    <a:gd name="T28" fmla="*/ 115 w 116"/>
                    <a:gd name="T29" fmla="*/ 40 h 56"/>
                    <a:gd name="T30" fmla="*/ 116 w 116"/>
                    <a:gd name="T31" fmla="*/ 51 h 56"/>
                    <a:gd name="T32" fmla="*/ 116 w 116"/>
                    <a:gd name="T33" fmla="*/ 56 h 56"/>
                    <a:gd name="T34" fmla="*/ 116 w 116"/>
                    <a:gd name="T35" fmla="*/ 44 h 56"/>
                    <a:gd name="T36" fmla="*/ 111 w 116"/>
                    <a:gd name="T37" fmla="*/ 33 h 56"/>
                    <a:gd name="T38" fmla="*/ 106 w 116"/>
                    <a:gd name="T39" fmla="*/ 24 h 56"/>
                    <a:gd name="T40" fmla="*/ 100 w 116"/>
                    <a:gd name="T41" fmla="*/ 16 h 56"/>
                    <a:gd name="T42" fmla="*/ 91 w 116"/>
                    <a:gd name="T43" fmla="*/ 9 h 56"/>
                    <a:gd name="T44" fmla="*/ 81 w 116"/>
                    <a:gd name="T45" fmla="*/ 5 h 56"/>
                    <a:gd name="T46" fmla="*/ 70 w 116"/>
                    <a:gd name="T47" fmla="*/ 0 h 56"/>
                    <a:gd name="T48" fmla="*/ 58 w 116"/>
                    <a:gd name="T49" fmla="*/ 0 h 56"/>
                    <a:gd name="T50" fmla="*/ 47 w 116"/>
                    <a:gd name="T51" fmla="*/ 0 h 56"/>
                    <a:gd name="T52" fmla="*/ 35 w 116"/>
                    <a:gd name="T53" fmla="*/ 5 h 56"/>
                    <a:gd name="T54" fmla="*/ 25 w 116"/>
                    <a:gd name="T55" fmla="*/ 9 h 56"/>
                    <a:gd name="T56" fmla="*/ 17 w 116"/>
                    <a:gd name="T57" fmla="*/ 16 h 56"/>
                    <a:gd name="T58" fmla="*/ 10 w 116"/>
                    <a:gd name="T59" fmla="*/ 24 h 56"/>
                    <a:gd name="T60" fmla="*/ 4 w 116"/>
                    <a:gd name="T61" fmla="*/ 33 h 56"/>
                    <a:gd name="T62" fmla="*/ 0 w 116"/>
                    <a:gd name="T63" fmla="*/ 44 h 56"/>
                    <a:gd name="T64" fmla="*/ 0 w 116"/>
                    <a:gd name="T65" fmla="*/ 56 h 5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16"/>
                    <a:gd name="T100" fmla="*/ 0 h 56"/>
                    <a:gd name="T101" fmla="*/ 116 w 116"/>
                    <a:gd name="T102" fmla="*/ 56 h 5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16" h="56">
                      <a:moveTo>
                        <a:pt x="0" y="56"/>
                      </a:moveTo>
                      <a:lnTo>
                        <a:pt x="0" y="51"/>
                      </a:lnTo>
                      <a:lnTo>
                        <a:pt x="0" y="44"/>
                      </a:lnTo>
                      <a:lnTo>
                        <a:pt x="2" y="40"/>
                      </a:lnTo>
                      <a:lnTo>
                        <a:pt x="4" y="33"/>
                      </a:lnTo>
                      <a:lnTo>
                        <a:pt x="7" y="29"/>
                      </a:lnTo>
                      <a:lnTo>
                        <a:pt x="10" y="24"/>
                      </a:lnTo>
                      <a:lnTo>
                        <a:pt x="14" y="21"/>
                      </a:lnTo>
                      <a:lnTo>
                        <a:pt x="17" y="16"/>
                      </a:lnTo>
                      <a:lnTo>
                        <a:pt x="20" y="13"/>
                      </a:lnTo>
                      <a:lnTo>
                        <a:pt x="25" y="9"/>
                      </a:lnTo>
                      <a:lnTo>
                        <a:pt x="30" y="6"/>
                      </a:lnTo>
                      <a:lnTo>
                        <a:pt x="35" y="5"/>
                      </a:lnTo>
                      <a:lnTo>
                        <a:pt x="40" y="2"/>
                      </a:lnTo>
                      <a:lnTo>
                        <a:pt x="47" y="0"/>
                      </a:lnTo>
                      <a:lnTo>
                        <a:pt x="52" y="0"/>
                      </a:lnTo>
                      <a:lnTo>
                        <a:pt x="58" y="0"/>
                      </a:lnTo>
                      <a:lnTo>
                        <a:pt x="65" y="0"/>
                      </a:lnTo>
                      <a:lnTo>
                        <a:pt x="70" y="0"/>
                      </a:lnTo>
                      <a:lnTo>
                        <a:pt x="75" y="2"/>
                      </a:lnTo>
                      <a:lnTo>
                        <a:pt x="81" y="5"/>
                      </a:lnTo>
                      <a:lnTo>
                        <a:pt x="86" y="6"/>
                      </a:lnTo>
                      <a:lnTo>
                        <a:pt x="91" y="9"/>
                      </a:lnTo>
                      <a:lnTo>
                        <a:pt x="95" y="13"/>
                      </a:lnTo>
                      <a:lnTo>
                        <a:pt x="100" y="16"/>
                      </a:lnTo>
                      <a:lnTo>
                        <a:pt x="103" y="21"/>
                      </a:lnTo>
                      <a:lnTo>
                        <a:pt x="106" y="24"/>
                      </a:lnTo>
                      <a:lnTo>
                        <a:pt x="110" y="29"/>
                      </a:lnTo>
                      <a:lnTo>
                        <a:pt x="111" y="33"/>
                      </a:lnTo>
                      <a:lnTo>
                        <a:pt x="115" y="40"/>
                      </a:lnTo>
                      <a:lnTo>
                        <a:pt x="116" y="44"/>
                      </a:lnTo>
                      <a:lnTo>
                        <a:pt x="116" y="51"/>
                      </a:lnTo>
                      <a:lnTo>
                        <a:pt x="116" y="56"/>
                      </a:lnTo>
                      <a:lnTo>
                        <a:pt x="116" y="51"/>
                      </a:lnTo>
                      <a:lnTo>
                        <a:pt x="116" y="44"/>
                      </a:lnTo>
                      <a:lnTo>
                        <a:pt x="115" y="40"/>
                      </a:lnTo>
                      <a:lnTo>
                        <a:pt x="111" y="33"/>
                      </a:lnTo>
                      <a:lnTo>
                        <a:pt x="110" y="29"/>
                      </a:lnTo>
                      <a:lnTo>
                        <a:pt x="106" y="24"/>
                      </a:lnTo>
                      <a:lnTo>
                        <a:pt x="103" y="21"/>
                      </a:lnTo>
                      <a:lnTo>
                        <a:pt x="100" y="16"/>
                      </a:lnTo>
                      <a:lnTo>
                        <a:pt x="95" y="13"/>
                      </a:lnTo>
                      <a:lnTo>
                        <a:pt x="91" y="9"/>
                      </a:lnTo>
                      <a:lnTo>
                        <a:pt x="86" y="6"/>
                      </a:lnTo>
                      <a:lnTo>
                        <a:pt x="81" y="5"/>
                      </a:lnTo>
                      <a:lnTo>
                        <a:pt x="75" y="2"/>
                      </a:lnTo>
                      <a:lnTo>
                        <a:pt x="70" y="0"/>
                      </a:lnTo>
                      <a:lnTo>
                        <a:pt x="65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47" y="0"/>
                      </a:lnTo>
                      <a:lnTo>
                        <a:pt x="40" y="2"/>
                      </a:lnTo>
                      <a:lnTo>
                        <a:pt x="35" y="5"/>
                      </a:lnTo>
                      <a:lnTo>
                        <a:pt x="30" y="6"/>
                      </a:lnTo>
                      <a:lnTo>
                        <a:pt x="25" y="9"/>
                      </a:lnTo>
                      <a:lnTo>
                        <a:pt x="20" y="13"/>
                      </a:lnTo>
                      <a:lnTo>
                        <a:pt x="17" y="16"/>
                      </a:lnTo>
                      <a:lnTo>
                        <a:pt x="14" y="21"/>
                      </a:lnTo>
                      <a:lnTo>
                        <a:pt x="10" y="24"/>
                      </a:lnTo>
                      <a:lnTo>
                        <a:pt x="7" y="29"/>
                      </a:lnTo>
                      <a:lnTo>
                        <a:pt x="4" y="33"/>
                      </a:lnTo>
                      <a:lnTo>
                        <a:pt x="2" y="40"/>
                      </a:lnTo>
                      <a:lnTo>
                        <a:pt x="0" y="44"/>
                      </a:lnTo>
                      <a:lnTo>
                        <a:pt x="0" y="51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90" name="Freeform 133"/>
                <p:cNvSpPr>
                  <a:spLocks/>
                </p:cNvSpPr>
                <p:nvPr/>
              </p:nvSpPr>
              <p:spPr bwMode="auto">
                <a:xfrm>
                  <a:off x="1316" y="3239"/>
                  <a:ext cx="116" cy="56"/>
                </a:xfrm>
                <a:custGeom>
                  <a:avLst/>
                  <a:gdLst>
                    <a:gd name="T0" fmla="*/ 0 w 116"/>
                    <a:gd name="T1" fmla="*/ 51 h 56"/>
                    <a:gd name="T2" fmla="*/ 2 w 116"/>
                    <a:gd name="T3" fmla="*/ 40 h 56"/>
                    <a:gd name="T4" fmla="*/ 7 w 116"/>
                    <a:gd name="T5" fmla="*/ 29 h 56"/>
                    <a:gd name="T6" fmla="*/ 14 w 116"/>
                    <a:gd name="T7" fmla="*/ 21 h 56"/>
                    <a:gd name="T8" fmla="*/ 20 w 116"/>
                    <a:gd name="T9" fmla="*/ 13 h 56"/>
                    <a:gd name="T10" fmla="*/ 30 w 116"/>
                    <a:gd name="T11" fmla="*/ 6 h 56"/>
                    <a:gd name="T12" fmla="*/ 40 w 116"/>
                    <a:gd name="T13" fmla="*/ 2 h 56"/>
                    <a:gd name="T14" fmla="*/ 52 w 116"/>
                    <a:gd name="T15" fmla="*/ 0 h 56"/>
                    <a:gd name="T16" fmla="*/ 65 w 116"/>
                    <a:gd name="T17" fmla="*/ 0 h 56"/>
                    <a:gd name="T18" fmla="*/ 75 w 116"/>
                    <a:gd name="T19" fmla="*/ 2 h 56"/>
                    <a:gd name="T20" fmla="*/ 86 w 116"/>
                    <a:gd name="T21" fmla="*/ 6 h 56"/>
                    <a:gd name="T22" fmla="*/ 95 w 116"/>
                    <a:gd name="T23" fmla="*/ 13 h 56"/>
                    <a:gd name="T24" fmla="*/ 103 w 116"/>
                    <a:gd name="T25" fmla="*/ 21 h 56"/>
                    <a:gd name="T26" fmla="*/ 110 w 116"/>
                    <a:gd name="T27" fmla="*/ 29 h 56"/>
                    <a:gd name="T28" fmla="*/ 115 w 116"/>
                    <a:gd name="T29" fmla="*/ 40 h 56"/>
                    <a:gd name="T30" fmla="*/ 116 w 116"/>
                    <a:gd name="T31" fmla="*/ 51 h 56"/>
                    <a:gd name="T32" fmla="*/ 116 w 116"/>
                    <a:gd name="T33" fmla="*/ 56 h 56"/>
                    <a:gd name="T34" fmla="*/ 116 w 116"/>
                    <a:gd name="T35" fmla="*/ 44 h 56"/>
                    <a:gd name="T36" fmla="*/ 111 w 116"/>
                    <a:gd name="T37" fmla="*/ 33 h 56"/>
                    <a:gd name="T38" fmla="*/ 106 w 116"/>
                    <a:gd name="T39" fmla="*/ 24 h 56"/>
                    <a:gd name="T40" fmla="*/ 100 w 116"/>
                    <a:gd name="T41" fmla="*/ 16 h 56"/>
                    <a:gd name="T42" fmla="*/ 91 w 116"/>
                    <a:gd name="T43" fmla="*/ 9 h 56"/>
                    <a:gd name="T44" fmla="*/ 81 w 116"/>
                    <a:gd name="T45" fmla="*/ 5 h 56"/>
                    <a:gd name="T46" fmla="*/ 70 w 116"/>
                    <a:gd name="T47" fmla="*/ 0 h 56"/>
                    <a:gd name="T48" fmla="*/ 58 w 116"/>
                    <a:gd name="T49" fmla="*/ 0 h 56"/>
                    <a:gd name="T50" fmla="*/ 47 w 116"/>
                    <a:gd name="T51" fmla="*/ 0 h 56"/>
                    <a:gd name="T52" fmla="*/ 35 w 116"/>
                    <a:gd name="T53" fmla="*/ 5 h 56"/>
                    <a:gd name="T54" fmla="*/ 25 w 116"/>
                    <a:gd name="T55" fmla="*/ 9 h 56"/>
                    <a:gd name="T56" fmla="*/ 17 w 116"/>
                    <a:gd name="T57" fmla="*/ 16 h 56"/>
                    <a:gd name="T58" fmla="*/ 10 w 116"/>
                    <a:gd name="T59" fmla="*/ 24 h 56"/>
                    <a:gd name="T60" fmla="*/ 4 w 116"/>
                    <a:gd name="T61" fmla="*/ 33 h 56"/>
                    <a:gd name="T62" fmla="*/ 0 w 116"/>
                    <a:gd name="T63" fmla="*/ 44 h 56"/>
                    <a:gd name="T64" fmla="*/ 0 w 116"/>
                    <a:gd name="T65" fmla="*/ 56 h 5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16"/>
                    <a:gd name="T100" fmla="*/ 0 h 56"/>
                    <a:gd name="T101" fmla="*/ 116 w 116"/>
                    <a:gd name="T102" fmla="*/ 56 h 5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16" h="56">
                      <a:moveTo>
                        <a:pt x="0" y="56"/>
                      </a:moveTo>
                      <a:lnTo>
                        <a:pt x="0" y="51"/>
                      </a:lnTo>
                      <a:lnTo>
                        <a:pt x="0" y="44"/>
                      </a:lnTo>
                      <a:lnTo>
                        <a:pt x="2" y="40"/>
                      </a:lnTo>
                      <a:lnTo>
                        <a:pt x="4" y="33"/>
                      </a:lnTo>
                      <a:lnTo>
                        <a:pt x="7" y="29"/>
                      </a:lnTo>
                      <a:lnTo>
                        <a:pt x="10" y="24"/>
                      </a:lnTo>
                      <a:lnTo>
                        <a:pt x="14" y="21"/>
                      </a:lnTo>
                      <a:lnTo>
                        <a:pt x="17" y="16"/>
                      </a:lnTo>
                      <a:lnTo>
                        <a:pt x="20" y="13"/>
                      </a:lnTo>
                      <a:lnTo>
                        <a:pt x="25" y="9"/>
                      </a:lnTo>
                      <a:lnTo>
                        <a:pt x="30" y="6"/>
                      </a:lnTo>
                      <a:lnTo>
                        <a:pt x="35" y="5"/>
                      </a:lnTo>
                      <a:lnTo>
                        <a:pt x="40" y="2"/>
                      </a:lnTo>
                      <a:lnTo>
                        <a:pt x="47" y="0"/>
                      </a:lnTo>
                      <a:lnTo>
                        <a:pt x="52" y="0"/>
                      </a:lnTo>
                      <a:lnTo>
                        <a:pt x="58" y="0"/>
                      </a:lnTo>
                      <a:lnTo>
                        <a:pt x="65" y="0"/>
                      </a:lnTo>
                      <a:lnTo>
                        <a:pt x="70" y="0"/>
                      </a:lnTo>
                      <a:lnTo>
                        <a:pt x="75" y="2"/>
                      </a:lnTo>
                      <a:lnTo>
                        <a:pt x="81" y="5"/>
                      </a:lnTo>
                      <a:lnTo>
                        <a:pt x="86" y="6"/>
                      </a:lnTo>
                      <a:lnTo>
                        <a:pt x="91" y="9"/>
                      </a:lnTo>
                      <a:lnTo>
                        <a:pt x="95" y="13"/>
                      </a:lnTo>
                      <a:lnTo>
                        <a:pt x="100" y="16"/>
                      </a:lnTo>
                      <a:lnTo>
                        <a:pt x="103" y="21"/>
                      </a:lnTo>
                      <a:lnTo>
                        <a:pt x="106" y="24"/>
                      </a:lnTo>
                      <a:lnTo>
                        <a:pt x="110" y="29"/>
                      </a:lnTo>
                      <a:lnTo>
                        <a:pt x="111" y="33"/>
                      </a:lnTo>
                      <a:lnTo>
                        <a:pt x="115" y="40"/>
                      </a:lnTo>
                      <a:lnTo>
                        <a:pt x="116" y="44"/>
                      </a:lnTo>
                      <a:lnTo>
                        <a:pt x="116" y="51"/>
                      </a:lnTo>
                      <a:lnTo>
                        <a:pt x="116" y="56"/>
                      </a:lnTo>
                      <a:lnTo>
                        <a:pt x="116" y="51"/>
                      </a:lnTo>
                      <a:lnTo>
                        <a:pt x="116" y="44"/>
                      </a:lnTo>
                      <a:lnTo>
                        <a:pt x="115" y="40"/>
                      </a:lnTo>
                      <a:lnTo>
                        <a:pt x="111" y="33"/>
                      </a:lnTo>
                      <a:lnTo>
                        <a:pt x="110" y="29"/>
                      </a:lnTo>
                      <a:lnTo>
                        <a:pt x="106" y="24"/>
                      </a:lnTo>
                      <a:lnTo>
                        <a:pt x="103" y="21"/>
                      </a:lnTo>
                      <a:lnTo>
                        <a:pt x="100" y="16"/>
                      </a:lnTo>
                      <a:lnTo>
                        <a:pt x="95" y="13"/>
                      </a:lnTo>
                      <a:lnTo>
                        <a:pt x="91" y="9"/>
                      </a:lnTo>
                      <a:lnTo>
                        <a:pt x="86" y="6"/>
                      </a:lnTo>
                      <a:lnTo>
                        <a:pt x="81" y="5"/>
                      </a:lnTo>
                      <a:lnTo>
                        <a:pt x="75" y="2"/>
                      </a:lnTo>
                      <a:lnTo>
                        <a:pt x="70" y="0"/>
                      </a:lnTo>
                      <a:lnTo>
                        <a:pt x="65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47" y="0"/>
                      </a:lnTo>
                      <a:lnTo>
                        <a:pt x="40" y="2"/>
                      </a:lnTo>
                      <a:lnTo>
                        <a:pt x="35" y="5"/>
                      </a:lnTo>
                      <a:lnTo>
                        <a:pt x="30" y="6"/>
                      </a:lnTo>
                      <a:lnTo>
                        <a:pt x="25" y="9"/>
                      </a:lnTo>
                      <a:lnTo>
                        <a:pt x="20" y="13"/>
                      </a:lnTo>
                      <a:lnTo>
                        <a:pt x="17" y="16"/>
                      </a:lnTo>
                      <a:lnTo>
                        <a:pt x="14" y="21"/>
                      </a:lnTo>
                      <a:lnTo>
                        <a:pt x="10" y="24"/>
                      </a:lnTo>
                      <a:lnTo>
                        <a:pt x="7" y="29"/>
                      </a:lnTo>
                      <a:lnTo>
                        <a:pt x="4" y="33"/>
                      </a:lnTo>
                      <a:lnTo>
                        <a:pt x="2" y="40"/>
                      </a:lnTo>
                      <a:lnTo>
                        <a:pt x="0" y="44"/>
                      </a:lnTo>
                      <a:lnTo>
                        <a:pt x="0" y="51"/>
                      </a:lnTo>
                      <a:lnTo>
                        <a:pt x="0" y="56"/>
                      </a:lnTo>
                    </a:path>
                  </a:pathLst>
                </a:custGeom>
                <a:noFill/>
                <a:ln w="28575">
                  <a:solidFill>
                    <a:srgbClr val="153B63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91" name="Freeform 134"/>
                <p:cNvSpPr>
                  <a:spLocks/>
                </p:cNvSpPr>
                <p:nvPr/>
              </p:nvSpPr>
              <p:spPr bwMode="auto">
                <a:xfrm>
                  <a:off x="1543" y="3239"/>
                  <a:ext cx="118" cy="56"/>
                </a:xfrm>
                <a:custGeom>
                  <a:avLst/>
                  <a:gdLst>
                    <a:gd name="T0" fmla="*/ 0 w 118"/>
                    <a:gd name="T1" fmla="*/ 51 h 56"/>
                    <a:gd name="T2" fmla="*/ 4 w 118"/>
                    <a:gd name="T3" fmla="*/ 40 h 56"/>
                    <a:gd name="T4" fmla="*/ 7 w 118"/>
                    <a:gd name="T5" fmla="*/ 29 h 56"/>
                    <a:gd name="T6" fmla="*/ 13 w 118"/>
                    <a:gd name="T7" fmla="*/ 21 h 56"/>
                    <a:gd name="T8" fmla="*/ 22 w 118"/>
                    <a:gd name="T9" fmla="*/ 13 h 56"/>
                    <a:gd name="T10" fmla="*/ 32 w 118"/>
                    <a:gd name="T11" fmla="*/ 6 h 56"/>
                    <a:gd name="T12" fmla="*/ 42 w 118"/>
                    <a:gd name="T13" fmla="*/ 2 h 56"/>
                    <a:gd name="T14" fmla="*/ 53 w 118"/>
                    <a:gd name="T15" fmla="*/ 0 h 56"/>
                    <a:gd name="T16" fmla="*/ 65 w 118"/>
                    <a:gd name="T17" fmla="*/ 0 h 56"/>
                    <a:gd name="T18" fmla="*/ 76 w 118"/>
                    <a:gd name="T19" fmla="*/ 2 h 56"/>
                    <a:gd name="T20" fmla="*/ 86 w 118"/>
                    <a:gd name="T21" fmla="*/ 6 h 56"/>
                    <a:gd name="T22" fmla="*/ 96 w 118"/>
                    <a:gd name="T23" fmla="*/ 13 h 56"/>
                    <a:gd name="T24" fmla="*/ 105 w 118"/>
                    <a:gd name="T25" fmla="*/ 21 h 56"/>
                    <a:gd name="T26" fmla="*/ 111 w 118"/>
                    <a:gd name="T27" fmla="*/ 29 h 56"/>
                    <a:gd name="T28" fmla="*/ 114 w 118"/>
                    <a:gd name="T29" fmla="*/ 40 h 56"/>
                    <a:gd name="T30" fmla="*/ 118 w 118"/>
                    <a:gd name="T31" fmla="*/ 51 h 56"/>
                    <a:gd name="T32" fmla="*/ 118 w 118"/>
                    <a:gd name="T33" fmla="*/ 56 h 56"/>
                    <a:gd name="T34" fmla="*/ 116 w 118"/>
                    <a:gd name="T35" fmla="*/ 44 h 56"/>
                    <a:gd name="T36" fmla="*/ 113 w 118"/>
                    <a:gd name="T37" fmla="*/ 33 h 56"/>
                    <a:gd name="T38" fmla="*/ 108 w 118"/>
                    <a:gd name="T39" fmla="*/ 24 h 56"/>
                    <a:gd name="T40" fmla="*/ 100 w 118"/>
                    <a:gd name="T41" fmla="*/ 16 h 56"/>
                    <a:gd name="T42" fmla="*/ 91 w 118"/>
                    <a:gd name="T43" fmla="*/ 9 h 56"/>
                    <a:gd name="T44" fmla="*/ 81 w 118"/>
                    <a:gd name="T45" fmla="*/ 5 h 56"/>
                    <a:gd name="T46" fmla="*/ 71 w 118"/>
                    <a:gd name="T47" fmla="*/ 0 h 56"/>
                    <a:gd name="T48" fmla="*/ 58 w 118"/>
                    <a:gd name="T49" fmla="*/ 0 h 56"/>
                    <a:gd name="T50" fmla="*/ 47 w 118"/>
                    <a:gd name="T51" fmla="*/ 0 h 56"/>
                    <a:gd name="T52" fmla="*/ 37 w 118"/>
                    <a:gd name="T53" fmla="*/ 5 h 56"/>
                    <a:gd name="T54" fmla="*/ 27 w 118"/>
                    <a:gd name="T55" fmla="*/ 9 h 56"/>
                    <a:gd name="T56" fmla="*/ 17 w 118"/>
                    <a:gd name="T57" fmla="*/ 16 h 56"/>
                    <a:gd name="T58" fmla="*/ 10 w 118"/>
                    <a:gd name="T59" fmla="*/ 24 h 56"/>
                    <a:gd name="T60" fmla="*/ 5 w 118"/>
                    <a:gd name="T61" fmla="*/ 33 h 56"/>
                    <a:gd name="T62" fmla="*/ 2 w 118"/>
                    <a:gd name="T63" fmla="*/ 44 h 56"/>
                    <a:gd name="T64" fmla="*/ 0 w 118"/>
                    <a:gd name="T65" fmla="*/ 56 h 5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18"/>
                    <a:gd name="T100" fmla="*/ 0 h 56"/>
                    <a:gd name="T101" fmla="*/ 118 w 118"/>
                    <a:gd name="T102" fmla="*/ 56 h 5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18" h="56">
                      <a:moveTo>
                        <a:pt x="0" y="56"/>
                      </a:moveTo>
                      <a:lnTo>
                        <a:pt x="0" y="51"/>
                      </a:lnTo>
                      <a:lnTo>
                        <a:pt x="2" y="44"/>
                      </a:lnTo>
                      <a:lnTo>
                        <a:pt x="4" y="40"/>
                      </a:lnTo>
                      <a:lnTo>
                        <a:pt x="5" y="33"/>
                      </a:lnTo>
                      <a:lnTo>
                        <a:pt x="7" y="29"/>
                      </a:lnTo>
                      <a:lnTo>
                        <a:pt x="10" y="24"/>
                      </a:lnTo>
                      <a:lnTo>
                        <a:pt x="13" y="21"/>
                      </a:lnTo>
                      <a:lnTo>
                        <a:pt x="17" y="16"/>
                      </a:lnTo>
                      <a:lnTo>
                        <a:pt x="22" y="13"/>
                      </a:lnTo>
                      <a:lnTo>
                        <a:pt x="27" y="9"/>
                      </a:lnTo>
                      <a:lnTo>
                        <a:pt x="32" y="6"/>
                      </a:lnTo>
                      <a:lnTo>
                        <a:pt x="37" y="5"/>
                      </a:lnTo>
                      <a:lnTo>
                        <a:pt x="42" y="2"/>
                      </a:lnTo>
                      <a:lnTo>
                        <a:pt x="47" y="0"/>
                      </a:lnTo>
                      <a:lnTo>
                        <a:pt x="53" y="0"/>
                      </a:lnTo>
                      <a:lnTo>
                        <a:pt x="58" y="0"/>
                      </a:lnTo>
                      <a:lnTo>
                        <a:pt x="65" y="0"/>
                      </a:lnTo>
                      <a:lnTo>
                        <a:pt x="71" y="0"/>
                      </a:lnTo>
                      <a:lnTo>
                        <a:pt x="76" y="2"/>
                      </a:lnTo>
                      <a:lnTo>
                        <a:pt x="81" y="5"/>
                      </a:lnTo>
                      <a:lnTo>
                        <a:pt x="86" y="6"/>
                      </a:lnTo>
                      <a:lnTo>
                        <a:pt x="91" y="9"/>
                      </a:lnTo>
                      <a:lnTo>
                        <a:pt x="96" y="13"/>
                      </a:lnTo>
                      <a:lnTo>
                        <a:pt x="100" y="16"/>
                      </a:lnTo>
                      <a:lnTo>
                        <a:pt x="105" y="21"/>
                      </a:lnTo>
                      <a:lnTo>
                        <a:pt x="108" y="24"/>
                      </a:lnTo>
                      <a:lnTo>
                        <a:pt x="111" y="29"/>
                      </a:lnTo>
                      <a:lnTo>
                        <a:pt x="113" y="33"/>
                      </a:lnTo>
                      <a:lnTo>
                        <a:pt x="114" y="40"/>
                      </a:lnTo>
                      <a:lnTo>
                        <a:pt x="116" y="44"/>
                      </a:lnTo>
                      <a:lnTo>
                        <a:pt x="118" y="51"/>
                      </a:lnTo>
                      <a:lnTo>
                        <a:pt x="118" y="56"/>
                      </a:lnTo>
                      <a:lnTo>
                        <a:pt x="118" y="51"/>
                      </a:lnTo>
                      <a:lnTo>
                        <a:pt x="116" y="44"/>
                      </a:lnTo>
                      <a:lnTo>
                        <a:pt x="114" y="40"/>
                      </a:lnTo>
                      <a:lnTo>
                        <a:pt x="113" y="33"/>
                      </a:lnTo>
                      <a:lnTo>
                        <a:pt x="111" y="29"/>
                      </a:lnTo>
                      <a:lnTo>
                        <a:pt x="108" y="24"/>
                      </a:lnTo>
                      <a:lnTo>
                        <a:pt x="105" y="21"/>
                      </a:lnTo>
                      <a:lnTo>
                        <a:pt x="100" y="16"/>
                      </a:lnTo>
                      <a:lnTo>
                        <a:pt x="96" y="13"/>
                      </a:lnTo>
                      <a:lnTo>
                        <a:pt x="91" y="9"/>
                      </a:lnTo>
                      <a:lnTo>
                        <a:pt x="86" y="6"/>
                      </a:lnTo>
                      <a:lnTo>
                        <a:pt x="81" y="5"/>
                      </a:lnTo>
                      <a:lnTo>
                        <a:pt x="76" y="2"/>
                      </a:lnTo>
                      <a:lnTo>
                        <a:pt x="71" y="0"/>
                      </a:lnTo>
                      <a:lnTo>
                        <a:pt x="65" y="0"/>
                      </a:lnTo>
                      <a:lnTo>
                        <a:pt x="58" y="0"/>
                      </a:lnTo>
                      <a:lnTo>
                        <a:pt x="53" y="0"/>
                      </a:lnTo>
                      <a:lnTo>
                        <a:pt x="47" y="0"/>
                      </a:lnTo>
                      <a:lnTo>
                        <a:pt x="42" y="2"/>
                      </a:lnTo>
                      <a:lnTo>
                        <a:pt x="37" y="5"/>
                      </a:lnTo>
                      <a:lnTo>
                        <a:pt x="32" y="6"/>
                      </a:lnTo>
                      <a:lnTo>
                        <a:pt x="27" y="9"/>
                      </a:lnTo>
                      <a:lnTo>
                        <a:pt x="22" y="13"/>
                      </a:lnTo>
                      <a:lnTo>
                        <a:pt x="17" y="16"/>
                      </a:lnTo>
                      <a:lnTo>
                        <a:pt x="13" y="21"/>
                      </a:lnTo>
                      <a:lnTo>
                        <a:pt x="10" y="24"/>
                      </a:lnTo>
                      <a:lnTo>
                        <a:pt x="7" y="29"/>
                      </a:lnTo>
                      <a:lnTo>
                        <a:pt x="5" y="33"/>
                      </a:lnTo>
                      <a:lnTo>
                        <a:pt x="4" y="40"/>
                      </a:lnTo>
                      <a:lnTo>
                        <a:pt x="2" y="44"/>
                      </a:lnTo>
                      <a:lnTo>
                        <a:pt x="0" y="51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92" name="Freeform 135"/>
                <p:cNvSpPr>
                  <a:spLocks/>
                </p:cNvSpPr>
                <p:nvPr/>
              </p:nvSpPr>
              <p:spPr bwMode="auto">
                <a:xfrm>
                  <a:off x="1543" y="3239"/>
                  <a:ext cx="118" cy="56"/>
                </a:xfrm>
                <a:custGeom>
                  <a:avLst/>
                  <a:gdLst>
                    <a:gd name="T0" fmla="*/ 0 w 118"/>
                    <a:gd name="T1" fmla="*/ 51 h 56"/>
                    <a:gd name="T2" fmla="*/ 4 w 118"/>
                    <a:gd name="T3" fmla="*/ 40 h 56"/>
                    <a:gd name="T4" fmla="*/ 7 w 118"/>
                    <a:gd name="T5" fmla="*/ 29 h 56"/>
                    <a:gd name="T6" fmla="*/ 13 w 118"/>
                    <a:gd name="T7" fmla="*/ 21 h 56"/>
                    <a:gd name="T8" fmla="*/ 22 w 118"/>
                    <a:gd name="T9" fmla="*/ 13 h 56"/>
                    <a:gd name="T10" fmla="*/ 32 w 118"/>
                    <a:gd name="T11" fmla="*/ 6 h 56"/>
                    <a:gd name="T12" fmla="*/ 42 w 118"/>
                    <a:gd name="T13" fmla="*/ 2 h 56"/>
                    <a:gd name="T14" fmla="*/ 53 w 118"/>
                    <a:gd name="T15" fmla="*/ 0 h 56"/>
                    <a:gd name="T16" fmla="*/ 65 w 118"/>
                    <a:gd name="T17" fmla="*/ 0 h 56"/>
                    <a:gd name="T18" fmla="*/ 76 w 118"/>
                    <a:gd name="T19" fmla="*/ 2 h 56"/>
                    <a:gd name="T20" fmla="*/ 86 w 118"/>
                    <a:gd name="T21" fmla="*/ 6 h 56"/>
                    <a:gd name="T22" fmla="*/ 96 w 118"/>
                    <a:gd name="T23" fmla="*/ 13 h 56"/>
                    <a:gd name="T24" fmla="*/ 105 w 118"/>
                    <a:gd name="T25" fmla="*/ 21 h 56"/>
                    <a:gd name="T26" fmla="*/ 111 w 118"/>
                    <a:gd name="T27" fmla="*/ 29 h 56"/>
                    <a:gd name="T28" fmla="*/ 114 w 118"/>
                    <a:gd name="T29" fmla="*/ 40 h 56"/>
                    <a:gd name="T30" fmla="*/ 118 w 118"/>
                    <a:gd name="T31" fmla="*/ 51 h 56"/>
                    <a:gd name="T32" fmla="*/ 118 w 118"/>
                    <a:gd name="T33" fmla="*/ 56 h 56"/>
                    <a:gd name="T34" fmla="*/ 116 w 118"/>
                    <a:gd name="T35" fmla="*/ 44 h 56"/>
                    <a:gd name="T36" fmla="*/ 113 w 118"/>
                    <a:gd name="T37" fmla="*/ 33 h 56"/>
                    <a:gd name="T38" fmla="*/ 108 w 118"/>
                    <a:gd name="T39" fmla="*/ 24 h 56"/>
                    <a:gd name="T40" fmla="*/ 100 w 118"/>
                    <a:gd name="T41" fmla="*/ 16 h 56"/>
                    <a:gd name="T42" fmla="*/ 91 w 118"/>
                    <a:gd name="T43" fmla="*/ 9 h 56"/>
                    <a:gd name="T44" fmla="*/ 81 w 118"/>
                    <a:gd name="T45" fmla="*/ 5 h 56"/>
                    <a:gd name="T46" fmla="*/ 71 w 118"/>
                    <a:gd name="T47" fmla="*/ 0 h 56"/>
                    <a:gd name="T48" fmla="*/ 58 w 118"/>
                    <a:gd name="T49" fmla="*/ 0 h 56"/>
                    <a:gd name="T50" fmla="*/ 47 w 118"/>
                    <a:gd name="T51" fmla="*/ 0 h 56"/>
                    <a:gd name="T52" fmla="*/ 37 w 118"/>
                    <a:gd name="T53" fmla="*/ 5 h 56"/>
                    <a:gd name="T54" fmla="*/ 27 w 118"/>
                    <a:gd name="T55" fmla="*/ 9 h 56"/>
                    <a:gd name="T56" fmla="*/ 17 w 118"/>
                    <a:gd name="T57" fmla="*/ 16 h 56"/>
                    <a:gd name="T58" fmla="*/ 10 w 118"/>
                    <a:gd name="T59" fmla="*/ 24 h 56"/>
                    <a:gd name="T60" fmla="*/ 5 w 118"/>
                    <a:gd name="T61" fmla="*/ 33 h 56"/>
                    <a:gd name="T62" fmla="*/ 2 w 118"/>
                    <a:gd name="T63" fmla="*/ 44 h 56"/>
                    <a:gd name="T64" fmla="*/ 0 w 118"/>
                    <a:gd name="T65" fmla="*/ 56 h 5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18"/>
                    <a:gd name="T100" fmla="*/ 0 h 56"/>
                    <a:gd name="T101" fmla="*/ 118 w 118"/>
                    <a:gd name="T102" fmla="*/ 56 h 5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18" h="56">
                      <a:moveTo>
                        <a:pt x="0" y="56"/>
                      </a:moveTo>
                      <a:lnTo>
                        <a:pt x="0" y="51"/>
                      </a:lnTo>
                      <a:lnTo>
                        <a:pt x="2" y="44"/>
                      </a:lnTo>
                      <a:lnTo>
                        <a:pt x="4" y="40"/>
                      </a:lnTo>
                      <a:lnTo>
                        <a:pt x="5" y="33"/>
                      </a:lnTo>
                      <a:lnTo>
                        <a:pt x="7" y="29"/>
                      </a:lnTo>
                      <a:lnTo>
                        <a:pt x="10" y="24"/>
                      </a:lnTo>
                      <a:lnTo>
                        <a:pt x="13" y="21"/>
                      </a:lnTo>
                      <a:lnTo>
                        <a:pt x="17" y="16"/>
                      </a:lnTo>
                      <a:lnTo>
                        <a:pt x="22" y="13"/>
                      </a:lnTo>
                      <a:lnTo>
                        <a:pt x="27" y="9"/>
                      </a:lnTo>
                      <a:lnTo>
                        <a:pt x="32" y="6"/>
                      </a:lnTo>
                      <a:lnTo>
                        <a:pt x="37" y="5"/>
                      </a:lnTo>
                      <a:lnTo>
                        <a:pt x="42" y="2"/>
                      </a:lnTo>
                      <a:lnTo>
                        <a:pt x="47" y="0"/>
                      </a:lnTo>
                      <a:lnTo>
                        <a:pt x="53" y="0"/>
                      </a:lnTo>
                      <a:lnTo>
                        <a:pt x="58" y="0"/>
                      </a:lnTo>
                      <a:lnTo>
                        <a:pt x="65" y="0"/>
                      </a:lnTo>
                      <a:lnTo>
                        <a:pt x="71" y="0"/>
                      </a:lnTo>
                      <a:lnTo>
                        <a:pt x="76" y="2"/>
                      </a:lnTo>
                      <a:lnTo>
                        <a:pt x="81" y="5"/>
                      </a:lnTo>
                      <a:lnTo>
                        <a:pt x="86" y="6"/>
                      </a:lnTo>
                      <a:lnTo>
                        <a:pt x="91" y="9"/>
                      </a:lnTo>
                      <a:lnTo>
                        <a:pt x="96" y="13"/>
                      </a:lnTo>
                      <a:lnTo>
                        <a:pt x="100" y="16"/>
                      </a:lnTo>
                      <a:lnTo>
                        <a:pt x="105" y="21"/>
                      </a:lnTo>
                      <a:lnTo>
                        <a:pt x="108" y="24"/>
                      </a:lnTo>
                      <a:lnTo>
                        <a:pt x="111" y="29"/>
                      </a:lnTo>
                      <a:lnTo>
                        <a:pt x="113" y="33"/>
                      </a:lnTo>
                      <a:lnTo>
                        <a:pt x="114" y="40"/>
                      </a:lnTo>
                      <a:lnTo>
                        <a:pt x="116" y="44"/>
                      </a:lnTo>
                      <a:lnTo>
                        <a:pt x="118" y="51"/>
                      </a:lnTo>
                      <a:lnTo>
                        <a:pt x="118" y="56"/>
                      </a:lnTo>
                      <a:lnTo>
                        <a:pt x="118" y="51"/>
                      </a:lnTo>
                      <a:lnTo>
                        <a:pt x="116" y="44"/>
                      </a:lnTo>
                      <a:lnTo>
                        <a:pt x="114" y="40"/>
                      </a:lnTo>
                      <a:lnTo>
                        <a:pt x="113" y="33"/>
                      </a:lnTo>
                      <a:lnTo>
                        <a:pt x="111" y="29"/>
                      </a:lnTo>
                      <a:lnTo>
                        <a:pt x="108" y="24"/>
                      </a:lnTo>
                      <a:lnTo>
                        <a:pt x="105" y="21"/>
                      </a:lnTo>
                      <a:lnTo>
                        <a:pt x="100" y="16"/>
                      </a:lnTo>
                      <a:lnTo>
                        <a:pt x="96" y="13"/>
                      </a:lnTo>
                      <a:lnTo>
                        <a:pt x="91" y="9"/>
                      </a:lnTo>
                      <a:lnTo>
                        <a:pt x="86" y="6"/>
                      </a:lnTo>
                      <a:lnTo>
                        <a:pt x="81" y="5"/>
                      </a:lnTo>
                      <a:lnTo>
                        <a:pt x="76" y="2"/>
                      </a:lnTo>
                      <a:lnTo>
                        <a:pt x="71" y="0"/>
                      </a:lnTo>
                      <a:lnTo>
                        <a:pt x="65" y="0"/>
                      </a:lnTo>
                      <a:lnTo>
                        <a:pt x="58" y="0"/>
                      </a:lnTo>
                      <a:lnTo>
                        <a:pt x="53" y="0"/>
                      </a:lnTo>
                      <a:lnTo>
                        <a:pt x="47" y="0"/>
                      </a:lnTo>
                      <a:lnTo>
                        <a:pt x="42" y="2"/>
                      </a:lnTo>
                      <a:lnTo>
                        <a:pt x="37" y="5"/>
                      </a:lnTo>
                      <a:lnTo>
                        <a:pt x="32" y="6"/>
                      </a:lnTo>
                      <a:lnTo>
                        <a:pt x="27" y="9"/>
                      </a:lnTo>
                      <a:lnTo>
                        <a:pt x="22" y="13"/>
                      </a:lnTo>
                      <a:lnTo>
                        <a:pt x="17" y="16"/>
                      </a:lnTo>
                      <a:lnTo>
                        <a:pt x="13" y="21"/>
                      </a:lnTo>
                      <a:lnTo>
                        <a:pt x="10" y="24"/>
                      </a:lnTo>
                      <a:lnTo>
                        <a:pt x="7" y="29"/>
                      </a:lnTo>
                      <a:lnTo>
                        <a:pt x="5" y="33"/>
                      </a:lnTo>
                      <a:lnTo>
                        <a:pt x="4" y="40"/>
                      </a:lnTo>
                      <a:lnTo>
                        <a:pt x="2" y="44"/>
                      </a:lnTo>
                      <a:lnTo>
                        <a:pt x="0" y="51"/>
                      </a:lnTo>
                      <a:lnTo>
                        <a:pt x="0" y="56"/>
                      </a:lnTo>
                    </a:path>
                  </a:pathLst>
                </a:custGeom>
                <a:noFill/>
                <a:ln w="28575">
                  <a:solidFill>
                    <a:srgbClr val="153B63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93" name="Freeform 136"/>
                <p:cNvSpPr>
                  <a:spLocks/>
                </p:cNvSpPr>
                <p:nvPr/>
              </p:nvSpPr>
              <p:spPr bwMode="auto">
                <a:xfrm>
                  <a:off x="1189" y="3210"/>
                  <a:ext cx="86" cy="83"/>
                </a:xfrm>
                <a:custGeom>
                  <a:avLst/>
                  <a:gdLst>
                    <a:gd name="T0" fmla="*/ 0 w 86"/>
                    <a:gd name="T1" fmla="*/ 70 h 83"/>
                    <a:gd name="T2" fmla="*/ 73 w 86"/>
                    <a:gd name="T3" fmla="*/ 83 h 83"/>
                    <a:gd name="T4" fmla="*/ 86 w 86"/>
                    <a:gd name="T5" fmla="*/ 13 h 83"/>
                    <a:gd name="T6" fmla="*/ 11 w 86"/>
                    <a:gd name="T7" fmla="*/ 0 h 83"/>
                    <a:gd name="T8" fmla="*/ 0 w 86"/>
                    <a:gd name="T9" fmla="*/ 70 h 8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6"/>
                    <a:gd name="T16" fmla="*/ 0 h 83"/>
                    <a:gd name="T17" fmla="*/ 86 w 86"/>
                    <a:gd name="T18" fmla="*/ 83 h 8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6" h="83">
                      <a:moveTo>
                        <a:pt x="0" y="70"/>
                      </a:moveTo>
                      <a:lnTo>
                        <a:pt x="73" y="83"/>
                      </a:lnTo>
                      <a:lnTo>
                        <a:pt x="86" y="13"/>
                      </a:lnTo>
                      <a:lnTo>
                        <a:pt x="11" y="0"/>
                      </a:lnTo>
                      <a:lnTo>
                        <a:pt x="0" y="7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94" name="Freeform 137"/>
                <p:cNvSpPr>
                  <a:spLocks/>
                </p:cNvSpPr>
                <p:nvPr/>
              </p:nvSpPr>
              <p:spPr bwMode="auto">
                <a:xfrm>
                  <a:off x="1189" y="3210"/>
                  <a:ext cx="86" cy="83"/>
                </a:xfrm>
                <a:custGeom>
                  <a:avLst/>
                  <a:gdLst>
                    <a:gd name="T0" fmla="*/ 0 w 86"/>
                    <a:gd name="T1" fmla="*/ 70 h 83"/>
                    <a:gd name="T2" fmla="*/ 73 w 86"/>
                    <a:gd name="T3" fmla="*/ 83 h 83"/>
                    <a:gd name="T4" fmla="*/ 86 w 86"/>
                    <a:gd name="T5" fmla="*/ 13 h 83"/>
                    <a:gd name="T6" fmla="*/ 11 w 86"/>
                    <a:gd name="T7" fmla="*/ 0 h 83"/>
                    <a:gd name="T8" fmla="*/ 0 w 86"/>
                    <a:gd name="T9" fmla="*/ 70 h 8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6"/>
                    <a:gd name="T16" fmla="*/ 0 h 83"/>
                    <a:gd name="T17" fmla="*/ 86 w 86"/>
                    <a:gd name="T18" fmla="*/ 83 h 8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6" h="83">
                      <a:moveTo>
                        <a:pt x="0" y="70"/>
                      </a:moveTo>
                      <a:lnTo>
                        <a:pt x="73" y="83"/>
                      </a:lnTo>
                      <a:lnTo>
                        <a:pt x="86" y="13"/>
                      </a:lnTo>
                      <a:lnTo>
                        <a:pt x="11" y="0"/>
                      </a:lnTo>
                      <a:lnTo>
                        <a:pt x="0" y="70"/>
                      </a:lnTo>
                      <a:close/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95" name="Line 138"/>
                <p:cNvSpPr>
                  <a:spLocks noChangeShapeType="1"/>
                </p:cNvSpPr>
                <p:nvPr/>
              </p:nvSpPr>
              <p:spPr bwMode="auto">
                <a:xfrm>
                  <a:off x="1338" y="3215"/>
                  <a:ext cx="270" cy="1"/>
                </a:xfrm>
                <a:prstGeom prst="line">
                  <a:avLst/>
                </a:pr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96" name="Line 139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1616" y="3201"/>
                  <a:ext cx="39" cy="66"/>
                </a:xfrm>
                <a:prstGeom prst="line">
                  <a:avLst/>
                </a:pr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97" name="Line 140"/>
                <p:cNvSpPr>
                  <a:spLocks noChangeShapeType="1"/>
                </p:cNvSpPr>
                <p:nvPr/>
              </p:nvSpPr>
              <p:spPr bwMode="auto">
                <a:xfrm>
                  <a:off x="1665" y="3247"/>
                  <a:ext cx="0" cy="60"/>
                </a:xfrm>
                <a:prstGeom prst="line">
                  <a:avLst/>
                </a:pr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98" name="Freeform 141"/>
                <p:cNvSpPr>
                  <a:spLocks/>
                </p:cNvSpPr>
                <p:nvPr/>
              </p:nvSpPr>
              <p:spPr bwMode="auto">
                <a:xfrm>
                  <a:off x="1414" y="3075"/>
                  <a:ext cx="51" cy="138"/>
                </a:xfrm>
                <a:custGeom>
                  <a:avLst/>
                  <a:gdLst>
                    <a:gd name="T0" fmla="*/ 0 w 51"/>
                    <a:gd name="T1" fmla="*/ 149 h 128"/>
                    <a:gd name="T2" fmla="*/ 24 w 51"/>
                    <a:gd name="T3" fmla="*/ 56 h 128"/>
                    <a:gd name="T4" fmla="*/ 51 w 51"/>
                    <a:gd name="T5" fmla="*/ 0 h 128"/>
                    <a:gd name="T6" fmla="*/ 0 60000 65536"/>
                    <a:gd name="T7" fmla="*/ 0 60000 65536"/>
                    <a:gd name="T8" fmla="*/ 0 60000 65536"/>
                    <a:gd name="T9" fmla="*/ 0 w 51"/>
                    <a:gd name="T10" fmla="*/ 0 h 128"/>
                    <a:gd name="T11" fmla="*/ 51 w 51"/>
                    <a:gd name="T12" fmla="*/ 128 h 12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1" h="128">
                      <a:moveTo>
                        <a:pt x="0" y="128"/>
                      </a:moveTo>
                      <a:cubicBezTo>
                        <a:pt x="8" y="98"/>
                        <a:pt x="16" y="69"/>
                        <a:pt x="24" y="48"/>
                      </a:cubicBezTo>
                      <a:cubicBezTo>
                        <a:pt x="32" y="27"/>
                        <a:pt x="41" y="13"/>
                        <a:pt x="51" y="0"/>
                      </a:cubicBezTo>
                    </a:path>
                  </a:pathLst>
                </a:cu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99" name="Line 142"/>
                <p:cNvSpPr>
                  <a:spLocks noChangeShapeType="1"/>
                </p:cNvSpPr>
                <p:nvPr/>
              </p:nvSpPr>
              <p:spPr bwMode="auto">
                <a:xfrm>
                  <a:off x="1432" y="3296"/>
                  <a:ext cx="110" cy="1"/>
                </a:xfrm>
                <a:prstGeom prst="line">
                  <a:avLst/>
                </a:pr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400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1310" y="3025"/>
                  <a:ext cx="63" cy="287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grpSp>
            <p:nvGrpSpPr>
              <p:cNvPr id="19" name="Group 375"/>
              <p:cNvGrpSpPr>
                <a:grpSpLocks/>
              </p:cNvGrpSpPr>
              <p:nvPr/>
            </p:nvGrpSpPr>
            <p:grpSpPr bwMode="auto">
              <a:xfrm>
                <a:off x="2654" y="2966"/>
                <a:ext cx="363" cy="218"/>
                <a:chOff x="1159" y="3025"/>
                <a:chExt cx="510" cy="306"/>
              </a:xfrm>
            </p:grpSpPr>
            <p:sp>
              <p:nvSpPr>
                <p:cNvPr id="1361" name="Freeform 376"/>
                <p:cNvSpPr>
                  <a:spLocks/>
                </p:cNvSpPr>
                <p:nvPr/>
              </p:nvSpPr>
              <p:spPr bwMode="auto">
                <a:xfrm>
                  <a:off x="1322" y="3213"/>
                  <a:ext cx="347" cy="81"/>
                </a:xfrm>
                <a:custGeom>
                  <a:avLst/>
                  <a:gdLst>
                    <a:gd name="T0" fmla="*/ 347 w 347"/>
                    <a:gd name="T1" fmla="*/ 36 h 81"/>
                    <a:gd name="T2" fmla="*/ 279 w 347"/>
                    <a:gd name="T3" fmla="*/ 23 h 81"/>
                    <a:gd name="T4" fmla="*/ 249 w 347"/>
                    <a:gd name="T5" fmla="*/ 32 h 81"/>
                    <a:gd name="T6" fmla="*/ 229 w 347"/>
                    <a:gd name="T7" fmla="*/ 53 h 81"/>
                    <a:gd name="T8" fmla="*/ 219 w 347"/>
                    <a:gd name="T9" fmla="*/ 81 h 81"/>
                    <a:gd name="T10" fmla="*/ 159 w 347"/>
                    <a:gd name="T11" fmla="*/ 81 h 81"/>
                    <a:gd name="T12" fmla="*/ 112 w 347"/>
                    <a:gd name="T13" fmla="*/ 81 h 81"/>
                    <a:gd name="T14" fmla="*/ 100 w 347"/>
                    <a:gd name="T15" fmla="*/ 48 h 81"/>
                    <a:gd name="T16" fmla="*/ 73 w 347"/>
                    <a:gd name="T17" fmla="*/ 30 h 81"/>
                    <a:gd name="T18" fmla="*/ 46 w 347"/>
                    <a:gd name="T19" fmla="*/ 24 h 81"/>
                    <a:gd name="T20" fmla="*/ 22 w 347"/>
                    <a:gd name="T21" fmla="*/ 32 h 81"/>
                    <a:gd name="T22" fmla="*/ 0 w 347"/>
                    <a:gd name="T23" fmla="*/ 48 h 81"/>
                    <a:gd name="T24" fmla="*/ 7 w 347"/>
                    <a:gd name="T25" fmla="*/ 0 h 81"/>
                    <a:gd name="T26" fmla="*/ 285 w 347"/>
                    <a:gd name="T27" fmla="*/ 0 h 81"/>
                    <a:gd name="T28" fmla="*/ 333 w 347"/>
                    <a:gd name="T29" fmla="*/ 35 h 8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347"/>
                    <a:gd name="T46" fmla="*/ 0 h 81"/>
                    <a:gd name="T47" fmla="*/ 347 w 347"/>
                    <a:gd name="T48" fmla="*/ 81 h 81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347" h="81">
                      <a:moveTo>
                        <a:pt x="347" y="36"/>
                      </a:moveTo>
                      <a:lnTo>
                        <a:pt x="279" y="23"/>
                      </a:lnTo>
                      <a:lnTo>
                        <a:pt x="249" y="32"/>
                      </a:lnTo>
                      <a:lnTo>
                        <a:pt x="229" y="53"/>
                      </a:lnTo>
                      <a:lnTo>
                        <a:pt x="219" y="81"/>
                      </a:lnTo>
                      <a:lnTo>
                        <a:pt x="159" y="81"/>
                      </a:lnTo>
                      <a:lnTo>
                        <a:pt x="112" y="81"/>
                      </a:lnTo>
                      <a:lnTo>
                        <a:pt x="100" y="48"/>
                      </a:lnTo>
                      <a:lnTo>
                        <a:pt x="73" y="30"/>
                      </a:lnTo>
                      <a:lnTo>
                        <a:pt x="46" y="24"/>
                      </a:lnTo>
                      <a:lnTo>
                        <a:pt x="22" y="32"/>
                      </a:lnTo>
                      <a:lnTo>
                        <a:pt x="0" y="48"/>
                      </a:lnTo>
                      <a:lnTo>
                        <a:pt x="7" y="0"/>
                      </a:lnTo>
                      <a:lnTo>
                        <a:pt x="285" y="0"/>
                      </a:lnTo>
                      <a:lnTo>
                        <a:pt x="333" y="35"/>
                      </a:lnTo>
                    </a:path>
                  </a:pathLst>
                </a:custGeom>
                <a:solidFill>
                  <a:srgbClr val="153B6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62" name="Freeform 377"/>
                <p:cNvSpPr>
                  <a:spLocks/>
                </p:cNvSpPr>
                <p:nvPr/>
              </p:nvSpPr>
              <p:spPr bwMode="auto">
                <a:xfrm>
                  <a:off x="1338" y="3260"/>
                  <a:ext cx="74" cy="71"/>
                </a:xfrm>
                <a:custGeom>
                  <a:avLst/>
                  <a:gdLst>
                    <a:gd name="T0" fmla="*/ 36 w 74"/>
                    <a:gd name="T1" fmla="*/ 0 h 71"/>
                    <a:gd name="T2" fmla="*/ 30 w 74"/>
                    <a:gd name="T3" fmla="*/ 0 h 71"/>
                    <a:gd name="T4" fmla="*/ 21 w 74"/>
                    <a:gd name="T5" fmla="*/ 1 h 71"/>
                    <a:gd name="T6" fmla="*/ 15 w 74"/>
                    <a:gd name="T7" fmla="*/ 4 h 71"/>
                    <a:gd name="T8" fmla="*/ 10 w 74"/>
                    <a:gd name="T9" fmla="*/ 9 h 71"/>
                    <a:gd name="T10" fmla="*/ 5 w 74"/>
                    <a:gd name="T11" fmla="*/ 14 h 71"/>
                    <a:gd name="T12" fmla="*/ 1 w 74"/>
                    <a:gd name="T13" fmla="*/ 20 h 71"/>
                    <a:gd name="T14" fmla="*/ 0 w 74"/>
                    <a:gd name="T15" fmla="*/ 28 h 71"/>
                    <a:gd name="T16" fmla="*/ 0 w 74"/>
                    <a:gd name="T17" fmla="*/ 35 h 71"/>
                    <a:gd name="T18" fmla="*/ 0 w 74"/>
                    <a:gd name="T19" fmla="*/ 42 h 71"/>
                    <a:gd name="T20" fmla="*/ 1 w 74"/>
                    <a:gd name="T21" fmla="*/ 49 h 71"/>
                    <a:gd name="T22" fmla="*/ 5 w 74"/>
                    <a:gd name="T23" fmla="*/ 55 h 71"/>
                    <a:gd name="T24" fmla="*/ 10 w 74"/>
                    <a:gd name="T25" fmla="*/ 60 h 71"/>
                    <a:gd name="T26" fmla="*/ 15 w 74"/>
                    <a:gd name="T27" fmla="*/ 65 h 71"/>
                    <a:gd name="T28" fmla="*/ 21 w 74"/>
                    <a:gd name="T29" fmla="*/ 68 h 71"/>
                    <a:gd name="T30" fmla="*/ 30 w 74"/>
                    <a:gd name="T31" fmla="*/ 69 h 71"/>
                    <a:gd name="T32" fmla="*/ 36 w 74"/>
                    <a:gd name="T33" fmla="*/ 71 h 71"/>
                    <a:gd name="T34" fmla="*/ 45 w 74"/>
                    <a:gd name="T35" fmla="*/ 69 h 71"/>
                    <a:gd name="T36" fmla="*/ 51 w 74"/>
                    <a:gd name="T37" fmla="*/ 68 h 71"/>
                    <a:gd name="T38" fmla="*/ 58 w 74"/>
                    <a:gd name="T39" fmla="*/ 65 h 71"/>
                    <a:gd name="T40" fmla="*/ 63 w 74"/>
                    <a:gd name="T41" fmla="*/ 60 h 71"/>
                    <a:gd name="T42" fmla="*/ 68 w 74"/>
                    <a:gd name="T43" fmla="*/ 55 h 71"/>
                    <a:gd name="T44" fmla="*/ 71 w 74"/>
                    <a:gd name="T45" fmla="*/ 49 h 71"/>
                    <a:gd name="T46" fmla="*/ 73 w 74"/>
                    <a:gd name="T47" fmla="*/ 42 h 71"/>
                    <a:gd name="T48" fmla="*/ 74 w 74"/>
                    <a:gd name="T49" fmla="*/ 35 h 71"/>
                    <a:gd name="T50" fmla="*/ 73 w 74"/>
                    <a:gd name="T51" fmla="*/ 28 h 71"/>
                    <a:gd name="T52" fmla="*/ 71 w 74"/>
                    <a:gd name="T53" fmla="*/ 20 h 71"/>
                    <a:gd name="T54" fmla="*/ 68 w 74"/>
                    <a:gd name="T55" fmla="*/ 14 h 71"/>
                    <a:gd name="T56" fmla="*/ 63 w 74"/>
                    <a:gd name="T57" fmla="*/ 9 h 71"/>
                    <a:gd name="T58" fmla="*/ 58 w 74"/>
                    <a:gd name="T59" fmla="*/ 4 h 71"/>
                    <a:gd name="T60" fmla="*/ 51 w 74"/>
                    <a:gd name="T61" fmla="*/ 1 h 71"/>
                    <a:gd name="T62" fmla="*/ 45 w 74"/>
                    <a:gd name="T63" fmla="*/ 0 h 71"/>
                    <a:gd name="T64" fmla="*/ 36 w 74"/>
                    <a:gd name="T65" fmla="*/ 0 h 7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74"/>
                    <a:gd name="T100" fmla="*/ 0 h 71"/>
                    <a:gd name="T101" fmla="*/ 74 w 74"/>
                    <a:gd name="T102" fmla="*/ 71 h 7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74" h="71">
                      <a:moveTo>
                        <a:pt x="36" y="0"/>
                      </a:moveTo>
                      <a:lnTo>
                        <a:pt x="30" y="0"/>
                      </a:lnTo>
                      <a:lnTo>
                        <a:pt x="21" y="1"/>
                      </a:lnTo>
                      <a:lnTo>
                        <a:pt x="15" y="4"/>
                      </a:lnTo>
                      <a:lnTo>
                        <a:pt x="10" y="9"/>
                      </a:lnTo>
                      <a:lnTo>
                        <a:pt x="5" y="14"/>
                      </a:lnTo>
                      <a:lnTo>
                        <a:pt x="1" y="20"/>
                      </a:lnTo>
                      <a:lnTo>
                        <a:pt x="0" y="28"/>
                      </a:lnTo>
                      <a:lnTo>
                        <a:pt x="0" y="35"/>
                      </a:lnTo>
                      <a:lnTo>
                        <a:pt x="0" y="42"/>
                      </a:lnTo>
                      <a:lnTo>
                        <a:pt x="1" y="49"/>
                      </a:lnTo>
                      <a:lnTo>
                        <a:pt x="5" y="55"/>
                      </a:lnTo>
                      <a:lnTo>
                        <a:pt x="10" y="60"/>
                      </a:lnTo>
                      <a:lnTo>
                        <a:pt x="15" y="65"/>
                      </a:lnTo>
                      <a:lnTo>
                        <a:pt x="21" y="68"/>
                      </a:lnTo>
                      <a:lnTo>
                        <a:pt x="30" y="69"/>
                      </a:lnTo>
                      <a:lnTo>
                        <a:pt x="36" y="71"/>
                      </a:lnTo>
                      <a:lnTo>
                        <a:pt x="45" y="69"/>
                      </a:lnTo>
                      <a:lnTo>
                        <a:pt x="51" y="68"/>
                      </a:lnTo>
                      <a:lnTo>
                        <a:pt x="58" y="65"/>
                      </a:lnTo>
                      <a:lnTo>
                        <a:pt x="63" y="60"/>
                      </a:lnTo>
                      <a:lnTo>
                        <a:pt x="68" y="55"/>
                      </a:lnTo>
                      <a:lnTo>
                        <a:pt x="71" y="49"/>
                      </a:lnTo>
                      <a:lnTo>
                        <a:pt x="73" y="42"/>
                      </a:lnTo>
                      <a:lnTo>
                        <a:pt x="74" y="35"/>
                      </a:lnTo>
                      <a:lnTo>
                        <a:pt x="73" y="28"/>
                      </a:lnTo>
                      <a:lnTo>
                        <a:pt x="71" y="20"/>
                      </a:lnTo>
                      <a:lnTo>
                        <a:pt x="68" y="14"/>
                      </a:lnTo>
                      <a:lnTo>
                        <a:pt x="63" y="9"/>
                      </a:lnTo>
                      <a:lnTo>
                        <a:pt x="58" y="4"/>
                      </a:lnTo>
                      <a:lnTo>
                        <a:pt x="51" y="1"/>
                      </a:lnTo>
                      <a:lnTo>
                        <a:pt x="45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63" name="Freeform 378"/>
                <p:cNvSpPr>
                  <a:spLocks/>
                </p:cNvSpPr>
                <p:nvPr/>
              </p:nvSpPr>
              <p:spPr bwMode="auto">
                <a:xfrm>
                  <a:off x="1338" y="3260"/>
                  <a:ext cx="74" cy="71"/>
                </a:xfrm>
                <a:custGeom>
                  <a:avLst/>
                  <a:gdLst>
                    <a:gd name="T0" fmla="*/ 36 w 74"/>
                    <a:gd name="T1" fmla="*/ 0 h 71"/>
                    <a:gd name="T2" fmla="*/ 30 w 74"/>
                    <a:gd name="T3" fmla="*/ 0 h 71"/>
                    <a:gd name="T4" fmla="*/ 21 w 74"/>
                    <a:gd name="T5" fmla="*/ 1 h 71"/>
                    <a:gd name="T6" fmla="*/ 15 w 74"/>
                    <a:gd name="T7" fmla="*/ 4 h 71"/>
                    <a:gd name="T8" fmla="*/ 10 w 74"/>
                    <a:gd name="T9" fmla="*/ 9 h 71"/>
                    <a:gd name="T10" fmla="*/ 5 w 74"/>
                    <a:gd name="T11" fmla="*/ 14 h 71"/>
                    <a:gd name="T12" fmla="*/ 1 w 74"/>
                    <a:gd name="T13" fmla="*/ 20 h 71"/>
                    <a:gd name="T14" fmla="*/ 0 w 74"/>
                    <a:gd name="T15" fmla="*/ 28 h 71"/>
                    <a:gd name="T16" fmla="*/ 0 w 74"/>
                    <a:gd name="T17" fmla="*/ 35 h 71"/>
                    <a:gd name="T18" fmla="*/ 0 w 74"/>
                    <a:gd name="T19" fmla="*/ 42 h 71"/>
                    <a:gd name="T20" fmla="*/ 1 w 74"/>
                    <a:gd name="T21" fmla="*/ 49 h 71"/>
                    <a:gd name="T22" fmla="*/ 5 w 74"/>
                    <a:gd name="T23" fmla="*/ 55 h 71"/>
                    <a:gd name="T24" fmla="*/ 10 w 74"/>
                    <a:gd name="T25" fmla="*/ 60 h 71"/>
                    <a:gd name="T26" fmla="*/ 15 w 74"/>
                    <a:gd name="T27" fmla="*/ 65 h 71"/>
                    <a:gd name="T28" fmla="*/ 21 w 74"/>
                    <a:gd name="T29" fmla="*/ 68 h 71"/>
                    <a:gd name="T30" fmla="*/ 30 w 74"/>
                    <a:gd name="T31" fmla="*/ 69 h 71"/>
                    <a:gd name="T32" fmla="*/ 36 w 74"/>
                    <a:gd name="T33" fmla="*/ 71 h 71"/>
                    <a:gd name="T34" fmla="*/ 45 w 74"/>
                    <a:gd name="T35" fmla="*/ 69 h 71"/>
                    <a:gd name="T36" fmla="*/ 51 w 74"/>
                    <a:gd name="T37" fmla="*/ 68 h 71"/>
                    <a:gd name="T38" fmla="*/ 58 w 74"/>
                    <a:gd name="T39" fmla="*/ 65 h 71"/>
                    <a:gd name="T40" fmla="*/ 63 w 74"/>
                    <a:gd name="T41" fmla="*/ 60 h 71"/>
                    <a:gd name="T42" fmla="*/ 68 w 74"/>
                    <a:gd name="T43" fmla="*/ 55 h 71"/>
                    <a:gd name="T44" fmla="*/ 71 w 74"/>
                    <a:gd name="T45" fmla="*/ 49 h 71"/>
                    <a:gd name="T46" fmla="*/ 73 w 74"/>
                    <a:gd name="T47" fmla="*/ 42 h 71"/>
                    <a:gd name="T48" fmla="*/ 74 w 74"/>
                    <a:gd name="T49" fmla="*/ 35 h 71"/>
                    <a:gd name="T50" fmla="*/ 73 w 74"/>
                    <a:gd name="T51" fmla="*/ 28 h 71"/>
                    <a:gd name="T52" fmla="*/ 71 w 74"/>
                    <a:gd name="T53" fmla="*/ 20 h 71"/>
                    <a:gd name="T54" fmla="*/ 68 w 74"/>
                    <a:gd name="T55" fmla="*/ 14 h 71"/>
                    <a:gd name="T56" fmla="*/ 63 w 74"/>
                    <a:gd name="T57" fmla="*/ 9 h 71"/>
                    <a:gd name="T58" fmla="*/ 58 w 74"/>
                    <a:gd name="T59" fmla="*/ 4 h 71"/>
                    <a:gd name="T60" fmla="*/ 51 w 74"/>
                    <a:gd name="T61" fmla="*/ 1 h 71"/>
                    <a:gd name="T62" fmla="*/ 45 w 74"/>
                    <a:gd name="T63" fmla="*/ 0 h 71"/>
                    <a:gd name="T64" fmla="*/ 36 w 74"/>
                    <a:gd name="T65" fmla="*/ 0 h 7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74"/>
                    <a:gd name="T100" fmla="*/ 0 h 71"/>
                    <a:gd name="T101" fmla="*/ 74 w 74"/>
                    <a:gd name="T102" fmla="*/ 71 h 7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74" h="71">
                      <a:moveTo>
                        <a:pt x="36" y="0"/>
                      </a:moveTo>
                      <a:lnTo>
                        <a:pt x="30" y="0"/>
                      </a:lnTo>
                      <a:lnTo>
                        <a:pt x="21" y="1"/>
                      </a:lnTo>
                      <a:lnTo>
                        <a:pt x="15" y="4"/>
                      </a:lnTo>
                      <a:lnTo>
                        <a:pt x="10" y="9"/>
                      </a:lnTo>
                      <a:lnTo>
                        <a:pt x="5" y="14"/>
                      </a:lnTo>
                      <a:lnTo>
                        <a:pt x="1" y="20"/>
                      </a:lnTo>
                      <a:lnTo>
                        <a:pt x="0" y="28"/>
                      </a:lnTo>
                      <a:lnTo>
                        <a:pt x="0" y="35"/>
                      </a:lnTo>
                      <a:lnTo>
                        <a:pt x="0" y="42"/>
                      </a:lnTo>
                      <a:lnTo>
                        <a:pt x="1" y="49"/>
                      </a:lnTo>
                      <a:lnTo>
                        <a:pt x="5" y="55"/>
                      </a:lnTo>
                      <a:lnTo>
                        <a:pt x="10" y="60"/>
                      </a:lnTo>
                      <a:lnTo>
                        <a:pt x="15" y="65"/>
                      </a:lnTo>
                      <a:lnTo>
                        <a:pt x="21" y="68"/>
                      </a:lnTo>
                      <a:lnTo>
                        <a:pt x="30" y="69"/>
                      </a:lnTo>
                      <a:lnTo>
                        <a:pt x="36" y="71"/>
                      </a:lnTo>
                      <a:lnTo>
                        <a:pt x="45" y="69"/>
                      </a:lnTo>
                      <a:lnTo>
                        <a:pt x="51" y="68"/>
                      </a:lnTo>
                      <a:lnTo>
                        <a:pt x="58" y="65"/>
                      </a:lnTo>
                      <a:lnTo>
                        <a:pt x="63" y="60"/>
                      </a:lnTo>
                      <a:lnTo>
                        <a:pt x="68" y="55"/>
                      </a:lnTo>
                      <a:lnTo>
                        <a:pt x="71" y="49"/>
                      </a:lnTo>
                      <a:lnTo>
                        <a:pt x="73" y="42"/>
                      </a:lnTo>
                      <a:lnTo>
                        <a:pt x="74" y="35"/>
                      </a:lnTo>
                      <a:lnTo>
                        <a:pt x="73" y="28"/>
                      </a:lnTo>
                      <a:lnTo>
                        <a:pt x="71" y="20"/>
                      </a:lnTo>
                      <a:lnTo>
                        <a:pt x="68" y="14"/>
                      </a:lnTo>
                      <a:lnTo>
                        <a:pt x="63" y="9"/>
                      </a:lnTo>
                      <a:lnTo>
                        <a:pt x="58" y="4"/>
                      </a:lnTo>
                      <a:lnTo>
                        <a:pt x="51" y="1"/>
                      </a:lnTo>
                      <a:lnTo>
                        <a:pt x="45" y="0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64" name="Freeform 379"/>
                <p:cNvSpPr>
                  <a:spLocks/>
                </p:cNvSpPr>
                <p:nvPr/>
              </p:nvSpPr>
              <p:spPr bwMode="auto">
                <a:xfrm>
                  <a:off x="1565" y="3260"/>
                  <a:ext cx="74" cy="71"/>
                </a:xfrm>
                <a:custGeom>
                  <a:avLst/>
                  <a:gdLst>
                    <a:gd name="T0" fmla="*/ 36 w 74"/>
                    <a:gd name="T1" fmla="*/ 0 h 71"/>
                    <a:gd name="T2" fmla="*/ 30 w 74"/>
                    <a:gd name="T3" fmla="*/ 0 h 71"/>
                    <a:gd name="T4" fmla="*/ 23 w 74"/>
                    <a:gd name="T5" fmla="*/ 1 h 71"/>
                    <a:gd name="T6" fmla="*/ 16 w 74"/>
                    <a:gd name="T7" fmla="*/ 4 h 71"/>
                    <a:gd name="T8" fmla="*/ 10 w 74"/>
                    <a:gd name="T9" fmla="*/ 9 h 71"/>
                    <a:gd name="T10" fmla="*/ 6 w 74"/>
                    <a:gd name="T11" fmla="*/ 14 h 71"/>
                    <a:gd name="T12" fmla="*/ 3 w 74"/>
                    <a:gd name="T13" fmla="*/ 20 h 71"/>
                    <a:gd name="T14" fmla="*/ 0 w 74"/>
                    <a:gd name="T15" fmla="*/ 28 h 71"/>
                    <a:gd name="T16" fmla="*/ 0 w 74"/>
                    <a:gd name="T17" fmla="*/ 35 h 71"/>
                    <a:gd name="T18" fmla="*/ 0 w 74"/>
                    <a:gd name="T19" fmla="*/ 42 h 71"/>
                    <a:gd name="T20" fmla="*/ 3 w 74"/>
                    <a:gd name="T21" fmla="*/ 49 h 71"/>
                    <a:gd name="T22" fmla="*/ 6 w 74"/>
                    <a:gd name="T23" fmla="*/ 55 h 71"/>
                    <a:gd name="T24" fmla="*/ 10 w 74"/>
                    <a:gd name="T25" fmla="*/ 60 h 71"/>
                    <a:gd name="T26" fmla="*/ 16 w 74"/>
                    <a:gd name="T27" fmla="*/ 65 h 71"/>
                    <a:gd name="T28" fmla="*/ 23 w 74"/>
                    <a:gd name="T29" fmla="*/ 68 h 71"/>
                    <a:gd name="T30" fmla="*/ 30 w 74"/>
                    <a:gd name="T31" fmla="*/ 69 h 71"/>
                    <a:gd name="T32" fmla="*/ 36 w 74"/>
                    <a:gd name="T33" fmla="*/ 71 h 71"/>
                    <a:gd name="T34" fmla="*/ 44 w 74"/>
                    <a:gd name="T35" fmla="*/ 69 h 71"/>
                    <a:gd name="T36" fmla="*/ 51 w 74"/>
                    <a:gd name="T37" fmla="*/ 68 h 71"/>
                    <a:gd name="T38" fmla="*/ 58 w 74"/>
                    <a:gd name="T39" fmla="*/ 65 h 71"/>
                    <a:gd name="T40" fmla="*/ 63 w 74"/>
                    <a:gd name="T41" fmla="*/ 60 h 71"/>
                    <a:gd name="T42" fmla="*/ 68 w 74"/>
                    <a:gd name="T43" fmla="*/ 55 h 71"/>
                    <a:gd name="T44" fmla="*/ 71 w 74"/>
                    <a:gd name="T45" fmla="*/ 49 h 71"/>
                    <a:gd name="T46" fmla="*/ 73 w 74"/>
                    <a:gd name="T47" fmla="*/ 42 h 71"/>
                    <a:gd name="T48" fmla="*/ 74 w 74"/>
                    <a:gd name="T49" fmla="*/ 35 h 71"/>
                    <a:gd name="T50" fmla="*/ 73 w 74"/>
                    <a:gd name="T51" fmla="*/ 28 h 71"/>
                    <a:gd name="T52" fmla="*/ 71 w 74"/>
                    <a:gd name="T53" fmla="*/ 20 h 71"/>
                    <a:gd name="T54" fmla="*/ 68 w 74"/>
                    <a:gd name="T55" fmla="*/ 14 h 71"/>
                    <a:gd name="T56" fmla="*/ 63 w 74"/>
                    <a:gd name="T57" fmla="*/ 9 h 71"/>
                    <a:gd name="T58" fmla="*/ 58 w 74"/>
                    <a:gd name="T59" fmla="*/ 4 h 71"/>
                    <a:gd name="T60" fmla="*/ 51 w 74"/>
                    <a:gd name="T61" fmla="*/ 1 h 71"/>
                    <a:gd name="T62" fmla="*/ 44 w 74"/>
                    <a:gd name="T63" fmla="*/ 0 h 71"/>
                    <a:gd name="T64" fmla="*/ 36 w 74"/>
                    <a:gd name="T65" fmla="*/ 0 h 7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74"/>
                    <a:gd name="T100" fmla="*/ 0 h 71"/>
                    <a:gd name="T101" fmla="*/ 74 w 74"/>
                    <a:gd name="T102" fmla="*/ 71 h 7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74" h="71">
                      <a:moveTo>
                        <a:pt x="36" y="0"/>
                      </a:moveTo>
                      <a:lnTo>
                        <a:pt x="30" y="0"/>
                      </a:lnTo>
                      <a:lnTo>
                        <a:pt x="23" y="1"/>
                      </a:lnTo>
                      <a:lnTo>
                        <a:pt x="16" y="4"/>
                      </a:lnTo>
                      <a:lnTo>
                        <a:pt x="10" y="9"/>
                      </a:lnTo>
                      <a:lnTo>
                        <a:pt x="6" y="14"/>
                      </a:lnTo>
                      <a:lnTo>
                        <a:pt x="3" y="20"/>
                      </a:lnTo>
                      <a:lnTo>
                        <a:pt x="0" y="28"/>
                      </a:lnTo>
                      <a:lnTo>
                        <a:pt x="0" y="35"/>
                      </a:lnTo>
                      <a:lnTo>
                        <a:pt x="0" y="42"/>
                      </a:lnTo>
                      <a:lnTo>
                        <a:pt x="3" y="49"/>
                      </a:lnTo>
                      <a:lnTo>
                        <a:pt x="6" y="55"/>
                      </a:lnTo>
                      <a:lnTo>
                        <a:pt x="10" y="60"/>
                      </a:lnTo>
                      <a:lnTo>
                        <a:pt x="16" y="65"/>
                      </a:lnTo>
                      <a:lnTo>
                        <a:pt x="23" y="68"/>
                      </a:lnTo>
                      <a:lnTo>
                        <a:pt x="30" y="69"/>
                      </a:lnTo>
                      <a:lnTo>
                        <a:pt x="36" y="71"/>
                      </a:lnTo>
                      <a:lnTo>
                        <a:pt x="44" y="69"/>
                      </a:lnTo>
                      <a:lnTo>
                        <a:pt x="51" y="68"/>
                      </a:lnTo>
                      <a:lnTo>
                        <a:pt x="58" y="65"/>
                      </a:lnTo>
                      <a:lnTo>
                        <a:pt x="63" y="60"/>
                      </a:lnTo>
                      <a:lnTo>
                        <a:pt x="68" y="55"/>
                      </a:lnTo>
                      <a:lnTo>
                        <a:pt x="71" y="49"/>
                      </a:lnTo>
                      <a:lnTo>
                        <a:pt x="73" y="42"/>
                      </a:lnTo>
                      <a:lnTo>
                        <a:pt x="74" y="35"/>
                      </a:lnTo>
                      <a:lnTo>
                        <a:pt x="73" y="28"/>
                      </a:lnTo>
                      <a:lnTo>
                        <a:pt x="71" y="20"/>
                      </a:lnTo>
                      <a:lnTo>
                        <a:pt x="68" y="14"/>
                      </a:lnTo>
                      <a:lnTo>
                        <a:pt x="63" y="9"/>
                      </a:lnTo>
                      <a:lnTo>
                        <a:pt x="58" y="4"/>
                      </a:lnTo>
                      <a:lnTo>
                        <a:pt x="51" y="1"/>
                      </a:lnTo>
                      <a:lnTo>
                        <a:pt x="44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65" name="Freeform 380"/>
                <p:cNvSpPr>
                  <a:spLocks/>
                </p:cNvSpPr>
                <p:nvPr/>
              </p:nvSpPr>
              <p:spPr bwMode="auto">
                <a:xfrm>
                  <a:off x="1565" y="3260"/>
                  <a:ext cx="74" cy="71"/>
                </a:xfrm>
                <a:custGeom>
                  <a:avLst/>
                  <a:gdLst>
                    <a:gd name="T0" fmla="*/ 36 w 74"/>
                    <a:gd name="T1" fmla="*/ 0 h 71"/>
                    <a:gd name="T2" fmla="*/ 30 w 74"/>
                    <a:gd name="T3" fmla="*/ 0 h 71"/>
                    <a:gd name="T4" fmla="*/ 23 w 74"/>
                    <a:gd name="T5" fmla="*/ 1 h 71"/>
                    <a:gd name="T6" fmla="*/ 16 w 74"/>
                    <a:gd name="T7" fmla="*/ 4 h 71"/>
                    <a:gd name="T8" fmla="*/ 10 w 74"/>
                    <a:gd name="T9" fmla="*/ 9 h 71"/>
                    <a:gd name="T10" fmla="*/ 6 w 74"/>
                    <a:gd name="T11" fmla="*/ 14 h 71"/>
                    <a:gd name="T12" fmla="*/ 3 w 74"/>
                    <a:gd name="T13" fmla="*/ 20 h 71"/>
                    <a:gd name="T14" fmla="*/ 0 w 74"/>
                    <a:gd name="T15" fmla="*/ 28 h 71"/>
                    <a:gd name="T16" fmla="*/ 0 w 74"/>
                    <a:gd name="T17" fmla="*/ 35 h 71"/>
                    <a:gd name="T18" fmla="*/ 0 w 74"/>
                    <a:gd name="T19" fmla="*/ 42 h 71"/>
                    <a:gd name="T20" fmla="*/ 3 w 74"/>
                    <a:gd name="T21" fmla="*/ 49 h 71"/>
                    <a:gd name="T22" fmla="*/ 6 w 74"/>
                    <a:gd name="T23" fmla="*/ 55 h 71"/>
                    <a:gd name="T24" fmla="*/ 10 w 74"/>
                    <a:gd name="T25" fmla="*/ 60 h 71"/>
                    <a:gd name="T26" fmla="*/ 16 w 74"/>
                    <a:gd name="T27" fmla="*/ 65 h 71"/>
                    <a:gd name="T28" fmla="*/ 23 w 74"/>
                    <a:gd name="T29" fmla="*/ 68 h 71"/>
                    <a:gd name="T30" fmla="*/ 30 w 74"/>
                    <a:gd name="T31" fmla="*/ 69 h 71"/>
                    <a:gd name="T32" fmla="*/ 36 w 74"/>
                    <a:gd name="T33" fmla="*/ 71 h 71"/>
                    <a:gd name="T34" fmla="*/ 44 w 74"/>
                    <a:gd name="T35" fmla="*/ 69 h 71"/>
                    <a:gd name="T36" fmla="*/ 51 w 74"/>
                    <a:gd name="T37" fmla="*/ 68 h 71"/>
                    <a:gd name="T38" fmla="*/ 58 w 74"/>
                    <a:gd name="T39" fmla="*/ 65 h 71"/>
                    <a:gd name="T40" fmla="*/ 63 w 74"/>
                    <a:gd name="T41" fmla="*/ 60 h 71"/>
                    <a:gd name="T42" fmla="*/ 68 w 74"/>
                    <a:gd name="T43" fmla="*/ 55 h 71"/>
                    <a:gd name="T44" fmla="*/ 71 w 74"/>
                    <a:gd name="T45" fmla="*/ 49 h 71"/>
                    <a:gd name="T46" fmla="*/ 73 w 74"/>
                    <a:gd name="T47" fmla="*/ 42 h 71"/>
                    <a:gd name="T48" fmla="*/ 74 w 74"/>
                    <a:gd name="T49" fmla="*/ 35 h 71"/>
                    <a:gd name="T50" fmla="*/ 73 w 74"/>
                    <a:gd name="T51" fmla="*/ 28 h 71"/>
                    <a:gd name="T52" fmla="*/ 71 w 74"/>
                    <a:gd name="T53" fmla="*/ 20 h 71"/>
                    <a:gd name="T54" fmla="*/ 68 w 74"/>
                    <a:gd name="T55" fmla="*/ 14 h 71"/>
                    <a:gd name="T56" fmla="*/ 63 w 74"/>
                    <a:gd name="T57" fmla="*/ 9 h 71"/>
                    <a:gd name="T58" fmla="*/ 58 w 74"/>
                    <a:gd name="T59" fmla="*/ 4 h 71"/>
                    <a:gd name="T60" fmla="*/ 51 w 74"/>
                    <a:gd name="T61" fmla="*/ 1 h 71"/>
                    <a:gd name="T62" fmla="*/ 44 w 74"/>
                    <a:gd name="T63" fmla="*/ 0 h 71"/>
                    <a:gd name="T64" fmla="*/ 36 w 74"/>
                    <a:gd name="T65" fmla="*/ 0 h 7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74"/>
                    <a:gd name="T100" fmla="*/ 0 h 71"/>
                    <a:gd name="T101" fmla="*/ 74 w 74"/>
                    <a:gd name="T102" fmla="*/ 71 h 7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74" h="71">
                      <a:moveTo>
                        <a:pt x="36" y="0"/>
                      </a:moveTo>
                      <a:lnTo>
                        <a:pt x="30" y="0"/>
                      </a:lnTo>
                      <a:lnTo>
                        <a:pt x="23" y="1"/>
                      </a:lnTo>
                      <a:lnTo>
                        <a:pt x="16" y="4"/>
                      </a:lnTo>
                      <a:lnTo>
                        <a:pt x="10" y="9"/>
                      </a:lnTo>
                      <a:lnTo>
                        <a:pt x="6" y="14"/>
                      </a:lnTo>
                      <a:lnTo>
                        <a:pt x="3" y="20"/>
                      </a:lnTo>
                      <a:lnTo>
                        <a:pt x="0" y="28"/>
                      </a:lnTo>
                      <a:lnTo>
                        <a:pt x="0" y="35"/>
                      </a:lnTo>
                      <a:lnTo>
                        <a:pt x="0" y="42"/>
                      </a:lnTo>
                      <a:lnTo>
                        <a:pt x="3" y="49"/>
                      </a:lnTo>
                      <a:lnTo>
                        <a:pt x="6" y="55"/>
                      </a:lnTo>
                      <a:lnTo>
                        <a:pt x="10" y="60"/>
                      </a:lnTo>
                      <a:lnTo>
                        <a:pt x="16" y="65"/>
                      </a:lnTo>
                      <a:lnTo>
                        <a:pt x="23" y="68"/>
                      </a:lnTo>
                      <a:lnTo>
                        <a:pt x="30" y="69"/>
                      </a:lnTo>
                      <a:lnTo>
                        <a:pt x="36" y="71"/>
                      </a:lnTo>
                      <a:lnTo>
                        <a:pt x="44" y="69"/>
                      </a:lnTo>
                      <a:lnTo>
                        <a:pt x="51" y="68"/>
                      </a:lnTo>
                      <a:lnTo>
                        <a:pt x="58" y="65"/>
                      </a:lnTo>
                      <a:lnTo>
                        <a:pt x="63" y="60"/>
                      </a:lnTo>
                      <a:lnTo>
                        <a:pt x="68" y="55"/>
                      </a:lnTo>
                      <a:lnTo>
                        <a:pt x="71" y="49"/>
                      </a:lnTo>
                      <a:lnTo>
                        <a:pt x="73" y="42"/>
                      </a:lnTo>
                      <a:lnTo>
                        <a:pt x="74" y="35"/>
                      </a:lnTo>
                      <a:lnTo>
                        <a:pt x="73" y="28"/>
                      </a:lnTo>
                      <a:lnTo>
                        <a:pt x="71" y="20"/>
                      </a:lnTo>
                      <a:lnTo>
                        <a:pt x="68" y="14"/>
                      </a:lnTo>
                      <a:lnTo>
                        <a:pt x="63" y="9"/>
                      </a:lnTo>
                      <a:lnTo>
                        <a:pt x="58" y="4"/>
                      </a:lnTo>
                      <a:lnTo>
                        <a:pt x="51" y="1"/>
                      </a:lnTo>
                      <a:lnTo>
                        <a:pt x="44" y="0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66" name="Line 381"/>
                <p:cNvSpPr>
                  <a:spLocks noChangeShapeType="1"/>
                </p:cNvSpPr>
                <p:nvPr/>
              </p:nvSpPr>
              <p:spPr bwMode="auto">
                <a:xfrm>
                  <a:off x="1159" y="3285"/>
                  <a:ext cx="151" cy="24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67" name="Line 382"/>
                <p:cNvSpPr>
                  <a:spLocks noChangeShapeType="1"/>
                </p:cNvSpPr>
                <p:nvPr/>
              </p:nvSpPr>
              <p:spPr bwMode="auto">
                <a:xfrm>
                  <a:off x="1457" y="3079"/>
                  <a:ext cx="85" cy="1"/>
                </a:xfrm>
                <a:prstGeom prst="line">
                  <a:avLst/>
                </a:prstGeom>
                <a:noFill/>
                <a:ln w="38100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68" name="Line 383"/>
                <p:cNvSpPr>
                  <a:spLocks noChangeShapeType="1"/>
                </p:cNvSpPr>
                <p:nvPr/>
              </p:nvSpPr>
              <p:spPr bwMode="auto">
                <a:xfrm>
                  <a:off x="1533" y="3079"/>
                  <a:ext cx="1" cy="131"/>
                </a:xfrm>
                <a:prstGeom prst="line">
                  <a:avLst/>
                </a:pr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69" name="Freeform 384"/>
                <p:cNvSpPr>
                  <a:spLocks/>
                </p:cNvSpPr>
                <p:nvPr/>
              </p:nvSpPr>
              <p:spPr bwMode="auto">
                <a:xfrm>
                  <a:off x="1316" y="3239"/>
                  <a:ext cx="116" cy="56"/>
                </a:xfrm>
                <a:custGeom>
                  <a:avLst/>
                  <a:gdLst>
                    <a:gd name="T0" fmla="*/ 0 w 116"/>
                    <a:gd name="T1" fmla="*/ 51 h 56"/>
                    <a:gd name="T2" fmla="*/ 2 w 116"/>
                    <a:gd name="T3" fmla="*/ 40 h 56"/>
                    <a:gd name="T4" fmla="*/ 7 w 116"/>
                    <a:gd name="T5" fmla="*/ 29 h 56"/>
                    <a:gd name="T6" fmla="*/ 14 w 116"/>
                    <a:gd name="T7" fmla="*/ 21 h 56"/>
                    <a:gd name="T8" fmla="*/ 20 w 116"/>
                    <a:gd name="T9" fmla="*/ 13 h 56"/>
                    <a:gd name="T10" fmla="*/ 30 w 116"/>
                    <a:gd name="T11" fmla="*/ 6 h 56"/>
                    <a:gd name="T12" fmla="*/ 40 w 116"/>
                    <a:gd name="T13" fmla="*/ 2 h 56"/>
                    <a:gd name="T14" fmla="*/ 52 w 116"/>
                    <a:gd name="T15" fmla="*/ 0 h 56"/>
                    <a:gd name="T16" fmla="*/ 65 w 116"/>
                    <a:gd name="T17" fmla="*/ 0 h 56"/>
                    <a:gd name="T18" fmla="*/ 75 w 116"/>
                    <a:gd name="T19" fmla="*/ 2 h 56"/>
                    <a:gd name="T20" fmla="*/ 86 w 116"/>
                    <a:gd name="T21" fmla="*/ 6 h 56"/>
                    <a:gd name="T22" fmla="*/ 95 w 116"/>
                    <a:gd name="T23" fmla="*/ 13 h 56"/>
                    <a:gd name="T24" fmla="*/ 103 w 116"/>
                    <a:gd name="T25" fmla="*/ 21 h 56"/>
                    <a:gd name="T26" fmla="*/ 110 w 116"/>
                    <a:gd name="T27" fmla="*/ 29 h 56"/>
                    <a:gd name="T28" fmla="*/ 115 w 116"/>
                    <a:gd name="T29" fmla="*/ 40 h 56"/>
                    <a:gd name="T30" fmla="*/ 116 w 116"/>
                    <a:gd name="T31" fmla="*/ 51 h 56"/>
                    <a:gd name="T32" fmla="*/ 116 w 116"/>
                    <a:gd name="T33" fmla="*/ 56 h 56"/>
                    <a:gd name="T34" fmla="*/ 116 w 116"/>
                    <a:gd name="T35" fmla="*/ 44 h 56"/>
                    <a:gd name="T36" fmla="*/ 111 w 116"/>
                    <a:gd name="T37" fmla="*/ 33 h 56"/>
                    <a:gd name="T38" fmla="*/ 106 w 116"/>
                    <a:gd name="T39" fmla="*/ 24 h 56"/>
                    <a:gd name="T40" fmla="*/ 100 w 116"/>
                    <a:gd name="T41" fmla="*/ 16 h 56"/>
                    <a:gd name="T42" fmla="*/ 91 w 116"/>
                    <a:gd name="T43" fmla="*/ 9 h 56"/>
                    <a:gd name="T44" fmla="*/ 81 w 116"/>
                    <a:gd name="T45" fmla="*/ 5 h 56"/>
                    <a:gd name="T46" fmla="*/ 70 w 116"/>
                    <a:gd name="T47" fmla="*/ 0 h 56"/>
                    <a:gd name="T48" fmla="*/ 58 w 116"/>
                    <a:gd name="T49" fmla="*/ 0 h 56"/>
                    <a:gd name="T50" fmla="*/ 47 w 116"/>
                    <a:gd name="T51" fmla="*/ 0 h 56"/>
                    <a:gd name="T52" fmla="*/ 35 w 116"/>
                    <a:gd name="T53" fmla="*/ 5 h 56"/>
                    <a:gd name="T54" fmla="*/ 25 w 116"/>
                    <a:gd name="T55" fmla="*/ 9 h 56"/>
                    <a:gd name="T56" fmla="*/ 17 w 116"/>
                    <a:gd name="T57" fmla="*/ 16 h 56"/>
                    <a:gd name="T58" fmla="*/ 10 w 116"/>
                    <a:gd name="T59" fmla="*/ 24 h 56"/>
                    <a:gd name="T60" fmla="*/ 4 w 116"/>
                    <a:gd name="T61" fmla="*/ 33 h 56"/>
                    <a:gd name="T62" fmla="*/ 0 w 116"/>
                    <a:gd name="T63" fmla="*/ 44 h 56"/>
                    <a:gd name="T64" fmla="*/ 0 w 116"/>
                    <a:gd name="T65" fmla="*/ 56 h 5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16"/>
                    <a:gd name="T100" fmla="*/ 0 h 56"/>
                    <a:gd name="T101" fmla="*/ 116 w 116"/>
                    <a:gd name="T102" fmla="*/ 56 h 5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16" h="56">
                      <a:moveTo>
                        <a:pt x="0" y="56"/>
                      </a:moveTo>
                      <a:lnTo>
                        <a:pt x="0" y="51"/>
                      </a:lnTo>
                      <a:lnTo>
                        <a:pt x="0" y="44"/>
                      </a:lnTo>
                      <a:lnTo>
                        <a:pt x="2" y="40"/>
                      </a:lnTo>
                      <a:lnTo>
                        <a:pt x="4" y="33"/>
                      </a:lnTo>
                      <a:lnTo>
                        <a:pt x="7" y="29"/>
                      </a:lnTo>
                      <a:lnTo>
                        <a:pt x="10" y="24"/>
                      </a:lnTo>
                      <a:lnTo>
                        <a:pt x="14" y="21"/>
                      </a:lnTo>
                      <a:lnTo>
                        <a:pt x="17" y="16"/>
                      </a:lnTo>
                      <a:lnTo>
                        <a:pt x="20" y="13"/>
                      </a:lnTo>
                      <a:lnTo>
                        <a:pt x="25" y="9"/>
                      </a:lnTo>
                      <a:lnTo>
                        <a:pt x="30" y="6"/>
                      </a:lnTo>
                      <a:lnTo>
                        <a:pt x="35" y="5"/>
                      </a:lnTo>
                      <a:lnTo>
                        <a:pt x="40" y="2"/>
                      </a:lnTo>
                      <a:lnTo>
                        <a:pt x="47" y="0"/>
                      </a:lnTo>
                      <a:lnTo>
                        <a:pt x="52" y="0"/>
                      </a:lnTo>
                      <a:lnTo>
                        <a:pt x="58" y="0"/>
                      </a:lnTo>
                      <a:lnTo>
                        <a:pt x="65" y="0"/>
                      </a:lnTo>
                      <a:lnTo>
                        <a:pt x="70" y="0"/>
                      </a:lnTo>
                      <a:lnTo>
                        <a:pt x="75" y="2"/>
                      </a:lnTo>
                      <a:lnTo>
                        <a:pt x="81" y="5"/>
                      </a:lnTo>
                      <a:lnTo>
                        <a:pt x="86" y="6"/>
                      </a:lnTo>
                      <a:lnTo>
                        <a:pt x="91" y="9"/>
                      </a:lnTo>
                      <a:lnTo>
                        <a:pt x="95" y="13"/>
                      </a:lnTo>
                      <a:lnTo>
                        <a:pt x="100" y="16"/>
                      </a:lnTo>
                      <a:lnTo>
                        <a:pt x="103" y="21"/>
                      </a:lnTo>
                      <a:lnTo>
                        <a:pt x="106" y="24"/>
                      </a:lnTo>
                      <a:lnTo>
                        <a:pt x="110" y="29"/>
                      </a:lnTo>
                      <a:lnTo>
                        <a:pt x="111" y="33"/>
                      </a:lnTo>
                      <a:lnTo>
                        <a:pt x="115" y="40"/>
                      </a:lnTo>
                      <a:lnTo>
                        <a:pt x="116" y="44"/>
                      </a:lnTo>
                      <a:lnTo>
                        <a:pt x="116" y="51"/>
                      </a:lnTo>
                      <a:lnTo>
                        <a:pt x="116" y="56"/>
                      </a:lnTo>
                      <a:lnTo>
                        <a:pt x="116" y="51"/>
                      </a:lnTo>
                      <a:lnTo>
                        <a:pt x="116" y="44"/>
                      </a:lnTo>
                      <a:lnTo>
                        <a:pt x="115" y="40"/>
                      </a:lnTo>
                      <a:lnTo>
                        <a:pt x="111" y="33"/>
                      </a:lnTo>
                      <a:lnTo>
                        <a:pt x="110" y="29"/>
                      </a:lnTo>
                      <a:lnTo>
                        <a:pt x="106" y="24"/>
                      </a:lnTo>
                      <a:lnTo>
                        <a:pt x="103" y="21"/>
                      </a:lnTo>
                      <a:lnTo>
                        <a:pt x="100" y="16"/>
                      </a:lnTo>
                      <a:lnTo>
                        <a:pt x="95" y="13"/>
                      </a:lnTo>
                      <a:lnTo>
                        <a:pt x="91" y="9"/>
                      </a:lnTo>
                      <a:lnTo>
                        <a:pt x="86" y="6"/>
                      </a:lnTo>
                      <a:lnTo>
                        <a:pt x="81" y="5"/>
                      </a:lnTo>
                      <a:lnTo>
                        <a:pt x="75" y="2"/>
                      </a:lnTo>
                      <a:lnTo>
                        <a:pt x="70" y="0"/>
                      </a:lnTo>
                      <a:lnTo>
                        <a:pt x="65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47" y="0"/>
                      </a:lnTo>
                      <a:lnTo>
                        <a:pt x="40" y="2"/>
                      </a:lnTo>
                      <a:lnTo>
                        <a:pt x="35" y="5"/>
                      </a:lnTo>
                      <a:lnTo>
                        <a:pt x="30" y="6"/>
                      </a:lnTo>
                      <a:lnTo>
                        <a:pt x="25" y="9"/>
                      </a:lnTo>
                      <a:lnTo>
                        <a:pt x="20" y="13"/>
                      </a:lnTo>
                      <a:lnTo>
                        <a:pt x="17" y="16"/>
                      </a:lnTo>
                      <a:lnTo>
                        <a:pt x="14" y="21"/>
                      </a:lnTo>
                      <a:lnTo>
                        <a:pt x="10" y="24"/>
                      </a:lnTo>
                      <a:lnTo>
                        <a:pt x="7" y="29"/>
                      </a:lnTo>
                      <a:lnTo>
                        <a:pt x="4" y="33"/>
                      </a:lnTo>
                      <a:lnTo>
                        <a:pt x="2" y="40"/>
                      </a:lnTo>
                      <a:lnTo>
                        <a:pt x="0" y="44"/>
                      </a:lnTo>
                      <a:lnTo>
                        <a:pt x="0" y="51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70" name="Freeform 385"/>
                <p:cNvSpPr>
                  <a:spLocks/>
                </p:cNvSpPr>
                <p:nvPr/>
              </p:nvSpPr>
              <p:spPr bwMode="auto">
                <a:xfrm>
                  <a:off x="1316" y="3239"/>
                  <a:ext cx="116" cy="56"/>
                </a:xfrm>
                <a:custGeom>
                  <a:avLst/>
                  <a:gdLst>
                    <a:gd name="T0" fmla="*/ 0 w 116"/>
                    <a:gd name="T1" fmla="*/ 51 h 56"/>
                    <a:gd name="T2" fmla="*/ 2 w 116"/>
                    <a:gd name="T3" fmla="*/ 40 h 56"/>
                    <a:gd name="T4" fmla="*/ 7 w 116"/>
                    <a:gd name="T5" fmla="*/ 29 h 56"/>
                    <a:gd name="T6" fmla="*/ 14 w 116"/>
                    <a:gd name="T7" fmla="*/ 21 h 56"/>
                    <a:gd name="T8" fmla="*/ 20 w 116"/>
                    <a:gd name="T9" fmla="*/ 13 h 56"/>
                    <a:gd name="T10" fmla="*/ 30 w 116"/>
                    <a:gd name="T11" fmla="*/ 6 h 56"/>
                    <a:gd name="T12" fmla="*/ 40 w 116"/>
                    <a:gd name="T13" fmla="*/ 2 h 56"/>
                    <a:gd name="T14" fmla="*/ 52 w 116"/>
                    <a:gd name="T15" fmla="*/ 0 h 56"/>
                    <a:gd name="T16" fmla="*/ 65 w 116"/>
                    <a:gd name="T17" fmla="*/ 0 h 56"/>
                    <a:gd name="T18" fmla="*/ 75 w 116"/>
                    <a:gd name="T19" fmla="*/ 2 h 56"/>
                    <a:gd name="T20" fmla="*/ 86 w 116"/>
                    <a:gd name="T21" fmla="*/ 6 h 56"/>
                    <a:gd name="T22" fmla="*/ 95 w 116"/>
                    <a:gd name="T23" fmla="*/ 13 h 56"/>
                    <a:gd name="T24" fmla="*/ 103 w 116"/>
                    <a:gd name="T25" fmla="*/ 21 h 56"/>
                    <a:gd name="T26" fmla="*/ 110 w 116"/>
                    <a:gd name="T27" fmla="*/ 29 h 56"/>
                    <a:gd name="T28" fmla="*/ 115 w 116"/>
                    <a:gd name="T29" fmla="*/ 40 h 56"/>
                    <a:gd name="T30" fmla="*/ 116 w 116"/>
                    <a:gd name="T31" fmla="*/ 51 h 56"/>
                    <a:gd name="T32" fmla="*/ 116 w 116"/>
                    <a:gd name="T33" fmla="*/ 56 h 56"/>
                    <a:gd name="T34" fmla="*/ 116 w 116"/>
                    <a:gd name="T35" fmla="*/ 44 h 56"/>
                    <a:gd name="T36" fmla="*/ 111 w 116"/>
                    <a:gd name="T37" fmla="*/ 33 h 56"/>
                    <a:gd name="T38" fmla="*/ 106 w 116"/>
                    <a:gd name="T39" fmla="*/ 24 h 56"/>
                    <a:gd name="T40" fmla="*/ 100 w 116"/>
                    <a:gd name="T41" fmla="*/ 16 h 56"/>
                    <a:gd name="T42" fmla="*/ 91 w 116"/>
                    <a:gd name="T43" fmla="*/ 9 h 56"/>
                    <a:gd name="T44" fmla="*/ 81 w 116"/>
                    <a:gd name="T45" fmla="*/ 5 h 56"/>
                    <a:gd name="T46" fmla="*/ 70 w 116"/>
                    <a:gd name="T47" fmla="*/ 0 h 56"/>
                    <a:gd name="T48" fmla="*/ 58 w 116"/>
                    <a:gd name="T49" fmla="*/ 0 h 56"/>
                    <a:gd name="T50" fmla="*/ 47 w 116"/>
                    <a:gd name="T51" fmla="*/ 0 h 56"/>
                    <a:gd name="T52" fmla="*/ 35 w 116"/>
                    <a:gd name="T53" fmla="*/ 5 h 56"/>
                    <a:gd name="T54" fmla="*/ 25 w 116"/>
                    <a:gd name="T55" fmla="*/ 9 h 56"/>
                    <a:gd name="T56" fmla="*/ 17 w 116"/>
                    <a:gd name="T57" fmla="*/ 16 h 56"/>
                    <a:gd name="T58" fmla="*/ 10 w 116"/>
                    <a:gd name="T59" fmla="*/ 24 h 56"/>
                    <a:gd name="T60" fmla="*/ 4 w 116"/>
                    <a:gd name="T61" fmla="*/ 33 h 56"/>
                    <a:gd name="T62" fmla="*/ 0 w 116"/>
                    <a:gd name="T63" fmla="*/ 44 h 56"/>
                    <a:gd name="T64" fmla="*/ 0 w 116"/>
                    <a:gd name="T65" fmla="*/ 56 h 5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16"/>
                    <a:gd name="T100" fmla="*/ 0 h 56"/>
                    <a:gd name="T101" fmla="*/ 116 w 116"/>
                    <a:gd name="T102" fmla="*/ 56 h 5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16" h="56">
                      <a:moveTo>
                        <a:pt x="0" y="56"/>
                      </a:moveTo>
                      <a:lnTo>
                        <a:pt x="0" y="51"/>
                      </a:lnTo>
                      <a:lnTo>
                        <a:pt x="0" y="44"/>
                      </a:lnTo>
                      <a:lnTo>
                        <a:pt x="2" y="40"/>
                      </a:lnTo>
                      <a:lnTo>
                        <a:pt x="4" y="33"/>
                      </a:lnTo>
                      <a:lnTo>
                        <a:pt x="7" y="29"/>
                      </a:lnTo>
                      <a:lnTo>
                        <a:pt x="10" y="24"/>
                      </a:lnTo>
                      <a:lnTo>
                        <a:pt x="14" y="21"/>
                      </a:lnTo>
                      <a:lnTo>
                        <a:pt x="17" y="16"/>
                      </a:lnTo>
                      <a:lnTo>
                        <a:pt x="20" y="13"/>
                      </a:lnTo>
                      <a:lnTo>
                        <a:pt x="25" y="9"/>
                      </a:lnTo>
                      <a:lnTo>
                        <a:pt x="30" y="6"/>
                      </a:lnTo>
                      <a:lnTo>
                        <a:pt x="35" y="5"/>
                      </a:lnTo>
                      <a:lnTo>
                        <a:pt x="40" y="2"/>
                      </a:lnTo>
                      <a:lnTo>
                        <a:pt x="47" y="0"/>
                      </a:lnTo>
                      <a:lnTo>
                        <a:pt x="52" y="0"/>
                      </a:lnTo>
                      <a:lnTo>
                        <a:pt x="58" y="0"/>
                      </a:lnTo>
                      <a:lnTo>
                        <a:pt x="65" y="0"/>
                      </a:lnTo>
                      <a:lnTo>
                        <a:pt x="70" y="0"/>
                      </a:lnTo>
                      <a:lnTo>
                        <a:pt x="75" y="2"/>
                      </a:lnTo>
                      <a:lnTo>
                        <a:pt x="81" y="5"/>
                      </a:lnTo>
                      <a:lnTo>
                        <a:pt x="86" y="6"/>
                      </a:lnTo>
                      <a:lnTo>
                        <a:pt x="91" y="9"/>
                      </a:lnTo>
                      <a:lnTo>
                        <a:pt x="95" y="13"/>
                      </a:lnTo>
                      <a:lnTo>
                        <a:pt x="100" y="16"/>
                      </a:lnTo>
                      <a:lnTo>
                        <a:pt x="103" y="21"/>
                      </a:lnTo>
                      <a:lnTo>
                        <a:pt x="106" y="24"/>
                      </a:lnTo>
                      <a:lnTo>
                        <a:pt x="110" y="29"/>
                      </a:lnTo>
                      <a:lnTo>
                        <a:pt x="111" y="33"/>
                      </a:lnTo>
                      <a:lnTo>
                        <a:pt x="115" y="40"/>
                      </a:lnTo>
                      <a:lnTo>
                        <a:pt x="116" y="44"/>
                      </a:lnTo>
                      <a:lnTo>
                        <a:pt x="116" y="51"/>
                      </a:lnTo>
                      <a:lnTo>
                        <a:pt x="116" y="56"/>
                      </a:lnTo>
                      <a:lnTo>
                        <a:pt x="116" y="51"/>
                      </a:lnTo>
                      <a:lnTo>
                        <a:pt x="116" y="44"/>
                      </a:lnTo>
                      <a:lnTo>
                        <a:pt x="115" y="40"/>
                      </a:lnTo>
                      <a:lnTo>
                        <a:pt x="111" y="33"/>
                      </a:lnTo>
                      <a:lnTo>
                        <a:pt x="110" y="29"/>
                      </a:lnTo>
                      <a:lnTo>
                        <a:pt x="106" y="24"/>
                      </a:lnTo>
                      <a:lnTo>
                        <a:pt x="103" y="21"/>
                      </a:lnTo>
                      <a:lnTo>
                        <a:pt x="100" y="16"/>
                      </a:lnTo>
                      <a:lnTo>
                        <a:pt x="95" y="13"/>
                      </a:lnTo>
                      <a:lnTo>
                        <a:pt x="91" y="9"/>
                      </a:lnTo>
                      <a:lnTo>
                        <a:pt x="86" y="6"/>
                      </a:lnTo>
                      <a:lnTo>
                        <a:pt x="81" y="5"/>
                      </a:lnTo>
                      <a:lnTo>
                        <a:pt x="75" y="2"/>
                      </a:lnTo>
                      <a:lnTo>
                        <a:pt x="70" y="0"/>
                      </a:lnTo>
                      <a:lnTo>
                        <a:pt x="65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47" y="0"/>
                      </a:lnTo>
                      <a:lnTo>
                        <a:pt x="40" y="2"/>
                      </a:lnTo>
                      <a:lnTo>
                        <a:pt x="35" y="5"/>
                      </a:lnTo>
                      <a:lnTo>
                        <a:pt x="30" y="6"/>
                      </a:lnTo>
                      <a:lnTo>
                        <a:pt x="25" y="9"/>
                      </a:lnTo>
                      <a:lnTo>
                        <a:pt x="20" y="13"/>
                      </a:lnTo>
                      <a:lnTo>
                        <a:pt x="17" y="16"/>
                      </a:lnTo>
                      <a:lnTo>
                        <a:pt x="14" y="21"/>
                      </a:lnTo>
                      <a:lnTo>
                        <a:pt x="10" y="24"/>
                      </a:lnTo>
                      <a:lnTo>
                        <a:pt x="7" y="29"/>
                      </a:lnTo>
                      <a:lnTo>
                        <a:pt x="4" y="33"/>
                      </a:lnTo>
                      <a:lnTo>
                        <a:pt x="2" y="40"/>
                      </a:lnTo>
                      <a:lnTo>
                        <a:pt x="0" y="44"/>
                      </a:lnTo>
                      <a:lnTo>
                        <a:pt x="0" y="51"/>
                      </a:lnTo>
                      <a:lnTo>
                        <a:pt x="0" y="56"/>
                      </a:lnTo>
                    </a:path>
                  </a:pathLst>
                </a:custGeom>
                <a:noFill/>
                <a:ln w="28575">
                  <a:solidFill>
                    <a:srgbClr val="153B63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71" name="Freeform 386"/>
                <p:cNvSpPr>
                  <a:spLocks/>
                </p:cNvSpPr>
                <p:nvPr/>
              </p:nvSpPr>
              <p:spPr bwMode="auto">
                <a:xfrm>
                  <a:off x="1543" y="3239"/>
                  <a:ext cx="118" cy="56"/>
                </a:xfrm>
                <a:custGeom>
                  <a:avLst/>
                  <a:gdLst>
                    <a:gd name="T0" fmla="*/ 0 w 118"/>
                    <a:gd name="T1" fmla="*/ 51 h 56"/>
                    <a:gd name="T2" fmla="*/ 4 w 118"/>
                    <a:gd name="T3" fmla="*/ 40 h 56"/>
                    <a:gd name="T4" fmla="*/ 7 w 118"/>
                    <a:gd name="T5" fmla="*/ 29 h 56"/>
                    <a:gd name="T6" fmla="*/ 13 w 118"/>
                    <a:gd name="T7" fmla="*/ 21 h 56"/>
                    <a:gd name="T8" fmla="*/ 22 w 118"/>
                    <a:gd name="T9" fmla="*/ 13 h 56"/>
                    <a:gd name="T10" fmla="*/ 32 w 118"/>
                    <a:gd name="T11" fmla="*/ 6 h 56"/>
                    <a:gd name="T12" fmla="*/ 42 w 118"/>
                    <a:gd name="T13" fmla="*/ 2 h 56"/>
                    <a:gd name="T14" fmla="*/ 53 w 118"/>
                    <a:gd name="T15" fmla="*/ 0 h 56"/>
                    <a:gd name="T16" fmla="*/ 65 w 118"/>
                    <a:gd name="T17" fmla="*/ 0 h 56"/>
                    <a:gd name="T18" fmla="*/ 76 w 118"/>
                    <a:gd name="T19" fmla="*/ 2 h 56"/>
                    <a:gd name="T20" fmla="*/ 86 w 118"/>
                    <a:gd name="T21" fmla="*/ 6 h 56"/>
                    <a:gd name="T22" fmla="*/ 96 w 118"/>
                    <a:gd name="T23" fmla="*/ 13 h 56"/>
                    <a:gd name="T24" fmla="*/ 105 w 118"/>
                    <a:gd name="T25" fmla="*/ 21 h 56"/>
                    <a:gd name="T26" fmla="*/ 111 w 118"/>
                    <a:gd name="T27" fmla="*/ 29 h 56"/>
                    <a:gd name="T28" fmla="*/ 114 w 118"/>
                    <a:gd name="T29" fmla="*/ 40 h 56"/>
                    <a:gd name="T30" fmla="*/ 118 w 118"/>
                    <a:gd name="T31" fmla="*/ 51 h 56"/>
                    <a:gd name="T32" fmla="*/ 118 w 118"/>
                    <a:gd name="T33" fmla="*/ 56 h 56"/>
                    <a:gd name="T34" fmla="*/ 116 w 118"/>
                    <a:gd name="T35" fmla="*/ 44 h 56"/>
                    <a:gd name="T36" fmla="*/ 113 w 118"/>
                    <a:gd name="T37" fmla="*/ 33 h 56"/>
                    <a:gd name="T38" fmla="*/ 108 w 118"/>
                    <a:gd name="T39" fmla="*/ 24 h 56"/>
                    <a:gd name="T40" fmla="*/ 100 w 118"/>
                    <a:gd name="T41" fmla="*/ 16 h 56"/>
                    <a:gd name="T42" fmla="*/ 91 w 118"/>
                    <a:gd name="T43" fmla="*/ 9 h 56"/>
                    <a:gd name="T44" fmla="*/ 81 w 118"/>
                    <a:gd name="T45" fmla="*/ 5 h 56"/>
                    <a:gd name="T46" fmla="*/ 71 w 118"/>
                    <a:gd name="T47" fmla="*/ 0 h 56"/>
                    <a:gd name="T48" fmla="*/ 58 w 118"/>
                    <a:gd name="T49" fmla="*/ 0 h 56"/>
                    <a:gd name="T50" fmla="*/ 47 w 118"/>
                    <a:gd name="T51" fmla="*/ 0 h 56"/>
                    <a:gd name="T52" fmla="*/ 37 w 118"/>
                    <a:gd name="T53" fmla="*/ 5 h 56"/>
                    <a:gd name="T54" fmla="*/ 27 w 118"/>
                    <a:gd name="T55" fmla="*/ 9 h 56"/>
                    <a:gd name="T56" fmla="*/ 17 w 118"/>
                    <a:gd name="T57" fmla="*/ 16 h 56"/>
                    <a:gd name="T58" fmla="*/ 10 w 118"/>
                    <a:gd name="T59" fmla="*/ 24 h 56"/>
                    <a:gd name="T60" fmla="*/ 5 w 118"/>
                    <a:gd name="T61" fmla="*/ 33 h 56"/>
                    <a:gd name="T62" fmla="*/ 2 w 118"/>
                    <a:gd name="T63" fmla="*/ 44 h 56"/>
                    <a:gd name="T64" fmla="*/ 0 w 118"/>
                    <a:gd name="T65" fmla="*/ 56 h 5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18"/>
                    <a:gd name="T100" fmla="*/ 0 h 56"/>
                    <a:gd name="T101" fmla="*/ 118 w 118"/>
                    <a:gd name="T102" fmla="*/ 56 h 5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18" h="56">
                      <a:moveTo>
                        <a:pt x="0" y="56"/>
                      </a:moveTo>
                      <a:lnTo>
                        <a:pt x="0" y="51"/>
                      </a:lnTo>
                      <a:lnTo>
                        <a:pt x="2" y="44"/>
                      </a:lnTo>
                      <a:lnTo>
                        <a:pt x="4" y="40"/>
                      </a:lnTo>
                      <a:lnTo>
                        <a:pt x="5" y="33"/>
                      </a:lnTo>
                      <a:lnTo>
                        <a:pt x="7" y="29"/>
                      </a:lnTo>
                      <a:lnTo>
                        <a:pt x="10" y="24"/>
                      </a:lnTo>
                      <a:lnTo>
                        <a:pt x="13" y="21"/>
                      </a:lnTo>
                      <a:lnTo>
                        <a:pt x="17" y="16"/>
                      </a:lnTo>
                      <a:lnTo>
                        <a:pt x="22" y="13"/>
                      </a:lnTo>
                      <a:lnTo>
                        <a:pt x="27" y="9"/>
                      </a:lnTo>
                      <a:lnTo>
                        <a:pt x="32" y="6"/>
                      </a:lnTo>
                      <a:lnTo>
                        <a:pt x="37" y="5"/>
                      </a:lnTo>
                      <a:lnTo>
                        <a:pt x="42" y="2"/>
                      </a:lnTo>
                      <a:lnTo>
                        <a:pt x="47" y="0"/>
                      </a:lnTo>
                      <a:lnTo>
                        <a:pt x="53" y="0"/>
                      </a:lnTo>
                      <a:lnTo>
                        <a:pt x="58" y="0"/>
                      </a:lnTo>
                      <a:lnTo>
                        <a:pt x="65" y="0"/>
                      </a:lnTo>
                      <a:lnTo>
                        <a:pt x="71" y="0"/>
                      </a:lnTo>
                      <a:lnTo>
                        <a:pt x="76" y="2"/>
                      </a:lnTo>
                      <a:lnTo>
                        <a:pt x="81" y="5"/>
                      </a:lnTo>
                      <a:lnTo>
                        <a:pt x="86" y="6"/>
                      </a:lnTo>
                      <a:lnTo>
                        <a:pt x="91" y="9"/>
                      </a:lnTo>
                      <a:lnTo>
                        <a:pt x="96" y="13"/>
                      </a:lnTo>
                      <a:lnTo>
                        <a:pt x="100" y="16"/>
                      </a:lnTo>
                      <a:lnTo>
                        <a:pt x="105" y="21"/>
                      </a:lnTo>
                      <a:lnTo>
                        <a:pt x="108" y="24"/>
                      </a:lnTo>
                      <a:lnTo>
                        <a:pt x="111" y="29"/>
                      </a:lnTo>
                      <a:lnTo>
                        <a:pt x="113" y="33"/>
                      </a:lnTo>
                      <a:lnTo>
                        <a:pt x="114" y="40"/>
                      </a:lnTo>
                      <a:lnTo>
                        <a:pt x="116" y="44"/>
                      </a:lnTo>
                      <a:lnTo>
                        <a:pt x="118" y="51"/>
                      </a:lnTo>
                      <a:lnTo>
                        <a:pt x="118" y="56"/>
                      </a:lnTo>
                      <a:lnTo>
                        <a:pt x="118" y="51"/>
                      </a:lnTo>
                      <a:lnTo>
                        <a:pt x="116" y="44"/>
                      </a:lnTo>
                      <a:lnTo>
                        <a:pt x="114" y="40"/>
                      </a:lnTo>
                      <a:lnTo>
                        <a:pt x="113" y="33"/>
                      </a:lnTo>
                      <a:lnTo>
                        <a:pt x="111" y="29"/>
                      </a:lnTo>
                      <a:lnTo>
                        <a:pt x="108" y="24"/>
                      </a:lnTo>
                      <a:lnTo>
                        <a:pt x="105" y="21"/>
                      </a:lnTo>
                      <a:lnTo>
                        <a:pt x="100" y="16"/>
                      </a:lnTo>
                      <a:lnTo>
                        <a:pt x="96" y="13"/>
                      </a:lnTo>
                      <a:lnTo>
                        <a:pt x="91" y="9"/>
                      </a:lnTo>
                      <a:lnTo>
                        <a:pt x="86" y="6"/>
                      </a:lnTo>
                      <a:lnTo>
                        <a:pt x="81" y="5"/>
                      </a:lnTo>
                      <a:lnTo>
                        <a:pt x="76" y="2"/>
                      </a:lnTo>
                      <a:lnTo>
                        <a:pt x="71" y="0"/>
                      </a:lnTo>
                      <a:lnTo>
                        <a:pt x="65" y="0"/>
                      </a:lnTo>
                      <a:lnTo>
                        <a:pt x="58" y="0"/>
                      </a:lnTo>
                      <a:lnTo>
                        <a:pt x="53" y="0"/>
                      </a:lnTo>
                      <a:lnTo>
                        <a:pt x="47" y="0"/>
                      </a:lnTo>
                      <a:lnTo>
                        <a:pt x="42" y="2"/>
                      </a:lnTo>
                      <a:lnTo>
                        <a:pt x="37" y="5"/>
                      </a:lnTo>
                      <a:lnTo>
                        <a:pt x="32" y="6"/>
                      </a:lnTo>
                      <a:lnTo>
                        <a:pt x="27" y="9"/>
                      </a:lnTo>
                      <a:lnTo>
                        <a:pt x="22" y="13"/>
                      </a:lnTo>
                      <a:lnTo>
                        <a:pt x="17" y="16"/>
                      </a:lnTo>
                      <a:lnTo>
                        <a:pt x="13" y="21"/>
                      </a:lnTo>
                      <a:lnTo>
                        <a:pt x="10" y="24"/>
                      </a:lnTo>
                      <a:lnTo>
                        <a:pt x="7" y="29"/>
                      </a:lnTo>
                      <a:lnTo>
                        <a:pt x="5" y="33"/>
                      </a:lnTo>
                      <a:lnTo>
                        <a:pt x="4" y="40"/>
                      </a:lnTo>
                      <a:lnTo>
                        <a:pt x="2" y="44"/>
                      </a:lnTo>
                      <a:lnTo>
                        <a:pt x="0" y="51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72" name="Freeform 387"/>
                <p:cNvSpPr>
                  <a:spLocks/>
                </p:cNvSpPr>
                <p:nvPr/>
              </p:nvSpPr>
              <p:spPr bwMode="auto">
                <a:xfrm>
                  <a:off x="1543" y="3239"/>
                  <a:ext cx="118" cy="56"/>
                </a:xfrm>
                <a:custGeom>
                  <a:avLst/>
                  <a:gdLst>
                    <a:gd name="T0" fmla="*/ 0 w 118"/>
                    <a:gd name="T1" fmla="*/ 51 h 56"/>
                    <a:gd name="T2" fmla="*/ 4 w 118"/>
                    <a:gd name="T3" fmla="*/ 40 h 56"/>
                    <a:gd name="T4" fmla="*/ 7 w 118"/>
                    <a:gd name="T5" fmla="*/ 29 h 56"/>
                    <a:gd name="T6" fmla="*/ 13 w 118"/>
                    <a:gd name="T7" fmla="*/ 21 h 56"/>
                    <a:gd name="T8" fmla="*/ 22 w 118"/>
                    <a:gd name="T9" fmla="*/ 13 h 56"/>
                    <a:gd name="T10" fmla="*/ 32 w 118"/>
                    <a:gd name="T11" fmla="*/ 6 h 56"/>
                    <a:gd name="T12" fmla="*/ 42 w 118"/>
                    <a:gd name="T13" fmla="*/ 2 h 56"/>
                    <a:gd name="T14" fmla="*/ 53 w 118"/>
                    <a:gd name="T15" fmla="*/ 0 h 56"/>
                    <a:gd name="T16" fmla="*/ 65 w 118"/>
                    <a:gd name="T17" fmla="*/ 0 h 56"/>
                    <a:gd name="T18" fmla="*/ 76 w 118"/>
                    <a:gd name="T19" fmla="*/ 2 h 56"/>
                    <a:gd name="T20" fmla="*/ 86 w 118"/>
                    <a:gd name="T21" fmla="*/ 6 h 56"/>
                    <a:gd name="T22" fmla="*/ 96 w 118"/>
                    <a:gd name="T23" fmla="*/ 13 h 56"/>
                    <a:gd name="T24" fmla="*/ 105 w 118"/>
                    <a:gd name="T25" fmla="*/ 21 h 56"/>
                    <a:gd name="T26" fmla="*/ 111 w 118"/>
                    <a:gd name="T27" fmla="*/ 29 h 56"/>
                    <a:gd name="T28" fmla="*/ 114 w 118"/>
                    <a:gd name="T29" fmla="*/ 40 h 56"/>
                    <a:gd name="T30" fmla="*/ 118 w 118"/>
                    <a:gd name="T31" fmla="*/ 51 h 56"/>
                    <a:gd name="T32" fmla="*/ 118 w 118"/>
                    <a:gd name="T33" fmla="*/ 56 h 56"/>
                    <a:gd name="T34" fmla="*/ 116 w 118"/>
                    <a:gd name="T35" fmla="*/ 44 h 56"/>
                    <a:gd name="T36" fmla="*/ 113 w 118"/>
                    <a:gd name="T37" fmla="*/ 33 h 56"/>
                    <a:gd name="T38" fmla="*/ 108 w 118"/>
                    <a:gd name="T39" fmla="*/ 24 h 56"/>
                    <a:gd name="T40" fmla="*/ 100 w 118"/>
                    <a:gd name="T41" fmla="*/ 16 h 56"/>
                    <a:gd name="T42" fmla="*/ 91 w 118"/>
                    <a:gd name="T43" fmla="*/ 9 h 56"/>
                    <a:gd name="T44" fmla="*/ 81 w 118"/>
                    <a:gd name="T45" fmla="*/ 5 h 56"/>
                    <a:gd name="T46" fmla="*/ 71 w 118"/>
                    <a:gd name="T47" fmla="*/ 0 h 56"/>
                    <a:gd name="T48" fmla="*/ 58 w 118"/>
                    <a:gd name="T49" fmla="*/ 0 h 56"/>
                    <a:gd name="T50" fmla="*/ 47 w 118"/>
                    <a:gd name="T51" fmla="*/ 0 h 56"/>
                    <a:gd name="T52" fmla="*/ 37 w 118"/>
                    <a:gd name="T53" fmla="*/ 5 h 56"/>
                    <a:gd name="T54" fmla="*/ 27 w 118"/>
                    <a:gd name="T55" fmla="*/ 9 h 56"/>
                    <a:gd name="T56" fmla="*/ 17 w 118"/>
                    <a:gd name="T57" fmla="*/ 16 h 56"/>
                    <a:gd name="T58" fmla="*/ 10 w 118"/>
                    <a:gd name="T59" fmla="*/ 24 h 56"/>
                    <a:gd name="T60" fmla="*/ 5 w 118"/>
                    <a:gd name="T61" fmla="*/ 33 h 56"/>
                    <a:gd name="T62" fmla="*/ 2 w 118"/>
                    <a:gd name="T63" fmla="*/ 44 h 56"/>
                    <a:gd name="T64" fmla="*/ 0 w 118"/>
                    <a:gd name="T65" fmla="*/ 56 h 5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18"/>
                    <a:gd name="T100" fmla="*/ 0 h 56"/>
                    <a:gd name="T101" fmla="*/ 118 w 118"/>
                    <a:gd name="T102" fmla="*/ 56 h 5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18" h="56">
                      <a:moveTo>
                        <a:pt x="0" y="56"/>
                      </a:moveTo>
                      <a:lnTo>
                        <a:pt x="0" y="51"/>
                      </a:lnTo>
                      <a:lnTo>
                        <a:pt x="2" y="44"/>
                      </a:lnTo>
                      <a:lnTo>
                        <a:pt x="4" y="40"/>
                      </a:lnTo>
                      <a:lnTo>
                        <a:pt x="5" y="33"/>
                      </a:lnTo>
                      <a:lnTo>
                        <a:pt x="7" y="29"/>
                      </a:lnTo>
                      <a:lnTo>
                        <a:pt x="10" y="24"/>
                      </a:lnTo>
                      <a:lnTo>
                        <a:pt x="13" y="21"/>
                      </a:lnTo>
                      <a:lnTo>
                        <a:pt x="17" y="16"/>
                      </a:lnTo>
                      <a:lnTo>
                        <a:pt x="22" y="13"/>
                      </a:lnTo>
                      <a:lnTo>
                        <a:pt x="27" y="9"/>
                      </a:lnTo>
                      <a:lnTo>
                        <a:pt x="32" y="6"/>
                      </a:lnTo>
                      <a:lnTo>
                        <a:pt x="37" y="5"/>
                      </a:lnTo>
                      <a:lnTo>
                        <a:pt x="42" y="2"/>
                      </a:lnTo>
                      <a:lnTo>
                        <a:pt x="47" y="0"/>
                      </a:lnTo>
                      <a:lnTo>
                        <a:pt x="53" y="0"/>
                      </a:lnTo>
                      <a:lnTo>
                        <a:pt x="58" y="0"/>
                      </a:lnTo>
                      <a:lnTo>
                        <a:pt x="65" y="0"/>
                      </a:lnTo>
                      <a:lnTo>
                        <a:pt x="71" y="0"/>
                      </a:lnTo>
                      <a:lnTo>
                        <a:pt x="76" y="2"/>
                      </a:lnTo>
                      <a:lnTo>
                        <a:pt x="81" y="5"/>
                      </a:lnTo>
                      <a:lnTo>
                        <a:pt x="86" y="6"/>
                      </a:lnTo>
                      <a:lnTo>
                        <a:pt x="91" y="9"/>
                      </a:lnTo>
                      <a:lnTo>
                        <a:pt x="96" y="13"/>
                      </a:lnTo>
                      <a:lnTo>
                        <a:pt x="100" y="16"/>
                      </a:lnTo>
                      <a:lnTo>
                        <a:pt x="105" y="21"/>
                      </a:lnTo>
                      <a:lnTo>
                        <a:pt x="108" y="24"/>
                      </a:lnTo>
                      <a:lnTo>
                        <a:pt x="111" y="29"/>
                      </a:lnTo>
                      <a:lnTo>
                        <a:pt x="113" y="33"/>
                      </a:lnTo>
                      <a:lnTo>
                        <a:pt x="114" y="40"/>
                      </a:lnTo>
                      <a:lnTo>
                        <a:pt x="116" y="44"/>
                      </a:lnTo>
                      <a:lnTo>
                        <a:pt x="118" y="51"/>
                      </a:lnTo>
                      <a:lnTo>
                        <a:pt x="118" y="56"/>
                      </a:lnTo>
                      <a:lnTo>
                        <a:pt x="118" y="51"/>
                      </a:lnTo>
                      <a:lnTo>
                        <a:pt x="116" y="44"/>
                      </a:lnTo>
                      <a:lnTo>
                        <a:pt x="114" y="40"/>
                      </a:lnTo>
                      <a:lnTo>
                        <a:pt x="113" y="33"/>
                      </a:lnTo>
                      <a:lnTo>
                        <a:pt x="111" y="29"/>
                      </a:lnTo>
                      <a:lnTo>
                        <a:pt x="108" y="24"/>
                      </a:lnTo>
                      <a:lnTo>
                        <a:pt x="105" y="21"/>
                      </a:lnTo>
                      <a:lnTo>
                        <a:pt x="100" y="16"/>
                      </a:lnTo>
                      <a:lnTo>
                        <a:pt x="96" y="13"/>
                      </a:lnTo>
                      <a:lnTo>
                        <a:pt x="91" y="9"/>
                      </a:lnTo>
                      <a:lnTo>
                        <a:pt x="86" y="6"/>
                      </a:lnTo>
                      <a:lnTo>
                        <a:pt x="81" y="5"/>
                      </a:lnTo>
                      <a:lnTo>
                        <a:pt x="76" y="2"/>
                      </a:lnTo>
                      <a:lnTo>
                        <a:pt x="71" y="0"/>
                      </a:lnTo>
                      <a:lnTo>
                        <a:pt x="65" y="0"/>
                      </a:lnTo>
                      <a:lnTo>
                        <a:pt x="58" y="0"/>
                      </a:lnTo>
                      <a:lnTo>
                        <a:pt x="53" y="0"/>
                      </a:lnTo>
                      <a:lnTo>
                        <a:pt x="47" y="0"/>
                      </a:lnTo>
                      <a:lnTo>
                        <a:pt x="42" y="2"/>
                      </a:lnTo>
                      <a:lnTo>
                        <a:pt x="37" y="5"/>
                      </a:lnTo>
                      <a:lnTo>
                        <a:pt x="32" y="6"/>
                      </a:lnTo>
                      <a:lnTo>
                        <a:pt x="27" y="9"/>
                      </a:lnTo>
                      <a:lnTo>
                        <a:pt x="22" y="13"/>
                      </a:lnTo>
                      <a:lnTo>
                        <a:pt x="17" y="16"/>
                      </a:lnTo>
                      <a:lnTo>
                        <a:pt x="13" y="21"/>
                      </a:lnTo>
                      <a:lnTo>
                        <a:pt x="10" y="24"/>
                      </a:lnTo>
                      <a:lnTo>
                        <a:pt x="7" y="29"/>
                      </a:lnTo>
                      <a:lnTo>
                        <a:pt x="5" y="33"/>
                      </a:lnTo>
                      <a:lnTo>
                        <a:pt x="4" y="40"/>
                      </a:lnTo>
                      <a:lnTo>
                        <a:pt x="2" y="44"/>
                      </a:lnTo>
                      <a:lnTo>
                        <a:pt x="0" y="51"/>
                      </a:lnTo>
                      <a:lnTo>
                        <a:pt x="0" y="56"/>
                      </a:lnTo>
                    </a:path>
                  </a:pathLst>
                </a:custGeom>
                <a:noFill/>
                <a:ln w="28575">
                  <a:solidFill>
                    <a:srgbClr val="153B63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73" name="Freeform 388"/>
                <p:cNvSpPr>
                  <a:spLocks/>
                </p:cNvSpPr>
                <p:nvPr/>
              </p:nvSpPr>
              <p:spPr bwMode="auto">
                <a:xfrm>
                  <a:off x="1189" y="3210"/>
                  <a:ext cx="86" cy="83"/>
                </a:xfrm>
                <a:custGeom>
                  <a:avLst/>
                  <a:gdLst>
                    <a:gd name="T0" fmla="*/ 0 w 86"/>
                    <a:gd name="T1" fmla="*/ 70 h 83"/>
                    <a:gd name="T2" fmla="*/ 73 w 86"/>
                    <a:gd name="T3" fmla="*/ 83 h 83"/>
                    <a:gd name="T4" fmla="*/ 86 w 86"/>
                    <a:gd name="T5" fmla="*/ 13 h 83"/>
                    <a:gd name="T6" fmla="*/ 11 w 86"/>
                    <a:gd name="T7" fmla="*/ 0 h 83"/>
                    <a:gd name="T8" fmla="*/ 0 w 86"/>
                    <a:gd name="T9" fmla="*/ 70 h 8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6"/>
                    <a:gd name="T16" fmla="*/ 0 h 83"/>
                    <a:gd name="T17" fmla="*/ 86 w 86"/>
                    <a:gd name="T18" fmla="*/ 83 h 8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6" h="83">
                      <a:moveTo>
                        <a:pt x="0" y="70"/>
                      </a:moveTo>
                      <a:lnTo>
                        <a:pt x="73" y="83"/>
                      </a:lnTo>
                      <a:lnTo>
                        <a:pt x="86" y="13"/>
                      </a:lnTo>
                      <a:lnTo>
                        <a:pt x="11" y="0"/>
                      </a:lnTo>
                      <a:lnTo>
                        <a:pt x="0" y="7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74" name="Freeform 389"/>
                <p:cNvSpPr>
                  <a:spLocks/>
                </p:cNvSpPr>
                <p:nvPr/>
              </p:nvSpPr>
              <p:spPr bwMode="auto">
                <a:xfrm>
                  <a:off x="1189" y="3210"/>
                  <a:ext cx="86" cy="83"/>
                </a:xfrm>
                <a:custGeom>
                  <a:avLst/>
                  <a:gdLst>
                    <a:gd name="T0" fmla="*/ 0 w 86"/>
                    <a:gd name="T1" fmla="*/ 70 h 83"/>
                    <a:gd name="T2" fmla="*/ 73 w 86"/>
                    <a:gd name="T3" fmla="*/ 83 h 83"/>
                    <a:gd name="T4" fmla="*/ 86 w 86"/>
                    <a:gd name="T5" fmla="*/ 13 h 83"/>
                    <a:gd name="T6" fmla="*/ 11 w 86"/>
                    <a:gd name="T7" fmla="*/ 0 h 83"/>
                    <a:gd name="T8" fmla="*/ 0 w 86"/>
                    <a:gd name="T9" fmla="*/ 70 h 8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6"/>
                    <a:gd name="T16" fmla="*/ 0 h 83"/>
                    <a:gd name="T17" fmla="*/ 86 w 86"/>
                    <a:gd name="T18" fmla="*/ 83 h 8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6" h="83">
                      <a:moveTo>
                        <a:pt x="0" y="70"/>
                      </a:moveTo>
                      <a:lnTo>
                        <a:pt x="73" y="83"/>
                      </a:lnTo>
                      <a:lnTo>
                        <a:pt x="86" y="13"/>
                      </a:lnTo>
                      <a:lnTo>
                        <a:pt x="11" y="0"/>
                      </a:lnTo>
                      <a:lnTo>
                        <a:pt x="0" y="70"/>
                      </a:lnTo>
                      <a:close/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75" name="Line 390"/>
                <p:cNvSpPr>
                  <a:spLocks noChangeShapeType="1"/>
                </p:cNvSpPr>
                <p:nvPr/>
              </p:nvSpPr>
              <p:spPr bwMode="auto">
                <a:xfrm>
                  <a:off x="1338" y="3215"/>
                  <a:ext cx="270" cy="1"/>
                </a:xfrm>
                <a:prstGeom prst="line">
                  <a:avLst/>
                </a:pr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76" name="Line 391"/>
                <p:cNvSpPr>
                  <a:spLocks noChangeShapeType="1"/>
                </p:cNvSpPr>
                <p:nvPr/>
              </p:nvSpPr>
              <p:spPr bwMode="auto">
                <a:xfrm rot="5400000" flipH="1">
                  <a:off x="1616" y="3201"/>
                  <a:ext cx="39" cy="66"/>
                </a:xfrm>
                <a:prstGeom prst="line">
                  <a:avLst/>
                </a:pr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77" name="Line 392"/>
                <p:cNvSpPr>
                  <a:spLocks noChangeShapeType="1"/>
                </p:cNvSpPr>
                <p:nvPr/>
              </p:nvSpPr>
              <p:spPr bwMode="auto">
                <a:xfrm>
                  <a:off x="1665" y="3247"/>
                  <a:ext cx="0" cy="60"/>
                </a:xfrm>
                <a:prstGeom prst="line">
                  <a:avLst/>
                </a:pr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78" name="Freeform 393"/>
                <p:cNvSpPr>
                  <a:spLocks/>
                </p:cNvSpPr>
                <p:nvPr/>
              </p:nvSpPr>
              <p:spPr bwMode="auto">
                <a:xfrm>
                  <a:off x="1414" y="3075"/>
                  <a:ext cx="51" cy="138"/>
                </a:xfrm>
                <a:custGeom>
                  <a:avLst/>
                  <a:gdLst>
                    <a:gd name="T0" fmla="*/ 0 w 51"/>
                    <a:gd name="T1" fmla="*/ 149 h 128"/>
                    <a:gd name="T2" fmla="*/ 24 w 51"/>
                    <a:gd name="T3" fmla="*/ 56 h 128"/>
                    <a:gd name="T4" fmla="*/ 51 w 51"/>
                    <a:gd name="T5" fmla="*/ 0 h 128"/>
                    <a:gd name="T6" fmla="*/ 0 60000 65536"/>
                    <a:gd name="T7" fmla="*/ 0 60000 65536"/>
                    <a:gd name="T8" fmla="*/ 0 60000 65536"/>
                    <a:gd name="T9" fmla="*/ 0 w 51"/>
                    <a:gd name="T10" fmla="*/ 0 h 128"/>
                    <a:gd name="T11" fmla="*/ 51 w 51"/>
                    <a:gd name="T12" fmla="*/ 128 h 12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1" h="128">
                      <a:moveTo>
                        <a:pt x="0" y="128"/>
                      </a:moveTo>
                      <a:cubicBezTo>
                        <a:pt x="8" y="98"/>
                        <a:pt x="16" y="69"/>
                        <a:pt x="24" y="48"/>
                      </a:cubicBezTo>
                      <a:cubicBezTo>
                        <a:pt x="32" y="27"/>
                        <a:pt x="41" y="13"/>
                        <a:pt x="51" y="0"/>
                      </a:cubicBezTo>
                    </a:path>
                  </a:pathLst>
                </a:cu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79" name="Line 394"/>
                <p:cNvSpPr>
                  <a:spLocks noChangeShapeType="1"/>
                </p:cNvSpPr>
                <p:nvPr/>
              </p:nvSpPr>
              <p:spPr bwMode="auto">
                <a:xfrm>
                  <a:off x="1432" y="3296"/>
                  <a:ext cx="110" cy="1"/>
                </a:xfrm>
                <a:prstGeom prst="line">
                  <a:avLst/>
                </a:prstGeom>
                <a:noFill/>
                <a:ln w="28575">
                  <a:solidFill>
                    <a:srgbClr val="153B6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1380" name="Line 395"/>
                <p:cNvSpPr>
                  <a:spLocks noChangeShapeType="1"/>
                </p:cNvSpPr>
                <p:nvPr/>
              </p:nvSpPr>
              <p:spPr bwMode="auto">
                <a:xfrm flipV="1">
                  <a:off x="1310" y="3025"/>
                  <a:ext cx="63" cy="287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/>
                </a:p>
              </p:txBody>
            </p:sp>
          </p:grpSp>
          <p:sp>
            <p:nvSpPr>
              <p:cNvPr id="1360" name="Freeform 417"/>
              <p:cNvSpPr>
                <a:spLocks noEditPoints="1"/>
              </p:cNvSpPr>
              <p:nvPr/>
            </p:nvSpPr>
            <p:spPr bwMode="auto">
              <a:xfrm>
                <a:off x="3088" y="3101"/>
                <a:ext cx="102" cy="21"/>
              </a:xfrm>
              <a:custGeom>
                <a:avLst/>
                <a:gdLst>
                  <a:gd name="T0" fmla="*/ 9 w 119"/>
                  <a:gd name="T1" fmla="*/ 0 h 24"/>
                  <a:gd name="T2" fmla="*/ 13 w 119"/>
                  <a:gd name="T3" fmla="*/ 1 h 24"/>
                  <a:gd name="T4" fmla="*/ 15 w 119"/>
                  <a:gd name="T5" fmla="*/ 3 h 24"/>
                  <a:gd name="T6" fmla="*/ 18 w 119"/>
                  <a:gd name="T7" fmla="*/ 6 h 24"/>
                  <a:gd name="T8" fmla="*/ 18 w 119"/>
                  <a:gd name="T9" fmla="*/ 10 h 24"/>
                  <a:gd name="T10" fmla="*/ 18 w 119"/>
                  <a:gd name="T11" fmla="*/ 12 h 24"/>
                  <a:gd name="T12" fmla="*/ 15 w 119"/>
                  <a:gd name="T13" fmla="*/ 16 h 24"/>
                  <a:gd name="T14" fmla="*/ 13 w 119"/>
                  <a:gd name="T15" fmla="*/ 17 h 24"/>
                  <a:gd name="T16" fmla="*/ 9 w 119"/>
                  <a:gd name="T17" fmla="*/ 18 h 24"/>
                  <a:gd name="T18" fmla="*/ 7 w 119"/>
                  <a:gd name="T19" fmla="*/ 18 h 24"/>
                  <a:gd name="T20" fmla="*/ 3 w 119"/>
                  <a:gd name="T21" fmla="*/ 17 h 24"/>
                  <a:gd name="T22" fmla="*/ 1 w 119"/>
                  <a:gd name="T23" fmla="*/ 15 h 24"/>
                  <a:gd name="T24" fmla="*/ 0 w 119"/>
                  <a:gd name="T25" fmla="*/ 11 h 24"/>
                  <a:gd name="T26" fmla="*/ 0 w 119"/>
                  <a:gd name="T27" fmla="*/ 7 h 24"/>
                  <a:gd name="T28" fmla="*/ 1 w 119"/>
                  <a:gd name="T29" fmla="*/ 4 h 24"/>
                  <a:gd name="T30" fmla="*/ 3 w 119"/>
                  <a:gd name="T31" fmla="*/ 1 h 24"/>
                  <a:gd name="T32" fmla="*/ 7 w 119"/>
                  <a:gd name="T33" fmla="*/ 0 h 24"/>
                  <a:gd name="T34" fmla="*/ 9 w 119"/>
                  <a:gd name="T35" fmla="*/ 0 h 24"/>
                  <a:gd name="T36" fmla="*/ 44 w 119"/>
                  <a:gd name="T37" fmla="*/ 0 h 24"/>
                  <a:gd name="T38" fmla="*/ 48 w 119"/>
                  <a:gd name="T39" fmla="*/ 1 h 24"/>
                  <a:gd name="T40" fmla="*/ 50 w 119"/>
                  <a:gd name="T41" fmla="*/ 3 h 24"/>
                  <a:gd name="T42" fmla="*/ 53 w 119"/>
                  <a:gd name="T43" fmla="*/ 6 h 24"/>
                  <a:gd name="T44" fmla="*/ 53 w 119"/>
                  <a:gd name="T45" fmla="*/ 10 h 24"/>
                  <a:gd name="T46" fmla="*/ 53 w 119"/>
                  <a:gd name="T47" fmla="*/ 12 h 24"/>
                  <a:gd name="T48" fmla="*/ 50 w 119"/>
                  <a:gd name="T49" fmla="*/ 16 h 24"/>
                  <a:gd name="T50" fmla="*/ 48 w 119"/>
                  <a:gd name="T51" fmla="*/ 17 h 24"/>
                  <a:gd name="T52" fmla="*/ 44 w 119"/>
                  <a:gd name="T53" fmla="*/ 18 h 24"/>
                  <a:gd name="T54" fmla="*/ 42 w 119"/>
                  <a:gd name="T55" fmla="*/ 18 h 24"/>
                  <a:gd name="T56" fmla="*/ 39 w 119"/>
                  <a:gd name="T57" fmla="*/ 17 h 24"/>
                  <a:gd name="T58" fmla="*/ 36 w 119"/>
                  <a:gd name="T59" fmla="*/ 15 h 24"/>
                  <a:gd name="T60" fmla="*/ 35 w 119"/>
                  <a:gd name="T61" fmla="*/ 11 h 24"/>
                  <a:gd name="T62" fmla="*/ 35 w 119"/>
                  <a:gd name="T63" fmla="*/ 7 h 24"/>
                  <a:gd name="T64" fmla="*/ 36 w 119"/>
                  <a:gd name="T65" fmla="*/ 4 h 24"/>
                  <a:gd name="T66" fmla="*/ 39 w 119"/>
                  <a:gd name="T67" fmla="*/ 1 h 24"/>
                  <a:gd name="T68" fmla="*/ 42 w 119"/>
                  <a:gd name="T69" fmla="*/ 0 h 24"/>
                  <a:gd name="T70" fmla="*/ 44 w 119"/>
                  <a:gd name="T71" fmla="*/ 0 h 24"/>
                  <a:gd name="T72" fmla="*/ 80 w 119"/>
                  <a:gd name="T73" fmla="*/ 0 h 24"/>
                  <a:gd name="T74" fmla="*/ 83 w 119"/>
                  <a:gd name="T75" fmla="*/ 1 h 24"/>
                  <a:gd name="T76" fmla="*/ 85 w 119"/>
                  <a:gd name="T77" fmla="*/ 3 h 24"/>
                  <a:gd name="T78" fmla="*/ 87 w 119"/>
                  <a:gd name="T79" fmla="*/ 6 h 24"/>
                  <a:gd name="T80" fmla="*/ 87 w 119"/>
                  <a:gd name="T81" fmla="*/ 10 h 24"/>
                  <a:gd name="T82" fmla="*/ 87 w 119"/>
                  <a:gd name="T83" fmla="*/ 12 h 24"/>
                  <a:gd name="T84" fmla="*/ 85 w 119"/>
                  <a:gd name="T85" fmla="*/ 16 h 24"/>
                  <a:gd name="T86" fmla="*/ 83 w 119"/>
                  <a:gd name="T87" fmla="*/ 17 h 24"/>
                  <a:gd name="T88" fmla="*/ 80 w 119"/>
                  <a:gd name="T89" fmla="*/ 18 h 24"/>
                  <a:gd name="T90" fmla="*/ 77 w 119"/>
                  <a:gd name="T91" fmla="*/ 18 h 24"/>
                  <a:gd name="T92" fmla="*/ 74 w 119"/>
                  <a:gd name="T93" fmla="*/ 17 h 24"/>
                  <a:gd name="T94" fmla="*/ 71 w 119"/>
                  <a:gd name="T95" fmla="*/ 15 h 24"/>
                  <a:gd name="T96" fmla="*/ 70 w 119"/>
                  <a:gd name="T97" fmla="*/ 11 h 24"/>
                  <a:gd name="T98" fmla="*/ 70 w 119"/>
                  <a:gd name="T99" fmla="*/ 7 h 24"/>
                  <a:gd name="T100" fmla="*/ 71 w 119"/>
                  <a:gd name="T101" fmla="*/ 4 h 24"/>
                  <a:gd name="T102" fmla="*/ 74 w 119"/>
                  <a:gd name="T103" fmla="*/ 1 h 24"/>
                  <a:gd name="T104" fmla="*/ 77 w 119"/>
                  <a:gd name="T105" fmla="*/ 0 h 24"/>
                  <a:gd name="T106" fmla="*/ 80 w 119"/>
                  <a:gd name="T107" fmla="*/ 0 h 24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19"/>
                  <a:gd name="T163" fmla="*/ 0 h 24"/>
                  <a:gd name="T164" fmla="*/ 119 w 119"/>
                  <a:gd name="T165" fmla="*/ 24 h 24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19" h="24">
                    <a:moveTo>
                      <a:pt x="12" y="0"/>
                    </a:moveTo>
                    <a:lnTo>
                      <a:pt x="12" y="0"/>
                    </a:lnTo>
                    <a:lnTo>
                      <a:pt x="14" y="0"/>
                    </a:lnTo>
                    <a:lnTo>
                      <a:pt x="17" y="1"/>
                    </a:lnTo>
                    <a:lnTo>
                      <a:pt x="19" y="1"/>
                    </a:lnTo>
                    <a:lnTo>
                      <a:pt x="20" y="3"/>
                    </a:lnTo>
                    <a:lnTo>
                      <a:pt x="22" y="5"/>
                    </a:lnTo>
                    <a:lnTo>
                      <a:pt x="24" y="8"/>
                    </a:lnTo>
                    <a:lnTo>
                      <a:pt x="24" y="9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4" y="16"/>
                    </a:lnTo>
                    <a:lnTo>
                      <a:pt x="22" y="19"/>
                    </a:lnTo>
                    <a:lnTo>
                      <a:pt x="20" y="20"/>
                    </a:lnTo>
                    <a:lnTo>
                      <a:pt x="19" y="22"/>
                    </a:lnTo>
                    <a:lnTo>
                      <a:pt x="17" y="22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9" y="24"/>
                    </a:lnTo>
                    <a:lnTo>
                      <a:pt x="8" y="22"/>
                    </a:lnTo>
                    <a:lnTo>
                      <a:pt x="4" y="22"/>
                    </a:lnTo>
                    <a:lnTo>
                      <a:pt x="3" y="20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8" y="1"/>
                    </a:lnTo>
                    <a:lnTo>
                      <a:pt x="9" y="0"/>
                    </a:lnTo>
                    <a:lnTo>
                      <a:pt x="12" y="0"/>
                    </a:lnTo>
                    <a:close/>
                    <a:moveTo>
                      <a:pt x="60" y="0"/>
                    </a:moveTo>
                    <a:lnTo>
                      <a:pt x="60" y="0"/>
                    </a:lnTo>
                    <a:lnTo>
                      <a:pt x="62" y="0"/>
                    </a:lnTo>
                    <a:lnTo>
                      <a:pt x="65" y="1"/>
                    </a:lnTo>
                    <a:lnTo>
                      <a:pt x="67" y="1"/>
                    </a:lnTo>
                    <a:lnTo>
                      <a:pt x="68" y="3"/>
                    </a:lnTo>
                    <a:lnTo>
                      <a:pt x="70" y="5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2"/>
                    </a:lnTo>
                    <a:lnTo>
                      <a:pt x="72" y="14"/>
                    </a:lnTo>
                    <a:lnTo>
                      <a:pt x="72" y="16"/>
                    </a:lnTo>
                    <a:lnTo>
                      <a:pt x="70" y="19"/>
                    </a:lnTo>
                    <a:lnTo>
                      <a:pt x="68" y="20"/>
                    </a:lnTo>
                    <a:lnTo>
                      <a:pt x="67" y="22"/>
                    </a:lnTo>
                    <a:lnTo>
                      <a:pt x="65" y="22"/>
                    </a:lnTo>
                    <a:lnTo>
                      <a:pt x="62" y="24"/>
                    </a:lnTo>
                    <a:lnTo>
                      <a:pt x="60" y="24"/>
                    </a:lnTo>
                    <a:lnTo>
                      <a:pt x="57" y="24"/>
                    </a:lnTo>
                    <a:lnTo>
                      <a:pt x="56" y="22"/>
                    </a:lnTo>
                    <a:lnTo>
                      <a:pt x="52" y="22"/>
                    </a:lnTo>
                    <a:lnTo>
                      <a:pt x="51" y="20"/>
                    </a:lnTo>
                    <a:lnTo>
                      <a:pt x="49" y="19"/>
                    </a:lnTo>
                    <a:lnTo>
                      <a:pt x="49" y="16"/>
                    </a:lnTo>
                    <a:lnTo>
                      <a:pt x="48" y="14"/>
                    </a:lnTo>
                    <a:lnTo>
                      <a:pt x="48" y="12"/>
                    </a:lnTo>
                    <a:lnTo>
                      <a:pt x="48" y="9"/>
                    </a:lnTo>
                    <a:lnTo>
                      <a:pt x="49" y="8"/>
                    </a:lnTo>
                    <a:lnTo>
                      <a:pt x="49" y="5"/>
                    </a:lnTo>
                    <a:lnTo>
                      <a:pt x="51" y="3"/>
                    </a:lnTo>
                    <a:lnTo>
                      <a:pt x="52" y="1"/>
                    </a:lnTo>
                    <a:lnTo>
                      <a:pt x="56" y="1"/>
                    </a:lnTo>
                    <a:lnTo>
                      <a:pt x="57" y="0"/>
                    </a:lnTo>
                    <a:lnTo>
                      <a:pt x="60" y="0"/>
                    </a:lnTo>
                    <a:close/>
                    <a:moveTo>
                      <a:pt x="108" y="0"/>
                    </a:moveTo>
                    <a:lnTo>
                      <a:pt x="108" y="0"/>
                    </a:lnTo>
                    <a:lnTo>
                      <a:pt x="110" y="0"/>
                    </a:lnTo>
                    <a:lnTo>
                      <a:pt x="113" y="1"/>
                    </a:lnTo>
                    <a:lnTo>
                      <a:pt x="115" y="1"/>
                    </a:lnTo>
                    <a:lnTo>
                      <a:pt x="116" y="3"/>
                    </a:lnTo>
                    <a:lnTo>
                      <a:pt x="118" y="5"/>
                    </a:lnTo>
                    <a:lnTo>
                      <a:pt x="119" y="8"/>
                    </a:lnTo>
                    <a:lnTo>
                      <a:pt x="119" y="9"/>
                    </a:lnTo>
                    <a:lnTo>
                      <a:pt x="119" y="12"/>
                    </a:lnTo>
                    <a:lnTo>
                      <a:pt x="119" y="14"/>
                    </a:lnTo>
                    <a:lnTo>
                      <a:pt x="119" y="16"/>
                    </a:lnTo>
                    <a:lnTo>
                      <a:pt x="118" y="19"/>
                    </a:lnTo>
                    <a:lnTo>
                      <a:pt x="116" y="20"/>
                    </a:lnTo>
                    <a:lnTo>
                      <a:pt x="115" y="22"/>
                    </a:lnTo>
                    <a:lnTo>
                      <a:pt x="113" y="22"/>
                    </a:lnTo>
                    <a:lnTo>
                      <a:pt x="110" y="24"/>
                    </a:lnTo>
                    <a:lnTo>
                      <a:pt x="108" y="24"/>
                    </a:lnTo>
                    <a:lnTo>
                      <a:pt x="105" y="24"/>
                    </a:lnTo>
                    <a:lnTo>
                      <a:pt x="103" y="22"/>
                    </a:lnTo>
                    <a:lnTo>
                      <a:pt x="100" y="22"/>
                    </a:lnTo>
                    <a:lnTo>
                      <a:pt x="99" y="20"/>
                    </a:lnTo>
                    <a:lnTo>
                      <a:pt x="97" y="19"/>
                    </a:lnTo>
                    <a:lnTo>
                      <a:pt x="97" y="16"/>
                    </a:lnTo>
                    <a:lnTo>
                      <a:pt x="96" y="14"/>
                    </a:lnTo>
                    <a:lnTo>
                      <a:pt x="96" y="12"/>
                    </a:lnTo>
                    <a:lnTo>
                      <a:pt x="96" y="9"/>
                    </a:lnTo>
                    <a:lnTo>
                      <a:pt x="97" y="8"/>
                    </a:lnTo>
                    <a:lnTo>
                      <a:pt x="97" y="5"/>
                    </a:lnTo>
                    <a:lnTo>
                      <a:pt x="99" y="3"/>
                    </a:lnTo>
                    <a:lnTo>
                      <a:pt x="100" y="1"/>
                    </a:lnTo>
                    <a:lnTo>
                      <a:pt x="103" y="1"/>
                    </a:lnTo>
                    <a:lnTo>
                      <a:pt x="105" y="0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</p:grpSp>
      <p:grpSp>
        <p:nvGrpSpPr>
          <p:cNvPr id="20" name="Gruppieren 1420"/>
          <p:cNvGrpSpPr/>
          <p:nvPr/>
        </p:nvGrpSpPr>
        <p:grpSpPr>
          <a:xfrm>
            <a:off x="3379158" y="5846571"/>
            <a:ext cx="2651125" cy="504000"/>
            <a:chOff x="3296816" y="5877272"/>
            <a:chExt cx="2651125" cy="576262"/>
          </a:xfrm>
        </p:grpSpPr>
        <p:sp>
          <p:nvSpPr>
            <p:cNvPr id="1422" name="AutoShape 33"/>
            <p:cNvSpPr>
              <a:spLocks noChangeArrowheads="1"/>
            </p:cNvSpPr>
            <p:nvPr/>
          </p:nvSpPr>
          <p:spPr bwMode="auto">
            <a:xfrm>
              <a:off x="3296816" y="5877272"/>
              <a:ext cx="2651125" cy="5762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>
              <a:outerShdw dist="35921" dir="2700000" algn="ctr" rotWithShape="0">
                <a:srgbClr val="C0C0C0"/>
              </a:outerShdw>
            </a:effectLst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423" name="Text Box 34"/>
            <p:cNvSpPr txBox="1">
              <a:spLocks noChangeArrowheads="1"/>
            </p:cNvSpPr>
            <p:nvPr/>
          </p:nvSpPr>
          <p:spPr bwMode="auto">
            <a:xfrm>
              <a:off x="3452391" y="5910609"/>
              <a:ext cx="2339975" cy="3317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tIns="0"/>
            <a:lstStyle/>
            <a:p>
              <a:pPr algn="ctr">
                <a:lnSpc>
                  <a:spcPct val="90000"/>
                </a:lnSpc>
              </a:pPr>
              <a:r>
                <a:rPr lang="en-US" sz="1400" b="1" dirty="0" smtClean="0"/>
                <a:t>External Resources</a:t>
              </a:r>
              <a:endParaRPr lang="en-US" sz="1400" dirty="0"/>
            </a:p>
          </p:txBody>
        </p:sp>
        <p:grpSp>
          <p:nvGrpSpPr>
            <p:cNvPr id="21" name="Group 431"/>
            <p:cNvGrpSpPr>
              <a:grpSpLocks/>
            </p:cNvGrpSpPr>
            <p:nvPr/>
          </p:nvGrpSpPr>
          <p:grpSpPr bwMode="auto">
            <a:xfrm>
              <a:off x="3401591" y="6174134"/>
              <a:ext cx="233363" cy="233363"/>
              <a:chOff x="1578" y="2540"/>
              <a:chExt cx="193" cy="193"/>
            </a:xfrm>
          </p:grpSpPr>
          <p:sp>
            <p:nvSpPr>
              <p:cNvPr id="1505" name="Oval 432"/>
              <p:cNvSpPr>
                <a:spLocks noChangeAspect="1" noChangeArrowheads="1"/>
              </p:cNvSpPr>
              <p:nvPr/>
            </p:nvSpPr>
            <p:spPr bwMode="auto">
              <a:xfrm>
                <a:off x="1578" y="2540"/>
                <a:ext cx="193" cy="19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64646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06" name="Oval 433"/>
              <p:cNvSpPr>
                <a:spLocks noChangeAspect="1" noChangeArrowheads="1"/>
              </p:cNvSpPr>
              <p:nvPr/>
            </p:nvSpPr>
            <p:spPr bwMode="auto">
              <a:xfrm>
                <a:off x="1618" y="2580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64646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07" name="Oval 434"/>
              <p:cNvSpPr>
                <a:spLocks noChangeAspect="1" noChangeArrowheads="1"/>
              </p:cNvSpPr>
              <p:nvPr/>
            </p:nvSpPr>
            <p:spPr bwMode="auto">
              <a:xfrm>
                <a:off x="1662" y="2702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08" name="Oval 435"/>
              <p:cNvSpPr>
                <a:spLocks noChangeAspect="1" noChangeArrowheads="1"/>
              </p:cNvSpPr>
              <p:nvPr/>
            </p:nvSpPr>
            <p:spPr bwMode="auto">
              <a:xfrm>
                <a:off x="1663" y="2550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09" name="Oval 436"/>
              <p:cNvSpPr>
                <a:spLocks noChangeAspect="1" noChangeArrowheads="1"/>
              </p:cNvSpPr>
              <p:nvPr/>
            </p:nvSpPr>
            <p:spPr bwMode="auto">
              <a:xfrm>
                <a:off x="1736" y="2647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10" name="Oval 437"/>
              <p:cNvSpPr>
                <a:spLocks noChangeAspect="1" noChangeArrowheads="1"/>
              </p:cNvSpPr>
              <p:nvPr/>
            </p:nvSpPr>
            <p:spPr bwMode="auto">
              <a:xfrm>
                <a:off x="1708" y="2687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11" name="Oval 438"/>
              <p:cNvSpPr>
                <a:spLocks noChangeAspect="1" noChangeArrowheads="1"/>
              </p:cNvSpPr>
              <p:nvPr/>
            </p:nvSpPr>
            <p:spPr bwMode="auto">
              <a:xfrm>
                <a:off x="1614" y="2567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12" name="Oval 439"/>
              <p:cNvSpPr>
                <a:spLocks noChangeAspect="1" noChangeArrowheads="1"/>
              </p:cNvSpPr>
              <p:nvPr/>
            </p:nvSpPr>
            <p:spPr bwMode="auto">
              <a:xfrm>
                <a:off x="1590" y="2606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13" name="Oval 440"/>
              <p:cNvSpPr>
                <a:spLocks noChangeAspect="1" noChangeArrowheads="1"/>
              </p:cNvSpPr>
              <p:nvPr/>
            </p:nvSpPr>
            <p:spPr bwMode="auto">
              <a:xfrm>
                <a:off x="1709" y="2565"/>
                <a:ext cx="22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14" name="Oval 441"/>
              <p:cNvSpPr>
                <a:spLocks noChangeAspect="1" noChangeArrowheads="1"/>
              </p:cNvSpPr>
              <p:nvPr/>
            </p:nvSpPr>
            <p:spPr bwMode="auto">
              <a:xfrm>
                <a:off x="1590" y="2649"/>
                <a:ext cx="23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15" name="Oval 442"/>
              <p:cNvSpPr>
                <a:spLocks noChangeAspect="1" noChangeArrowheads="1"/>
              </p:cNvSpPr>
              <p:nvPr/>
            </p:nvSpPr>
            <p:spPr bwMode="auto">
              <a:xfrm>
                <a:off x="1619" y="2687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16" name="Oval 443"/>
              <p:cNvSpPr>
                <a:spLocks noChangeAspect="1" noChangeArrowheads="1"/>
              </p:cNvSpPr>
              <p:nvPr/>
            </p:nvSpPr>
            <p:spPr bwMode="auto">
              <a:xfrm>
                <a:off x="1736" y="2602"/>
                <a:ext cx="23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22" name="Group 444"/>
            <p:cNvGrpSpPr>
              <a:grpSpLocks/>
            </p:cNvGrpSpPr>
            <p:nvPr/>
          </p:nvGrpSpPr>
          <p:grpSpPr bwMode="auto">
            <a:xfrm>
              <a:off x="3684166" y="6174134"/>
              <a:ext cx="233363" cy="233363"/>
              <a:chOff x="1578" y="2540"/>
              <a:chExt cx="193" cy="193"/>
            </a:xfrm>
          </p:grpSpPr>
          <p:sp>
            <p:nvSpPr>
              <p:cNvPr id="1493" name="Oval 445"/>
              <p:cNvSpPr>
                <a:spLocks noChangeAspect="1" noChangeArrowheads="1"/>
              </p:cNvSpPr>
              <p:nvPr/>
            </p:nvSpPr>
            <p:spPr bwMode="auto">
              <a:xfrm>
                <a:off x="1578" y="2540"/>
                <a:ext cx="193" cy="19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64646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94" name="Oval 446"/>
              <p:cNvSpPr>
                <a:spLocks noChangeAspect="1" noChangeArrowheads="1"/>
              </p:cNvSpPr>
              <p:nvPr/>
            </p:nvSpPr>
            <p:spPr bwMode="auto">
              <a:xfrm>
                <a:off x="1618" y="2580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64646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95" name="Oval 447"/>
              <p:cNvSpPr>
                <a:spLocks noChangeAspect="1" noChangeArrowheads="1"/>
              </p:cNvSpPr>
              <p:nvPr/>
            </p:nvSpPr>
            <p:spPr bwMode="auto">
              <a:xfrm>
                <a:off x="1662" y="2702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96" name="Oval 448"/>
              <p:cNvSpPr>
                <a:spLocks noChangeAspect="1" noChangeArrowheads="1"/>
              </p:cNvSpPr>
              <p:nvPr/>
            </p:nvSpPr>
            <p:spPr bwMode="auto">
              <a:xfrm>
                <a:off x="1663" y="2550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97" name="Oval 449"/>
              <p:cNvSpPr>
                <a:spLocks noChangeAspect="1" noChangeArrowheads="1"/>
              </p:cNvSpPr>
              <p:nvPr/>
            </p:nvSpPr>
            <p:spPr bwMode="auto">
              <a:xfrm>
                <a:off x="1736" y="2647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98" name="Oval 450"/>
              <p:cNvSpPr>
                <a:spLocks noChangeAspect="1" noChangeArrowheads="1"/>
              </p:cNvSpPr>
              <p:nvPr/>
            </p:nvSpPr>
            <p:spPr bwMode="auto">
              <a:xfrm>
                <a:off x="1708" y="2687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99" name="Oval 451"/>
              <p:cNvSpPr>
                <a:spLocks noChangeAspect="1" noChangeArrowheads="1"/>
              </p:cNvSpPr>
              <p:nvPr/>
            </p:nvSpPr>
            <p:spPr bwMode="auto">
              <a:xfrm>
                <a:off x="1614" y="2567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00" name="Oval 452"/>
              <p:cNvSpPr>
                <a:spLocks noChangeAspect="1" noChangeArrowheads="1"/>
              </p:cNvSpPr>
              <p:nvPr/>
            </p:nvSpPr>
            <p:spPr bwMode="auto">
              <a:xfrm>
                <a:off x="1590" y="2606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01" name="Oval 453"/>
              <p:cNvSpPr>
                <a:spLocks noChangeAspect="1" noChangeArrowheads="1"/>
              </p:cNvSpPr>
              <p:nvPr/>
            </p:nvSpPr>
            <p:spPr bwMode="auto">
              <a:xfrm>
                <a:off x="1709" y="2565"/>
                <a:ext cx="22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02" name="Oval 454"/>
              <p:cNvSpPr>
                <a:spLocks noChangeAspect="1" noChangeArrowheads="1"/>
              </p:cNvSpPr>
              <p:nvPr/>
            </p:nvSpPr>
            <p:spPr bwMode="auto">
              <a:xfrm>
                <a:off x="1590" y="2649"/>
                <a:ext cx="23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03" name="Oval 455"/>
              <p:cNvSpPr>
                <a:spLocks noChangeAspect="1" noChangeArrowheads="1"/>
              </p:cNvSpPr>
              <p:nvPr/>
            </p:nvSpPr>
            <p:spPr bwMode="auto">
              <a:xfrm>
                <a:off x="1619" y="2687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504" name="Oval 456"/>
              <p:cNvSpPr>
                <a:spLocks noChangeAspect="1" noChangeArrowheads="1"/>
              </p:cNvSpPr>
              <p:nvPr/>
            </p:nvSpPr>
            <p:spPr bwMode="auto">
              <a:xfrm>
                <a:off x="1736" y="2602"/>
                <a:ext cx="23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23" name="Group 457"/>
            <p:cNvGrpSpPr>
              <a:grpSpLocks/>
            </p:cNvGrpSpPr>
            <p:nvPr/>
          </p:nvGrpSpPr>
          <p:grpSpPr bwMode="auto">
            <a:xfrm>
              <a:off x="3966741" y="6174134"/>
              <a:ext cx="233363" cy="233363"/>
              <a:chOff x="1578" y="2540"/>
              <a:chExt cx="193" cy="193"/>
            </a:xfrm>
          </p:grpSpPr>
          <p:sp>
            <p:nvSpPr>
              <p:cNvPr id="1481" name="Oval 458"/>
              <p:cNvSpPr>
                <a:spLocks noChangeAspect="1" noChangeArrowheads="1"/>
              </p:cNvSpPr>
              <p:nvPr/>
            </p:nvSpPr>
            <p:spPr bwMode="auto">
              <a:xfrm>
                <a:off x="1578" y="2540"/>
                <a:ext cx="193" cy="19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64646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82" name="Oval 459"/>
              <p:cNvSpPr>
                <a:spLocks noChangeAspect="1" noChangeArrowheads="1"/>
              </p:cNvSpPr>
              <p:nvPr/>
            </p:nvSpPr>
            <p:spPr bwMode="auto">
              <a:xfrm>
                <a:off x="1618" y="2580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64646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83" name="Oval 460"/>
              <p:cNvSpPr>
                <a:spLocks noChangeAspect="1" noChangeArrowheads="1"/>
              </p:cNvSpPr>
              <p:nvPr/>
            </p:nvSpPr>
            <p:spPr bwMode="auto">
              <a:xfrm>
                <a:off x="1662" y="2702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84" name="Oval 461"/>
              <p:cNvSpPr>
                <a:spLocks noChangeAspect="1" noChangeArrowheads="1"/>
              </p:cNvSpPr>
              <p:nvPr/>
            </p:nvSpPr>
            <p:spPr bwMode="auto">
              <a:xfrm>
                <a:off x="1663" y="2550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85" name="Oval 462"/>
              <p:cNvSpPr>
                <a:spLocks noChangeAspect="1" noChangeArrowheads="1"/>
              </p:cNvSpPr>
              <p:nvPr/>
            </p:nvSpPr>
            <p:spPr bwMode="auto">
              <a:xfrm>
                <a:off x="1736" y="2647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86" name="Oval 463"/>
              <p:cNvSpPr>
                <a:spLocks noChangeAspect="1" noChangeArrowheads="1"/>
              </p:cNvSpPr>
              <p:nvPr/>
            </p:nvSpPr>
            <p:spPr bwMode="auto">
              <a:xfrm>
                <a:off x="1708" y="2687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87" name="Oval 464"/>
              <p:cNvSpPr>
                <a:spLocks noChangeAspect="1" noChangeArrowheads="1"/>
              </p:cNvSpPr>
              <p:nvPr/>
            </p:nvSpPr>
            <p:spPr bwMode="auto">
              <a:xfrm>
                <a:off x="1614" y="2567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88" name="Oval 465"/>
              <p:cNvSpPr>
                <a:spLocks noChangeAspect="1" noChangeArrowheads="1"/>
              </p:cNvSpPr>
              <p:nvPr/>
            </p:nvSpPr>
            <p:spPr bwMode="auto">
              <a:xfrm>
                <a:off x="1590" y="2606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89" name="Oval 466"/>
              <p:cNvSpPr>
                <a:spLocks noChangeAspect="1" noChangeArrowheads="1"/>
              </p:cNvSpPr>
              <p:nvPr/>
            </p:nvSpPr>
            <p:spPr bwMode="auto">
              <a:xfrm>
                <a:off x="1709" y="2565"/>
                <a:ext cx="22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90" name="Oval 467"/>
              <p:cNvSpPr>
                <a:spLocks noChangeAspect="1" noChangeArrowheads="1"/>
              </p:cNvSpPr>
              <p:nvPr/>
            </p:nvSpPr>
            <p:spPr bwMode="auto">
              <a:xfrm>
                <a:off x="1590" y="2649"/>
                <a:ext cx="23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91" name="Oval 468"/>
              <p:cNvSpPr>
                <a:spLocks noChangeAspect="1" noChangeArrowheads="1"/>
              </p:cNvSpPr>
              <p:nvPr/>
            </p:nvSpPr>
            <p:spPr bwMode="auto">
              <a:xfrm>
                <a:off x="1619" y="2687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92" name="Oval 469"/>
              <p:cNvSpPr>
                <a:spLocks noChangeAspect="1" noChangeArrowheads="1"/>
              </p:cNvSpPr>
              <p:nvPr/>
            </p:nvSpPr>
            <p:spPr bwMode="auto">
              <a:xfrm>
                <a:off x="1736" y="2602"/>
                <a:ext cx="23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24" name="Group 470"/>
            <p:cNvGrpSpPr>
              <a:grpSpLocks/>
            </p:cNvGrpSpPr>
            <p:nvPr/>
          </p:nvGrpSpPr>
          <p:grpSpPr bwMode="auto">
            <a:xfrm>
              <a:off x="4249316" y="6174134"/>
              <a:ext cx="233363" cy="233363"/>
              <a:chOff x="1578" y="2540"/>
              <a:chExt cx="193" cy="193"/>
            </a:xfrm>
          </p:grpSpPr>
          <p:sp>
            <p:nvSpPr>
              <p:cNvPr id="1469" name="Oval 471"/>
              <p:cNvSpPr>
                <a:spLocks noChangeAspect="1" noChangeArrowheads="1"/>
              </p:cNvSpPr>
              <p:nvPr/>
            </p:nvSpPr>
            <p:spPr bwMode="auto">
              <a:xfrm>
                <a:off x="1578" y="2540"/>
                <a:ext cx="193" cy="19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64646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70" name="Oval 472"/>
              <p:cNvSpPr>
                <a:spLocks noChangeAspect="1" noChangeArrowheads="1"/>
              </p:cNvSpPr>
              <p:nvPr/>
            </p:nvSpPr>
            <p:spPr bwMode="auto">
              <a:xfrm>
                <a:off x="1618" y="2580"/>
                <a:ext cx="113" cy="11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64646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71" name="Oval 473"/>
              <p:cNvSpPr>
                <a:spLocks noChangeAspect="1" noChangeArrowheads="1"/>
              </p:cNvSpPr>
              <p:nvPr/>
            </p:nvSpPr>
            <p:spPr bwMode="auto">
              <a:xfrm>
                <a:off x="1662" y="2702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72" name="Oval 474"/>
              <p:cNvSpPr>
                <a:spLocks noChangeAspect="1" noChangeArrowheads="1"/>
              </p:cNvSpPr>
              <p:nvPr/>
            </p:nvSpPr>
            <p:spPr bwMode="auto">
              <a:xfrm>
                <a:off x="1663" y="2550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73" name="Oval 475"/>
              <p:cNvSpPr>
                <a:spLocks noChangeAspect="1" noChangeArrowheads="1"/>
              </p:cNvSpPr>
              <p:nvPr/>
            </p:nvSpPr>
            <p:spPr bwMode="auto">
              <a:xfrm>
                <a:off x="1736" y="2647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74" name="Oval 476"/>
              <p:cNvSpPr>
                <a:spLocks noChangeAspect="1" noChangeArrowheads="1"/>
              </p:cNvSpPr>
              <p:nvPr/>
            </p:nvSpPr>
            <p:spPr bwMode="auto">
              <a:xfrm>
                <a:off x="1708" y="2687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75" name="Oval 477"/>
              <p:cNvSpPr>
                <a:spLocks noChangeAspect="1" noChangeArrowheads="1"/>
              </p:cNvSpPr>
              <p:nvPr/>
            </p:nvSpPr>
            <p:spPr bwMode="auto">
              <a:xfrm>
                <a:off x="1614" y="2567"/>
                <a:ext cx="23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76" name="Oval 478"/>
              <p:cNvSpPr>
                <a:spLocks noChangeAspect="1" noChangeArrowheads="1"/>
              </p:cNvSpPr>
              <p:nvPr/>
            </p:nvSpPr>
            <p:spPr bwMode="auto">
              <a:xfrm>
                <a:off x="1590" y="2606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77" name="Oval 479"/>
              <p:cNvSpPr>
                <a:spLocks noChangeAspect="1" noChangeArrowheads="1"/>
              </p:cNvSpPr>
              <p:nvPr/>
            </p:nvSpPr>
            <p:spPr bwMode="auto">
              <a:xfrm>
                <a:off x="1709" y="2565"/>
                <a:ext cx="22" cy="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78" name="Oval 480"/>
              <p:cNvSpPr>
                <a:spLocks noChangeAspect="1" noChangeArrowheads="1"/>
              </p:cNvSpPr>
              <p:nvPr/>
            </p:nvSpPr>
            <p:spPr bwMode="auto">
              <a:xfrm>
                <a:off x="1590" y="2649"/>
                <a:ext cx="23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79" name="Oval 481"/>
              <p:cNvSpPr>
                <a:spLocks noChangeAspect="1" noChangeArrowheads="1"/>
              </p:cNvSpPr>
              <p:nvPr/>
            </p:nvSpPr>
            <p:spPr bwMode="auto">
              <a:xfrm>
                <a:off x="1619" y="2687"/>
                <a:ext cx="22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1480" name="Oval 482"/>
              <p:cNvSpPr>
                <a:spLocks noChangeAspect="1" noChangeArrowheads="1"/>
              </p:cNvSpPr>
              <p:nvPr/>
            </p:nvSpPr>
            <p:spPr bwMode="auto">
              <a:xfrm>
                <a:off x="1736" y="2602"/>
                <a:ext cx="23" cy="2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25" name="Group 552"/>
            <p:cNvGrpSpPr>
              <a:grpSpLocks/>
            </p:cNvGrpSpPr>
            <p:nvPr/>
          </p:nvGrpSpPr>
          <p:grpSpPr bwMode="auto">
            <a:xfrm>
              <a:off x="4531891" y="6174134"/>
              <a:ext cx="1074738" cy="233363"/>
              <a:chOff x="2884" y="3538"/>
              <a:chExt cx="677" cy="147"/>
            </a:xfrm>
          </p:grpSpPr>
          <p:grpSp>
            <p:nvGrpSpPr>
              <p:cNvPr id="26" name="Group 483"/>
              <p:cNvGrpSpPr>
                <a:grpSpLocks/>
              </p:cNvGrpSpPr>
              <p:nvPr/>
            </p:nvGrpSpPr>
            <p:grpSpPr bwMode="auto">
              <a:xfrm>
                <a:off x="2884" y="3538"/>
                <a:ext cx="147" cy="147"/>
                <a:chOff x="1578" y="2540"/>
                <a:chExt cx="193" cy="193"/>
              </a:xfrm>
            </p:grpSpPr>
            <p:sp>
              <p:nvSpPr>
                <p:cNvPr id="1457" name="Oval 484"/>
                <p:cNvSpPr>
                  <a:spLocks noChangeAspect="1" noChangeArrowheads="1"/>
                </p:cNvSpPr>
                <p:nvPr/>
              </p:nvSpPr>
              <p:spPr bwMode="auto">
                <a:xfrm>
                  <a:off x="1578" y="2540"/>
                  <a:ext cx="193" cy="193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646464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58" name="Oval 485"/>
                <p:cNvSpPr>
                  <a:spLocks noChangeAspect="1" noChangeArrowheads="1"/>
                </p:cNvSpPr>
                <p:nvPr/>
              </p:nvSpPr>
              <p:spPr bwMode="auto">
                <a:xfrm>
                  <a:off x="1618" y="258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646464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59" name="Oval 486"/>
                <p:cNvSpPr>
                  <a:spLocks noChangeAspect="1" noChangeArrowheads="1"/>
                </p:cNvSpPr>
                <p:nvPr/>
              </p:nvSpPr>
              <p:spPr bwMode="auto">
                <a:xfrm>
                  <a:off x="1662" y="2702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60" name="Oval 487"/>
                <p:cNvSpPr>
                  <a:spLocks noChangeAspect="1" noChangeArrowheads="1"/>
                </p:cNvSpPr>
                <p:nvPr/>
              </p:nvSpPr>
              <p:spPr bwMode="auto">
                <a:xfrm>
                  <a:off x="1663" y="2550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61" name="Oval 488"/>
                <p:cNvSpPr>
                  <a:spLocks noChangeAspect="1" noChangeArrowheads="1"/>
                </p:cNvSpPr>
                <p:nvPr/>
              </p:nvSpPr>
              <p:spPr bwMode="auto">
                <a:xfrm>
                  <a:off x="1736" y="2647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62" name="Oval 489"/>
                <p:cNvSpPr>
                  <a:spLocks noChangeAspect="1" noChangeArrowheads="1"/>
                </p:cNvSpPr>
                <p:nvPr/>
              </p:nvSpPr>
              <p:spPr bwMode="auto">
                <a:xfrm>
                  <a:off x="1708" y="2687"/>
                  <a:ext cx="22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63" name="Oval 490"/>
                <p:cNvSpPr>
                  <a:spLocks noChangeAspect="1" noChangeArrowheads="1"/>
                </p:cNvSpPr>
                <p:nvPr/>
              </p:nvSpPr>
              <p:spPr bwMode="auto">
                <a:xfrm>
                  <a:off x="1614" y="2567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64" name="Oval 491"/>
                <p:cNvSpPr>
                  <a:spLocks noChangeAspect="1" noChangeArrowheads="1"/>
                </p:cNvSpPr>
                <p:nvPr/>
              </p:nvSpPr>
              <p:spPr bwMode="auto">
                <a:xfrm>
                  <a:off x="1590" y="2606"/>
                  <a:ext cx="22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65" name="Oval 492"/>
                <p:cNvSpPr>
                  <a:spLocks noChangeAspect="1" noChangeArrowheads="1"/>
                </p:cNvSpPr>
                <p:nvPr/>
              </p:nvSpPr>
              <p:spPr bwMode="auto">
                <a:xfrm>
                  <a:off x="1709" y="2565"/>
                  <a:ext cx="22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66" name="Oval 493"/>
                <p:cNvSpPr>
                  <a:spLocks noChangeAspect="1" noChangeArrowheads="1"/>
                </p:cNvSpPr>
                <p:nvPr/>
              </p:nvSpPr>
              <p:spPr bwMode="auto">
                <a:xfrm>
                  <a:off x="1590" y="2649"/>
                  <a:ext cx="23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67" name="Oval 494"/>
                <p:cNvSpPr>
                  <a:spLocks noChangeAspect="1" noChangeArrowheads="1"/>
                </p:cNvSpPr>
                <p:nvPr/>
              </p:nvSpPr>
              <p:spPr bwMode="auto">
                <a:xfrm>
                  <a:off x="1619" y="2687"/>
                  <a:ext cx="22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68" name="Oval 495"/>
                <p:cNvSpPr>
                  <a:spLocks noChangeAspect="1" noChangeArrowheads="1"/>
                </p:cNvSpPr>
                <p:nvPr/>
              </p:nvSpPr>
              <p:spPr bwMode="auto">
                <a:xfrm>
                  <a:off x="1736" y="2602"/>
                  <a:ext cx="23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  <p:grpSp>
            <p:nvGrpSpPr>
              <p:cNvPr id="27" name="Group 496"/>
              <p:cNvGrpSpPr>
                <a:grpSpLocks/>
              </p:cNvGrpSpPr>
              <p:nvPr/>
            </p:nvGrpSpPr>
            <p:grpSpPr bwMode="auto">
              <a:xfrm>
                <a:off x="3062" y="3538"/>
                <a:ext cx="147" cy="147"/>
                <a:chOff x="1578" y="2540"/>
                <a:chExt cx="193" cy="193"/>
              </a:xfrm>
            </p:grpSpPr>
            <p:sp>
              <p:nvSpPr>
                <p:cNvPr id="1445" name="Oval 497"/>
                <p:cNvSpPr>
                  <a:spLocks noChangeAspect="1" noChangeArrowheads="1"/>
                </p:cNvSpPr>
                <p:nvPr/>
              </p:nvSpPr>
              <p:spPr bwMode="auto">
                <a:xfrm>
                  <a:off x="1578" y="2540"/>
                  <a:ext cx="193" cy="193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646464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46" name="Oval 498"/>
                <p:cNvSpPr>
                  <a:spLocks noChangeAspect="1" noChangeArrowheads="1"/>
                </p:cNvSpPr>
                <p:nvPr/>
              </p:nvSpPr>
              <p:spPr bwMode="auto">
                <a:xfrm>
                  <a:off x="1618" y="258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646464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47" name="Oval 499"/>
                <p:cNvSpPr>
                  <a:spLocks noChangeAspect="1" noChangeArrowheads="1"/>
                </p:cNvSpPr>
                <p:nvPr/>
              </p:nvSpPr>
              <p:spPr bwMode="auto">
                <a:xfrm>
                  <a:off x="1662" y="2702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48" name="Oval 500"/>
                <p:cNvSpPr>
                  <a:spLocks noChangeAspect="1" noChangeArrowheads="1"/>
                </p:cNvSpPr>
                <p:nvPr/>
              </p:nvSpPr>
              <p:spPr bwMode="auto">
                <a:xfrm>
                  <a:off x="1663" y="2550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49" name="Oval 501"/>
                <p:cNvSpPr>
                  <a:spLocks noChangeAspect="1" noChangeArrowheads="1"/>
                </p:cNvSpPr>
                <p:nvPr/>
              </p:nvSpPr>
              <p:spPr bwMode="auto">
                <a:xfrm>
                  <a:off x="1736" y="2647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50" name="Oval 502"/>
                <p:cNvSpPr>
                  <a:spLocks noChangeAspect="1" noChangeArrowheads="1"/>
                </p:cNvSpPr>
                <p:nvPr/>
              </p:nvSpPr>
              <p:spPr bwMode="auto">
                <a:xfrm>
                  <a:off x="1708" y="2687"/>
                  <a:ext cx="22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51" name="Oval 503"/>
                <p:cNvSpPr>
                  <a:spLocks noChangeAspect="1" noChangeArrowheads="1"/>
                </p:cNvSpPr>
                <p:nvPr/>
              </p:nvSpPr>
              <p:spPr bwMode="auto">
                <a:xfrm>
                  <a:off x="1614" y="2567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52" name="Oval 504"/>
                <p:cNvSpPr>
                  <a:spLocks noChangeAspect="1" noChangeArrowheads="1"/>
                </p:cNvSpPr>
                <p:nvPr/>
              </p:nvSpPr>
              <p:spPr bwMode="auto">
                <a:xfrm>
                  <a:off x="1590" y="2606"/>
                  <a:ext cx="22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53" name="Oval 505"/>
                <p:cNvSpPr>
                  <a:spLocks noChangeAspect="1" noChangeArrowheads="1"/>
                </p:cNvSpPr>
                <p:nvPr/>
              </p:nvSpPr>
              <p:spPr bwMode="auto">
                <a:xfrm>
                  <a:off x="1709" y="2565"/>
                  <a:ext cx="22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54" name="Oval 506"/>
                <p:cNvSpPr>
                  <a:spLocks noChangeAspect="1" noChangeArrowheads="1"/>
                </p:cNvSpPr>
                <p:nvPr/>
              </p:nvSpPr>
              <p:spPr bwMode="auto">
                <a:xfrm>
                  <a:off x="1590" y="2649"/>
                  <a:ext cx="23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55" name="Oval 507"/>
                <p:cNvSpPr>
                  <a:spLocks noChangeAspect="1" noChangeArrowheads="1"/>
                </p:cNvSpPr>
                <p:nvPr/>
              </p:nvSpPr>
              <p:spPr bwMode="auto">
                <a:xfrm>
                  <a:off x="1619" y="2687"/>
                  <a:ext cx="22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56" name="Oval 508"/>
                <p:cNvSpPr>
                  <a:spLocks noChangeAspect="1" noChangeArrowheads="1"/>
                </p:cNvSpPr>
                <p:nvPr/>
              </p:nvSpPr>
              <p:spPr bwMode="auto">
                <a:xfrm>
                  <a:off x="1736" y="2602"/>
                  <a:ext cx="23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  <p:grpSp>
            <p:nvGrpSpPr>
              <p:cNvPr id="28" name="Group 522"/>
              <p:cNvGrpSpPr>
                <a:grpSpLocks/>
              </p:cNvGrpSpPr>
              <p:nvPr/>
            </p:nvGrpSpPr>
            <p:grpSpPr bwMode="auto">
              <a:xfrm>
                <a:off x="3414" y="3538"/>
                <a:ext cx="147" cy="147"/>
                <a:chOff x="1578" y="2540"/>
                <a:chExt cx="193" cy="193"/>
              </a:xfrm>
            </p:grpSpPr>
            <p:sp>
              <p:nvSpPr>
                <p:cNvPr id="1433" name="Oval 523"/>
                <p:cNvSpPr>
                  <a:spLocks noChangeAspect="1" noChangeArrowheads="1"/>
                </p:cNvSpPr>
                <p:nvPr/>
              </p:nvSpPr>
              <p:spPr bwMode="auto">
                <a:xfrm>
                  <a:off x="1578" y="2540"/>
                  <a:ext cx="193" cy="193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646464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34" name="Oval 524"/>
                <p:cNvSpPr>
                  <a:spLocks noChangeAspect="1" noChangeArrowheads="1"/>
                </p:cNvSpPr>
                <p:nvPr/>
              </p:nvSpPr>
              <p:spPr bwMode="auto">
                <a:xfrm>
                  <a:off x="1618" y="2580"/>
                  <a:ext cx="113" cy="113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rgbClr val="646464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35" name="Oval 525"/>
                <p:cNvSpPr>
                  <a:spLocks noChangeAspect="1" noChangeArrowheads="1"/>
                </p:cNvSpPr>
                <p:nvPr/>
              </p:nvSpPr>
              <p:spPr bwMode="auto">
                <a:xfrm>
                  <a:off x="1662" y="2702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36" name="Oval 526"/>
                <p:cNvSpPr>
                  <a:spLocks noChangeAspect="1" noChangeArrowheads="1"/>
                </p:cNvSpPr>
                <p:nvPr/>
              </p:nvSpPr>
              <p:spPr bwMode="auto">
                <a:xfrm>
                  <a:off x="1663" y="2550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37" name="Oval 527"/>
                <p:cNvSpPr>
                  <a:spLocks noChangeAspect="1" noChangeArrowheads="1"/>
                </p:cNvSpPr>
                <p:nvPr/>
              </p:nvSpPr>
              <p:spPr bwMode="auto">
                <a:xfrm>
                  <a:off x="1736" y="2647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38" name="Oval 528"/>
                <p:cNvSpPr>
                  <a:spLocks noChangeAspect="1" noChangeArrowheads="1"/>
                </p:cNvSpPr>
                <p:nvPr/>
              </p:nvSpPr>
              <p:spPr bwMode="auto">
                <a:xfrm>
                  <a:off x="1708" y="2687"/>
                  <a:ext cx="22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39" name="Oval 529"/>
                <p:cNvSpPr>
                  <a:spLocks noChangeAspect="1" noChangeArrowheads="1"/>
                </p:cNvSpPr>
                <p:nvPr/>
              </p:nvSpPr>
              <p:spPr bwMode="auto">
                <a:xfrm>
                  <a:off x="1614" y="2567"/>
                  <a:ext cx="23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40" name="Oval 530"/>
                <p:cNvSpPr>
                  <a:spLocks noChangeAspect="1" noChangeArrowheads="1"/>
                </p:cNvSpPr>
                <p:nvPr/>
              </p:nvSpPr>
              <p:spPr bwMode="auto">
                <a:xfrm>
                  <a:off x="1590" y="2606"/>
                  <a:ext cx="22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41" name="Oval 531"/>
                <p:cNvSpPr>
                  <a:spLocks noChangeAspect="1" noChangeArrowheads="1"/>
                </p:cNvSpPr>
                <p:nvPr/>
              </p:nvSpPr>
              <p:spPr bwMode="auto">
                <a:xfrm>
                  <a:off x="1709" y="2565"/>
                  <a:ext cx="22" cy="22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42" name="Oval 532"/>
                <p:cNvSpPr>
                  <a:spLocks noChangeAspect="1" noChangeArrowheads="1"/>
                </p:cNvSpPr>
                <p:nvPr/>
              </p:nvSpPr>
              <p:spPr bwMode="auto">
                <a:xfrm>
                  <a:off x="1590" y="2649"/>
                  <a:ext cx="23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43" name="Oval 533"/>
                <p:cNvSpPr>
                  <a:spLocks noChangeAspect="1" noChangeArrowheads="1"/>
                </p:cNvSpPr>
                <p:nvPr/>
              </p:nvSpPr>
              <p:spPr bwMode="auto">
                <a:xfrm>
                  <a:off x="1619" y="2687"/>
                  <a:ext cx="22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1444" name="Oval 534"/>
                <p:cNvSpPr>
                  <a:spLocks noChangeAspect="1" noChangeArrowheads="1"/>
                </p:cNvSpPr>
                <p:nvPr/>
              </p:nvSpPr>
              <p:spPr bwMode="auto">
                <a:xfrm>
                  <a:off x="1736" y="2602"/>
                  <a:ext cx="23" cy="23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  <p:sp>
            <p:nvSpPr>
              <p:cNvPr id="1432" name="Freeform 535"/>
              <p:cNvSpPr>
                <a:spLocks noEditPoints="1"/>
              </p:cNvSpPr>
              <p:nvPr/>
            </p:nvSpPr>
            <p:spPr bwMode="auto">
              <a:xfrm>
                <a:off x="3258" y="3598"/>
                <a:ext cx="102" cy="21"/>
              </a:xfrm>
              <a:custGeom>
                <a:avLst/>
                <a:gdLst>
                  <a:gd name="T0" fmla="*/ 9 w 119"/>
                  <a:gd name="T1" fmla="*/ 0 h 24"/>
                  <a:gd name="T2" fmla="*/ 13 w 119"/>
                  <a:gd name="T3" fmla="*/ 1 h 24"/>
                  <a:gd name="T4" fmla="*/ 15 w 119"/>
                  <a:gd name="T5" fmla="*/ 3 h 24"/>
                  <a:gd name="T6" fmla="*/ 18 w 119"/>
                  <a:gd name="T7" fmla="*/ 6 h 24"/>
                  <a:gd name="T8" fmla="*/ 18 w 119"/>
                  <a:gd name="T9" fmla="*/ 10 h 24"/>
                  <a:gd name="T10" fmla="*/ 18 w 119"/>
                  <a:gd name="T11" fmla="*/ 12 h 24"/>
                  <a:gd name="T12" fmla="*/ 15 w 119"/>
                  <a:gd name="T13" fmla="*/ 16 h 24"/>
                  <a:gd name="T14" fmla="*/ 13 w 119"/>
                  <a:gd name="T15" fmla="*/ 17 h 24"/>
                  <a:gd name="T16" fmla="*/ 9 w 119"/>
                  <a:gd name="T17" fmla="*/ 18 h 24"/>
                  <a:gd name="T18" fmla="*/ 7 w 119"/>
                  <a:gd name="T19" fmla="*/ 18 h 24"/>
                  <a:gd name="T20" fmla="*/ 3 w 119"/>
                  <a:gd name="T21" fmla="*/ 17 h 24"/>
                  <a:gd name="T22" fmla="*/ 1 w 119"/>
                  <a:gd name="T23" fmla="*/ 15 h 24"/>
                  <a:gd name="T24" fmla="*/ 0 w 119"/>
                  <a:gd name="T25" fmla="*/ 11 h 24"/>
                  <a:gd name="T26" fmla="*/ 0 w 119"/>
                  <a:gd name="T27" fmla="*/ 7 h 24"/>
                  <a:gd name="T28" fmla="*/ 1 w 119"/>
                  <a:gd name="T29" fmla="*/ 4 h 24"/>
                  <a:gd name="T30" fmla="*/ 3 w 119"/>
                  <a:gd name="T31" fmla="*/ 1 h 24"/>
                  <a:gd name="T32" fmla="*/ 7 w 119"/>
                  <a:gd name="T33" fmla="*/ 0 h 24"/>
                  <a:gd name="T34" fmla="*/ 9 w 119"/>
                  <a:gd name="T35" fmla="*/ 0 h 24"/>
                  <a:gd name="T36" fmla="*/ 44 w 119"/>
                  <a:gd name="T37" fmla="*/ 0 h 24"/>
                  <a:gd name="T38" fmla="*/ 48 w 119"/>
                  <a:gd name="T39" fmla="*/ 1 h 24"/>
                  <a:gd name="T40" fmla="*/ 50 w 119"/>
                  <a:gd name="T41" fmla="*/ 3 h 24"/>
                  <a:gd name="T42" fmla="*/ 53 w 119"/>
                  <a:gd name="T43" fmla="*/ 6 h 24"/>
                  <a:gd name="T44" fmla="*/ 53 w 119"/>
                  <a:gd name="T45" fmla="*/ 10 h 24"/>
                  <a:gd name="T46" fmla="*/ 53 w 119"/>
                  <a:gd name="T47" fmla="*/ 12 h 24"/>
                  <a:gd name="T48" fmla="*/ 50 w 119"/>
                  <a:gd name="T49" fmla="*/ 16 h 24"/>
                  <a:gd name="T50" fmla="*/ 48 w 119"/>
                  <a:gd name="T51" fmla="*/ 17 h 24"/>
                  <a:gd name="T52" fmla="*/ 44 w 119"/>
                  <a:gd name="T53" fmla="*/ 18 h 24"/>
                  <a:gd name="T54" fmla="*/ 42 w 119"/>
                  <a:gd name="T55" fmla="*/ 18 h 24"/>
                  <a:gd name="T56" fmla="*/ 39 w 119"/>
                  <a:gd name="T57" fmla="*/ 17 h 24"/>
                  <a:gd name="T58" fmla="*/ 36 w 119"/>
                  <a:gd name="T59" fmla="*/ 15 h 24"/>
                  <a:gd name="T60" fmla="*/ 35 w 119"/>
                  <a:gd name="T61" fmla="*/ 11 h 24"/>
                  <a:gd name="T62" fmla="*/ 35 w 119"/>
                  <a:gd name="T63" fmla="*/ 7 h 24"/>
                  <a:gd name="T64" fmla="*/ 36 w 119"/>
                  <a:gd name="T65" fmla="*/ 4 h 24"/>
                  <a:gd name="T66" fmla="*/ 39 w 119"/>
                  <a:gd name="T67" fmla="*/ 1 h 24"/>
                  <a:gd name="T68" fmla="*/ 42 w 119"/>
                  <a:gd name="T69" fmla="*/ 0 h 24"/>
                  <a:gd name="T70" fmla="*/ 44 w 119"/>
                  <a:gd name="T71" fmla="*/ 0 h 24"/>
                  <a:gd name="T72" fmla="*/ 80 w 119"/>
                  <a:gd name="T73" fmla="*/ 0 h 24"/>
                  <a:gd name="T74" fmla="*/ 83 w 119"/>
                  <a:gd name="T75" fmla="*/ 1 h 24"/>
                  <a:gd name="T76" fmla="*/ 85 w 119"/>
                  <a:gd name="T77" fmla="*/ 3 h 24"/>
                  <a:gd name="T78" fmla="*/ 87 w 119"/>
                  <a:gd name="T79" fmla="*/ 6 h 24"/>
                  <a:gd name="T80" fmla="*/ 87 w 119"/>
                  <a:gd name="T81" fmla="*/ 10 h 24"/>
                  <a:gd name="T82" fmla="*/ 87 w 119"/>
                  <a:gd name="T83" fmla="*/ 12 h 24"/>
                  <a:gd name="T84" fmla="*/ 85 w 119"/>
                  <a:gd name="T85" fmla="*/ 16 h 24"/>
                  <a:gd name="T86" fmla="*/ 83 w 119"/>
                  <a:gd name="T87" fmla="*/ 17 h 24"/>
                  <a:gd name="T88" fmla="*/ 80 w 119"/>
                  <a:gd name="T89" fmla="*/ 18 h 24"/>
                  <a:gd name="T90" fmla="*/ 77 w 119"/>
                  <a:gd name="T91" fmla="*/ 18 h 24"/>
                  <a:gd name="T92" fmla="*/ 74 w 119"/>
                  <a:gd name="T93" fmla="*/ 17 h 24"/>
                  <a:gd name="T94" fmla="*/ 71 w 119"/>
                  <a:gd name="T95" fmla="*/ 15 h 24"/>
                  <a:gd name="T96" fmla="*/ 70 w 119"/>
                  <a:gd name="T97" fmla="*/ 11 h 24"/>
                  <a:gd name="T98" fmla="*/ 70 w 119"/>
                  <a:gd name="T99" fmla="*/ 7 h 24"/>
                  <a:gd name="T100" fmla="*/ 71 w 119"/>
                  <a:gd name="T101" fmla="*/ 4 h 24"/>
                  <a:gd name="T102" fmla="*/ 74 w 119"/>
                  <a:gd name="T103" fmla="*/ 1 h 24"/>
                  <a:gd name="T104" fmla="*/ 77 w 119"/>
                  <a:gd name="T105" fmla="*/ 0 h 24"/>
                  <a:gd name="T106" fmla="*/ 80 w 119"/>
                  <a:gd name="T107" fmla="*/ 0 h 24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19"/>
                  <a:gd name="T163" fmla="*/ 0 h 24"/>
                  <a:gd name="T164" fmla="*/ 119 w 119"/>
                  <a:gd name="T165" fmla="*/ 24 h 24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19" h="24">
                    <a:moveTo>
                      <a:pt x="12" y="0"/>
                    </a:moveTo>
                    <a:lnTo>
                      <a:pt x="12" y="0"/>
                    </a:lnTo>
                    <a:lnTo>
                      <a:pt x="14" y="0"/>
                    </a:lnTo>
                    <a:lnTo>
                      <a:pt x="17" y="1"/>
                    </a:lnTo>
                    <a:lnTo>
                      <a:pt x="19" y="1"/>
                    </a:lnTo>
                    <a:lnTo>
                      <a:pt x="20" y="3"/>
                    </a:lnTo>
                    <a:lnTo>
                      <a:pt x="22" y="5"/>
                    </a:lnTo>
                    <a:lnTo>
                      <a:pt x="24" y="8"/>
                    </a:lnTo>
                    <a:lnTo>
                      <a:pt x="24" y="9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4" y="16"/>
                    </a:lnTo>
                    <a:lnTo>
                      <a:pt x="22" y="19"/>
                    </a:lnTo>
                    <a:lnTo>
                      <a:pt x="20" y="20"/>
                    </a:lnTo>
                    <a:lnTo>
                      <a:pt x="19" y="22"/>
                    </a:lnTo>
                    <a:lnTo>
                      <a:pt x="17" y="22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9" y="24"/>
                    </a:lnTo>
                    <a:lnTo>
                      <a:pt x="8" y="22"/>
                    </a:lnTo>
                    <a:lnTo>
                      <a:pt x="4" y="22"/>
                    </a:lnTo>
                    <a:lnTo>
                      <a:pt x="3" y="20"/>
                    </a:lnTo>
                    <a:lnTo>
                      <a:pt x="1" y="19"/>
                    </a:lnTo>
                    <a:lnTo>
                      <a:pt x="1" y="16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8" y="1"/>
                    </a:lnTo>
                    <a:lnTo>
                      <a:pt x="9" y="0"/>
                    </a:lnTo>
                    <a:lnTo>
                      <a:pt x="12" y="0"/>
                    </a:lnTo>
                    <a:close/>
                    <a:moveTo>
                      <a:pt x="60" y="0"/>
                    </a:moveTo>
                    <a:lnTo>
                      <a:pt x="60" y="0"/>
                    </a:lnTo>
                    <a:lnTo>
                      <a:pt x="62" y="0"/>
                    </a:lnTo>
                    <a:lnTo>
                      <a:pt x="65" y="1"/>
                    </a:lnTo>
                    <a:lnTo>
                      <a:pt x="67" y="1"/>
                    </a:lnTo>
                    <a:lnTo>
                      <a:pt x="68" y="3"/>
                    </a:lnTo>
                    <a:lnTo>
                      <a:pt x="70" y="5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12"/>
                    </a:lnTo>
                    <a:lnTo>
                      <a:pt x="72" y="14"/>
                    </a:lnTo>
                    <a:lnTo>
                      <a:pt x="72" y="16"/>
                    </a:lnTo>
                    <a:lnTo>
                      <a:pt x="70" y="19"/>
                    </a:lnTo>
                    <a:lnTo>
                      <a:pt x="68" y="20"/>
                    </a:lnTo>
                    <a:lnTo>
                      <a:pt x="67" y="22"/>
                    </a:lnTo>
                    <a:lnTo>
                      <a:pt x="65" y="22"/>
                    </a:lnTo>
                    <a:lnTo>
                      <a:pt x="62" y="24"/>
                    </a:lnTo>
                    <a:lnTo>
                      <a:pt x="60" y="24"/>
                    </a:lnTo>
                    <a:lnTo>
                      <a:pt x="57" y="24"/>
                    </a:lnTo>
                    <a:lnTo>
                      <a:pt x="56" y="22"/>
                    </a:lnTo>
                    <a:lnTo>
                      <a:pt x="52" y="22"/>
                    </a:lnTo>
                    <a:lnTo>
                      <a:pt x="51" y="20"/>
                    </a:lnTo>
                    <a:lnTo>
                      <a:pt x="49" y="19"/>
                    </a:lnTo>
                    <a:lnTo>
                      <a:pt x="49" y="16"/>
                    </a:lnTo>
                    <a:lnTo>
                      <a:pt x="48" y="14"/>
                    </a:lnTo>
                    <a:lnTo>
                      <a:pt x="48" y="12"/>
                    </a:lnTo>
                    <a:lnTo>
                      <a:pt x="48" y="9"/>
                    </a:lnTo>
                    <a:lnTo>
                      <a:pt x="49" y="8"/>
                    </a:lnTo>
                    <a:lnTo>
                      <a:pt x="49" y="5"/>
                    </a:lnTo>
                    <a:lnTo>
                      <a:pt x="51" y="3"/>
                    </a:lnTo>
                    <a:lnTo>
                      <a:pt x="52" y="1"/>
                    </a:lnTo>
                    <a:lnTo>
                      <a:pt x="56" y="1"/>
                    </a:lnTo>
                    <a:lnTo>
                      <a:pt x="57" y="0"/>
                    </a:lnTo>
                    <a:lnTo>
                      <a:pt x="60" y="0"/>
                    </a:lnTo>
                    <a:close/>
                    <a:moveTo>
                      <a:pt x="108" y="0"/>
                    </a:moveTo>
                    <a:lnTo>
                      <a:pt x="108" y="0"/>
                    </a:lnTo>
                    <a:lnTo>
                      <a:pt x="110" y="0"/>
                    </a:lnTo>
                    <a:lnTo>
                      <a:pt x="113" y="1"/>
                    </a:lnTo>
                    <a:lnTo>
                      <a:pt x="115" y="1"/>
                    </a:lnTo>
                    <a:lnTo>
                      <a:pt x="116" y="3"/>
                    </a:lnTo>
                    <a:lnTo>
                      <a:pt x="118" y="5"/>
                    </a:lnTo>
                    <a:lnTo>
                      <a:pt x="119" y="8"/>
                    </a:lnTo>
                    <a:lnTo>
                      <a:pt x="119" y="9"/>
                    </a:lnTo>
                    <a:lnTo>
                      <a:pt x="119" y="12"/>
                    </a:lnTo>
                    <a:lnTo>
                      <a:pt x="119" y="14"/>
                    </a:lnTo>
                    <a:lnTo>
                      <a:pt x="119" y="16"/>
                    </a:lnTo>
                    <a:lnTo>
                      <a:pt x="118" y="19"/>
                    </a:lnTo>
                    <a:lnTo>
                      <a:pt x="116" y="20"/>
                    </a:lnTo>
                    <a:lnTo>
                      <a:pt x="115" y="22"/>
                    </a:lnTo>
                    <a:lnTo>
                      <a:pt x="113" y="22"/>
                    </a:lnTo>
                    <a:lnTo>
                      <a:pt x="110" y="24"/>
                    </a:lnTo>
                    <a:lnTo>
                      <a:pt x="108" y="24"/>
                    </a:lnTo>
                    <a:lnTo>
                      <a:pt x="105" y="24"/>
                    </a:lnTo>
                    <a:lnTo>
                      <a:pt x="103" y="22"/>
                    </a:lnTo>
                    <a:lnTo>
                      <a:pt x="100" y="22"/>
                    </a:lnTo>
                    <a:lnTo>
                      <a:pt x="99" y="20"/>
                    </a:lnTo>
                    <a:lnTo>
                      <a:pt x="97" y="19"/>
                    </a:lnTo>
                    <a:lnTo>
                      <a:pt x="97" y="16"/>
                    </a:lnTo>
                    <a:lnTo>
                      <a:pt x="96" y="14"/>
                    </a:lnTo>
                    <a:lnTo>
                      <a:pt x="96" y="12"/>
                    </a:lnTo>
                    <a:lnTo>
                      <a:pt x="96" y="9"/>
                    </a:lnTo>
                    <a:lnTo>
                      <a:pt x="97" y="8"/>
                    </a:lnTo>
                    <a:lnTo>
                      <a:pt x="97" y="5"/>
                    </a:lnTo>
                    <a:lnTo>
                      <a:pt x="99" y="3"/>
                    </a:lnTo>
                    <a:lnTo>
                      <a:pt x="100" y="1"/>
                    </a:lnTo>
                    <a:lnTo>
                      <a:pt x="103" y="1"/>
                    </a:lnTo>
                    <a:lnTo>
                      <a:pt x="105" y="0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</p:grpSp>
      <p:sp>
        <p:nvSpPr>
          <p:cNvPr id="1517" name="Rectangle 53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-36512" y="1349733"/>
            <a:ext cx="3056830" cy="3322637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0" tIns="72377" rIns="0" bIns="0"/>
          <a:lstStyle/>
          <a:p>
            <a:pPr marL="447675" indent="-447675">
              <a:lnSpc>
                <a:spcPct val="105000"/>
              </a:lnSpc>
              <a:spcBef>
                <a:spcPct val="25000"/>
              </a:spcBef>
              <a:spcAft>
                <a:spcPct val="20000"/>
              </a:spcAft>
              <a:buClr>
                <a:srgbClr val="5D7298"/>
              </a:buClr>
              <a:buSzPct val="65000"/>
              <a:buFont typeface="Wingdings" pitchFamily="2" charset="2"/>
              <a:buNone/>
            </a:pPr>
            <a:r>
              <a:rPr lang="de-DE" sz="1900" b="1" dirty="0">
                <a:solidFill>
                  <a:srgbClr val="000000"/>
                </a:solidFill>
              </a:rPr>
              <a:t>     </a:t>
            </a:r>
            <a:r>
              <a:rPr lang="de-DE" sz="1900" b="1" dirty="0" smtClean="0">
                <a:solidFill>
                  <a:srgbClr val="000000"/>
                </a:solidFill>
              </a:rPr>
              <a:t>  </a:t>
            </a:r>
            <a:r>
              <a:rPr lang="en-US" sz="1900" b="1" dirty="0" smtClean="0">
                <a:solidFill>
                  <a:srgbClr val="000000"/>
                </a:solidFill>
              </a:rPr>
              <a:t>Inherent Characteristics</a:t>
            </a:r>
            <a:endParaRPr lang="en-US" sz="1900" dirty="0" smtClean="0">
              <a:solidFill>
                <a:srgbClr val="000000"/>
              </a:solidFill>
            </a:endParaRPr>
          </a:p>
          <a:p>
            <a:pPr marL="742950" lvl="1" indent="-285750">
              <a:lnSpc>
                <a:spcPct val="120000"/>
              </a:lnSpc>
              <a:buSzPct val="100000"/>
              <a:buFont typeface="Wingdings" pitchFamily="2" charset="2"/>
              <a:buChar char="§"/>
            </a:pPr>
            <a:r>
              <a:rPr lang="en-US" sz="1500" dirty="0" smtClean="0"/>
              <a:t>Operation schedule</a:t>
            </a:r>
          </a:p>
          <a:p>
            <a:pPr marL="742950" lvl="1" indent="-285750">
              <a:lnSpc>
                <a:spcPct val="120000"/>
              </a:lnSpc>
              <a:buSzPct val="100000"/>
              <a:buFont typeface="Wingdings" pitchFamily="2" charset="2"/>
              <a:buChar char="§"/>
            </a:pPr>
            <a:r>
              <a:rPr lang="en-US" sz="1500" dirty="0" smtClean="0"/>
              <a:t>Production process</a:t>
            </a:r>
          </a:p>
          <a:p>
            <a:pPr marL="742950" lvl="1" indent="-285750">
              <a:lnSpc>
                <a:spcPct val="120000"/>
              </a:lnSpc>
              <a:buSzPct val="100000"/>
              <a:buFont typeface="Wingdings" pitchFamily="2" charset="2"/>
              <a:buChar char="§"/>
            </a:pPr>
            <a:r>
              <a:rPr lang="en-US" sz="1500" dirty="0" smtClean="0"/>
              <a:t>Reliability structure</a:t>
            </a:r>
          </a:p>
          <a:p>
            <a:pPr marL="742950" lvl="1" indent="-285750">
              <a:lnSpc>
                <a:spcPct val="120000"/>
              </a:lnSpc>
              <a:buSzPct val="100000"/>
              <a:buFont typeface="Wingdings" pitchFamily="2" charset="2"/>
              <a:buChar char="§"/>
            </a:pPr>
            <a:r>
              <a:rPr lang="en-US" sz="1500" dirty="0" smtClean="0"/>
              <a:t>Functions</a:t>
            </a:r>
          </a:p>
          <a:p>
            <a:pPr marL="742950" lvl="1" indent="-285750">
              <a:lnSpc>
                <a:spcPct val="120000"/>
              </a:lnSpc>
              <a:buSzPct val="100000"/>
              <a:buFont typeface="Wingdings" pitchFamily="2" charset="2"/>
              <a:buChar char="§"/>
            </a:pPr>
            <a:r>
              <a:rPr lang="en-US" sz="1500" dirty="0" smtClean="0"/>
              <a:t>Availability</a:t>
            </a:r>
          </a:p>
          <a:p>
            <a:pPr marL="742950" lvl="1" indent="-285750">
              <a:lnSpc>
                <a:spcPct val="120000"/>
              </a:lnSpc>
              <a:buSzPct val="100000"/>
              <a:buFont typeface="Wingdings" pitchFamily="2" charset="2"/>
              <a:buChar char="§"/>
            </a:pPr>
            <a:r>
              <a:rPr lang="en-US" sz="1500" dirty="0" smtClean="0"/>
              <a:t>Reliability</a:t>
            </a:r>
          </a:p>
          <a:p>
            <a:pPr marL="742950" lvl="1" indent="-285750">
              <a:lnSpc>
                <a:spcPct val="120000"/>
              </a:lnSpc>
              <a:buSzPct val="100000"/>
              <a:buFont typeface="Wingdings" pitchFamily="2" charset="2"/>
              <a:buChar char="§"/>
            </a:pPr>
            <a:r>
              <a:rPr lang="en-US" sz="1500" dirty="0" smtClean="0"/>
              <a:t>Reparability/Maintainability</a:t>
            </a:r>
          </a:p>
          <a:p>
            <a:pPr marL="742950" lvl="1" indent="-285750">
              <a:lnSpc>
                <a:spcPct val="120000"/>
              </a:lnSpc>
              <a:buSzPct val="100000"/>
              <a:buFont typeface="Wingdings" pitchFamily="2" charset="2"/>
              <a:buChar char="§"/>
            </a:pPr>
            <a:r>
              <a:rPr lang="en-US" sz="1500" dirty="0" err="1" smtClean="0"/>
              <a:t>Inspectability</a:t>
            </a:r>
            <a:endParaRPr lang="en-US" sz="1500" dirty="0"/>
          </a:p>
        </p:txBody>
      </p:sp>
      <p:sp>
        <p:nvSpPr>
          <p:cNvPr id="1518" name="Text Box 539"/>
          <p:cNvSpPr txBox="1">
            <a:spLocks noChangeArrowheads="1"/>
          </p:cNvSpPr>
          <p:nvPr/>
        </p:nvSpPr>
        <p:spPr bwMode="auto">
          <a:xfrm>
            <a:off x="341458" y="5229200"/>
            <a:ext cx="2808000" cy="721909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 rotWithShape="0">
              <a:srgbClr val="000000"/>
            </a:outerShdw>
          </a:effectLst>
          <a:scene3d>
            <a:camera prst="orthographicFront"/>
            <a:lightRig rig="soft" dir="t"/>
          </a:scene3d>
          <a:sp3d contourW="12700" prstMaterial="matte">
            <a:bevelT w="63500" h="63500" prst="artDeco"/>
            <a:contourClr>
              <a:schemeClr val="bg1"/>
            </a:contourClr>
          </a:sp3d>
        </p:spPr>
        <p:txBody>
          <a:bodyPr anchor="ctr"/>
          <a:lstStyle/>
          <a:p>
            <a:pPr defTabSz="1042988"/>
            <a:r>
              <a:rPr lang="de-DE" sz="1500" b="1" dirty="0" smtClean="0"/>
              <a:t>Independent </a:t>
            </a:r>
            <a:r>
              <a:rPr lang="de-DE" sz="1500" b="1" dirty="0" err="1" smtClean="0"/>
              <a:t>processes</a:t>
            </a:r>
            <a:r>
              <a:rPr lang="de-DE" sz="1500" b="1" dirty="0" smtClean="0"/>
              <a:t>, </a:t>
            </a:r>
            <a:r>
              <a:rPr lang="de-DE" sz="1500" b="1" dirty="0" err="1" smtClean="0"/>
              <a:t>structures</a:t>
            </a:r>
            <a:r>
              <a:rPr lang="de-DE" sz="1500" b="1" dirty="0" smtClean="0"/>
              <a:t>, </a:t>
            </a:r>
            <a:r>
              <a:rPr lang="de-DE" sz="1500" b="1" dirty="0" err="1" smtClean="0"/>
              <a:t>components</a:t>
            </a:r>
            <a:r>
              <a:rPr lang="de-DE" sz="1500" b="1" dirty="0" smtClean="0"/>
              <a:t> </a:t>
            </a:r>
            <a:r>
              <a:rPr lang="de-DE" sz="1500" b="1" dirty="0" err="1" smtClean="0"/>
              <a:t>and</a:t>
            </a:r>
            <a:r>
              <a:rPr lang="de-DE" sz="1500" b="1" dirty="0" smtClean="0"/>
              <a:t> </a:t>
            </a:r>
            <a:r>
              <a:rPr lang="de-DE" sz="1500" b="1" dirty="0" err="1" smtClean="0"/>
              <a:t>states</a:t>
            </a:r>
            <a:endParaRPr lang="de-DE" sz="1500" b="1" dirty="0"/>
          </a:p>
        </p:txBody>
      </p:sp>
      <p:sp>
        <p:nvSpPr>
          <p:cNvPr id="1520" name="Text Box 54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41458" y="6022546"/>
            <a:ext cx="2808000" cy="35083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 rotWithShape="0">
              <a:srgbClr val="000000"/>
            </a:outerShdw>
          </a:effectLst>
          <a:scene3d>
            <a:camera prst="orthographicFront"/>
            <a:lightRig rig="soft" dir="t"/>
          </a:scene3d>
          <a:sp3d contourW="12700" prstMaterial="matte">
            <a:bevelT w="63500" h="63500" prst="artDeco"/>
            <a:contourClr>
              <a:schemeClr val="bg1"/>
            </a:contourClr>
          </a:sp3d>
        </p:spPr>
        <p:txBody>
          <a:bodyPr/>
          <a:lstStyle/>
          <a:p>
            <a:pPr algn="ctr" defTabSz="1042988"/>
            <a:r>
              <a:rPr lang="de-DE" sz="1700" b="1" dirty="0" smtClean="0"/>
              <a:t>Input Information</a:t>
            </a:r>
            <a:endParaRPr lang="de-DE" sz="1700" dirty="0"/>
          </a:p>
        </p:txBody>
      </p:sp>
      <p:sp>
        <p:nvSpPr>
          <p:cNvPr id="1525" name="Rectangle 547"/>
          <p:cNvSpPr>
            <a:spLocks noChangeArrowheads="1"/>
          </p:cNvSpPr>
          <p:nvPr/>
        </p:nvSpPr>
        <p:spPr bwMode="auto">
          <a:xfrm>
            <a:off x="6264504" y="1273240"/>
            <a:ext cx="2844000" cy="5184000"/>
          </a:xfrm>
          <a:prstGeom prst="rect">
            <a:avLst/>
          </a:prstGeom>
          <a:solidFill>
            <a:srgbClr val="FF9900">
              <a:alpha val="25000"/>
            </a:srgbClr>
          </a:solidFill>
          <a:ln w="1270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1526" name="Rectangle 53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859031" y="1350398"/>
            <a:ext cx="3555317" cy="473551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0" tIns="72377" rIns="0" bIns="0"/>
          <a:lstStyle/>
          <a:p>
            <a:pPr marL="447675" indent="-447675">
              <a:lnSpc>
                <a:spcPct val="105000"/>
              </a:lnSpc>
              <a:spcBef>
                <a:spcPct val="25000"/>
              </a:spcBef>
              <a:spcAft>
                <a:spcPct val="20000"/>
              </a:spcAft>
              <a:buClr>
                <a:srgbClr val="5D7298"/>
              </a:buClr>
              <a:buSzPct val="65000"/>
              <a:buFont typeface="Wingdings" pitchFamily="2" charset="2"/>
              <a:buNone/>
            </a:pPr>
            <a:r>
              <a:rPr lang="de-DE" sz="1800" b="1" dirty="0">
                <a:solidFill>
                  <a:srgbClr val="000000"/>
                </a:solidFill>
              </a:rPr>
              <a:t>     </a:t>
            </a:r>
            <a:r>
              <a:rPr lang="de-DE" sz="1800" b="1" dirty="0" smtClean="0">
                <a:solidFill>
                  <a:srgbClr val="000000"/>
                </a:solidFill>
              </a:rPr>
              <a:t>  </a:t>
            </a:r>
            <a:r>
              <a:rPr lang="en-US" sz="1900" b="1" dirty="0" smtClean="0">
                <a:solidFill>
                  <a:srgbClr val="000000"/>
                </a:solidFill>
              </a:rPr>
              <a:t>Operational Characteristics</a:t>
            </a:r>
            <a:endParaRPr lang="en-US" sz="1900" dirty="0" smtClean="0">
              <a:solidFill>
                <a:srgbClr val="000000"/>
              </a:solidFill>
            </a:endParaRPr>
          </a:p>
          <a:p>
            <a:pPr marL="742950" lvl="1" indent="-285750">
              <a:lnSpc>
                <a:spcPct val="120000"/>
              </a:lnSpc>
              <a:buSzPct val="100000"/>
              <a:buFont typeface="Wingdings" pitchFamily="2" charset="2"/>
              <a:buChar char="§"/>
            </a:pPr>
            <a:r>
              <a:rPr lang="en-US" sz="1500" dirty="0" smtClean="0"/>
              <a:t>Operability</a:t>
            </a:r>
          </a:p>
          <a:p>
            <a:pPr marL="742950" lvl="1" indent="-285750">
              <a:lnSpc>
                <a:spcPct val="120000"/>
              </a:lnSpc>
              <a:buSzPct val="100000"/>
              <a:buFont typeface="Wingdings" pitchFamily="2" charset="2"/>
              <a:buChar char="§"/>
            </a:pPr>
            <a:r>
              <a:rPr lang="en-US" sz="1500" dirty="0" smtClean="0"/>
              <a:t>Productivity</a:t>
            </a:r>
          </a:p>
          <a:p>
            <a:pPr marL="742950" lvl="1" indent="-285750">
              <a:lnSpc>
                <a:spcPct val="120000"/>
              </a:lnSpc>
              <a:buSzPct val="100000"/>
              <a:buFont typeface="Wingdings" pitchFamily="2" charset="2"/>
              <a:buChar char="§"/>
            </a:pPr>
            <a:r>
              <a:rPr lang="en-US" sz="1500" dirty="0" smtClean="0"/>
              <a:t>Availability</a:t>
            </a:r>
            <a:endParaRPr lang="en-US" sz="1500" dirty="0" smtClean="0">
              <a:latin typeface="Times New Roman" pitchFamily="18" charset="0"/>
            </a:endParaRPr>
          </a:p>
          <a:p>
            <a:pPr marL="742950" lvl="1" indent="-285750">
              <a:lnSpc>
                <a:spcPct val="120000"/>
              </a:lnSpc>
              <a:buSzPct val="100000"/>
              <a:buFont typeface="Wingdings" pitchFamily="2" charset="2"/>
              <a:buChar char="§"/>
            </a:pPr>
            <a:r>
              <a:rPr lang="en-US" sz="1500" dirty="0" smtClean="0"/>
              <a:t>Reliability</a:t>
            </a:r>
            <a:endParaRPr lang="en-US" sz="1500" dirty="0" smtClean="0">
              <a:latin typeface="Times New Roman" pitchFamily="18" charset="0"/>
            </a:endParaRPr>
          </a:p>
          <a:p>
            <a:pPr marL="742950" lvl="1" indent="-285750">
              <a:lnSpc>
                <a:spcPct val="120000"/>
              </a:lnSpc>
              <a:buSzPct val="100000"/>
              <a:buFont typeface="Wingdings" pitchFamily="2" charset="2"/>
              <a:buChar char="§"/>
            </a:pPr>
            <a:r>
              <a:rPr lang="en-US" sz="1500" dirty="0" smtClean="0"/>
              <a:t>Functionality</a:t>
            </a:r>
          </a:p>
          <a:p>
            <a:pPr marL="742950" lvl="1" indent="-285750">
              <a:lnSpc>
                <a:spcPct val="120000"/>
              </a:lnSpc>
              <a:buSzPct val="100000"/>
              <a:buFont typeface="Wingdings" pitchFamily="2" charset="2"/>
              <a:buChar char="§"/>
            </a:pPr>
            <a:r>
              <a:rPr lang="en-US" sz="1500" dirty="0" smtClean="0"/>
              <a:t>Reparability/Maintainability</a:t>
            </a:r>
            <a:endParaRPr lang="en-US" sz="1500" dirty="0" smtClean="0">
              <a:latin typeface="Times New Roman" pitchFamily="18" charset="0"/>
            </a:endParaRPr>
          </a:p>
          <a:p>
            <a:pPr marL="742950" lvl="1" indent="-285750">
              <a:lnSpc>
                <a:spcPct val="120000"/>
              </a:lnSpc>
              <a:buSzPct val="100000"/>
              <a:buFont typeface="Wingdings" pitchFamily="2" charset="2"/>
              <a:buChar char="§"/>
            </a:pPr>
            <a:r>
              <a:rPr lang="en-US" sz="1500" dirty="0" err="1" smtClean="0"/>
              <a:t>Inspectability</a:t>
            </a:r>
            <a:endParaRPr lang="en-US" sz="1500" dirty="0" smtClean="0"/>
          </a:p>
          <a:p>
            <a:pPr marL="742950" lvl="1" indent="-285750">
              <a:lnSpc>
                <a:spcPct val="120000"/>
              </a:lnSpc>
              <a:buSzPct val="100000"/>
              <a:buFont typeface="Wingdings" pitchFamily="2" charset="2"/>
              <a:buChar char="§"/>
            </a:pPr>
            <a:r>
              <a:rPr lang="en-US" sz="1500" dirty="0" smtClean="0"/>
              <a:t>Maintenance Delay Time</a:t>
            </a:r>
            <a:endParaRPr lang="en-US" sz="1500" dirty="0" smtClean="0">
              <a:latin typeface="Times New Roman" pitchFamily="18" charset="0"/>
            </a:endParaRPr>
          </a:p>
          <a:p>
            <a:pPr marL="742950" lvl="1" indent="-285750">
              <a:lnSpc>
                <a:spcPct val="120000"/>
              </a:lnSpc>
              <a:buSzPct val="100000"/>
              <a:buFont typeface="Wingdings" pitchFamily="2" charset="2"/>
              <a:buChar char="§"/>
            </a:pPr>
            <a:r>
              <a:rPr lang="en-US" sz="1500" dirty="0" smtClean="0"/>
              <a:t>Logistic Delay Time</a:t>
            </a:r>
            <a:endParaRPr lang="en-US" sz="1500" dirty="0" smtClean="0">
              <a:latin typeface="Times New Roman" pitchFamily="18" charset="0"/>
            </a:endParaRPr>
          </a:p>
          <a:p>
            <a:pPr marL="742950" lvl="1" indent="-285750">
              <a:lnSpc>
                <a:spcPct val="120000"/>
              </a:lnSpc>
              <a:buSzPct val="100000"/>
              <a:buFont typeface="Wingdings" pitchFamily="2" charset="2"/>
              <a:buChar char="§"/>
            </a:pPr>
            <a:r>
              <a:rPr lang="en-US" sz="1500" dirty="0" smtClean="0"/>
              <a:t>Level of Service</a:t>
            </a:r>
            <a:endParaRPr lang="de-DE" sz="1500" dirty="0">
              <a:solidFill>
                <a:srgbClr val="000000"/>
              </a:solidFill>
            </a:endParaRPr>
          </a:p>
        </p:txBody>
      </p:sp>
      <p:sp>
        <p:nvSpPr>
          <p:cNvPr id="1523" name="Text Box 541"/>
          <p:cNvSpPr txBox="1">
            <a:spLocks noChangeArrowheads="1"/>
          </p:cNvSpPr>
          <p:nvPr/>
        </p:nvSpPr>
        <p:spPr bwMode="auto">
          <a:xfrm>
            <a:off x="6324615" y="5187121"/>
            <a:ext cx="2736000" cy="784830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 rotWithShape="0">
              <a:srgbClr val="000000"/>
            </a:outerShdw>
          </a:effectLst>
          <a:scene3d>
            <a:camera prst="orthographicFront"/>
            <a:lightRig rig="soft" dir="t"/>
          </a:scene3d>
          <a:sp3d contourW="12700" prstMaterial="matte">
            <a:bevelT w="63500" h="63500" prst="artDeco"/>
            <a:contourClr>
              <a:schemeClr val="bg1"/>
            </a:contourClr>
          </a:sp3d>
        </p:spPr>
        <p:txBody>
          <a:bodyPr>
            <a:spAutoFit/>
          </a:bodyPr>
          <a:lstStyle/>
          <a:p>
            <a:pPr defTabSz="1042988"/>
            <a:r>
              <a:rPr lang="de-DE" sz="1500" b="1" dirty="0" smtClean="0"/>
              <a:t>Evaluation </a:t>
            </a:r>
            <a:r>
              <a:rPr lang="de-DE" sz="1500" b="1" dirty="0" err="1" smtClean="0"/>
              <a:t>under</a:t>
            </a:r>
            <a:r>
              <a:rPr lang="de-DE" sz="1500" b="1" dirty="0" smtClean="0"/>
              <a:t> </a:t>
            </a:r>
            <a:r>
              <a:rPr lang="de-DE" sz="1500" b="1" dirty="0" err="1" smtClean="0"/>
              <a:t>operating</a:t>
            </a:r>
            <a:r>
              <a:rPr lang="de-DE" sz="1500" b="1" dirty="0" smtClean="0"/>
              <a:t> </a:t>
            </a:r>
            <a:r>
              <a:rPr lang="de-DE" sz="1500" b="1" dirty="0" err="1" smtClean="0"/>
              <a:t>conditions</a:t>
            </a:r>
            <a:r>
              <a:rPr lang="de-DE" sz="1500" b="1" dirty="0" smtClean="0"/>
              <a:t> </a:t>
            </a:r>
            <a:br>
              <a:rPr lang="de-DE" sz="1500" b="1" dirty="0" smtClean="0"/>
            </a:br>
            <a:r>
              <a:rPr lang="de-DE" sz="1500" b="1" dirty="0" smtClean="0"/>
              <a:t>(</a:t>
            </a:r>
            <a:r>
              <a:rPr lang="de-DE" sz="1500" b="1" dirty="0" err="1" smtClean="0"/>
              <a:t>with</a:t>
            </a:r>
            <a:r>
              <a:rPr lang="de-DE" sz="1500" b="1" dirty="0" smtClean="0"/>
              <a:t> </a:t>
            </a:r>
            <a:r>
              <a:rPr lang="de-DE" sz="1500" b="1" dirty="0" err="1" smtClean="0"/>
              <a:t>dependencies</a:t>
            </a:r>
            <a:r>
              <a:rPr lang="de-DE" sz="1500" b="1" dirty="0" smtClean="0"/>
              <a:t>)</a:t>
            </a:r>
            <a:endParaRPr lang="de-DE" sz="1500" b="1" dirty="0"/>
          </a:p>
        </p:txBody>
      </p:sp>
      <p:sp>
        <p:nvSpPr>
          <p:cNvPr id="1524" name="Text Box 54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324615" y="6043048"/>
            <a:ext cx="2736000" cy="35083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 rotWithShape="0">
              <a:srgbClr val="000000"/>
            </a:outerShdw>
          </a:effectLst>
          <a:scene3d>
            <a:camera prst="orthographicFront"/>
            <a:lightRig rig="soft" dir="t"/>
          </a:scene3d>
          <a:sp3d contourW="12700" prstMaterial="matte">
            <a:bevelT w="63500" h="63500" prst="artDeco"/>
            <a:contourClr>
              <a:schemeClr val="bg1"/>
            </a:contourClr>
          </a:sp3d>
        </p:spPr>
        <p:txBody>
          <a:bodyPr>
            <a:spAutoFit/>
          </a:bodyPr>
          <a:lstStyle/>
          <a:p>
            <a:pPr algn="ctr" defTabSz="1042988"/>
            <a:r>
              <a:rPr lang="de-DE" sz="1700" b="1" dirty="0" smtClean="0"/>
              <a:t>Output Information</a:t>
            </a:r>
            <a:endParaRPr lang="de-DE" sz="1700" b="1" dirty="0"/>
          </a:p>
        </p:txBody>
      </p:sp>
      <p:grpSp>
        <p:nvGrpSpPr>
          <p:cNvPr id="30" name="Gruppieren 1527"/>
          <p:cNvGrpSpPr/>
          <p:nvPr/>
        </p:nvGrpSpPr>
        <p:grpSpPr>
          <a:xfrm>
            <a:off x="4326020" y="1784792"/>
            <a:ext cx="792613" cy="4055952"/>
            <a:chOff x="4277862" y="1704395"/>
            <a:chExt cx="792613" cy="4055952"/>
          </a:xfrm>
        </p:grpSpPr>
        <p:sp>
          <p:nvSpPr>
            <p:cNvPr id="1529" name="AutoShape 66"/>
            <p:cNvSpPr>
              <a:spLocks noChangeArrowheads="1"/>
            </p:cNvSpPr>
            <p:nvPr/>
          </p:nvSpPr>
          <p:spPr bwMode="auto">
            <a:xfrm flipV="1">
              <a:off x="4789488" y="1704395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008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30" name="AutoShape 70"/>
            <p:cNvSpPr>
              <a:spLocks noChangeArrowheads="1"/>
            </p:cNvSpPr>
            <p:nvPr/>
          </p:nvSpPr>
          <p:spPr bwMode="auto">
            <a:xfrm flipV="1">
              <a:off x="4789488" y="2981983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008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31" name="AutoShape 65"/>
            <p:cNvSpPr>
              <a:spLocks noChangeArrowheads="1"/>
            </p:cNvSpPr>
            <p:nvPr/>
          </p:nvSpPr>
          <p:spPr bwMode="auto">
            <a:xfrm>
              <a:off x="4284663" y="1704395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EF2614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32" name="AutoShape 69"/>
            <p:cNvSpPr>
              <a:spLocks noChangeArrowheads="1"/>
            </p:cNvSpPr>
            <p:nvPr/>
          </p:nvSpPr>
          <p:spPr bwMode="auto">
            <a:xfrm>
              <a:off x="4284663" y="2981983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EF2614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33" name="AutoShape 71"/>
            <p:cNvSpPr>
              <a:spLocks noChangeArrowheads="1"/>
            </p:cNvSpPr>
            <p:nvPr/>
          </p:nvSpPr>
          <p:spPr bwMode="auto">
            <a:xfrm>
              <a:off x="4284663" y="3641393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EF2614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34" name="AutoShape 72"/>
            <p:cNvSpPr>
              <a:spLocks noChangeArrowheads="1"/>
            </p:cNvSpPr>
            <p:nvPr/>
          </p:nvSpPr>
          <p:spPr bwMode="auto">
            <a:xfrm flipV="1">
              <a:off x="4789488" y="3641393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008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35" name="AutoShape 73"/>
            <p:cNvSpPr>
              <a:spLocks noChangeArrowheads="1"/>
            </p:cNvSpPr>
            <p:nvPr/>
          </p:nvSpPr>
          <p:spPr bwMode="auto">
            <a:xfrm>
              <a:off x="4284663" y="4294741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EF2614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36" name="AutoShape 74"/>
            <p:cNvSpPr>
              <a:spLocks noChangeArrowheads="1"/>
            </p:cNvSpPr>
            <p:nvPr/>
          </p:nvSpPr>
          <p:spPr bwMode="auto">
            <a:xfrm flipV="1">
              <a:off x="4789488" y="4294741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008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37" name="AutoShape 68"/>
            <p:cNvSpPr>
              <a:spLocks noChangeArrowheads="1"/>
            </p:cNvSpPr>
            <p:nvPr/>
          </p:nvSpPr>
          <p:spPr bwMode="auto">
            <a:xfrm flipV="1">
              <a:off x="4789488" y="2326990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008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38" name="AutoShape 67"/>
            <p:cNvSpPr>
              <a:spLocks noChangeArrowheads="1"/>
            </p:cNvSpPr>
            <p:nvPr/>
          </p:nvSpPr>
          <p:spPr bwMode="auto">
            <a:xfrm>
              <a:off x="4284663" y="2326990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EF2614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39" name="AutoShape 73"/>
            <p:cNvSpPr>
              <a:spLocks noChangeArrowheads="1"/>
            </p:cNvSpPr>
            <p:nvPr/>
          </p:nvSpPr>
          <p:spPr bwMode="auto">
            <a:xfrm>
              <a:off x="4279290" y="4958260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EF2614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40" name="AutoShape 74"/>
            <p:cNvSpPr>
              <a:spLocks noChangeArrowheads="1"/>
            </p:cNvSpPr>
            <p:nvPr/>
          </p:nvSpPr>
          <p:spPr bwMode="auto">
            <a:xfrm flipV="1">
              <a:off x="4784115" y="4958260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008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41" name="AutoShape 73"/>
            <p:cNvSpPr>
              <a:spLocks noChangeArrowheads="1"/>
            </p:cNvSpPr>
            <p:nvPr/>
          </p:nvSpPr>
          <p:spPr bwMode="auto">
            <a:xfrm>
              <a:off x="4277862" y="5580690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EF2614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542" name="AutoShape 74"/>
            <p:cNvSpPr>
              <a:spLocks noChangeArrowheads="1"/>
            </p:cNvSpPr>
            <p:nvPr/>
          </p:nvSpPr>
          <p:spPr bwMode="auto">
            <a:xfrm flipV="1">
              <a:off x="4782687" y="5580690"/>
              <a:ext cx="280987" cy="179657"/>
            </a:xfrm>
            <a:prstGeom prst="downArrow">
              <a:avLst>
                <a:gd name="adj1" fmla="val 43500"/>
                <a:gd name="adj2" fmla="val 48250"/>
              </a:avLst>
            </a:prstGeom>
            <a:solidFill>
              <a:srgbClr val="008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31" name="Gruppieren 1542"/>
          <p:cNvGrpSpPr/>
          <p:nvPr/>
        </p:nvGrpSpPr>
        <p:grpSpPr>
          <a:xfrm>
            <a:off x="3391433" y="3907141"/>
            <a:ext cx="2646363" cy="468000"/>
            <a:chOff x="3343275" y="3826744"/>
            <a:chExt cx="2646363" cy="468000"/>
          </a:xfrm>
        </p:grpSpPr>
        <p:sp>
          <p:nvSpPr>
            <p:cNvPr id="1544" name="Rectangle 15"/>
            <p:cNvSpPr>
              <a:spLocks noChangeArrowheads="1"/>
            </p:cNvSpPr>
            <p:nvPr/>
          </p:nvSpPr>
          <p:spPr bwMode="auto">
            <a:xfrm>
              <a:off x="3343275" y="3826744"/>
              <a:ext cx="2646363" cy="46800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545" name="Text Box 16"/>
            <p:cNvSpPr txBox="1">
              <a:spLocks noChangeArrowheads="1"/>
            </p:cNvSpPr>
            <p:nvPr/>
          </p:nvSpPr>
          <p:spPr bwMode="auto">
            <a:xfrm>
              <a:off x="3495675" y="3834443"/>
              <a:ext cx="2339975" cy="281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0"/>
            <a:lstStyle/>
            <a:p>
              <a:pPr algn="ctr">
                <a:lnSpc>
                  <a:spcPct val="90000"/>
                </a:lnSpc>
              </a:pPr>
              <a:r>
                <a:rPr lang="en-US" sz="1400" b="1" dirty="0" smtClean="0"/>
                <a:t>Component Level</a:t>
              </a:r>
              <a:endParaRPr lang="en-US" sz="1400" dirty="0"/>
            </a:p>
          </p:txBody>
        </p:sp>
        <p:sp>
          <p:nvSpPr>
            <p:cNvPr id="1546" name="Rectangle 114"/>
            <p:cNvSpPr>
              <a:spLocks noChangeArrowheads="1"/>
            </p:cNvSpPr>
            <p:nvPr/>
          </p:nvSpPr>
          <p:spPr bwMode="auto">
            <a:xfrm>
              <a:off x="3584848" y="4077072"/>
              <a:ext cx="341313" cy="180000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endParaRPr lang="de-DE"/>
            </a:p>
          </p:txBody>
        </p:sp>
        <p:sp>
          <p:nvSpPr>
            <p:cNvPr id="1547" name="AutoShape 118"/>
            <p:cNvSpPr>
              <a:spLocks noChangeArrowheads="1"/>
            </p:cNvSpPr>
            <p:nvPr/>
          </p:nvSpPr>
          <p:spPr bwMode="auto">
            <a:xfrm>
              <a:off x="3929063" y="4106885"/>
              <a:ext cx="249238" cy="117915"/>
            </a:xfrm>
            <a:prstGeom prst="leftRightArrow">
              <a:avLst>
                <a:gd name="adj1" fmla="val 44824"/>
                <a:gd name="adj2" fmla="val 55174"/>
              </a:avLst>
            </a:prstGeom>
            <a:solidFill>
              <a:srgbClr val="FF66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548" name="AutoShape 121"/>
            <p:cNvSpPr>
              <a:spLocks noChangeArrowheads="1"/>
            </p:cNvSpPr>
            <p:nvPr/>
          </p:nvSpPr>
          <p:spPr bwMode="auto">
            <a:xfrm>
              <a:off x="4546363" y="4106885"/>
              <a:ext cx="249238" cy="117915"/>
            </a:xfrm>
            <a:prstGeom prst="leftRightArrow">
              <a:avLst>
                <a:gd name="adj1" fmla="val 44824"/>
                <a:gd name="adj2" fmla="val 55174"/>
              </a:avLst>
            </a:prstGeom>
            <a:solidFill>
              <a:srgbClr val="FF66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549" name="AutoShape 122"/>
            <p:cNvSpPr>
              <a:spLocks noChangeArrowheads="1"/>
            </p:cNvSpPr>
            <p:nvPr/>
          </p:nvSpPr>
          <p:spPr bwMode="auto">
            <a:xfrm>
              <a:off x="5165250" y="4106885"/>
              <a:ext cx="249238" cy="117915"/>
            </a:xfrm>
            <a:prstGeom prst="leftRightArrow">
              <a:avLst>
                <a:gd name="adj1" fmla="val 44824"/>
                <a:gd name="adj2" fmla="val 55174"/>
              </a:avLst>
            </a:prstGeom>
            <a:solidFill>
              <a:srgbClr val="FF66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550" name="Rectangle 114"/>
            <p:cNvSpPr>
              <a:spLocks noChangeArrowheads="1"/>
            </p:cNvSpPr>
            <p:nvPr/>
          </p:nvSpPr>
          <p:spPr bwMode="auto">
            <a:xfrm>
              <a:off x="4190186" y="4075644"/>
              <a:ext cx="341313" cy="180000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endParaRPr lang="de-DE"/>
            </a:p>
          </p:txBody>
        </p:sp>
        <p:sp>
          <p:nvSpPr>
            <p:cNvPr id="1551" name="Rectangle 114"/>
            <p:cNvSpPr>
              <a:spLocks noChangeArrowheads="1"/>
            </p:cNvSpPr>
            <p:nvPr/>
          </p:nvSpPr>
          <p:spPr bwMode="auto">
            <a:xfrm>
              <a:off x="4804070" y="4074216"/>
              <a:ext cx="341313" cy="180000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endParaRPr lang="de-DE"/>
            </a:p>
          </p:txBody>
        </p:sp>
        <p:sp>
          <p:nvSpPr>
            <p:cNvPr id="1552" name="Rectangle 114"/>
            <p:cNvSpPr>
              <a:spLocks noChangeArrowheads="1"/>
            </p:cNvSpPr>
            <p:nvPr/>
          </p:nvSpPr>
          <p:spPr bwMode="auto">
            <a:xfrm>
              <a:off x="5426500" y="4072788"/>
              <a:ext cx="341313" cy="180000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endParaRPr lang="de-DE"/>
            </a:p>
          </p:txBody>
        </p:sp>
      </p:grpSp>
      <p:grpSp>
        <p:nvGrpSpPr>
          <p:cNvPr id="1519" name="Gruppieren 1552"/>
          <p:cNvGrpSpPr/>
          <p:nvPr/>
        </p:nvGrpSpPr>
        <p:grpSpPr>
          <a:xfrm>
            <a:off x="3399890" y="1970325"/>
            <a:ext cx="2646363" cy="432000"/>
            <a:chOff x="3351732" y="1889928"/>
            <a:chExt cx="2646363" cy="432000"/>
          </a:xfrm>
        </p:grpSpPr>
        <p:sp>
          <p:nvSpPr>
            <p:cNvPr id="1554" name="Rectangle 11"/>
            <p:cNvSpPr>
              <a:spLocks noChangeArrowheads="1"/>
            </p:cNvSpPr>
            <p:nvPr/>
          </p:nvSpPr>
          <p:spPr bwMode="auto">
            <a:xfrm>
              <a:off x="3351732" y="1889928"/>
              <a:ext cx="2646363" cy="43200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555" name="Text Box 16"/>
            <p:cNvSpPr txBox="1">
              <a:spLocks noChangeArrowheads="1"/>
            </p:cNvSpPr>
            <p:nvPr/>
          </p:nvSpPr>
          <p:spPr bwMode="auto">
            <a:xfrm>
              <a:off x="3484273" y="1891645"/>
              <a:ext cx="2339975" cy="281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0"/>
            <a:lstStyle/>
            <a:p>
              <a:pPr algn="ctr">
                <a:lnSpc>
                  <a:spcPct val="90000"/>
                </a:lnSpc>
              </a:pPr>
              <a:r>
                <a:rPr lang="en-US" sz="1400" b="1" dirty="0" smtClean="0"/>
                <a:t>Production Process</a:t>
              </a:r>
              <a:endParaRPr lang="en-US" sz="1400" dirty="0"/>
            </a:p>
          </p:txBody>
        </p:sp>
        <p:grpSp>
          <p:nvGrpSpPr>
            <p:cNvPr id="1521" name="Gruppieren 392"/>
            <p:cNvGrpSpPr/>
            <p:nvPr/>
          </p:nvGrpSpPr>
          <p:grpSpPr>
            <a:xfrm>
              <a:off x="3962137" y="2095032"/>
              <a:ext cx="1390007" cy="180000"/>
              <a:chOff x="4146942" y="2077940"/>
              <a:chExt cx="938291" cy="180000"/>
            </a:xfrm>
          </p:grpSpPr>
          <p:sp>
            <p:nvSpPr>
              <p:cNvPr id="1557" name="Richtungspfeil 1556"/>
              <p:cNvSpPr/>
              <p:nvPr/>
            </p:nvSpPr>
            <p:spPr bwMode="auto">
              <a:xfrm>
                <a:off x="4146942" y="2077940"/>
                <a:ext cx="216000" cy="180000"/>
              </a:xfrm>
              <a:prstGeom prst="homePlate">
                <a:avLst/>
              </a:prstGeom>
              <a:solidFill>
                <a:srgbClr val="30558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1042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558" name="Eingekerbter Richtungspfeil 1557"/>
              <p:cNvSpPr/>
              <p:nvPr/>
            </p:nvSpPr>
            <p:spPr bwMode="auto">
              <a:xfrm>
                <a:off x="4325602" y="2077940"/>
                <a:ext cx="216000" cy="180000"/>
              </a:xfrm>
              <a:prstGeom prst="chevron">
                <a:avLst/>
              </a:prstGeom>
              <a:solidFill>
                <a:srgbClr val="3E6EB4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1042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559" name="Eingekerbter Richtungspfeil 1558"/>
              <p:cNvSpPr/>
              <p:nvPr/>
            </p:nvSpPr>
            <p:spPr bwMode="auto">
              <a:xfrm>
                <a:off x="4506391" y="2077940"/>
                <a:ext cx="216000" cy="180000"/>
              </a:xfrm>
              <a:prstGeom prst="chevron">
                <a:avLst/>
              </a:prstGeom>
              <a:solidFill>
                <a:srgbClr val="648DCA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1042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560" name="Eingekerbter Richtungspfeil 1559"/>
              <p:cNvSpPr/>
              <p:nvPr/>
            </p:nvSpPr>
            <p:spPr bwMode="auto">
              <a:xfrm>
                <a:off x="4686316" y="2077940"/>
                <a:ext cx="216000" cy="180000"/>
              </a:xfrm>
              <a:prstGeom prst="chevron">
                <a:avLst/>
              </a:prstGeom>
              <a:solidFill>
                <a:srgbClr val="86A6D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1042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561" name="Eingekerbter Richtungspfeil 1560"/>
              <p:cNvSpPr/>
              <p:nvPr/>
            </p:nvSpPr>
            <p:spPr bwMode="auto">
              <a:xfrm>
                <a:off x="4869233" y="2077940"/>
                <a:ext cx="216000" cy="180000"/>
              </a:xfrm>
              <a:prstGeom prst="chevron">
                <a:avLst/>
              </a:prstGeom>
              <a:solidFill>
                <a:srgbClr val="BCD4EA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1042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1522" name="Gruppieren 1561"/>
          <p:cNvGrpSpPr/>
          <p:nvPr/>
        </p:nvGrpSpPr>
        <p:grpSpPr>
          <a:xfrm>
            <a:off x="3391344" y="3254283"/>
            <a:ext cx="2646363" cy="468000"/>
            <a:chOff x="3343186" y="3173886"/>
            <a:chExt cx="2646363" cy="468000"/>
          </a:xfrm>
        </p:grpSpPr>
        <p:sp>
          <p:nvSpPr>
            <p:cNvPr id="1563" name="Rectangle 11"/>
            <p:cNvSpPr>
              <a:spLocks noChangeArrowheads="1"/>
            </p:cNvSpPr>
            <p:nvPr/>
          </p:nvSpPr>
          <p:spPr bwMode="auto">
            <a:xfrm>
              <a:off x="3343186" y="3173886"/>
              <a:ext cx="2646363" cy="46800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564" name="Text Box 16"/>
            <p:cNvSpPr txBox="1">
              <a:spLocks noChangeArrowheads="1"/>
            </p:cNvSpPr>
            <p:nvPr/>
          </p:nvSpPr>
          <p:spPr bwMode="auto">
            <a:xfrm>
              <a:off x="3485701" y="3174973"/>
              <a:ext cx="2339975" cy="281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0"/>
            <a:lstStyle/>
            <a:p>
              <a:pPr algn="ctr">
                <a:lnSpc>
                  <a:spcPct val="90000"/>
                </a:lnSpc>
              </a:pPr>
              <a:r>
                <a:rPr lang="en-US" sz="1400" b="1" dirty="0" smtClean="0"/>
                <a:t>Functions</a:t>
              </a:r>
              <a:endParaRPr lang="en-US" sz="1400" dirty="0"/>
            </a:p>
          </p:txBody>
        </p:sp>
        <p:grpSp>
          <p:nvGrpSpPr>
            <p:cNvPr id="1527" name="Gruppieren 417"/>
            <p:cNvGrpSpPr/>
            <p:nvPr/>
          </p:nvGrpSpPr>
          <p:grpSpPr>
            <a:xfrm>
              <a:off x="4101248" y="3356992"/>
              <a:ext cx="1127598" cy="253848"/>
              <a:chOff x="4101248" y="3356992"/>
              <a:chExt cx="1127598" cy="253848"/>
            </a:xfrm>
          </p:grpSpPr>
          <p:sp>
            <p:nvSpPr>
              <p:cNvPr id="1566" name="Rechteck 1565"/>
              <p:cNvSpPr/>
              <p:nvPr/>
            </p:nvSpPr>
            <p:spPr bwMode="auto">
              <a:xfrm>
                <a:off x="4101248" y="3420454"/>
                <a:ext cx="144016" cy="72008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1042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567" name="Rechteck 1566"/>
              <p:cNvSpPr/>
              <p:nvPr/>
            </p:nvSpPr>
            <p:spPr bwMode="auto">
              <a:xfrm>
                <a:off x="4414918" y="3356992"/>
                <a:ext cx="144016" cy="72008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1042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568" name="Rechteck 1567"/>
              <p:cNvSpPr/>
              <p:nvPr/>
            </p:nvSpPr>
            <p:spPr bwMode="auto">
              <a:xfrm>
                <a:off x="4414918" y="3483916"/>
                <a:ext cx="144016" cy="72008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1042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569" name="Rechteck 1568"/>
              <p:cNvSpPr/>
              <p:nvPr/>
            </p:nvSpPr>
            <p:spPr bwMode="auto">
              <a:xfrm>
                <a:off x="4779864" y="3420454"/>
                <a:ext cx="144016" cy="72008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1042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570" name="Rechteck 1569"/>
              <p:cNvSpPr/>
              <p:nvPr/>
            </p:nvSpPr>
            <p:spPr bwMode="auto">
              <a:xfrm>
                <a:off x="4779864" y="3538832"/>
                <a:ext cx="144016" cy="72008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1042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1571" name="Gewinkelte Verbindung 1570"/>
              <p:cNvCxnSpPr>
                <a:stCxn id="1566" idx="3"/>
                <a:endCxn id="1568" idx="1"/>
              </p:cNvCxnSpPr>
              <p:nvPr/>
            </p:nvCxnSpPr>
            <p:spPr bwMode="auto">
              <a:xfrm>
                <a:off x="4245264" y="3456458"/>
                <a:ext cx="169654" cy="63462"/>
              </a:xfrm>
              <a:prstGeom prst="bent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72" name="Gewinkelte Verbindung 1571"/>
              <p:cNvCxnSpPr>
                <a:stCxn id="1566" idx="3"/>
                <a:endCxn id="1567" idx="1"/>
              </p:cNvCxnSpPr>
              <p:nvPr/>
            </p:nvCxnSpPr>
            <p:spPr bwMode="auto">
              <a:xfrm flipV="1">
                <a:off x="4245264" y="3392996"/>
                <a:ext cx="169654" cy="63462"/>
              </a:xfrm>
              <a:prstGeom prst="bent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73" name="Gewinkelte Verbindung 1572"/>
              <p:cNvCxnSpPr>
                <a:stCxn id="1568" idx="3"/>
                <a:endCxn id="1569" idx="1"/>
              </p:cNvCxnSpPr>
              <p:nvPr/>
            </p:nvCxnSpPr>
            <p:spPr bwMode="auto">
              <a:xfrm flipV="1">
                <a:off x="4558934" y="3456458"/>
                <a:ext cx="220930" cy="63462"/>
              </a:xfrm>
              <a:prstGeom prst="bent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74" name="Form 408"/>
              <p:cNvCxnSpPr>
                <a:stCxn id="1568" idx="3"/>
                <a:endCxn id="1570" idx="1"/>
              </p:cNvCxnSpPr>
              <p:nvPr/>
            </p:nvCxnSpPr>
            <p:spPr bwMode="auto">
              <a:xfrm>
                <a:off x="4558934" y="3519920"/>
                <a:ext cx="220930" cy="54916"/>
              </a:xfrm>
              <a:prstGeom prst="bentConnector3">
                <a:avLst>
                  <a:gd name="adj1" fmla="val 50000"/>
                </a:avLst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75" name="Rechteck 1574"/>
              <p:cNvSpPr/>
              <p:nvPr/>
            </p:nvSpPr>
            <p:spPr bwMode="auto">
              <a:xfrm>
                <a:off x="5084830" y="3420454"/>
                <a:ext cx="144016" cy="72008"/>
              </a:xfrm>
              <a:prstGeom prst="rect">
                <a:avLst/>
              </a:prstGeom>
              <a:solidFill>
                <a:schemeClr val="bg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1042988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1576" name="Gerade Verbindung 1575"/>
              <p:cNvCxnSpPr>
                <a:stCxn id="1569" idx="3"/>
                <a:endCxn id="1575" idx="1"/>
              </p:cNvCxnSpPr>
              <p:nvPr/>
            </p:nvCxnSpPr>
            <p:spPr bwMode="auto">
              <a:xfrm>
                <a:off x="4923880" y="3456458"/>
                <a:ext cx="16095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401" name="Pfeil nach unten 400"/>
          <p:cNvSpPr>
            <a:spLocks noChangeAspect="1"/>
          </p:cNvSpPr>
          <p:nvPr/>
        </p:nvSpPr>
        <p:spPr bwMode="auto">
          <a:xfrm flipV="1">
            <a:off x="1543549" y="4641584"/>
            <a:ext cx="277033" cy="230704"/>
          </a:xfrm>
          <a:prstGeom prst="downArrow">
            <a:avLst/>
          </a:prstGeom>
          <a:ln w="1587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404" name="Pfeil nach unten 403"/>
          <p:cNvSpPr>
            <a:spLocks noChangeAspect="1"/>
          </p:cNvSpPr>
          <p:nvPr/>
        </p:nvSpPr>
        <p:spPr bwMode="auto">
          <a:xfrm>
            <a:off x="7477630" y="4857608"/>
            <a:ext cx="277033" cy="230704"/>
          </a:xfrm>
          <a:prstGeom prst="downArrow">
            <a:avLst/>
          </a:prstGeom>
          <a:ln w="1587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396" name="Pfeil nach unten 395"/>
          <p:cNvSpPr>
            <a:spLocks noChangeAspect="1"/>
          </p:cNvSpPr>
          <p:nvPr/>
        </p:nvSpPr>
        <p:spPr bwMode="auto">
          <a:xfrm rot="5400000" flipV="1">
            <a:off x="3075319" y="3020117"/>
            <a:ext cx="277033" cy="230704"/>
          </a:xfrm>
          <a:prstGeom prst="downArrow">
            <a:avLst/>
          </a:prstGeom>
          <a:ln w="1587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397" name="Pfeil nach unten 396"/>
          <p:cNvSpPr>
            <a:spLocks noChangeAspect="1"/>
          </p:cNvSpPr>
          <p:nvPr/>
        </p:nvSpPr>
        <p:spPr bwMode="auto">
          <a:xfrm rot="5400000" flipV="1">
            <a:off x="6064566" y="3020118"/>
            <a:ext cx="277033" cy="230704"/>
          </a:xfrm>
          <a:prstGeom prst="downArrow">
            <a:avLst/>
          </a:prstGeom>
          <a:ln w="1587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grpSp>
        <p:nvGrpSpPr>
          <p:cNvPr id="407" name="Gruppieren 406"/>
          <p:cNvGrpSpPr/>
          <p:nvPr/>
        </p:nvGrpSpPr>
        <p:grpSpPr>
          <a:xfrm>
            <a:off x="3863039" y="1572724"/>
            <a:ext cx="1656184" cy="144016"/>
            <a:chOff x="3840368" y="1557610"/>
            <a:chExt cx="1656184" cy="144016"/>
          </a:xfrm>
        </p:grpSpPr>
        <p:sp>
          <p:nvSpPr>
            <p:cNvPr id="398" name="Rechteck 397"/>
            <p:cNvSpPr/>
            <p:nvPr/>
          </p:nvSpPr>
          <p:spPr bwMode="auto">
            <a:xfrm>
              <a:off x="4344424" y="1557610"/>
              <a:ext cx="288032" cy="144016"/>
            </a:xfrm>
            <a:prstGeom prst="rect">
              <a:avLst/>
            </a:prstGeom>
            <a:solidFill>
              <a:srgbClr val="30558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200" b="1" i="0" u="none" strike="noStrike" cap="none" normalizeH="0" baseline="0" smtClean="0">
                <a:ln>
                  <a:noFill/>
                </a:ln>
                <a:solidFill>
                  <a:srgbClr val="1F3A45"/>
                </a:solidFill>
                <a:effectLst/>
                <a:latin typeface="Arial" charset="0"/>
                <a:ea typeface="ＭＳ Ｐゴシック" pitchFamily="124" charset="-128"/>
              </a:endParaRPr>
            </a:p>
          </p:txBody>
        </p:sp>
        <p:sp>
          <p:nvSpPr>
            <p:cNvPr id="399" name="Rechteck 398"/>
            <p:cNvSpPr/>
            <p:nvPr/>
          </p:nvSpPr>
          <p:spPr bwMode="auto">
            <a:xfrm>
              <a:off x="4200408" y="1557610"/>
              <a:ext cx="72008" cy="144016"/>
            </a:xfrm>
            <a:prstGeom prst="rect">
              <a:avLst/>
            </a:prstGeom>
            <a:solidFill>
              <a:srgbClr val="648DC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200" b="1" i="0" u="none" strike="noStrike" cap="none" normalizeH="0" baseline="0" smtClean="0">
                <a:ln>
                  <a:noFill/>
                </a:ln>
                <a:solidFill>
                  <a:srgbClr val="1F3A45"/>
                </a:solidFill>
                <a:effectLst/>
                <a:latin typeface="Arial" charset="0"/>
                <a:ea typeface="ＭＳ Ｐゴシック" pitchFamily="124" charset="-128"/>
              </a:endParaRPr>
            </a:p>
          </p:txBody>
        </p:sp>
        <p:sp>
          <p:nvSpPr>
            <p:cNvPr id="400" name="Rechteck 399"/>
            <p:cNvSpPr/>
            <p:nvPr/>
          </p:nvSpPr>
          <p:spPr bwMode="auto">
            <a:xfrm>
              <a:off x="3912376" y="1629618"/>
              <a:ext cx="144016" cy="72008"/>
            </a:xfrm>
            <a:prstGeom prst="rect">
              <a:avLst/>
            </a:prstGeom>
            <a:solidFill>
              <a:srgbClr val="BCD4E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200" b="1" i="0" u="none" strike="noStrike" cap="none" normalizeH="0" baseline="0" smtClean="0">
                <a:ln>
                  <a:noFill/>
                </a:ln>
                <a:solidFill>
                  <a:srgbClr val="1F3A45"/>
                </a:solidFill>
                <a:effectLst/>
                <a:latin typeface="Arial" charset="0"/>
                <a:ea typeface="ＭＳ Ｐゴシック" pitchFamily="124" charset="-128"/>
              </a:endParaRPr>
            </a:p>
          </p:txBody>
        </p:sp>
        <p:sp>
          <p:nvSpPr>
            <p:cNvPr id="402" name="Rechteck 401"/>
            <p:cNvSpPr/>
            <p:nvPr/>
          </p:nvSpPr>
          <p:spPr bwMode="auto">
            <a:xfrm>
              <a:off x="5064504" y="1557610"/>
              <a:ext cx="288032" cy="144016"/>
            </a:xfrm>
            <a:prstGeom prst="rect">
              <a:avLst/>
            </a:prstGeom>
            <a:solidFill>
              <a:srgbClr val="30558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200" b="1" i="0" u="none" strike="noStrike" cap="none" normalizeH="0" baseline="0" smtClean="0">
                <a:ln>
                  <a:noFill/>
                </a:ln>
                <a:solidFill>
                  <a:srgbClr val="1F3A45"/>
                </a:solidFill>
                <a:effectLst/>
                <a:latin typeface="Arial" charset="0"/>
                <a:ea typeface="ＭＳ Ｐゴシック" pitchFamily="124" charset="-128"/>
              </a:endParaRPr>
            </a:p>
          </p:txBody>
        </p:sp>
        <p:sp>
          <p:nvSpPr>
            <p:cNvPr id="403" name="Rechteck 402"/>
            <p:cNvSpPr/>
            <p:nvPr/>
          </p:nvSpPr>
          <p:spPr bwMode="auto">
            <a:xfrm>
              <a:off x="4920488" y="1557610"/>
              <a:ext cx="72008" cy="144016"/>
            </a:xfrm>
            <a:prstGeom prst="rect">
              <a:avLst/>
            </a:prstGeom>
            <a:solidFill>
              <a:srgbClr val="648DC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200" b="1" i="0" u="none" strike="noStrike" cap="none" normalizeH="0" baseline="0" smtClean="0">
                <a:ln>
                  <a:noFill/>
                </a:ln>
                <a:solidFill>
                  <a:srgbClr val="1F3A45"/>
                </a:solidFill>
                <a:effectLst/>
                <a:latin typeface="Arial" charset="0"/>
                <a:ea typeface="ＭＳ Ｐゴシック" pitchFamily="124" charset="-128"/>
              </a:endParaRPr>
            </a:p>
          </p:txBody>
        </p:sp>
        <p:sp>
          <p:nvSpPr>
            <p:cNvPr id="405" name="Rechteck 404"/>
            <p:cNvSpPr/>
            <p:nvPr/>
          </p:nvSpPr>
          <p:spPr bwMode="auto">
            <a:xfrm>
              <a:off x="4704464" y="1629618"/>
              <a:ext cx="144016" cy="72008"/>
            </a:xfrm>
            <a:prstGeom prst="rect">
              <a:avLst/>
            </a:prstGeom>
            <a:solidFill>
              <a:srgbClr val="BCD4E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200" b="1" i="0" u="none" strike="noStrike" cap="none" normalizeH="0" baseline="0" smtClean="0">
                <a:ln>
                  <a:noFill/>
                </a:ln>
                <a:solidFill>
                  <a:srgbClr val="1F3A45"/>
                </a:solidFill>
                <a:effectLst/>
                <a:latin typeface="Arial" charset="0"/>
                <a:ea typeface="ＭＳ Ｐゴシック" pitchFamily="124" charset="-128"/>
              </a:endParaRPr>
            </a:p>
          </p:txBody>
        </p:sp>
        <p:cxnSp>
          <p:nvCxnSpPr>
            <p:cNvPr id="406" name="Gerade Verbindung mit Pfeil 405"/>
            <p:cNvCxnSpPr/>
            <p:nvPr/>
          </p:nvCxnSpPr>
          <p:spPr bwMode="auto">
            <a:xfrm>
              <a:off x="3840368" y="1701626"/>
              <a:ext cx="1656184" cy="0"/>
            </a:xfrm>
            <a:prstGeom prst="straightConnector1">
              <a:avLst/>
            </a:prstGeom>
            <a:solidFill>
              <a:srgbClr val="FFFFFF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Software Tool: REALIST</a:t>
            </a:r>
            <a:endParaRPr lang="en-US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6" name="Picture 4" descr="http://www.sspag.de/bilder/methodik_haen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357299"/>
            <a:ext cx="1639356" cy="107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Outline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Introduction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Availability Modeling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Analysis and Prediction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Software Tool: REALIST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Large and Complex Systems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Application Example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dirty="0" smtClean="0"/>
              <a:t>Summary &amp; Conclusions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5" name="Picture 2" descr="http://prozielmarketing.files.wordpress.com/2007/08/zielschei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7481671" y="1586583"/>
            <a:ext cx="840658" cy="1260000"/>
          </a:xfrm>
          <a:prstGeom prst="rect">
            <a:avLst/>
          </a:prstGeom>
          <a:noFill/>
        </p:spPr>
      </p:pic>
      <p:pic>
        <p:nvPicPr>
          <p:cNvPr id="6" name="Picture 4" descr="http://www.sspag.de/bilder/methodik_haen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72000" y="3861048"/>
            <a:ext cx="1260000" cy="82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print"/>
          <a:srcRect t="2596" b="5191"/>
          <a:stretch>
            <a:fillRect/>
          </a:stretch>
        </p:blipFill>
        <p:spPr bwMode="auto">
          <a:xfrm>
            <a:off x="7272000" y="2708920"/>
            <a:ext cx="1260000" cy="1096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Gruppieren 7"/>
          <p:cNvGrpSpPr>
            <a:grpSpLocks noChangeAspect="1"/>
          </p:cNvGrpSpPr>
          <p:nvPr/>
        </p:nvGrpSpPr>
        <p:grpSpPr>
          <a:xfrm>
            <a:off x="7272000" y="4788261"/>
            <a:ext cx="1260000" cy="945001"/>
            <a:chOff x="6215074" y="357166"/>
            <a:chExt cx="2571766" cy="1928826"/>
          </a:xfrm>
        </p:grpSpPr>
        <p:pic>
          <p:nvPicPr>
            <p:cNvPr id="9" name="Picture 4" descr="http://www.dbooster.de/img/example.jp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215074" y="357166"/>
              <a:ext cx="2571766" cy="1928826"/>
            </a:xfrm>
            <a:prstGeom prst="rect">
              <a:avLst/>
            </a:prstGeom>
            <a:noFill/>
          </p:spPr>
        </p:pic>
        <p:pic>
          <p:nvPicPr>
            <p:cNvPr id="10" name="Picture 4" descr="http://www.dbooster.de/img/example.jp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rgbClr val="FFFF00">
                  <a:tint val="45000"/>
                  <a:satMod val="400000"/>
                </a:srgbClr>
              </a:duotone>
            </a:blip>
            <a:srcRect r="50000" b="40741"/>
            <a:stretch>
              <a:fillRect/>
            </a:stretch>
          </p:blipFill>
          <p:spPr bwMode="auto">
            <a:xfrm>
              <a:off x="6215074" y="357166"/>
              <a:ext cx="1285884" cy="114300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cs typeface="Arial" charset="0"/>
              </a:rPr>
              <a:t>Modelling and Simulation Package REALIST*</a:t>
            </a:r>
            <a:br>
              <a:rPr lang="en-US" smtClean="0">
                <a:solidFill>
                  <a:srgbClr val="000000"/>
                </a:solidFill>
                <a:cs typeface="Arial" charset="0"/>
              </a:rPr>
            </a:b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en-US" noProof="0" smtClean="0"/>
              <a:pPr>
                <a:defRPr/>
              </a:pPr>
              <a:t>20</a:t>
            </a:fld>
            <a:endParaRPr lang="en-US" noProof="0"/>
          </a:p>
        </p:txBody>
      </p:sp>
      <p:sp>
        <p:nvSpPr>
          <p:cNvPr id="163" name="Pfeil nach rechts 162"/>
          <p:cNvSpPr/>
          <p:nvPr/>
        </p:nvSpPr>
        <p:spPr>
          <a:xfrm>
            <a:off x="2565605" y="3064573"/>
            <a:ext cx="936104" cy="1296144"/>
          </a:xfrm>
          <a:prstGeom prst="rightArrow">
            <a:avLst>
              <a:gd name="adj1" fmla="val 54404"/>
              <a:gd name="adj2" fmla="val 35772"/>
            </a:avLst>
          </a:prstGeom>
          <a:solidFill>
            <a:srgbClr val="FF99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4" name="Halbbogen 163"/>
          <p:cNvSpPr/>
          <p:nvPr/>
        </p:nvSpPr>
        <p:spPr>
          <a:xfrm rot="5400000">
            <a:off x="3755302" y="1229934"/>
            <a:ext cx="4821406" cy="5040560"/>
          </a:xfrm>
          <a:prstGeom prst="blockArc">
            <a:avLst>
              <a:gd name="adj1" fmla="val 13360302"/>
              <a:gd name="adj2" fmla="val 19053483"/>
              <a:gd name="adj3" fmla="val 33882"/>
            </a:avLst>
          </a:prstGeom>
          <a:solidFill>
            <a:srgbClr val="FF99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6" name="Textfeld 20"/>
          <p:cNvSpPr txBox="1">
            <a:spLocks noChangeArrowheads="1"/>
          </p:cNvSpPr>
          <p:nvPr/>
        </p:nvSpPr>
        <p:spPr bwMode="auto">
          <a:xfrm>
            <a:off x="508180" y="5765723"/>
            <a:ext cx="8250113" cy="338554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Modeling and Analysis of complex technical systems “</a:t>
            </a:r>
            <a:r>
              <a:rPr kumimoji="0" lang="en-US" sz="1600" b="1" i="0" u="sng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without”</a:t>
            </a:r>
            <a:r>
              <a:rPr kumimoji="0" lang="en-US" sz="1600" b="1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 limitations!</a:t>
            </a:r>
            <a:endParaRPr kumimoji="0" lang="en-US" sz="1600" b="1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charset="0"/>
            </a:endParaRPr>
          </a:p>
        </p:txBody>
      </p:sp>
      <p:pic>
        <p:nvPicPr>
          <p:cNvPr id="167" name="Picture 4" descr="D:\benutzer\Kirschmann\diverse Vorträge\IHK_27092007\Vertikalbearbeitungszentrum_Hermle_C_30_U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3397" y="3064573"/>
            <a:ext cx="981249" cy="1136226"/>
          </a:xfrm>
          <a:prstGeom prst="rect">
            <a:avLst/>
          </a:prstGeom>
          <a:solidFill>
            <a:srgbClr val="FFFFFF">
              <a:lumMod val="85000"/>
            </a:srgbClr>
          </a:solidFill>
        </p:spPr>
      </p:pic>
      <p:pic>
        <p:nvPicPr>
          <p:cNvPr id="168" name="Picture 11" descr="nag2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A69D80"/>
              </a:clrFrom>
              <a:clrTo>
                <a:srgbClr val="A69D8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69461" y="2166287"/>
            <a:ext cx="1008112" cy="768785"/>
          </a:xfrm>
          <a:prstGeom prst="rect">
            <a:avLst/>
          </a:prstGeom>
          <a:solidFill>
            <a:srgbClr val="FFFFFF">
              <a:lumMod val="85000"/>
            </a:srgbClr>
          </a:solidFill>
        </p:spPr>
      </p:pic>
      <p:pic>
        <p:nvPicPr>
          <p:cNvPr id="169" name="Picture 5" descr="IC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9421" y="4072685"/>
            <a:ext cx="1193320" cy="684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0" name="Picture 8" descr="motor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7413" y="2730353"/>
            <a:ext cx="1295648" cy="684809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71" name="Textfeld 170"/>
          <p:cNvSpPr txBox="1"/>
          <p:nvPr/>
        </p:nvSpPr>
        <p:spPr>
          <a:xfrm>
            <a:off x="6890728" y="2952495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Reliability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2" name="Textfeld 171"/>
          <p:cNvSpPr txBox="1"/>
          <p:nvPr/>
        </p:nvSpPr>
        <p:spPr>
          <a:xfrm>
            <a:off x="6915193" y="4160061"/>
            <a:ext cx="10293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Availability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3" name="Textfeld 172"/>
          <p:cNvSpPr txBox="1"/>
          <p:nvPr/>
        </p:nvSpPr>
        <p:spPr>
          <a:xfrm>
            <a:off x="7102109" y="3600567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Costs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74" name="Picture 4" descr="international_space_station_100636473,property=inlin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25445" y="4576741"/>
            <a:ext cx="1193320" cy="720924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75" name="Textfeld 20"/>
          <p:cNvSpPr txBox="1">
            <a:spLocks noChangeArrowheads="1"/>
          </p:cNvSpPr>
          <p:nvPr/>
        </p:nvSpPr>
        <p:spPr bwMode="auto">
          <a:xfrm>
            <a:off x="3717733" y="3064573"/>
            <a:ext cx="1800200" cy="1292662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REALIST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Modeling </a:t>
            </a:r>
            <a:r>
              <a:rPr kumimoji="0" lang="de-DE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and</a:t>
            </a:r>
            <a:r>
              <a:rPr kumimoji="0" lang="de-DE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 </a:t>
            </a:r>
            <a:br>
              <a:rPr kumimoji="0" lang="de-DE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</a:br>
            <a:r>
              <a:rPr kumimoji="0" lang="de-DE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Simulation </a:t>
            </a:r>
            <a:r>
              <a:rPr kumimoji="0" lang="de-DE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Package</a:t>
            </a:r>
            <a:endParaRPr kumimoji="0" lang="de-DE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176" name="Textfeld 175"/>
          <p:cNvSpPr txBox="1"/>
          <p:nvPr/>
        </p:nvSpPr>
        <p:spPr>
          <a:xfrm>
            <a:off x="2277573" y="2829608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Modelling</a:t>
            </a:r>
          </a:p>
        </p:txBody>
      </p:sp>
      <p:sp>
        <p:nvSpPr>
          <p:cNvPr id="177" name="Textfeld 176"/>
          <p:cNvSpPr txBox="1"/>
          <p:nvPr/>
        </p:nvSpPr>
        <p:spPr>
          <a:xfrm>
            <a:off x="5517933" y="2829608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Analysis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aphicFrame>
        <p:nvGraphicFramePr>
          <p:cNvPr id="185" name="Object 11"/>
          <p:cNvGraphicFramePr>
            <a:graphicFrameLocks noChangeAspect="1"/>
          </p:cNvGraphicFramePr>
          <p:nvPr/>
        </p:nvGraphicFramePr>
        <p:xfrm>
          <a:off x="4745280" y="4829019"/>
          <a:ext cx="557956" cy="437966"/>
        </p:xfrm>
        <a:graphic>
          <a:graphicData uri="http://schemas.openxmlformats.org/presentationml/2006/ole">
            <p:oleObj spid="_x0000_s152578" name="Picture" r:id="rId8" imgW="1504800" imgH="1181160" progId="Word.Picture.8">
              <p:embed/>
            </p:oleObj>
          </a:graphicData>
        </a:graphic>
      </p:graphicFrame>
      <p:graphicFrame>
        <p:nvGraphicFramePr>
          <p:cNvPr id="186" name="Object 12"/>
          <p:cNvGraphicFramePr>
            <a:graphicFrameLocks noChangeAspect="1"/>
          </p:cNvGraphicFramePr>
          <p:nvPr/>
        </p:nvGraphicFramePr>
        <p:xfrm>
          <a:off x="4653806" y="2132856"/>
          <a:ext cx="926306" cy="438596"/>
        </p:xfrm>
        <a:graphic>
          <a:graphicData uri="http://schemas.openxmlformats.org/presentationml/2006/ole">
            <p:oleObj spid="_x0000_s152579" name="Picture" r:id="rId9" imgW="2933640" imgH="1181160" progId="Word.Picture.8">
              <p:embed/>
            </p:oleObj>
          </a:graphicData>
        </a:graphic>
      </p:graphicFrame>
      <p:grpSp>
        <p:nvGrpSpPr>
          <p:cNvPr id="3" name="Gruppieren 186"/>
          <p:cNvGrpSpPr/>
          <p:nvPr/>
        </p:nvGrpSpPr>
        <p:grpSpPr>
          <a:xfrm>
            <a:off x="7590349" y="2316799"/>
            <a:ext cx="813804" cy="539751"/>
            <a:chOff x="5148064" y="5291236"/>
            <a:chExt cx="863600" cy="539750"/>
          </a:xfrm>
        </p:grpSpPr>
        <p:sp>
          <p:nvSpPr>
            <p:cNvPr id="188" name="Line 13"/>
            <p:cNvSpPr>
              <a:spLocks noChangeShapeType="1"/>
            </p:cNvSpPr>
            <p:nvPr/>
          </p:nvSpPr>
          <p:spPr bwMode="auto">
            <a:xfrm flipV="1">
              <a:off x="5148064" y="5291236"/>
              <a:ext cx="0" cy="5397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9" name="Line 14"/>
            <p:cNvSpPr>
              <a:spLocks noChangeShapeType="1"/>
            </p:cNvSpPr>
            <p:nvPr/>
          </p:nvSpPr>
          <p:spPr bwMode="auto">
            <a:xfrm>
              <a:off x="5148064" y="5830986"/>
              <a:ext cx="8636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0" name="Freeform 15"/>
            <p:cNvSpPr>
              <a:spLocks/>
            </p:cNvSpPr>
            <p:nvPr/>
          </p:nvSpPr>
          <p:spPr bwMode="auto">
            <a:xfrm>
              <a:off x="5148064" y="5445224"/>
              <a:ext cx="717550" cy="373062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70" y="27"/>
                </a:cxn>
                <a:cxn ang="0">
                  <a:pos x="280" y="177"/>
                </a:cxn>
                <a:cxn ang="0">
                  <a:pos x="420" y="357"/>
                </a:cxn>
                <a:cxn ang="0">
                  <a:pos x="620" y="497"/>
                </a:cxn>
                <a:cxn ang="0">
                  <a:pos x="890" y="567"/>
                </a:cxn>
                <a:cxn ang="0">
                  <a:pos x="1130" y="587"/>
                </a:cxn>
              </a:cxnLst>
              <a:rect l="0" t="0" r="r" b="b"/>
              <a:pathLst>
                <a:path w="1130" h="587">
                  <a:moveTo>
                    <a:pt x="0" y="17"/>
                  </a:moveTo>
                  <a:cubicBezTo>
                    <a:pt x="11" y="8"/>
                    <a:pt x="23" y="0"/>
                    <a:pt x="70" y="27"/>
                  </a:cubicBezTo>
                  <a:cubicBezTo>
                    <a:pt x="117" y="54"/>
                    <a:pt x="222" y="122"/>
                    <a:pt x="280" y="177"/>
                  </a:cubicBezTo>
                  <a:cubicBezTo>
                    <a:pt x="338" y="232"/>
                    <a:pt x="363" y="304"/>
                    <a:pt x="420" y="357"/>
                  </a:cubicBezTo>
                  <a:cubicBezTo>
                    <a:pt x="477" y="410"/>
                    <a:pt x="542" y="462"/>
                    <a:pt x="620" y="497"/>
                  </a:cubicBezTo>
                  <a:cubicBezTo>
                    <a:pt x="698" y="532"/>
                    <a:pt x="805" y="552"/>
                    <a:pt x="890" y="567"/>
                  </a:cubicBezTo>
                  <a:cubicBezTo>
                    <a:pt x="975" y="582"/>
                    <a:pt x="1052" y="584"/>
                    <a:pt x="1130" y="587"/>
                  </a:cubicBezTo>
                </a:path>
              </a:pathLst>
            </a:custGeom>
            <a:noFill/>
            <a:ln w="15875">
              <a:solidFill>
                <a:srgbClr val="0066FF">
                  <a:lumMod val="50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1" name="Text Box 16"/>
            <p:cNvSpPr txBox="1">
              <a:spLocks noChangeArrowheads="1"/>
            </p:cNvSpPr>
            <p:nvPr/>
          </p:nvSpPr>
          <p:spPr bwMode="auto">
            <a:xfrm>
              <a:off x="5375896" y="5406307"/>
              <a:ext cx="32385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R</a:t>
              </a:r>
              <a:r>
                <a:rPr kumimoji="0" lang="de-DE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(</a:t>
              </a:r>
              <a:r>
                <a:rPr kumimoji="0" lang="de-DE" sz="9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t</a:t>
              </a:r>
              <a:r>
                <a:rPr kumimoji="0" lang="de-DE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)</a:t>
              </a:r>
              <a:endPara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Gruppieren 191"/>
          <p:cNvGrpSpPr/>
          <p:nvPr/>
        </p:nvGrpSpPr>
        <p:grpSpPr>
          <a:xfrm>
            <a:off x="7440915" y="4521118"/>
            <a:ext cx="767782" cy="539749"/>
            <a:chOff x="6725890" y="5380707"/>
            <a:chExt cx="863600" cy="539750"/>
          </a:xfrm>
        </p:grpSpPr>
        <p:sp>
          <p:nvSpPr>
            <p:cNvPr id="193" name="Text Box 18"/>
            <p:cNvSpPr txBox="1">
              <a:spLocks noChangeArrowheads="1"/>
            </p:cNvSpPr>
            <p:nvPr/>
          </p:nvSpPr>
          <p:spPr bwMode="auto">
            <a:xfrm>
              <a:off x="6992759" y="5451822"/>
              <a:ext cx="323850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A</a:t>
              </a:r>
              <a:r>
                <a:rPr kumimoji="0" lang="de-DE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(</a:t>
              </a:r>
              <a:r>
                <a:rPr kumimoji="0" lang="de-DE" sz="9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t</a:t>
              </a:r>
              <a:r>
                <a:rPr kumimoji="0" lang="de-DE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)</a:t>
              </a:r>
              <a:endPara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" name="Line 19"/>
            <p:cNvSpPr>
              <a:spLocks noChangeShapeType="1"/>
            </p:cNvSpPr>
            <p:nvPr/>
          </p:nvSpPr>
          <p:spPr bwMode="auto">
            <a:xfrm flipV="1">
              <a:off x="6725890" y="5380707"/>
              <a:ext cx="0" cy="5397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5" name="Line 20"/>
            <p:cNvSpPr>
              <a:spLocks noChangeShapeType="1"/>
            </p:cNvSpPr>
            <p:nvPr/>
          </p:nvSpPr>
          <p:spPr bwMode="auto">
            <a:xfrm>
              <a:off x="6725890" y="5920457"/>
              <a:ext cx="8636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6" name="Freeform 22"/>
            <p:cNvSpPr>
              <a:spLocks/>
            </p:cNvSpPr>
            <p:nvPr/>
          </p:nvSpPr>
          <p:spPr bwMode="auto">
            <a:xfrm>
              <a:off x="6732240" y="5517232"/>
              <a:ext cx="755650" cy="2905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0" y="80"/>
                </a:cxn>
                <a:cxn ang="0">
                  <a:pos x="120" y="400"/>
                </a:cxn>
                <a:cxn ang="0">
                  <a:pos x="200" y="420"/>
                </a:cxn>
                <a:cxn ang="0">
                  <a:pos x="260" y="190"/>
                </a:cxn>
                <a:cxn ang="0">
                  <a:pos x="300" y="110"/>
                </a:cxn>
                <a:cxn ang="0">
                  <a:pos x="350" y="150"/>
                </a:cxn>
                <a:cxn ang="0">
                  <a:pos x="390" y="290"/>
                </a:cxn>
                <a:cxn ang="0">
                  <a:pos x="460" y="300"/>
                </a:cxn>
                <a:cxn ang="0">
                  <a:pos x="520" y="210"/>
                </a:cxn>
                <a:cxn ang="0">
                  <a:pos x="650" y="160"/>
                </a:cxn>
                <a:cxn ang="0">
                  <a:pos x="790" y="200"/>
                </a:cxn>
                <a:cxn ang="0">
                  <a:pos x="960" y="170"/>
                </a:cxn>
                <a:cxn ang="0">
                  <a:pos x="1190" y="190"/>
                </a:cxn>
              </a:cxnLst>
              <a:rect l="0" t="0" r="r" b="b"/>
              <a:pathLst>
                <a:path w="1190" h="457">
                  <a:moveTo>
                    <a:pt x="0" y="0"/>
                  </a:moveTo>
                  <a:cubicBezTo>
                    <a:pt x="25" y="6"/>
                    <a:pt x="50" y="13"/>
                    <a:pt x="70" y="80"/>
                  </a:cubicBezTo>
                  <a:cubicBezTo>
                    <a:pt x="90" y="147"/>
                    <a:pt x="98" y="343"/>
                    <a:pt x="120" y="400"/>
                  </a:cubicBezTo>
                  <a:cubicBezTo>
                    <a:pt x="142" y="457"/>
                    <a:pt x="177" y="455"/>
                    <a:pt x="200" y="420"/>
                  </a:cubicBezTo>
                  <a:cubicBezTo>
                    <a:pt x="223" y="385"/>
                    <a:pt x="243" y="242"/>
                    <a:pt x="260" y="190"/>
                  </a:cubicBezTo>
                  <a:cubicBezTo>
                    <a:pt x="277" y="138"/>
                    <a:pt x="285" y="117"/>
                    <a:pt x="300" y="110"/>
                  </a:cubicBezTo>
                  <a:cubicBezTo>
                    <a:pt x="315" y="103"/>
                    <a:pt x="335" y="120"/>
                    <a:pt x="350" y="150"/>
                  </a:cubicBezTo>
                  <a:cubicBezTo>
                    <a:pt x="365" y="180"/>
                    <a:pt x="372" y="265"/>
                    <a:pt x="390" y="290"/>
                  </a:cubicBezTo>
                  <a:cubicBezTo>
                    <a:pt x="408" y="315"/>
                    <a:pt x="438" y="313"/>
                    <a:pt x="460" y="300"/>
                  </a:cubicBezTo>
                  <a:cubicBezTo>
                    <a:pt x="482" y="287"/>
                    <a:pt x="488" y="233"/>
                    <a:pt x="520" y="210"/>
                  </a:cubicBezTo>
                  <a:cubicBezTo>
                    <a:pt x="552" y="187"/>
                    <a:pt x="605" y="162"/>
                    <a:pt x="650" y="160"/>
                  </a:cubicBezTo>
                  <a:cubicBezTo>
                    <a:pt x="695" y="158"/>
                    <a:pt x="738" y="198"/>
                    <a:pt x="790" y="200"/>
                  </a:cubicBezTo>
                  <a:cubicBezTo>
                    <a:pt x="842" y="202"/>
                    <a:pt x="893" y="172"/>
                    <a:pt x="960" y="170"/>
                  </a:cubicBezTo>
                  <a:cubicBezTo>
                    <a:pt x="1027" y="168"/>
                    <a:pt x="1148" y="188"/>
                    <a:pt x="1190" y="190"/>
                  </a:cubicBezTo>
                </a:path>
              </a:pathLst>
            </a:custGeom>
            <a:noFill/>
            <a:ln w="15875">
              <a:solidFill>
                <a:srgbClr val="0066FF">
                  <a:lumMod val="75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" name="Gruppieren 196"/>
          <p:cNvGrpSpPr/>
          <p:nvPr/>
        </p:nvGrpSpPr>
        <p:grpSpPr>
          <a:xfrm>
            <a:off x="7863969" y="3447813"/>
            <a:ext cx="792088" cy="566333"/>
            <a:chOff x="575047" y="5128171"/>
            <a:chExt cx="646113" cy="461962"/>
          </a:xfrm>
        </p:grpSpPr>
        <p:sp>
          <p:nvSpPr>
            <p:cNvPr id="198" name="Text Box 23"/>
            <p:cNvSpPr txBox="1">
              <a:spLocks noChangeArrowheads="1"/>
            </p:cNvSpPr>
            <p:nvPr/>
          </p:nvSpPr>
          <p:spPr bwMode="auto">
            <a:xfrm>
              <a:off x="749486" y="5229732"/>
              <a:ext cx="242888" cy="185737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C</a:t>
              </a:r>
              <a:r>
                <a:rPr kumimoji="0" lang="de-DE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(</a:t>
              </a:r>
              <a:r>
                <a:rPr kumimoji="0" lang="de-DE" sz="9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t</a:t>
              </a:r>
              <a:r>
                <a:rPr kumimoji="0" lang="de-DE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)</a:t>
              </a:r>
              <a:endPara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9" name="Line 24"/>
            <p:cNvSpPr>
              <a:spLocks noChangeShapeType="1"/>
            </p:cNvSpPr>
            <p:nvPr/>
          </p:nvSpPr>
          <p:spPr bwMode="auto">
            <a:xfrm flipV="1">
              <a:off x="575047" y="5128171"/>
              <a:ext cx="0" cy="461962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triangle" w="sm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0" name="Line 25"/>
            <p:cNvSpPr>
              <a:spLocks noChangeShapeType="1"/>
            </p:cNvSpPr>
            <p:nvPr/>
          </p:nvSpPr>
          <p:spPr bwMode="auto">
            <a:xfrm>
              <a:off x="575047" y="5590133"/>
              <a:ext cx="646113" cy="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triangle" w="sm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1" name="Freeform 27"/>
            <p:cNvSpPr>
              <a:spLocks/>
            </p:cNvSpPr>
            <p:nvPr/>
          </p:nvSpPr>
          <p:spPr bwMode="auto">
            <a:xfrm>
              <a:off x="575047" y="5264696"/>
              <a:ext cx="506413" cy="2889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1" y="228"/>
                </a:cxn>
                <a:cxn ang="0">
                  <a:pos x="456" y="399"/>
                </a:cxn>
                <a:cxn ang="0">
                  <a:pos x="798" y="456"/>
                </a:cxn>
              </a:cxnLst>
              <a:rect l="0" t="0" r="r" b="b"/>
              <a:pathLst>
                <a:path w="798" h="456">
                  <a:moveTo>
                    <a:pt x="0" y="0"/>
                  </a:moveTo>
                  <a:cubicBezTo>
                    <a:pt x="47" y="80"/>
                    <a:pt x="95" y="161"/>
                    <a:pt x="171" y="228"/>
                  </a:cubicBezTo>
                  <a:cubicBezTo>
                    <a:pt x="247" y="295"/>
                    <a:pt x="352" y="361"/>
                    <a:pt x="456" y="399"/>
                  </a:cubicBezTo>
                  <a:cubicBezTo>
                    <a:pt x="560" y="437"/>
                    <a:pt x="741" y="447"/>
                    <a:pt x="798" y="456"/>
                  </a:cubicBezTo>
                </a:path>
              </a:pathLst>
            </a:custGeom>
            <a:noFill/>
            <a:ln w="15875">
              <a:solidFill>
                <a:srgbClr val="0066FF">
                  <a:lumMod val="50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2" name="Freeform 28"/>
            <p:cNvSpPr>
              <a:spLocks/>
            </p:cNvSpPr>
            <p:nvPr/>
          </p:nvSpPr>
          <p:spPr bwMode="auto">
            <a:xfrm>
              <a:off x="611560" y="5301208"/>
              <a:ext cx="398462" cy="252413"/>
            </a:xfrm>
            <a:custGeom>
              <a:avLst/>
              <a:gdLst/>
              <a:ahLst/>
              <a:cxnLst>
                <a:cxn ang="0">
                  <a:pos x="0" y="399"/>
                </a:cxn>
                <a:cxn ang="0">
                  <a:pos x="285" y="342"/>
                </a:cxn>
                <a:cxn ang="0">
                  <a:pos x="570" y="114"/>
                </a:cxn>
                <a:cxn ang="0">
                  <a:pos x="627" y="0"/>
                </a:cxn>
              </a:cxnLst>
              <a:rect l="0" t="0" r="r" b="b"/>
              <a:pathLst>
                <a:path w="627" h="399">
                  <a:moveTo>
                    <a:pt x="0" y="399"/>
                  </a:moveTo>
                  <a:cubicBezTo>
                    <a:pt x="95" y="394"/>
                    <a:pt x="190" y="389"/>
                    <a:pt x="285" y="342"/>
                  </a:cubicBezTo>
                  <a:cubicBezTo>
                    <a:pt x="380" y="295"/>
                    <a:pt x="513" y="171"/>
                    <a:pt x="570" y="114"/>
                  </a:cubicBezTo>
                  <a:cubicBezTo>
                    <a:pt x="627" y="57"/>
                    <a:pt x="627" y="28"/>
                    <a:pt x="627" y="0"/>
                  </a:cubicBezTo>
                </a:path>
              </a:pathLst>
            </a:custGeom>
            <a:noFill/>
            <a:ln w="15875">
              <a:solidFill>
                <a:srgbClr val="0066FF">
                  <a:lumMod val="60000"/>
                  <a:lumOff val="40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3" name="Line 29"/>
            <p:cNvSpPr>
              <a:spLocks noChangeShapeType="1"/>
            </p:cNvSpPr>
            <p:nvPr/>
          </p:nvSpPr>
          <p:spPr bwMode="auto">
            <a:xfrm>
              <a:off x="820027" y="5395887"/>
              <a:ext cx="0" cy="1809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04" name="Rechteck 203"/>
          <p:cNvSpPr/>
          <p:nvPr/>
        </p:nvSpPr>
        <p:spPr>
          <a:xfrm>
            <a:off x="5521941" y="4088053"/>
            <a:ext cx="8803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Monte Carlo</a:t>
            </a:r>
            <a:br>
              <a:rPr kumimoji="0" lang="de-DE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de-DE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Simulation</a:t>
            </a:r>
            <a:endParaRPr kumimoji="0" lang="de-DE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05" name="Picture 8" descr="C:\TEMP\Temporary Internet Files\Content.IE5\H9HYOFTB\MCj04326310000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65708" y="4758542"/>
            <a:ext cx="504056" cy="504056"/>
          </a:xfrm>
          <a:prstGeom prst="rect">
            <a:avLst/>
          </a:prstGeom>
          <a:noFill/>
        </p:spPr>
      </p:pic>
      <p:pic>
        <p:nvPicPr>
          <p:cNvPr id="206" name="Picture 12" descr="C:\TEMP\Temporary Internet Files\Content.IE5\Z1ND3AFY\MCj04316310000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59832" y="4672245"/>
            <a:ext cx="432048" cy="432048"/>
          </a:xfrm>
          <a:prstGeom prst="rect">
            <a:avLst/>
          </a:prstGeom>
          <a:noFill/>
        </p:spPr>
      </p:pic>
      <p:grpSp>
        <p:nvGrpSpPr>
          <p:cNvPr id="7" name="Gruppieren 206"/>
          <p:cNvGrpSpPr/>
          <p:nvPr/>
        </p:nvGrpSpPr>
        <p:grpSpPr>
          <a:xfrm>
            <a:off x="2660665" y="3496621"/>
            <a:ext cx="448716" cy="458352"/>
            <a:chOff x="2843808" y="4463416"/>
            <a:chExt cx="559397" cy="549760"/>
          </a:xfrm>
        </p:grpSpPr>
        <p:sp>
          <p:nvSpPr>
            <p:cNvPr id="208" name="Rectangle 41"/>
            <p:cNvSpPr>
              <a:spLocks noChangeArrowheads="1"/>
            </p:cNvSpPr>
            <p:nvPr/>
          </p:nvSpPr>
          <p:spPr bwMode="auto">
            <a:xfrm>
              <a:off x="2843808" y="4846372"/>
              <a:ext cx="166804" cy="16680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9" name="Rectangle 42"/>
            <p:cNvSpPr>
              <a:spLocks noChangeArrowheads="1"/>
            </p:cNvSpPr>
            <p:nvPr/>
          </p:nvSpPr>
          <p:spPr bwMode="auto">
            <a:xfrm>
              <a:off x="3236401" y="4463416"/>
              <a:ext cx="166804" cy="16680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0" name="Oval 43"/>
            <p:cNvSpPr>
              <a:spLocks noChangeArrowheads="1"/>
            </p:cNvSpPr>
            <p:nvPr/>
          </p:nvSpPr>
          <p:spPr bwMode="auto">
            <a:xfrm>
              <a:off x="3231495" y="4843140"/>
              <a:ext cx="166804" cy="166804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1" name="Oval 44"/>
            <p:cNvSpPr>
              <a:spLocks noChangeArrowheads="1"/>
            </p:cNvSpPr>
            <p:nvPr/>
          </p:nvSpPr>
          <p:spPr bwMode="auto">
            <a:xfrm>
              <a:off x="2847733" y="4465666"/>
              <a:ext cx="166804" cy="166804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2" name="Oval 45"/>
            <p:cNvSpPr>
              <a:spLocks noChangeArrowheads="1"/>
            </p:cNvSpPr>
            <p:nvPr/>
          </p:nvSpPr>
          <p:spPr bwMode="auto">
            <a:xfrm>
              <a:off x="2897774" y="4515707"/>
              <a:ext cx="66722" cy="66722"/>
            </a:xfrm>
            <a:prstGeom prst="ellipse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3" name="Line 46"/>
            <p:cNvSpPr>
              <a:spLocks noChangeShapeType="1"/>
            </p:cNvSpPr>
            <p:nvPr/>
          </p:nvSpPr>
          <p:spPr bwMode="auto">
            <a:xfrm flipV="1">
              <a:off x="2933098" y="4633451"/>
              <a:ext cx="0" cy="212921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4" name="Line 47"/>
            <p:cNvSpPr>
              <a:spLocks noChangeShapeType="1"/>
            </p:cNvSpPr>
            <p:nvPr/>
          </p:nvSpPr>
          <p:spPr bwMode="auto">
            <a:xfrm rot="5400000" flipV="1">
              <a:off x="3124396" y="4444704"/>
              <a:ext cx="0" cy="21600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5" name="Line 48"/>
            <p:cNvSpPr>
              <a:spLocks noChangeShapeType="1"/>
            </p:cNvSpPr>
            <p:nvPr/>
          </p:nvSpPr>
          <p:spPr bwMode="auto">
            <a:xfrm rot="16200000" flipH="1" flipV="1">
              <a:off x="3118612" y="4815886"/>
              <a:ext cx="0" cy="21600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6" name="Line 49"/>
            <p:cNvSpPr>
              <a:spLocks noChangeShapeType="1"/>
            </p:cNvSpPr>
            <p:nvPr/>
          </p:nvSpPr>
          <p:spPr bwMode="auto">
            <a:xfrm>
              <a:off x="3316859" y="4631201"/>
              <a:ext cx="0" cy="211939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17" name="Textfeld 216"/>
          <p:cNvSpPr txBox="1"/>
          <p:nvPr/>
        </p:nvSpPr>
        <p:spPr>
          <a:xfrm>
            <a:off x="6964764" y="1408389"/>
            <a:ext cx="1710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Numerous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Analysis Options</a:t>
            </a:r>
            <a:endParaRPr kumimoji="0" lang="en-US" sz="1600" b="0" i="0" u="none" strike="noStrike" kern="0" cap="none" spc="0" normalizeH="0" baseline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8" name="Textfeld 217"/>
          <p:cNvSpPr txBox="1"/>
          <p:nvPr/>
        </p:nvSpPr>
        <p:spPr>
          <a:xfrm>
            <a:off x="854751" y="1408389"/>
            <a:ext cx="12875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Manyfold</a:t>
            </a:r>
            <a:endParaRPr kumimoji="0" lang="en-US" sz="1600" b="0" i="0" u="none" strike="noStrike" kern="0" cap="none" spc="0" normalizeH="0" baseline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Applications</a:t>
            </a:r>
          </a:p>
        </p:txBody>
      </p:sp>
      <p:sp>
        <p:nvSpPr>
          <p:cNvPr id="219" name="Textfeld 218"/>
          <p:cNvSpPr txBox="1"/>
          <p:nvPr/>
        </p:nvSpPr>
        <p:spPr>
          <a:xfrm>
            <a:off x="2205565" y="4088053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High Level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Petri Net</a:t>
            </a:r>
            <a:endParaRPr kumimoji="0" lang="de-DE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21" name="Textfeld 220"/>
          <p:cNvSpPr txBox="1"/>
          <p:nvPr/>
        </p:nvSpPr>
        <p:spPr>
          <a:xfrm>
            <a:off x="4397756" y="5267016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Dependencies</a:t>
            </a:r>
            <a:endParaRPr kumimoji="0" lang="de-DE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22" name="Textfeld 221"/>
          <p:cNvSpPr txBox="1"/>
          <p:nvPr/>
        </p:nvSpPr>
        <p:spPr>
          <a:xfrm>
            <a:off x="4644008" y="1848386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Structure</a:t>
            </a:r>
            <a:r>
              <a:rPr kumimoji="0" lang="de-DE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and</a:t>
            </a:r>
            <a:r>
              <a:rPr kumimoji="0" lang="de-DE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States</a:t>
            </a:r>
            <a:endParaRPr kumimoji="0" lang="de-DE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23" name="Textfeld 222"/>
          <p:cNvSpPr txBox="1"/>
          <p:nvPr/>
        </p:nvSpPr>
        <p:spPr>
          <a:xfrm>
            <a:off x="3287408" y="5190590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Maintenance &amp; </a:t>
            </a:r>
            <a:br>
              <a:rPr kumimoji="0" lang="de-DE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</a:br>
            <a:r>
              <a:rPr kumimoji="0" lang="de-DE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Logistics</a:t>
            </a:r>
            <a:endParaRPr kumimoji="0" lang="de-DE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24" name="Textfeld 223"/>
          <p:cNvSpPr txBox="1"/>
          <p:nvPr/>
        </p:nvSpPr>
        <p:spPr>
          <a:xfrm>
            <a:off x="2411760" y="5047653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Costs</a:t>
            </a:r>
            <a:endParaRPr kumimoji="0" lang="de-DE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25" name="Textfeld 224"/>
          <p:cNvSpPr txBox="1"/>
          <p:nvPr/>
        </p:nvSpPr>
        <p:spPr>
          <a:xfrm>
            <a:off x="3203848" y="1848386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Production</a:t>
            </a:r>
            <a:r>
              <a:rPr kumimoji="0" lang="de-DE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Process</a:t>
            </a:r>
            <a:endParaRPr kumimoji="0" lang="de-DE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pSp>
        <p:nvGrpSpPr>
          <p:cNvPr id="8" name="Gruppieren 225"/>
          <p:cNvGrpSpPr/>
          <p:nvPr/>
        </p:nvGrpSpPr>
        <p:grpSpPr>
          <a:xfrm>
            <a:off x="3851920" y="2163084"/>
            <a:ext cx="647509" cy="288032"/>
            <a:chOff x="6036538" y="5733256"/>
            <a:chExt cx="959919" cy="360040"/>
          </a:xfrm>
        </p:grpSpPr>
        <p:sp>
          <p:nvSpPr>
            <p:cNvPr id="227" name="Eingekerbter Richtungspfeil 226"/>
            <p:cNvSpPr/>
            <p:nvPr/>
          </p:nvSpPr>
          <p:spPr>
            <a:xfrm>
              <a:off x="6036538" y="5733256"/>
              <a:ext cx="288032" cy="360040"/>
            </a:xfrm>
            <a:prstGeom prst="chevron">
              <a:avLst>
                <a:gd name="adj" fmla="val 40079"/>
              </a:avLst>
            </a:prstGeom>
            <a:solidFill>
              <a:srgbClr val="0066FF">
                <a:lumMod val="40000"/>
                <a:lumOff val="60000"/>
                <a:alpha val="30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8" name="Eingekerbter Richtungspfeil 227"/>
            <p:cNvSpPr/>
            <p:nvPr/>
          </p:nvSpPr>
          <p:spPr>
            <a:xfrm>
              <a:off x="6209132" y="5733256"/>
              <a:ext cx="288032" cy="360040"/>
            </a:xfrm>
            <a:prstGeom prst="chevron">
              <a:avLst>
                <a:gd name="adj" fmla="val 40079"/>
              </a:avLst>
            </a:prstGeom>
            <a:solidFill>
              <a:srgbClr val="0066FF">
                <a:lumMod val="40000"/>
                <a:lumOff val="60000"/>
                <a:alpha val="50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9" name="Eingekerbter Richtungspfeil 228"/>
            <p:cNvSpPr/>
            <p:nvPr/>
          </p:nvSpPr>
          <p:spPr>
            <a:xfrm>
              <a:off x="6376963" y="5733256"/>
              <a:ext cx="288032" cy="360040"/>
            </a:xfrm>
            <a:prstGeom prst="chevron">
              <a:avLst>
                <a:gd name="adj" fmla="val 40079"/>
              </a:avLst>
            </a:prstGeom>
            <a:solidFill>
              <a:srgbClr val="0066FF">
                <a:lumMod val="40000"/>
                <a:lumOff val="60000"/>
                <a:alpha val="70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0" name="Eingekerbter Richtungspfeil 229"/>
            <p:cNvSpPr/>
            <p:nvPr/>
          </p:nvSpPr>
          <p:spPr>
            <a:xfrm>
              <a:off x="6540594" y="5733256"/>
              <a:ext cx="288032" cy="360040"/>
            </a:xfrm>
            <a:prstGeom prst="chevron">
              <a:avLst>
                <a:gd name="adj" fmla="val 40079"/>
              </a:avLst>
            </a:prstGeom>
            <a:solidFill>
              <a:srgbClr val="0066FF">
                <a:lumMod val="40000"/>
                <a:lumOff val="60000"/>
                <a:alpha val="90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1" name="Eingekerbter Richtungspfeil 230"/>
            <p:cNvSpPr/>
            <p:nvPr/>
          </p:nvSpPr>
          <p:spPr>
            <a:xfrm>
              <a:off x="6708425" y="5733256"/>
              <a:ext cx="288032" cy="360040"/>
            </a:xfrm>
            <a:prstGeom prst="chevron">
              <a:avLst>
                <a:gd name="adj" fmla="val 40079"/>
              </a:avLst>
            </a:prstGeom>
            <a:solidFill>
              <a:srgbClr val="0066FF">
                <a:lumMod val="40000"/>
                <a:lumOff val="60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32" name="Textfeld 231"/>
          <p:cNvSpPr txBox="1"/>
          <p:nvPr/>
        </p:nvSpPr>
        <p:spPr>
          <a:xfrm>
            <a:off x="3048357" y="1423757"/>
            <a:ext cx="26786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Versatile Modeling Aspects</a:t>
            </a:r>
          </a:p>
        </p:txBody>
      </p:sp>
      <p:sp>
        <p:nvSpPr>
          <p:cNvPr id="239" name="Pfeil nach rechts 238"/>
          <p:cNvSpPr/>
          <p:nvPr/>
        </p:nvSpPr>
        <p:spPr>
          <a:xfrm>
            <a:off x="5733957" y="3064573"/>
            <a:ext cx="936104" cy="1296144"/>
          </a:xfrm>
          <a:prstGeom prst="rightArrow">
            <a:avLst>
              <a:gd name="adj1" fmla="val 54404"/>
              <a:gd name="adj2" fmla="val 35772"/>
            </a:avLst>
          </a:prstGeom>
          <a:solidFill>
            <a:srgbClr val="FF99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40" name="Picture 15" descr="C:\TEMP\Temporary Internet Files\Content.IE5\3S3DGY3Y\MCj02995270000[1].wm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74977" y="3536981"/>
            <a:ext cx="435044" cy="360952"/>
          </a:xfrm>
          <a:prstGeom prst="rect">
            <a:avLst/>
          </a:prstGeom>
          <a:noFill/>
        </p:spPr>
      </p:pic>
      <p:sp>
        <p:nvSpPr>
          <p:cNvPr id="241" name="Textfeld 240"/>
          <p:cNvSpPr txBox="1"/>
          <p:nvPr/>
        </p:nvSpPr>
        <p:spPr>
          <a:xfrm>
            <a:off x="428036" y="6141375"/>
            <a:ext cx="36695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*) REALIST = Reliability, Availability, Logistics and Inventory Simulation Tool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9" name="Gruppieren 84"/>
          <p:cNvGrpSpPr/>
          <p:nvPr/>
        </p:nvGrpSpPr>
        <p:grpSpPr>
          <a:xfrm rot="383129">
            <a:off x="4776370" y="2708920"/>
            <a:ext cx="284459" cy="289688"/>
            <a:chOff x="4125548" y="3122058"/>
            <a:chExt cx="424903" cy="291345"/>
          </a:xfrm>
        </p:grpSpPr>
        <p:sp>
          <p:nvSpPr>
            <p:cNvPr id="86" name="Pfeil nach rechts 85"/>
            <p:cNvSpPr/>
            <p:nvPr/>
          </p:nvSpPr>
          <p:spPr>
            <a:xfrm rot="5400000">
              <a:off x="4192327" y="3055279"/>
              <a:ext cx="291345" cy="424903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0082B0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7" name="Pfeil nach rechts 4"/>
            <p:cNvSpPr/>
            <p:nvPr/>
          </p:nvSpPr>
          <p:spPr>
            <a:xfrm rot="5400000">
              <a:off x="4236029" y="3096559"/>
              <a:ext cx="203942" cy="2549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900" kern="1200">
                <a:solidFill>
                  <a:schemeClr val="tx1"/>
                </a:solidFill>
              </a:endParaRPr>
            </a:p>
          </p:txBody>
        </p:sp>
      </p:grpSp>
      <p:sp>
        <p:nvSpPr>
          <p:cNvPr id="90" name="Pfeil nach rechts 4"/>
          <p:cNvSpPr/>
          <p:nvPr/>
        </p:nvSpPr>
        <p:spPr>
          <a:xfrm rot="5400000">
            <a:off x="4470029" y="3257828"/>
            <a:ext cx="203942" cy="25494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900" kern="1200">
              <a:solidFill>
                <a:schemeClr val="tx1"/>
              </a:solidFill>
            </a:endParaRPr>
          </a:p>
        </p:txBody>
      </p:sp>
      <p:grpSp>
        <p:nvGrpSpPr>
          <p:cNvPr id="10" name="Gruppieren 90"/>
          <p:cNvGrpSpPr/>
          <p:nvPr/>
        </p:nvGrpSpPr>
        <p:grpSpPr>
          <a:xfrm rot="1773839">
            <a:off x="5458729" y="2726850"/>
            <a:ext cx="284459" cy="289688"/>
            <a:chOff x="4125548" y="3122058"/>
            <a:chExt cx="424903" cy="291345"/>
          </a:xfrm>
        </p:grpSpPr>
        <p:sp>
          <p:nvSpPr>
            <p:cNvPr id="92" name="Pfeil nach rechts 91"/>
            <p:cNvSpPr/>
            <p:nvPr/>
          </p:nvSpPr>
          <p:spPr>
            <a:xfrm rot="5400000">
              <a:off x="4192327" y="3055279"/>
              <a:ext cx="291345" cy="424903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0082B0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3" name="Pfeil nach rechts 4"/>
            <p:cNvSpPr/>
            <p:nvPr/>
          </p:nvSpPr>
          <p:spPr>
            <a:xfrm rot="5400000">
              <a:off x="4236029" y="3096559"/>
              <a:ext cx="203942" cy="2549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900" kern="120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uppieren 96"/>
          <p:cNvGrpSpPr/>
          <p:nvPr/>
        </p:nvGrpSpPr>
        <p:grpSpPr>
          <a:xfrm rot="19555081">
            <a:off x="3476610" y="2726850"/>
            <a:ext cx="284459" cy="289688"/>
            <a:chOff x="4125548" y="3122058"/>
            <a:chExt cx="424903" cy="291345"/>
          </a:xfrm>
        </p:grpSpPr>
        <p:sp>
          <p:nvSpPr>
            <p:cNvPr id="98" name="Pfeil nach rechts 97"/>
            <p:cNvSpPr/>
            <p:nvPr/>
          </p:nvSpPr>
          <p:spPr>
            <a:xfrm rot="5400000">
              <a:off x="4192327" y="3055279"/>
              <a:ext cx="291345" cy="424903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0082B0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9" name="Pfeil nach rechts 4"/>
            <p:cNvSpPr/>
            <p:nvPr/>
          </p:nvSpPr>
          <p:spPr>
            <a:xfrm rot="5400000">
              <a:off x="4236029" y="3096559"/>
              <a:ext cx="203942" cy="2549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900" kern="120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uppieren 99"/>
          <p:cNvGrpSpPr/>
          <p:nvPr/>
        </p:nvGrpSpPr>
        <p:grpSpPr>
          <a:xfrm rot="9142807">
            <a:off x="5460734" y="4419182"/>
            <a:ext cx="284459" cy="289688"/>
            <a:chOff x="4125548" y="3122058"/>
            <a:chExt cx="424903" cy="291345"/>
          </a:xfrm>
        </p:grpSpPr>
        <p:sp>
          <p:nvSpPr>
            <p:cNvPr id="101" name="Pfeil nach rechts 100"/>
            <p:cNvSpPr/>
            <p:nvPr/>
          </p:nvSpPr>
          <p:spPr>
            <a:xfrm rot="5400000">
              <a:off x="4192327" y="3055279"/>
              <a:ext cx="291345" cy="424903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0082B0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2" name="Pfeil nach rechts 4"/>
            <p:cNvSpPr/>
            <p:nvPr/>
          </p:nvSpPr>
          <p:spPr>
            <a:xfrm rot="5400000">
              <a:off x="4236029" y="3096559"/>
              <a:ext cx="203942" cy="2549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900" kern="120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uppieren 102"/>
          <p:cNvGrpSpPr/>
          <p:nvPr/>
        </p:nvGrpSpPr>
        <p:grpSpPr>
          <a:xfrm rot="12647426">
            <a:off x="3473970" y="4419182"/>
            <a:ext cx="284459" cy="289688"/>
            <a:chOff x="4125548" y="3122058"/>
            <a:chExt cx="424903" cy="291345"/>
          </a:xfrm>
        </p:grpSpPr>
        <p:sp>
          <p:nvSpPr>
            <p:cNvPr id="104" name="Pfeil nach rechts 103"/>
            <p:cNvSpPr/>
            <p:nvPr/>
          </p:nvSpPr>
          <p:spPr>
            <a:xfrm rot="5400000">
              <a:off x="4192327" y="3055279"/>
              <a:ext cx="291345" cy="424903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0082B0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5" name="Pfeil nach rechts 4"/>
            <p:cNvSpPr/>
            <p:nvPr/>
          </p:nvSpPr>
          <p:spPr>
            <a:xfrm rot="5400000">
              <a:off x="4236029" y="3096559"/>
              <a:ext cx="203942" cy="2549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900" kern="1200">
                <a:solidFill>
                  <a:schemeClr val="tx1"/>
                </a:solidFill>
              </a:endParaRPr>
            </a:p>
          </p:txBody>
        </p:sp>
      </p:grpSp>
      <p:sp>
        <p:nvSpPr>
          <p:cNvPr id="97" name="Text Box 16"/>
          <p:cNvSpPr txBox="1">
            <a:spLocks noChangeArrowheads="1"/>
          </p:cNvSpPr>
          <p:nvPr/>
        </p:nvSpPr>
        <p:spPr bwMode="auto">
          <a:xfrm>
            <a:off x="2672518" y="2204864"/>
            <a:ext cx="963378" cy="28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/>
          <a:lstStyle/>
          <a:p>
            <a:pPr algn="ctr">
              <a:lnSpc>
                <a:spcPct val="90000"/>
              </a:lnSpc>
            </a:pPr>
            <a:r>
              <a:rPr lang="en-US" sz="1000" dirty="0" smtClean="0"/>
              <a:t>Operations</a:t>
            </a:r>
            <a:endParaRPr lang="en-US" sz="1000" dirty="0"/>
          </a:p>
        </p:txBody>
      </p:sp>
      <p:grpSp>
        <p:nvGrpSpPr>
          <p:cNvPr id="131" name="Gruppieren 130"/>
          <p:cNvGrpSpPr/>
          <p:nvPr/>
        </p:nvGrpSpPr>
        <p:grpSpPr>
          <a:xfrm>
            <a:off x="2670076" y="2424883"/>
            <a:ext cx="936104" cy="144016"/>
            <a:chOff x="2051720" y="1344763"/>
            <a:chExt cx="936104" cy="144016"/>
          </a:xfrm>
        </p:grpSpPr>
        <p:sp>
          <p:nvSpPr>
            <p:cNvPr id="100" name="Rechteck 99"/>
            <p:cNvSpPr/>
            <p:nvPr/>
          </p:nvSpPr>
          <p:spPr bwMode="auto">
            <a:xfrm>
              <a:off x="2555776" y="1344763"/>
              <a:ext cx="288032" cy="144016"/>
            </a:xfrm>
            <a:prstGeom prst="rect">
              <a:avLst/>
            </a:prstGeom>
            <a:solidFill>
              <a:srgbClr val="30558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200" b="1" i="0" u="none" strike="noStrike" cap="none" normalizeH="0" baseline="0" smtClean="0">
                <a:ln>
                  <a:noFill/>
                </a:ln>
                <a:solidFill>
                  <a:srgbClr val="1F3A45"/>
                </a:solidFill>
                <a:effectLst/>
                <a:latin typeface="Arial" charset="0"/>
                <a:ea typeface="ＭＳ Ｐゴシック" pitchFamily="124" charset="-128"/>
              </a:endParaRPr>
            </a:p>
          </p:txBody>
        </p:sp>
        <p:sp>
          <p:nvSpPr>
            <p:cNvPr id="103" name="Rechteck 102"/>
            <p:cNvSpPr/>
            <p:nvPr/>
          </p:nvSpPr>
          <p:spPr bwMode="auto">
            <a:xfrm>
              <a:off x="2411760" y="1344763"/>
              <a:ext cx="72008" cy="144016"/>
            </a:xfrm>
            <a:prstGeom prst="rect">
              <a:avLst/>
            </a:prstGeom>
            <a:solidFill>
              <a:srgbClr val="648DC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200" b="1" i="0" u="none" strike="noStrike" cap="none" normalizeH="0" baseline="0" smtClean="0">
                <a:ln>
                  <a:noFill/>
                </a:ln>
                <a:solidFill>
                  <a:srgbClr val="1F3A45"/>
                </a:solidFill>
                <a:effectLst/>
                <a:latin typeface="Arial" charset="0"/>
                <a:ea typeface="ＭＳ Ｐゴシック" pitchFamily="124" charset="-128"/>
              </a:endParaRPr>
            </a:p>
          </p:txBody>
        </p:sp>
        <p:sp>
          <p:nvSpPr>
            <p:cNvPr id="106" name="Rechteck 105"/>
            <p:cNvSpPr/>
            <p:nvPr/>
          </p:nvSpPr>
          <p:spPr bwMode="auto">
            <a:xfrm>
              <a:off x="2123728" y="1416771"/>
              <a:ext cx="144016" cy="72008"/>
            </a:xfrm>
            <a:prstGeom prst="rect">
              <a:avLst/>
            </a:prstGeom>
            <a:solidFill>
              <a:srgbClr val="BCD4E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200" b="1" i="0" u="none" strike="noStrike" cap="none" normalizeH="0" baseline="0" smtClean="0">
                <a:ln>
                  <a:noFill/>
                </a:ln>
                <a:solidFill>
                  <a:srgbClr val="1F3A45"/>
                </a:solidFill>
                <a:effectLst/>
                <a:latin typeface="Arial" charset="0"/>
                <a:ea typeface="ＭＳ Ｐゴシック" pitchFamily="124" charset="-128"/>
              </a:endParaRPr>
            </a:p>
          </p:txBody>
        </p:sp>
        <p:cxnSp>
          <p:nvCxnSpPr>
            <p:cNvPr id="107" name="Gerade Verbindung mit Pfeil 106"/>
            <p:cNvCxnSpPr/>
            <p:nvPr/>
          </p:nvCxnSpPr>
          <p:spPr bwMode="auto">
            <a:xfrm>
              <a:off x="2051720" y="1488779"/>
              <a:ext cx="936104" cy="0"/>
            </a:xfrm>
            <a:prstGeom prst="straightConnector1">
              <a:avLst/>
            </a:prstGeom>
            <a:solidFill>
              <a:srgbClr val="FFFFFF"/>
            </a:solidFill>
            <a:ln w="158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08" name="Text Box 16"/>
          <p:cNvSpPr txBox="1">
            <a:spLocks noChangeArrowheads="1"/>
          </p:cNvSpPr>
          <p:nvPr/>
        </p:nvSpPr>
        <p:spPr bwMode="auto">
          <a:xfrm>
            <a:off x="5845238" y="2178198"/>
            <a:ext cx="879082" cy="28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/>
          <a:lstStyle/>
          <a:p>
            <a:pPr algn="ctr">
              <a:lnSpc>
                <a:spcPct val="90000"/>
              </a:lnSpc>
            </a:pPr>
            <a:r>
              <a:rPr lang="en-US" sz="1000" dirty="0" smtClean="0"/>
              <a:t>Functions</a:t>
            </a:r>
            <a:endParaRPr lang="en-US" sz="1000" dirty="0"/>
          </a:p>
        </p:txBody>
      </p:sp>
      <p:grpSp>
        <p:nvGrpSpPr>
          <p:cNvPr id="109" name="Gruppieren 108"/>
          <p:cNvGrpSpPr/>
          <p:nvPr/>
        </p:nvGrpSpPr>
        <p:grpSpPr>
          <a:xfrm>
            <a:off x="5652120" y="2380763"/>
            <a:ext cx="1140018" cy="253848"/>
            <a:chOff x="1081590" y="4044154"/>
            <a:chExt cx="1127598" cy="253848"/>
          </a:xfrm>
        </p:grpSpPr>
        <p:sp>
          <p:nvSpPr>
            <p:cNvPr id="110" name="Rechteck 109"/>
            <p:cNvSpPr/>
            <p:nvPr/>
          </p:nvSpPr>
          <p:spPr bwMode="auto">
            <a:xfrm>
              <a:off x="1081590" y="4107616"/>
              <a:ext cx="144016" cy="720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042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1" name="Rechteck 110"/>
            <p:cNvSpPr/>
            <p:nvPr/>
          </p:nvSpPr>
          <p:spPr bwMode="auto">
            <a:xfrm>
              <a:off x="1395260" y="4044154"/>
              <a:ext cx="144016" cy="720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042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2" name="Rechteck 111"/>
            <p:cNvSpPr/>
            <p:nvPr/>
          </p:nvSpPr>
          <p:spPr bwMode="auto">
            <a:xfrm>
              <a:off x="1395260" y="4171078"/>
              <a:ext cx="144016" cy="720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042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3" name="Rechteck 112"/>
            <p:cNvSpPr/>
            <p:nvPr/>
          </p:nvSpPr>
          <p:spPr bwMode="auto">
            <a:xfrm>
              <a:off x="1760206" y="4107616"/>
              <a:ext cx="144016" cy="720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042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4" name="Rechteck 113"/>
            <p:cNvSpPr/>
            <p:nvPr/>
          </p:nvSpPr>
          <p:spPr bwMode="auto">
            <a:xfrm>
              <a:off x="1760206" y="4225994"/>
              <a:ext cx="144016" cy="720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042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15" name="Gewinkelte Verbindung 114"/>
            <p:cNvCxnSpPr>
              <a:stCxn id="110" idx="3"/>
              <a:endCxn id="112" idx="1"/>
            </p:cNvCxnSpPr>
            <p:nvPr/>
          </p:nvCxnSpPr>
          <p:spPr bwMode="auto">
            <a:xfrm>
              <a:off x="1225606" y="4143620"/>
              <a:ext cx="169654" cy="63462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6" name="Gewinkelte Verbindung 115"/>
            <p:cNvCxnSpPr>
              <a:stCxn id="110" idx="3"/>
              <a:endCxn id="111" idx="1"/>
            </p:cNvCxnSpPr>
            <p:nvPr/>
          </p:nvCxnSpPr>
          <p:spPr bwMode="auto">
            <a:xfrm flipV="1">
              <a:off x="1225606" y="4080158"/>
              <a:ext cx="169654" cy="63462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Gewinkelte Verbindung 116"/>
            <p:cNvCxnSpPr>
              <a:stCxn id="112" idx="3"/>
              <a:endCxn id="113" idx="1"/>
            </p:cNvCxnSpPr>
            <p:nvPr/>
          </p:nvCxnSpPr>
          <p:spPr bwMode="auto">
            <a:xfrm flipV="1">
              <a:off x="1539276" y="4143620"/>
              <a:ext cx="220930" cy="63462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Form 408"/>
            <p:cNvCxnSpPr>
              <a:stCxn id="112" idx="3"/>
              <a:endCxn id="114" idx="1"/>
            </p:cNvCxnSpPr>
            <p:nvPr/>
          </p:nvCxnSpPr>
          <p:spPr bwMode="auto">
            <a:xfrm>
              <a:off x="1539276" y="4207082"/>
              <a:ext cx="220930" cy="54916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9" name="Rechteck 118"/>
            <p:cNvSpPr/>
            <p:nvPr/>
          </p:nvSpPr>
          <p:spPr bwMode="auto">
            <a:xfrm>
              <a:off x="2065172" y="4107616"/>
              <a:ext cx="144016" cy="720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042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20" name="Gerade Verbindung 119"/>
            <p:cNvCxnSpPr>
              <a:stCxn id="113" idx="3"/>
              <a:endCxn id="119" idx="1"/>
            </p:cNvCxnSpPr>
            <p:nvPr/>
          </p:nvCxnSpPr>
          <p:spPr bwMode="auto">
            <a:xfrm>
              <a:off x="1904222" y="4143620"/>
              <a:ext cx="16095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2" name="Gruppieren 84"/>
          <p:cNvGrpSpPr/>
          <p:nvPr/>
        </p:nvGrpSpPr>
        <p:grpSpPr>
          <a:xfrm rot="21216871" flipH="1">
            <a:off x="4155179" y="2708920"/>
            <a:ext cx="284459" cy="289688"/>
            <a:chOff x="4125548" y="3122058"/>
            <a:chExt cx="424903" cy="291345"/>
          </a:xfrm>
        </p:grpSpPr>
        <p:sp>
          <p:nvSpPr>
            <p:cNvPr id="123" name="Pfeil nach rechts 122"/>
            <p:cNvSpPr/>
            <p:nvPr/>
          </p:nvSpPr>
          <p:spPr>
            <a:xfrm rot="5400000">
              <a:off x="4192327" y="3055279"/>
              <a:ext cx="291345" cy="424903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0082B0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4" name="Pfeil nach rechts 4"/>
            <p:cNvSpPr/>
            <p:nvPr/>
          </p:nvSpPr>
          <p:spPr>
            <a:xfrm rot="5400000">
              <a:off x="4236029" y="3096559"/>
              <a:ext cx="203942" cy="2549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900" kern="1200">
                <a:solidFill>
                  <a:schemeClr val="tx1"/>
                </a:solidFill>
              </a:endParaRPr>
            </a:p>
          </p:txBody>
        </p:sp>
      </p:grpSp>
      <p:grpSp>
        <p:nvGrpSpPr>
          <p:cNvPr id="125" name="Gruppieren 84"/>
          <p:cNvGrpSpPr/>
          <p:nvPr/>
        </p:nvGrpSpPr>
        <p:grpSpPr>
          <a:xfrm rot="21216871" flipV="1">
            <a:off x="4776370" y="4452032"/>
            <a:ext cx="284459" cy="289688"/>
            <a:chOff x="4125548" y="3122058"/>
            <a:chExt cx="424903" cy="291345"/>
          </a:xfrm>
        </p:grpSpPr>
        <p:sp>
          <p:nvSpPr>
            <p:cNvPr id="126" name="Pfeil nach rechts 125"/>
            <p:cNvSpPr/>
            <p:nvPr/>
          </p:nvSpPr>
          <p:spPr>
            <a:xfrm rot="5400000">
              <a:off x="4192327" y="3055279"/>
              <a:ext cx="291345" cy="424903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0082B0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7" name="Pfeil nach rechts 4"/>
            <p:cNvSpPr/>
            <p:nvPr/>
          </p:nvSpPr>
          <p:spPr>
            <a:xfrm rot="5400000">
              <a:off x="4236029" y="3096559"/>
              <a:ext cx="203942" cy="2549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900" kern="1200">
                <a:solidFill>
                  <a:schemeClr val="tx1"/>
                </a:solidFill>
              </a:endParaRPr>
            </a:p>
          </p:txBody>
        </p:sp>
      </p:grpSp>
      <p:grpSp>
        <p:nvGrpSpPr>
          <p:cNvPr id="128" name="Gruppieren 84"/>
          <p:cNvGrpSpPr/>
          <p:nvPr/>
        </p:nvGrpSpPr>
        <p:grpSpPr>
          <a:xfrm rot="383129" flipH="1" flipV="1">
            <a:off x="4155179" y="4452032"/>
            <a:ext cx="284459" cy="289688"/>
            <a:chOff x="4125548" y="3122058"/>
            <a:chExt cx="424903" cy="291345"/>
          </a:xfrm>
        </p:grpSpPr>
        <p:sp>
          <p:nvSpPr>
            <p:cNvPr id="129" name="Pfeil nach rechts 128"/>
            <p:cNvSpPr/>
            <p:nvPr/>
          </p:nvSpPr>
          <p:spPr>
            <a:xfrm rot="5400000">
              <a:off x="4192327" y="3055279"/>
              <a:ext cx="291345" cy="424903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0082B0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0" name="Pfeil nach rechts 4"/>
            <p:cNvSpPr/>
            <p:nvPr/>
          </p:nvSpPr>
          <p:spPr>
            <a:xfrm rot="5400000">
              <a:off x="4236029" y="3096559"/>
              <a:ext cx="203942" cy="2549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900" kern="1200">
                <a:solidFill>
                  <a:schemeClr val="tx1"/>
                </a:solidFill>
              </a:endParaRPr>
            </a:p>
          </p:txBody>
        </p:sp>
      </p:grpSp>
      <p:grpSp>
        <p:nvGrpSpPr>
          <p:cNvPr id="132" name="Gruppieren 131"/>
          <p:cNvGrpSpPr/>
          <p:nvPr/>
        </p:nvGrpSpPr>
        <p:grpSpPr>
          <a:xfrm>
            <a:off x="5800558" y="4653136"/>
            <a:ext cx="549362" cy="494707"/>
            <a:chOff x="3218099" y="2128469"/>
            <a:chExt cx="549362" cy="494707"/>
          </a:xfrm>
        </p:grpSpPr>
        <p:pic>
          <p:nvPicPr>
            <p:cNvPr id="133" name="Picture 1" descr="C:\TEMP\Temporary Internet Files\Content.IE5\TXU6484V\MCj04315860000[1]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407421" y="2128469"/>
              <a:ext cx="310312" cy="310310"/>
            </a:xfrm>
            <a:prstGeom prst="rect">
              <a:avLst/>
            </a:prstGeom>
            <a:noFill/>
          </p:spPr>
        </p:pic>
        <p:sp>
          <p:nvSpPr>
            <p:cNvPr id="134" name="Line 4"/>
            <p:cNvSpPr>
              <a:spLocks noChangeShapeType="1"/>
            </p:cNvSpPr>
            <p:nvPr/>
          </p:nvSpPr>
          <p:spPr bwMode="auto">
            <a:xfrm flipV="1">
              <a:off x="3218099" y="2200476"/>
              <a:ext cx="0" cy="4212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5" name="Line 5"/>
            <p:cNvSpPr>
              <a:spLocks noChangeShapeType="1"/>
            </p:cNvSpPr>
            <p:nvPr/>
          </p:nvSpPr>
          <p:spPr bwMode="auto">
            <a:xfrm>
              <a:off x="3218099" y="2621689"/>
              <a:ext cx="54936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6" name="Freeform 7"/>
            <p:cNvSpPr>
              <a:spLocks/>
            </p:cNvSpPr>
            <p:nvPr/>
          </p:nvSpPr>
          <p:spPr bwMode="auto">
            <a:xfrm>
              <a:off x="3218099" y="2418020"/>
              <a:ext cx="449589" cy="1813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8" y="171"/>
                </a:cxn>
                <a:cxn ang="0">
                  <a:pos x="600" y="285"/>
                </a:cxn>
                <a:cxn ang="0">
                  <a:pos x="1113" y="366"/>
                </a:cxn>
              </a:cxnLst>
              <a:rect l="0" t="0" r="r" b="b"/>
              <a:pathLst>
                <a:path w="1113" h="366">
                  <a:moveTo>
                    <a:pt x="0" y="0"/>
                  </a:moveTo>
                  <a:cubicBezTo>
                    <a:pt x="79" y="61"/>
                    <a:pt x="158" y="123"/>
                    <a:pt x="258" y="171"/>
                  </a:cubicBezTo>
                  <a:cubicBezTo>
                    <a:pt x="358" y="219"/>
                    <a:pt x="458" y="253"/>
                    <a:pt x="600" y="285"/>
                  </a:cubicBezTo>
                  <a:cubicBezTo>
                    <a:pt x="742" y="317"/>
                    <a:pt x="1028" y="353"/>
                    <a:pt x="1113" y="366"/>
                  </a:cubicBezTo>
                </a:path>
              </a:pathLst>
            </a:custGeom>
            <a:noFill/>
            <a:ln w="12700">
              <a:solidFill>
                <a:srgbClr val="0066FF">
                  <a:lumMod val="60000"/>
                  <a:lumOff val="40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7" name="Freeform 8"/>
            <p:cNvSpPr>
              <a:spLocks/>
            </p:cNvSpPr>
            <p:nvPr/>
          </p:nvSpPr>
          <p:spPr bwMode="auto">
            <a:xfrm>
              <a:off x="3218099" y="2346166"/>
              <a:ext cx="449589" cy="277010"/>
            </a:xfrm>
            <a:custGeom>
              <a:avLst/>
              <a:gdLst/>
              <a:ahLst/>
              <a:cxnLst>
                <a:cxn ang="0">
                  <a:pos x="0" y="556"/>
                </a:cxn>
                <a:cxn ang="0">
                  <a:pos x="120" y="511"/>
                </a:cxn>
                <a:cxn ang="0">
                  <a:pos x="242" y="330"/>
                </a:cxn>
                <a:cxn ang="0">
                  <a:pos x="342" y="100"/>
                </a:cxn>
                <a:cxn ang="0">
                  <a:pos x="432" y="0"/>
                </a:cxn>
                <a:cxn ang="0">
                  <a:pos x="502" y="100"/>
                </a:cxn>
                <a:cxn ang="0">
                  <a:pos x="600" y="373"/>
                </a:cxn>
                <a:cxn ang="0">
                  <a:pos x="771" y="511"/>
                </a:cxn>
                <a:cxn ang="0">
                  <a:pos x="1113" y="556"/>
                </a:cxn>
              </a:cxnLst>
              <a:rect l="0" t="0" r="r" b="b"/>
              <a:pathLst>
                <a:path w="1113" h="559">
                  <a:moveTo>
                    <a:pt x="0" y="556"/>
                  </a:moveTo>
                  <a:cubicBezTo>
                    <a:pt x="38" y="559"/>
                    <a:pt x="80" y="549"/>
                    <a:pt x="120" y="511"/>
                  </a:cubicBezTo>
                  <a:cubicBezTo>
                    <a:pt x="160" y="473"/>
                    <a:pt x="205" y="398"/>
                    <a:pt x="242" y="330"/>
                  </a:cubicBezTo>
                  <a:cubicBezTo>
                    <a:pt x="279" y="262"/>
                    <a:pt x="310" y="155"/>
                    <a:pt x="342" y="100"/>
                  </a:cubicBezTo>
                  <a:cubicBezTo>
                    <a:pt x="374" y="45"/>
                    <a:pt x="405" y="0"/>
                    <a:pt x="432" y="0"/>
                  </a:cubicBezTo>
                  <a:cubicBezTo>
                    <a:pt x="459" y="0"/>
                    <a:pt x="474" y="38"/>
                    <a:pt x="502" y="100"/>
                  </a:cubicBezTo>
                  <a:cubicBezTo>
                    <a:pt x="530" y="162"/>
                    <a:pt x="555" y="305"/>
                    <a:pt x="600" y="373"/>
                  </a:cubicBezTo>
                  <a:cubicBezTo>
                    <a:pt x="645" y="441"/>
                    <a:pt x="686" y="481"/>
                    <a:pt x="771" y="511"/>
                  </a:cubicBezTo>
                  <a:cubicBezTo>
                    <a:pt x="856" y="541"/>
                    <a:pt x="1056" y="549"/>
                    <a:pt x="1113" y="556"/>
                  </a:cubicBezTo>
                </a:path>
              </a:pathLst>
            </a:custGeom>
            <a:noFill/>
            <a:ln w="12700">
              <a:solidFill>
                <a:srgbClr val="0066FF">
                  <a:lumMod val="50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8" name="Freeform 9"/>
            <p:cNvSpPr>
              <a:spLocks/>
            </p:cNvSpPr>
            <p:nvPr/>
          </p:nvSpPr>
          <p:spPr bwMode="auto">
            <a:xfrm>
              <a:off x="3218099" y="2439328"/>
              <a:ext cx="449589" cy="182361"/>
            </a:xfrm>
            <a:custGeom>
              <a:avLst/>
              <a:gdLst/>
              <a:ahLst/>
              <a:cxnLst>
                <a:cxn ang="0">
                  <a:pos x="0" y="368"/>
                </a:cxn>
                <a:cxn ang="0">
                  <a:pos x="120" y="128"/>
                </a:cxn>
                <a:cxn ang="0">
                  <a:pos x="322" y="2"/>
                </a:cxn>
                <a:cxn ang="0">
                  <a:pos x="612" y="142"/>
                </a:cxn>
                <a:cxn ang="0">
                  <a:pos x="885" y="323"/>
                </a:cxn>
                <a:cxn ang="0">
                  <a:pos x="1113" y="323"/>
                </a:cxn>
              </a:cxnLst>
              <a:rect l="0" t="0" r="r" b="b"/>
              <a:pathLst>
                <a:path w="1113" h="368">
                  <a:moveTo>
                    <a:pt x="0" y="368"/>
                  </a:moveTo>
                  <a:cubicBezTo>
                    <a:pt x="34" y="274"/>
                    <a:pt x="66" y="189"/>
                    <a:pt x="120" y="128"/>
                  </a:cubicBezTo>
                  <a:cubicBezTo>
                    <a:pt x="174" y="67"/>
                    <a:pt x="240" y="0"/>
                    <a:pt x="322" y="2"/>
                  </a:cubicBezTo>
                  <a:cubicBezTo>
                    <a:pt x="404" y="4"/>
                    <a:pt x="518" y="89"/>
                    <a:pt x="612" y="142"/>
                  </a:cubicBezTo>
                  <a:cubicBezTo>
                    <a:pt x="706" y="195"/>
                    <a:pt x="802" y="293"/>
                    <a:pt x="885" y="323"/>
                  </a:cubicBezTo>
                  <a:cubicBezTo>
                    <a:pt x="968" y="353"/>
                    <a:pt x="1046" y="334"/>
                    <a:pt x="1113" y="323"/>
                  </a:cubicBezTo>
                </a:path>
              </a:pathLst>
            </a:custGeom>
            <a:noFill/>
            <a:ln w="12700">
              <a:solidFill>
                <a:srgbClr val="0066FF">
                  <a:lumMod val="40000"/>
                  <a:lumOff val="60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9" name="Freeform 10"/>
            <p:cNvSpPr>
              <a:spLocks/>
            </p:cNvSpPr>
            <p:nvPr/>
          </p:nvSpPr>
          <p:spPr bwMode="auto">
            <a:xfrm>
              <a:off x="3239105" y="2336255"/>
              <a:ext cx="382534" cy="2745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8" y="393"/>
                </a:cxn>
                <a:cxn ang="0">
                  <a:pos x="377" y="531"/>
                </a:cxn>
                <a:cxn ang="0">
                  <a:pos x="947" y="531"/>
                </a:cxn>
              </a:cxnLst>
              <a:rect l="0" t="0" r="r" b="b"/>
              <a:pathLst>
                <a:path w="947" h="554">
                  <a:moveTo>
                    <a:pt x="0" y="0"/>
                  </a:moveTo>
                  <a:cubicBezTo>
                    <a:pt x="11" y="64"/>
                    <a:pt x="5" y="304"/>
                    <a:pt x="68" y="393"/>
                  </a:cubicBezTo>
                  <a:cubicBezTo>
                    <a:pt x="131" y="482"/>
                    <a:pt x="231" y="508"/>
                    <a:pt x="377" y="531"/>
                  </a:cubicBezTo>
                  <a:cubicBezTo>
                    <a:pt x="523" y="554"/>
                    <a:pt x="735" y="542"/>
                    <a:pt x="947" y="531"/>
                  </a:cubicBezTo>
                </a:path>
              </a:pathLst>
            </a:custGeom>
            <a:noFill/>
            <a:ln w="12700">
              <a:solidFill>
                <a:srgbClr val="0066FF">
                  <a:lumMod val="75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40" name="Textfeld 139"/>
          <p:cNvSpPr txBox="1"/>
          <p:nvPr/>
        </p:nvSpPr>
        <p:spPr>
          <a:xfrm>
            <a:off x="5436096" y="5157192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Reliability</a:t>
            </a:r>
            <a:endParaRPr kumimoji="0" lang="de-DE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141" name="Picture 7" descr="C:\Users\Michael\Documents\CERN\CERN logo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47664" y="4653136"/>
            <a:ext cx="1008112" cy="1008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  <a:cs typeface="Arial" charset="0"/>
              </a:rPr>
              <a:t>Modeling </a:t>
            </a:r>
            <a:r>
              <a:rPr lang="de-DE" dirty="0" err="1" smtClean="0">
                <a:solidFill>
                  <a:srgbClr val="000000"/>
                </a:solidFill>
                <a:cs typeface="Arial" charset="0"/>
              </a:rPr>
              <a:t>and</a:t>
            </a:r>
            <a:r>
              <a:rPr lang="de-DE" dirty="0" smtClean="0">
                <a:solidFill>
                  <a:srgbClr val="000000"/>
                </a:solidFill>
                <a:cs typeface="Arial" charset="0"/>
              </a:rPr>
              <a:t> Simulation </a:t>
            </a:r>
            <a:r>
              <a:rPr lang="de-DE" dirty="0" err="1" smtClean="0">
                <a:solidFill>
                  <a:srgbClr val="000000"/>
                </a:solidFill>
                <a:cs typeface="Arial" charset="0"/>
              </a:rPr>
              <a:t>Package</a:t>
            </a:r>
            <a:r>
              <a:rPr lang="de-DE" dirty="0" smtClean="0">
                <a:solidFill>
                  <a:srgbClr val="000000"/>
                </a:solidFill>
                <a:cs typeface="Arial" charset="0"/>
              </a:rPr>
              <a:t> REALIST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en-US" noProof="0" smtClean="0"/>
              <a:pPr>
                <a:defRPr/>
              </a:pPr>
              <a:t>21</a:t>
            </a:fld>
            <a:endParaRPr lang="en-US" noProof="0"/>
          </a:p>
        </p:txBody>
      </p:sp>
      <p:sp>
        <p:nvSpPr>
          <p:cNvPr id="11" name="Rectangle 8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986406" y="4290380"/>
            <a:ext cx="4067945" cy="208915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0" tIns="72377" rIns="0" bIns="0" numCol="1" anchor="t" anchorCtr="0" compatLnSpc="1">
            <a:prstTxWarp prst="textNoShape">
              <a:avLst/>
            </a:prstTxWarp>
          </a:bodyPr>
          <a:lstStyle/>
          <a:p>
            <a:pPr marL="347663" marR="0" lvl="0" indent="-347663" algn="l" defTabSz="957263" rtl="0" eaLnBrk="0" fontAlgn="base" latinLnBrk="0" hangingPunct="0">
              <a:lnSpc>
                <a:spcPct val="105000"/>
              </a:lnSpc>
              <a:spcBef>
                <a:spcPct val="20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Char char="è"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Management of simulation projects</a:t>
            </a:r>
          </a:p>
          <a:p>
            <a:pPr marL="347663" marR="0" lvl="0" indent="-347663" algn="l" defTabSz="957263" rtl="0" eaLnBrk="0" fontAlgn="base" latinLnBrk="0" hangingPunct="0">
              <a:lnSpc>
                <a:spcPct val="105000"/>
              </a:lnSpc>
              <a:spcBef>
                <a:spcPct val="20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Char char="è"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Automated implementation of simulation projects</a:t>
            </a:r>
          </a:p>
          <a:p>
            <a:pPr marL="347663" marR="0" lvl="0" indent="-347663" algn="l" defTabSz="957263" rtl="0" eaLnBrk="0" fontAlgn="base" latinLnBrk="0" hangingPunct="0">
              <a:lnSpc>
                <a:spcPct val="105000"/>
              </a:lnSpc>
              <a:spcBef>
                <a:spcPct val="20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Char char="è"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Analysis and processing of result data</a:t>
            </a:r>
          </a:p>
        </p:txBody>
      </p:sp>
      <p:sp>
        <p:nvSpPr>
          <p:cNvPr id="12" name="Rectangle 9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77825" y="4299345"/>
            <a:ext cx="4050159" cy="209708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0" tIns="72377" rIns="0" bIns="0" numCol="1" anchor="t" anchorCtr="0" compatLnSpc="1">
            <a:prstTxWarp prst="textNoShape">
              <a:avLst/>
            </a:prstTxWarp>
          </a:bodyPr>
          <a:lstStyle/>
          <a:p>
            <a:pPr marL="347663" marR="0" lvl="0" indent="-347663" algn="l" defTabSz="957263" rtl="0" eaLnBrk="0" fontAlgn="base" latinLnBrk="0" hangingPunct="0">
              <a:lnSpc>
                <a:spcPct val="105000"/>
              </a:lnSpc>
              <a:spcBef>
                <a:spcPct val="25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Char char="è"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Creation of the system model as ESPN, ECSPN or CSM</a:t>
            </a:r>
          </a:p>
          <a:p>
            <a:pPr marL="347663" marR="0" lvl="0" indent="-347663" algn="l" defTabSz="957263" rtl="0" eaLnBrk="0" fontAlgn="base" latinLnBrk="0" hangingPunct="0">
              <a:lnSpc>
                <a:spcPct val="105000"/>
              </a:lnSpc>
              <a:spcBef>
                <a:spcPct val="25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Char char="è"/>
              <a:tabLst/>
              <a:defRPr/>
            </a:pPr>
            <a:r>
              <a:rPr kumimoji="0" lang="en-US" sz="1800" b="0" i="0" u="none" strike="noStrike" kern="0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Modularisation</a:t>
            </a: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 presentation in pages</a:t>
            </a:r>
          </a:p>
          <a:p>
            <a:pPr marL="347663" marR="0" lvl="0" indent="-347663" algn="l" defTabSz="957263" rtl="0" eaLnBrk="0" fontAlgn="base" latinLnBrk="0" hangingPunct="0">
              <a:lnSpc>
                <a:spcPct val="105000"/>
              </a:lnSpc>
              <a:spcBef>
                <a:spcPct val="25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1800" b="0" i="0" u="none" strike="noStrike" kern="0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5367143" y="1601041"/>
          <a:ext cx="2885871" cy="2631629"/>
        </p:xfrm>
        <a:graphic>
          <a:graphicData uri="http://schemas.openxmlformats.org/presentationml/2006/ole">
            <p:oleObj spid="_x0000_s151554" name="Bild" r:id="rId5" imgW="9085983" imgH="5686591" progId="Word.Picture.8">
              <p:embed/>
            </p:oleObj>
          </a:graphicData>
        </a:graphic>
      </p:graphicFrame>
      <p:graphicFrame>
        <p:nvGraphicFramePr>
          <p:cNvPr id="14" name="Object 3"/>
          <p:cNvGraphicFramePr>
            <a:graphicFrameLocks noChangeAspect="1"/>
          </p:cNvGraphicFramePr>
          <p:nvPr/>
        </p:nvGraphicFramePr>
        <p:xfrm>
          <a:off x="741363" y="1595365"/>
          <a:ext cx="3614613" cy="2635718"/>
        </p:xfrm>
        <a:graphic>
          <a:graphicData uri="http://schemas.openxmlformats.org/presentationml/2006/ole">
            <p:oleObj spid="_x0000_s151555" name="Bild" r:id="rId6" imgW="7083852" imgH="4436608" progId="Word.Picture.8">
              <p:embed/>
            </p:oleObj>
          </a:graphicData>
        </a:graphic>
      </p:graphicFrame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923175" y="6104605"/>
            <a:ext cx="7972425" cy="338554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kern="0" dirty="0" smtClean="0">
                <a:solidFill>
                  <a:srgbClr val="000000"/>
                </a:solidFill>
                <a:cs typeface="Arial" charset="0"/>
              </a:rPr>
              <a:t>Comfortable development and efficient analysis of a system model</a:t>
            </a:r>
          </a:p>
        </p:txBody>
      </p:sp>
      <p:sp>
        <p:nvSpPr>
          <p:cNvPr id="17" name="Pfeil nach unten 16"/>
          <p:cNvSpPr>
            <a:spLocks noChangeAspect="1"/>
          </p:cNvSpPr>
          <p:nvPr/>
        </p:nvSpPr>
        <p:spPr bwMode="auto">
          <a:xfrm rot="16200000">
            <a:off x="4926806" y="4397234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18" name="Pfeil nach unten 17"/>
          <p:cNvSpPr>
            <a:spLocks noChangeAspect="1"/>
          </p:cNvSpPr>
          <p:nvPr/>
        </p:nvSpPr>
        <p:spPr bwMode="auto">
          <a:xfrm rot="16200000">
            <a:off x="4926806" y="4748309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19" name="Pfeil nach unten 18"/>
          <p:cNvSpPr>
            <a:spLocks noChangeAspect="1"/>
          </p:cNvSpPr>
          <p:nvPr/>
        </p:nvSpPr>
        <p:spPr bwMode="auto">
          <a:xfrm rot="16200000">
            <a:off x="4926806" y="5378450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20" name="Pfeil nach unten 19"/>
          <p:cNvSpPr>
            <a:spLocks noChangeAspect="1"/>
          </p:cNvSpPr>
          <p:nvPr/>
        </p:nvSpPr>
        <p:spPr bwMode="auto">
          <a:xfrm rot="16200000">
            <a:off x="354441" y="4397233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21" name="Pfeil nach unten 20"/>
          <p:cNvSpPr>
            <a:spLocks noChangeAspect="1"/>
          </p:cNvSpPr>
          <p:nvPr/>
        </p:nvSpPr>
        <p:spPr bwMode="auto">
          <a:xfrm rot="16200000">
            <a:off x="354441" y="5053118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22" name="Pfeil nach unten 21"/>
          <p:cNvSpPr>
            <a:spLocks noChangeAspect="1"/>
          </p:cNvSpPr>
          <p:nvPr/>
        </p:nvSpPr>
        <p:spPr bwMode="auto">
          <a:xfrm rot="16200000">
            <a:off x="593967" y="6161963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Large and Complex Systems</a:t>
            </a:r>
            <a:endParaRPr lang="en-US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928670"/>
            <a:ext cx="2072234" cy="1955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of the Model</a:t>
            </a:r>
            <a:endParaRPr lang="en-US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ym typeface="Wingdings" pitchFamily="2" charset="2"/>
              </a:rPr>
              <a:t>Measures to support modeling:</a:t>
            </a:r>
          </a:p>
          <a:p>
            <a:pPr marL="400050" lvl="1" indent="0">
              <a:spcBef>
                <a:spcPts val="900"/>
              </a:spcBef>
            </a:pPr>
            <a:r>
              <a:rPr lang="en-US" sz="2000" dirty="0" smtClean="0">
                <a:sym typeface="Wingdings" pitchFamily="2" charset="2"/>
              </a:rPr>
              <a:t> Decomposition</a:t>
            </a:r>
          </a:p>
          <a:p>
            <a:pPr marL="400050" lvl="1" indent="0">
              <a:spcBef>
                <a:spcPts val="900"/>
              </a:spcBef>
            </a:pPr>
            <a:r>
              <a:rPr lang="en-US" sz="2000" dirty="0" smtClean="0">
                <a:sym typeface="Wingdings" pitchFamily="2" charset="2"/>
              </a:rPr>
              <a:t> Application of sub-models</a:t>
            </a:r>
          </a:p>
          <a:p>
            <a:pPr marL="400050" lvl="1" indent="0">
              <a:spcBef>
                <a:spcPts val="900"/>
              </a:spcBef>
            </a:pPr>
            <a:r>
              <a:rPr lang="en-US" sz="2000" dirty="0" smtClean="0">
                <a:sym typeface="Wingdings" pitchFamily="2" charset="2"/>
              </a:rPr>
              <a:t> Application of extended sub-models</a:t>
            </a:r>
          </a:p>
          <a:p>
            <a:pPr marL="400050" lvl="1" indent="0">
              <a:spcBef>
                <a:spcPts val="900"/>
              </a:spcBef>
            </a:pPr>
            <a:r>
              <a:rPr lang="en-US" sz="2000" dirty="0" smtClean="0">
                <a:sym typeface="Wingdings" pitchFamily="2" charset="2"/>
              </a:rPr>
              <a:t> Conjoint modeling</a:t>
            </a:r>
          </a:p>
          <a:p>
            <a:pPr marL="400050" lvl="1" indent="0">
              <a:spcBef>
                <a:spcPts val="900"/>
              </a:spcBef>
            </a:pPr>
            <a:r>
              <a:rPr lang="en-US" sz="2000" dirty="0" smtClean="0">
                <a:sym typeface="Wingdings" pitchFamily="2" charset="2"/>
              </a:rPr>
              <a:t> Generic model design (automatic generation)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b="1" dirty="0" smtClean="0">
                <a:sym typeface="Wingdings" pitchFamily="2" charset="2"/>
              </a:rPr>
              <a:t>Measures to reduce simulation time:</a:t>
            </a:r>
          </a:p>
          <a:p>
            <a:pPr marL="400050" lvl="1" indent="0">
              <a:spcBef>
                <a:spcPts val="900"/>
              </a:spcBef>
            </a:pPr>
            <a:r>
              <a:rPr lang="en-US" sz="2000" dirty="0" smtClean="0">
                <a:sym typeface="Wingdings" pitchFamily="2" charset="2"/>
              </a:rPr>
              <a:t> Parallelization</a:t>
            </a:r>
          </a:p>
          <a:p>
            <a:pPr marL="400050" lvl="1" indent="0">
              <a:spcBef>
                <a:spcPts val="900"/>
              </a:spcBef>
            </a:pPr>
            <a:r>
              <a:rPr lang="en-US" sz="2000" dirty="0" smtClean="0">
                <a:sym typeface="Wingdings" pitchFamily="2" charset="2"/>
              </a:rPr>
              <a:t> Focusing</a:t>
            </a:r>
            <a:endParaRPr lang="en-US" sz="2000" dirty="0" smtClean="0"/>
          </a:p>
          <a:p>
            <a:pPr marL="0" indent="0"/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23610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Application Examples</a:t>
            </a:r>
            <a:endParaRPr lang="en-US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www.sspag.de/bilder/methodik_haen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357299"/>
            <a:ext cx="1639356" cy="107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Range of Application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de-DE" dirty="0">
              <a:solidFill>
                <a:srgbClr val="000000"/>
              </a:solidFill>
            </a:endParaRPr>
          </a:p>
        </p:txBody>
      </p:sp>
      <p:graphicFrame>
        <p:nvGraphicFramePr>
          <p:cNvPr id="12" name="Diagramm 11"/>
          <p:cNvGraphicFramePr/>
          <p:nvPr/>
        </p:nvGraphicFramePr>
        <p:xfrm>
          <a:off x="395536" y="1196752"/>
          <a:ext cx="867600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Picture 5" descr="fraesmaschine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24044" y="2612536"/>
            <a:ext cx="834923" cy="585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FAHRZEUG3"/>
          <p:cNvPicPr>
            <a:picLocks noChangeAspect="1" noChangeArrowheads="1"/>
          </p:cNvPicPr>
          <p:nvPr/>
        </p:nvPicPr>
        <p:blipFill>
          <a:blip r:embed="rId9" cstate="print">
            <a:lum bright="6000"/>
          </a:blip>
          <a:srcRect/>
          <a:stretch>
            <a:fillRect/>
          </a:stretch>
        </p:blipFill>
        <p:spPr bwMode="auto">
          <a:xfrm>
            <a:off x="4289097" y="1736888"/>
            <a:ext cx="878076" cy="611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" name="Object 10"/>
          <p:cNvGraphicFramePr>
            <a:graphicFrameLocks/>
          </p:cNvGraphicFramePr>
          <p:nvPr/>
        </p:nvGraphicFramePr>
        <p:xfrm>
          <a:off x="2064338" y="2576456"/>
          <a:ext cx="1052388" cy="533400"/>
        </p:xfrm>
        <a:graphic>
          <a:graphicData uri="http://schemas.openxmlformats.org/presentationml/2006/ole">
            <p:oleObj spid="_x0000_s97283" name="Bitmap" r:id="rId10" imgW="4122777" imgH="2392381" progId="PBrush">
              <p:embed/>
            </p:oleObj>
          </a:graphicData>
        </a:graphic>
      </p:graphicFrame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11" cstate="print"/>
          <a:srcRect r="6049"/>
          <a:stretch>
            <a:fillRect/>
          </a:stretch>
        </p:blipFill>
        <p:spPr bwMode="auto">
          <a:xfrm>
            <a:off x="6345558" y="4277982"/>
            <a:ext cx="1057858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8" descr="http://sr.photos2.fotosearch.com/bthumb/CSP/CSP630/k6305228.jpg"/>
          <p:cNvPicPr>
            <a:picLocks noChangeAspect="1" noChangeArrowheads="1"/>
          </p:cNvPicPr>
          <p:nvPr/>
        </p:nvPicPr>
        <p:blipFill>
          <a:blip r:embed="rId12" cstate="print"/>
          <a:srcRect l="3335" t="5348" r="1667"/>
          <a:stretch>
            <a:fillRect/>
          </a:stretch>
        </p:blipFill>
        <p:spPr bwMode="auto">
          <a:xfrm>
            <a:off x="4212000" y="5157192"/>
            <a:ext cx="1044000" cy="648599"/>
          </a:xfrm>
          <a:prstGeom prst="rect">
            <a:avLst/>
          </a:prstGeom>
          <a:noFill/>
        </p:spPr>
      </p:pic>
      <p:sp>
        <p:nvSpPr>
          <p:cNvPr id="19" name="Pfeil nach unten 18"/>
          <p:cNvSpPr>
            <a:spLocks noChangeAspect="1"/>
          </p:cNvSpPr>
          <p:nvPr/>
        </p:nvSpPr>
        <p:spPr bwMode="auto">
          <a:xfrm rot="16200000">
            <a:off x="1937352" y="6116716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2208317" y="6061144"/>
            <a:ext cx="5750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single component up to comprehensive system</a:t>
            </a:r>
            <a:endParaRPr lang="en-US" sz="1800" b="0" dirty="0">
              <a:solidFill>
                <a:schemeClr val="tx1"/>
              </a:solidFill>
            </a:endParaRP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391" y="4227350"/>
            <a:ext cx="1080120" cy="720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8172400" cy="504056"/>
          </a:xfrm>
        </p:spPr>
        <p:txBody>
          <a:bodyPr/>
          <a:lstStyle/>
          <a:p>
            <a:r>
              <a:rPr lang="en-US" sz="2700" dirty="0" smtClean="0"/>
              <a:t>Application Example – Production system</a:t>
            </a:r>
            <a:endParaRPr lang="en-US" sz="27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8994" y="1349404"/>
            <a:ext cx="8132346" cy="452583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Boundary conditions:</a:t>
            </a:r>
          </a:p>
          <a:p>
            <a:pPr hangingPunct="0">
              <a:spcBef>
                <a:spcPts val="600"/>
              </a:spcBef>
            </a:pPr>
            <a:r>
              <a:rPr lang="en-US" sz="1800" dirty="0" smtClean="0"/>
              <a:t>9 different product variants</a:t>
            </a:r>
          </a:p>
          <a:p>
            <a:pPr hangingPunct="0">
              <a:spcBef>
                <a:spcPts val="600"/>
              </a:spcBef>
            </a:pPr>
            <a:r>
              <a:rPr lang="en-US" sz="1800" dirty="0" smtClean="0"/>
              <a:t>Entire manufacturing process (15 process steps)</a:t>
            </a:r>
            <a:br>
              <a:rPr lang="en-US" sz="1800" dirty="0" smtClean="0"/>
            </a:br>
            <a:r>
              <a:rPr lang="en-US" sz="1800" dirty="0" smtClean="0"/>
              <a:t>including quality control and rework</a:t>
            </a:r>
          </a:p>
          <a:p>
            <a:pPr hangingPunct="0">
              <a:spcBef>
                <a:spcPts val="600"/>
              </a:spcBef>
            </a:pPr>
            <a:r>
              <a:rPr lang="en-US" sz="1800" dirty="0" smtClean="0"/>
              <a:t>Reliability based on concurrent failure modes</a:t>
            </a:r>
          </a:p>
          <a:p>
            <a:pPr hangingPunct="0">
              <a:spcBef>
                <a:spcPts val="600"/>
              </a:spcBef>
            </a:pPr>
            <a:r>
              <a:rPr lang="en-US" sz="1800" dirty="0" smtClean="0"/>
              <a:t>Maintenance process including preventive </a:t>
            </a:r>
            <a:br>
              <a:rPr lang="en-US" sz="1800" dirty="0" smtClean="0"/>
            </a:br>
            <a:r>
              <a:rPr lang="en-US" sz="1800" dirty="0" smtClean="0"/>
              <a:t>and corrective actions</a:t>
            </a:r>
          </a:p>
          <a:p>
            <a:pPr hangingPunct="0">
              <a:spcBef>
                <a:spcPts val="600"/>
              </a:spcBef>
            </a:pPr>
            <a:r>
              <a:rPr lang="en-US" sz="1800" dirty="0" smtClean="0"/>
              <a:t>Several cost drivers e.g. material, energy, personnel, …</a:t>
            </a:r>
          </a:p>
          <a:p>
            <a:pPr>
              <a:spcBef>
                <a:spcPts val="1800"/>
              </a:spcBef>
              <a:buNone/>
            </a:pPr>
            <a:r>
              <a:rPr lang="en-US" dirty="0" smtClean="0"/>
              <a:t>Main analysis objectives:</a:t>
            </a:r>
          </a:p>
          <a:p>
            <a:pPr lvl="0" hangingPunct="0">
              <a:spcBef>
                <a:spcPts val="600"/>
              </a:spcBef>
            </a:pPr>
            <a:r>
              <a:rPr lang="en-US" sz="1800" dirty="0" smtClean="0"/>
              <a:t>Different maintenance strategies and costs</a:t>
            </a:r>
          </a:p>
          <a:p>
            <a:pPr lvl="0" hangingPunct="0">
              <a:spcBef>
                <a:spcPts val="600"/>
              </a:spcBef>
            </a:pPr>
            <a:r>
              <a:rPr lang="en-US" sz="1800" dirty="0" smtClean="0"/>
              <a:t>Probability of shortfall for the                                                                 production unit target (based on </a:t>
            </a:r>
            <a:r>
              <a:rPr lang="en-US" sz="1800" b="1" dirty="0" smtClean="0"/>
              <a:t>availability</a:t>
            </a:r>
            <a:r>
              <a:rPr lang="en-US" sz="1800" dirty="0" smtClean="0"/>
              <a:t>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26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80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>
              <a:solidFill>
                <a:srgbClr val="1F3A45"/>
              </a:solidFill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912535" y="2184329"/>
            <a:ext cx="8132346" cy="4525834"/>
          </a:xfrm>
          <a:prstGeom prst="rect">
            <a:avLst/>
          </a:prstGeom>
        </p:spPr>
        <p:txBody>
          <a:bodyPr/>
          <a:lstStyle/>
          <a:p>
            <a:pPr marL="342900" indent="-342900" fontAlgn="base">
              <a:spcBef>
                <a:spcPts val="1200"/>
              </a:spcBef>
              <a:buFont typeface="Wingdings" pitchFamily="2" charset="2"/>
              <a:buNone/>
              <a:defRPr/>
            </a:pPr>
            <a:r>
              <a:rPr lang="en-US" sz="2000" kern="0" smtClean="0">
                <a:solidFill>
                  <a:srgbClr val="000000"/>
                </a:solidFill>
                <a:cs typeface="ＭＳ Ｐゴシック"/>
              </a:rPr>
              <a:t>					</a:t>
            </a:r>
            <a:endParaRPr lang="en-US" sz="2000" kern="0">
              <a:solidFill>
                <a:srgbClr val="000000"/>
              </a:solidFill>
              <a:cs typeface="ＭＳ Ｐゴシック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5508104" y="3440033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0" dirty="0" smtClean="0">
                <a:solidFill>
                  <a:srgbClr val="000000"/>
                </a:solidFill>
              </a:rPr>
              <a:t>Production system: band saw blade fabrication </a:t>
            </a:r>
            <a:endParaRPr lang="en-US" sz="1200" b="1" dirty="0">
              <a:solidFill>
                <a:srgbClr val="1F3A45"/>
              </a:solidFill>
            </a:endParaRPr>
          </a:p>
        </p:txBody>
      </p:sp>
      <p:pic>
        <p:nvPicPr>
          <p:cNvPr id="54" name="Picture 37"/>
          <p:cNvPicPr>
            <a:picLocks noChangeAspect="1" noChangeArrowheads="1"/>
          </p:cNvPicPr>
          <p:nvPr/>
        </p:nvPicPr>
        <p:blipFill>
          <a:blip r:embed="rId3" cstate="print"/>
          <a:srcRect l="763" t="4858" r="1527" b="972"/>
          <a:stretch>
            <a:fillRect/>
          </a:stretch>
        </p:blipFill>
        <p:spPr bwMode="auto">
          <a:xfrm>
            <a:off x="5872163" y="1572501"/>
            <a:ext cx="2447926" cy="1856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9" descr="Bild:Vertikalbearbeitungszentrum Hermle C 30 U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1124744"/>
            <a:ext cx="1641861" cy="16200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System Model</a:t>
            </a:r>
            <a:r>
              <a:rPr lang="en-US" dirty="0" smtClean="0"/>
              <a:t> – Production system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en-US" noProof="0" smtClean="0"/>
              <a:pPr>
                <a:defRPr/>
              </a:pPr>
              <a:t>27</a:t>
            </a:fld>
            <a:endParaRPr lang="en-US" noProof="0"/>
          </a:p>
        </p:txBody>
      </p:sp>
      <p:pic>
        <p:nvPicPr>
          <p:cNvPr id="267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560" y="1954218"/>
            <a:ext cx="1292160" cy="8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2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132" y="2815933"/>
            <a:ext cx="1204728" cy="8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26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0513" y="3677648"/>
            <a:ext cx="1229904" cy="8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26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0139" y="4541744"/>
            <a:ext cx="1199136" cy="8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27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28744" y="5404747"/>
            <a:ext cx="556251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27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55776" y="1988840"/>
            <a:ext cx="6383285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uppieren 15"/>
          <p:cNvGrpSpPr/>
          <p:nvPr/>
        </p:nvGrpSpPr>
        <p:grpSpPr>
          <a:xfrm rot="5400000">
            <a:off x="-1404665" y="3789042"/>
            <a:ext cx="3888433" cy="288032"/>
            <a:chOff x="4010295" y="2175429"/>
            <a:chExt cx="1390007" cy="180000"/>
          </a:xfrm>
        </p:grpSpPr>
        <p:sp>
          <p:nvSpPr>
            <p:cNvPr id="11" name="Richtungspfeil 10"/>
            <p:cNvSpPr/>
            <p:nvPr/>
          </p:nvSpPr>
          <p:spPr bwMode="auto">
            <a:xfrm>
              <a:off x="4010295" y="2175429"/>
              <a:ext cx="319988" cy="180000"/>
            </a:xfrm>
            <a:prstGeom prst="homePlate">
              <a:avLst/>
            </a:prstGeom>
            <a:solidFill>
              <a:srgbClr val="30558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042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Eingekerbter Richtungspfeil 11"/>
            <p:cNvSpPr/>
            <p:nvPr/>
          </p:nvSpPr>
          <p:spPr bwMode="auto">
            <a:xfrm>
              <a:off x="4274966" y="2175429"/>
              <a:ext cx="319988" cy="180000"/>
            </a:xfrm>
            <a:prstGeom prst="chevron">
              <a:avLst/>
            </a:prstGeom>
            <a:solidFill>
              <a:srgbClr val="3E6EB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042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Eingekerbter Richtungspfeil 12"/>
            <p:cNvSpPr/>
            <p:nvPr/>
          </p:nvSpPr>
          <p:spPr bwMode="auto">
            <a:xfrm>
              <a:off x="4542791" y="2175429"/>
              <a:ext cx="319988" cy="180000"/>
            </a:xfrm>
            <a:prstGeom prst="chevron">
              <a:avLst/>
            </a:prstGeom>
            <a:solidFill>
              <a:srgbClr val="648DC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042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Eingekerbter Richtungspfeil 13"/>
            <p:cNvSpPr/>
            <p:nvPr/>
          </p:nvSpPr>
          <p:spPr bwMode="auto">
            <a:xfrm>
              <a:off x="4809337" y="2175429"/>
              <a:ext cx="319988" cy="180000"/>
            </a:xfrm>
            <a:prstGeom prst="chevron">
              <a:avLst/>
            </a:prstGeom>
            <a:solidFill>
              <a:srgbClr val="86A6D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042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Eingekerbter Richtungspfeil 14"/>
            <p:cNvSpPr/>
            <p:nvPr/>
          </p:nvSpPr>
          <p:spPr bwMode="auto">
            <a:xfrm>
              <a:off x="5080314" y="2175429"/>
              <a:ext cx="319988" cy="180000"/>
            </a:xfrm>
            <a:prstGeom prst="chevron">
              <a:avLst/>
            </a:prstGeom>
            <a:solidFill>
              <a:srgbClr val="BCD4E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042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7" name="Textfeld 16"/>
          <p:cNvSpPr txBox="1"/>
          <p:nvPr/>
        </p:nvSpPr>
        <p:spPr>
          <a:xfrm>
            <a:off x="352406" y="1372646"/>
            <a:ext cx="1736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Entire model</a:t>
            </a:r>
            <a:endParaRPr lang="en-US" sz="2000" b="1" dirty="0"/>
          </a:p>
        </p:txBody>
      </p:sp>
      <p:sp>
        <p:nvSpPr>
          <p:cNvPr id="18" name="Textfeld 17"/>
          <p:cNvSpPr txBox="1"/>
          <p:nvPr/>
        </p:nvSpPr>
        <p:spPr>
          <a:xfrm>
            <a:off x="3635896" y="1372646"/>
            <a:ext cx="3889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Reliability model of machine A</a:t>
            </a:r>
            <a:endParaRPr lang="en-US" sz="2000" b="1" dirty="0"/>
          </a:p>
        </p:txBody>
      </p:sp>
      <p:sp>
        <p:nvSpPr>
          <p:cNvPr id="19" name="Rechteck 18"/>
          <p:cNvSpPr/>
          <p:nvPr/>
        </p:nvSpPr>
        <p:spPr bwMode="auto">
          <a:xfrm>
            <a:off x="8388424" y="3933056"/>
            <a:ext cx="755576" cy="144016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1403648" y="1916832"/>
            <a:ext cx="576064" cy="288032"/>
          </a:xfrm>
          <a:prstGeom prst="rect">
            <a:avLst/>
          </a:prstGeom>
          <a:noFill/>
          <a:ln w="38100" cap="flat" cmpd="sng" algn="ctr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2555776" y="1916832"/>
            <a:ext cx="6408712" cy="3384376"/>
          </a:xfrm>
          <a:prstGeom prst="rect">
            <a:avLst/>
          </a:prstGeom>
          <a:noFill/>
          <a:ln w="38100" cap="flat" cmpd="sng" algn="ctr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cxnSp>
        <p:nvCxnSpPr>
          <p:cNvPr id="23" name="Gerade Verbindung 22"/>
          <p:cNvCxnSpPr/>
          <p:nvPr/>
        </p:nvCxnSpPr>
        <p:spPr bwMode="auto">
          <a:xfrm>
            <a:off x="1979712" y="1916832"/>
            <a:ext cx="576064" cy="0"/>
          </a:xfrm>
          <a:prstGeom prst="line">
            <a:avLst/>
          </a:prstGeom>
          <a:solidFill>
            <a:srgbClr val="FFFFFF"/>
          </a:solidFill>
          <a:ln w="19050" cap="flat" cmpd="sng" algn="ctr">
            <a:solidFill>
              <a:srgbClr val="3333FF"/>
            </a:solidFill>
            <a:prstDash val="sysDot"/>
            <a:round/>
            <a:headEnd type="none" w="med" len="med"/>
            <a:tailEnd type="none"/>
          </a:ln>
          <a:effectLst/>
        </p:spPr>
      </p:cxnSp>
      <p:cxnSp>
        <p:nvCxnSpPr>
          <p:cNvPr id="27" name="Gerade Verbindung 26"/>
          <p:cNvCxnSpPr/>
          <p:nvPr/>
        </p:nvCxnSpPr>
        <p:spPr bwMode="auto">
          <a:xfrm>
            <a:off x="1403648" y="2204864"/>
            <a:ext cx="1152128" cy="3096344"/>
          </a:xfrm>
          <a:prstGeom prst="line">
            <a:avLst/>
          </a:prstGeom>
          <a:solidFill>
            <a:srgbClr val="FFFFFF"/>
          </a:solidFill>
          <a:ln w="19050" cap="flat" cmpd="sng" algn="ctr">
            <a:solidFill>
              <a:srgbClr val="3333FF"/>
            </a:solidFill>
            <a:prstDash val="sysDot"/>
            <a:round/>
            <a:headEnd type="none" w="med" len="med"/>
            <a:tailEnd type="none"/>
          </a:ln>
          <a:effectLst/>
        </p:spPr>
      </p:cxnSp>
      <p:cxnSp>
        <p:nvCxnSpPr>
          <p:cNvPr id="29" name="Gerade Verbindung 28"/>
          <p:cNvCxnSpPr/>
          <p:nvPr/>
        </p:nvCxnSpPr>
        <p:spPr bwMode="auto">
          <a:xfrm>
            <a:off x="1979712" y="2204864"/>
            <a:ext cx="576064" cy="216024"/>
          </a:xfrm>
          <a:prstGeom prst="line">
            <a:avLst/>
          </a:prstGeom>
          <a:solidFill>
            <a:srgbClr val="FFFFFF"/>
          </a:solidFill>
          <a:ln w="19050" cap="flat" cmpd="sng" algn="ctr">
            <a:solidFill>
              <a:srgbClr val="3333FF"/>
            </a:solidFill>
            <a:prstDash val="sysDot"/>
            <a:round/>
            <a:headEnd type="none" w="med" len="med"/>
            <a:tailEnd type="none"/>
          </a:ln>
          <a:effectLst/>
        </p:spPr>
      </p:cxnSp>
      <p:sp>
        <p:nvSpPr>
          <p:cNvPr id="32" name="Rectangle 9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71800" y="5373216"/>
            <a:ext cx="5760640" cy="209708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0" tIns="72377" rIns="0" bIns="0" numCol="1" anchor="t" anchorCtr="0" compatLnSpc="1">
            <a:prstTxWarp prst="textNoShape">
              <a:avLst/>
            </a:prstTxWarp>
          </a:bodyPr>
          <a:lstStyle/>
          <a:p>
            <a:pPr marL="347663" marR="0" lvl="0" indent="-347663" algn="l" defTabSz="957263" rtl="0" eaLnBrk="0" fontAlgn="base" latinLnBrk="0" hangingPunct="0">
              <a:lnSpc>
                <a:spcPct val="105000"/>
              </a:lnSpc>
              <a:spcBef>
                <a:spcPct val="25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Char char="è"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 concurrent failure modes</a:t>
            </a:r>
          </a:p>
          <a:p>
            <a:pPr marL="347663" marR="0" lvl="0" indent="-347663" algn="l" defTabSz="957263" rtl="0" eaLnBrk="0" fontAlgn="base" latinLnBrk="0" hangingPunct="0">
              <a:lnSpc>
                <a:spcPct val="105000"/>
              </a:lnSpc>
              <a:spcBef>
                <a:spcPct val="25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Char char="è"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Initiation/administration of repair process</a:t>
            </a:r>
          </a:p>
          <a:p>
            <a:pPr marL="347663" marR="0" lvl="0" indent="-347663" algn="l" defTabSz="957263" rtl="0" eaLnBrk="0" fontAlgn="base" latinLnBrk="0" hangingPunct="0">
              <a:lnSpc>
                <a:spcPct val="105000"/>
              </a:lnSpc>
              <a:spcBef>
                <a:spcPct val="25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1800" b="0" i="0" u="none" strike="noStrike" kern="0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Pfeil nach unten 32"/>
          <p:cNvSpPr>
            <a:spLocks noChangeAspect="1"/>
          </p:cNvSpPr>
          <p:nvPr/>
        </p:nvSpPr>
        <p:spPr bwMode="auto">
          <a:xfrm rot="16200000">
            <a:off x="2748416" y="5471104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34" name="Pfeil nach unten 33"/>
          <p:cNvSpPr>
            <a:spLocks noChangeAspect="1"/>
          </p:cNvSpPr>
          <p:nvPr/>
        </p:nvSpPr>
        <p:spPr bwMode="auto">
          <a:xfrm rot="16200000">
            <a:off x="2748416" y="5819175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35" name="Rechteck 34"/>
          <p:cNvSpPr/>
          <p:nvPr/>
        </p:nvSpPr>
        <p:spPr bwMode="auto">
          <a:xfrm>
            <a:off x="323528" y="1844824"/>
            <a:ext cx="1800200" cy="417646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8172400" cy="504056"/>
          </a:xfrm>
        </p:spPr>
        <p:txBody>
          <a:bodyPr/>
          <a:lstStyle/>
          <a:p>
            <a:r>
              <a:rPr lang="en-US" sz="2700" dirty="0" smtClean="0"/>
              <a:t>Results – Production system</a:t>
            </a:r>
            <a:endParaRPr lang="en-US" sz="27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8994" y="1349404"/>
            <a:ext cx="8132346" cy="452583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Main analysis results:</a:t>
            </a:r>
          </a:p>
          <a:p>
            <a:pPr lvl="0" hangingPunct="0">
              <a:spcBef>
                <a:spcPts val="600"/>
              </a:spcBef>
            </a:pPr>
            <a:r>
              <a:rPr lang="en-US" sz="1800" dirty="0" smtClean="0"/>
              <a:t>Maintenance strategy</a:t>
            </a:r>
          </a:p>
          <a:p>
            <a:pPr lvl="0" hangingPunct="0">
              <a:spcBef>
                <a:spcPts val="600"/>
              </a:spcBef>
            </a:pPr>
            <a:r>
              <a:rPr lang="en-US" sz="1800" dirty="0" smtClean="0"/>
              <a:t>Probability of shortfall for the                                                                 production unit target (based on </a:t>
            </a:r>
            <a:r>
              <a:rPr lang="en-US" sz="1800" b="1" dirty="0" smtClean="0"/>
              <a:t>availability</a:t>
            </a:r>
            <a:r>
              <a:rPr lang="en-US" sz="1800" dirty="0" smtClean="0"/>
              <a:t>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28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80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>
              <a:solidFill>
                <a:srgbClr val="1F3A45"/>
              </a:solidFill>
            </a:endParaRPr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912535" y="2184329"/>
            <a:ext cx="8132346" cy="4525834"/>
          </a:xfrm>
          <a:prstGeom prst="rect">
            <a:avLst/>
          </a:prstGeom>
        </p:spPr>
        <p:txBody>
          <a:bodyPr/>
          <a:lstStyle/>
          <a:p>
            <a:pPr marL="342900" indent="-342900" fontAlgn="base">
              <a:spcBef>
                <a:spcPts val="1200"/>
              </a:spcBef>
              <a:buFont typeface="Wingdings" pitchFamily="2" charset="2"/>
              <a:buNone/>
              <a:defRPr/>
            </a:pPr>
            <a:r>
              <a:rPr lang="en-US" sz="2000" kern="0" smtClean="0">
                <a:solidFill>
                  <a:srgbClr val="000000"/>
                </a:solidFill>
                <a:cs typeface="ＭＳ Ｐゴシック"/>
              </a:rPr>
              <a:t>					</a:t>
            </a:r>
            <a:endParaRPr lang="en-US" sz="2000" kern="0">
              <a:solidFill>
                <a:srgbClr val="000000"/>
              </a:solidFill>
              <a:cs typeface="ＭＳ Ｐゴシック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5508104" y="3440033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kern="0" dirty="0" smtClean="0">
                <a:solidFill>
                  <a:srgbClr val="000000"/>
                </a:solidFill>
              </a:rPr>
              <a:t>Production system: band saw blade fabrication </a:t>
            </a:r>
            <a:endParaRPr lang="en-US" sz="1200" b="1" dirty="0">
              <a:solidFill>
                <a:srgbClr val="1F3A45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5436096" y="4114839"/>
            <a:ext cx="421249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Maintenance strategy and costs:</a:t>
            </a:r>
          </a:p>
          <a:p>
            <a:pPr fontAlgn="base">
              <a:spcBef>
                <a:spcPct val="0"/>
              </a:spcBef>
              <a:spcAft>
                <a:spcPts val="600"/>
              </a:spcAft>
            </a:pPr>
            <a:endParaRPr lang="en-US" sz="800" dirty="0" smtClean="0">
              <a:solidFill>
                <a:srgbClr val="000000"/>
              </a:solidFill>
            </a:endParaRPr>
          </a:p>
          <a:p>
            <a:pPr fontAlgn="base" hangingPunct="0"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Strategy “24” PMs:     562,170 €/</a:t>
            </a:r>
            <a:r>
              <a:rPr lang="en-US" sz="1600" dirty="0" smtClean="0">
                <a:solidFill>
                  <a:srgbClr val="000000"/>
                </a:solidFill>
              </a:rPr>
              <a:t>year</a:t>
            </a:r>
          </a:p>
          <a:p>
            <a:pPr fontAlgn="base" hangingPunct="0"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Strategy “36” PMs:     567,910 €/</a:t>
            </a:r>
            <a:r>
              <a:rPr lang="en-US" sz="1600" dirty="0" smtClean="0">
                <a:solidFill>
                  <a:srgbClr val="000000"/>
                </a:solidFill>
              </a:rPr>
              <a:t>year</a:t>
            </a:r>
          </a:p>
          <a:p>
            <a:pPr fontAlgn="base"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i="1" dirty="0">
                <a:solidFill>
                  <a:srgbClr val="000000"/>
                </a:solidFill>
              </a:rPr>
              <a:t>“Optimized Strategy”: 557,200 €/</a:t>
            </a:r>
            <a:r>
              <a:rPr lang="en-US" sz="1600" i="1" dirty="0" smtClean="0">
                <a:solidFill>
                  <a:srgbClr val="000000"/>
                </a:solidFill>
              </a:rPr>
              <a:t>year</a:t>
            </a:r>
            <a:endParaRPr lang="en-US" sz="1600" i="1" dirty="0">
              <a:solidFill>
                <a:srgbClr val="000000"/>
              </a:solidFill>
            </a:endParaRPr>
          </a:p>
        </p:txBody>
      </p:sp>
      <p:pic>
        <p:nvPicPr>
          <p:cNvPr id="54" name="Picture 37"/>
          <p:cNvPicPr>
            <a:picLocks noChangeAspect="1" noChangeArrowheads="1"/>
          </p:cNvPicPr>
          <p:nvPr/>
        </p:nvPicPr>
        <p:blipFill>
          <a:blip r:embed="rId3" cstate="print"/>
          <a:srcRect l="763" t="4858" r="1527" b="972"/>
          <a:stretch>
            <a:fillRect/>
          </a:stretch>
        </p:blipFill>
        <p:spPr bwMode="auto">
          <a:xfrm>
            <a:off x="5872163" y="1572501"/>
            <a:ext cx="2447926" cy="1856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9" descr="Bild:Vertikalbearbeitungszentrum Hermle C 30 U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1124744"/>
            <a:ext cx="1641861" cy="1620000"/>
          </a:xfrm>
          <a:prstGeom prst="rect">
            <a:avLst/>
          </a:prstGeom>
          <a:noFill/>
          <a:ln>
            <a:noFill/>
          </a:ln>
          <a:effectLst/>
        </p:spPr>
      </p:pic>
      <p:grpSp>
        <p:nvGrpSpPr>
          <p:cNvPr id="5" name="Gruppieren 66"/>
          <p:cNvGrpSpPr/>
          <p:nvPr/>
        </p:nvGrpSpPr>
        <p:grpSpPr>
          <a:xfrm>
            <a:off x="523443" y="2924944"/>
            <a:ext cx="4768637" cy="3549814"/>
            <a:chOff x="467544" y="3429000"/>
            <a:chExt cx="4091514" cy="3045758"/>
          </a:xfrm>
        </p:grpSpPr>
        <p:sp>
          <p:nvSpPr>
            <p:cNvPr id="17" name="Textfeld 16"/>
            <p:cNvSpPr txBox="1"/>
            <p:nvPr/>
          </p:nvSpPr>
          <p:spPr>
            <a:xfrm rot="16200000">
              <a:off x="10628" y="4837087"/>
              <a:ext cx="15921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smtClean="0">
                  <a:solidFill>
                    <a:srgbClr val="000000"/>
                  </a:solidFill>
                  <a:cs typeface="Times New Roman" pitchFamily="18" charset="0"/>
                </a:rPr>
                <a:t>Shortfall Probabiliy [%]</a:t>
              </a:r>
              <a:endParaRPr lang="en-US" sz="1000" b="1">
                <a:solidFill>
                  <a:srgbClr val="000000"/>
                </a:solidFill>
                <a:cs typeface="Times New Roman" pitchFamily="18" charset="0"/>
              </a:endParaRPr>
            </a:p>
          </p:txBody>
        </p:sp>
        <p:sp>
          <p:nvSpPr>
            <p:cNvPr id="18" name="Rectangle 10"/>
            <p:cNvSpPr>
              <a:spLocks noChangeArrowheads="1"/>
            </p:cNvSpPr>
            <p:nvPr/>
          </p:nvSpPr>
          <p:spPr bwMode="auto">
            <a:xfrm>
              <a:off x="1835696" y="6299448"/>
              <a:ext cx="1505220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 smtClean="0">
                  <a:solidFill>
                    <a:srgbClr val="000000"/>
                  </a:solidFill>
                  <a:cs typeface="Arial" pitchFamily="34" charset="0"/>
                </a:rPr>
                <a:t>Number of PM‘s per year</a:t>
              </a:r>
              <a:endParaRPr lang="en-US" sz="1000" b="1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19" name="Rechteck 18"/>
            <p:cNvSpPr/>
            <p:nvPr/>
          </p:nvSpPr>
          <p:spPr bwMode="auto">
            <a:xfrm>
              <a:off x="624502" y="3429000"/>
              <a:ext cx="3875490" cy="3045758"/>
            </a:xfrm>
            <a:prstGeom prst="rect">
              <a:avLst/>
            </a:prstGeom>
            <a:noFill/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  <p:sp>
          <p:nvSpPr>
            <p:cNvPr id="23" name="Rechteck 22"/>
            <p:cNvSpPr/>
            <p:nvPr/>
          </p:nvSpPr>
          <p:spPr>
            <a:xfrm>
              <a:off x="467544" y="3429000"/>
              <a:ext cx="409151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 smtClean="0">
                  <a:solidFill>
                    <a:srgbClr val="000000"/>
                  </a:solidFill>
                </a:rPr>
                <a:t>Shortfall probability for contracted               production volume of 7000 units/year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grpSp>
          <p:nvGrpSpPr>
            <p:cNvPr id="6" name="Group 8"/>
            <p:cNvGrpSpPr>
              <a:grpSpLocks noChangeAspect="1"/>
            </p:cNvGrpSpPr>
            <p:nvPr/>
          </p:nvGrpSpPr>
          <p:grpSpPr bwMode="auto">
            <a:xfrm>
              <a:off x="838077" y="3935414"/>
              <a:ext cx="3373438" cy="2505075"/>
              <a:chOff x="664" y="2479"/>
              <a:chExt cx="2125" cy="1578"/>
            </a:xfrm>
          </p:grpSpPr>
          <p:sp>
            <p:nvSpPr>
              <p:cNvPr id="146439" name="AutoShape 7"/>
              <p:cNvSpPr>
                <a:spLocks noChangeAspect="1" noChangeArrowheads="1" noTextEdit="1"/>
              </p:cNvSpPr>
              <p:nvPr/>
            </p:nvSpPr>
            <p:spPr bwMode="auto">
              <a:xfrm>
                <a:off x="689" y="2479"/>
                <a:ext cx="2100" cy="15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200" b="1">
                  <a:solidFill>
                    <a:srgbClr val="1F3A45"/>
                  </a:solidFill>
                </a:endParaRPr>
              </a:p>
            </p:txBody>
          </p:sp>
          <p:pic>
            <p:nvPicPr>
              <p:cNvPr id="146441" name="Picture 9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816" y="2555"/>
                <a:ext cx="1956" cy="12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6442" name="Rectangle 10"/>
              <p:cNvSpPr>
                <a:spLocks noChangeArrowheads="1"/>
              </p:cNvSpPr>
              <p:nvPr/>
            </p:nvSpPr>
            <p:spPr bwMode="auto">
              <a:xfrm>
                <a:off x="664" y="3671"/>
                <a:ext cx="0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46444" name="Rectangle 12"/>
              <p:cNvSpPr>
                <a:spLocks noChangeArrowheads="1"/>
              </p:cNvSpPr>
              <p:nvPr/>
            </p:nvSpPr>
            <p:spPr bwMode="auto">
              <a:xfrm>
                <a:off x="2442" y="3863"/>
                <a:ext cx="344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  <a:cs typeface="Arial" pitchFamily="34" charset="0"/>
                  </a:rPr>
                  <a:t>optimized</a:t>
                </a: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46445" name="Rectangle 13"/>
              <p:cNvSpPr>
                <a:spLocks noChangeArrowheads="1"/>
              </p:cNvSpPr>
              <p:nvPr/>
            </p:nvSpPr>
            <p:spPr bwMode="auto">
              <a:xfrm>
                <a:off x="2477" y="3960"/>
                <a:ext cx="286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  <a:cs typeface="Arial" pitchFamily="34" charset="0"/>
                  </a:rPr>
                  <a:t>strategy</a:t>
                </a: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46446" name="Rectangle 14"/>
              <p:cNvSpPr>
                <a:spLocks noChangeArrowheads="1"/>
              </p:cNvSpPr>
              <p:nvPr/>
            </p:nvSpPr>
            <p:spPr bwMode="auto">
              <a:xfrm>
                <a:off x="943" y="3863"/>
                <a:ext cx="44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  <a:cs typeface="Arial" pitchFamily="34" charset="0"/>
                  </a:rPr>
                  <a:t>0</a:t>
                </a: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46447" name="Rectangle 15"/>
              <p:cNvSpPr>
                <a:spLocks noChangeArrowheads="1"/>
              </p:cNvSpPr>
              <p:nvPr/>
            </p:nvSpPr>
            <p:spPr bwMode="auto">
              <a:xfrm>
                <a:off x="1185" y="3863"/>
                <a:ext cx="44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  <a:cs typeface="Arial" pitchFamily="34" charset="0"/>
                  </a:rPr>
                  <a:t>9</a:t>
                </a: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46448" name="Rectangle 16"/>
              <p:cNvSpPr>
                <a:spLocks noChangeArrowheads="1"/>
              </p:cNvSpPr>
              <p:nvPr/>
            </p:nvSpPr>
            <p:spPr bwMode="auto">
              <a:xfrm>
                <a:off x="1428" y="3863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  <a:cs typeface="Arial" pitchFamily="34" charset="0"/>
                  </a:rPr>
                  <a:t>12</a:t>
                </a: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46449" name="Rectangle 17"/>
              <p:cNvSpPr>
                <a:spLocks noChangeArrowheads="1"/>
              </p:cNvSpPr>
              <p:nvPr/>
            </p:nvSpPr>
            <p:spPr bwMode="auto">
              <a:xfrm>
                <a:off x="1712" y="3863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  <a:cs typeface="Arial" pitchFamily="34" charset="0"/>
                  </a:rPr>
                  <a:t>18</a:t>
                </a: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46450" name="Rectangle 18"/>
              <p:cNvSpPr>
                <a:spLocks noChangeArrowheads="1"/>
              </p:cNvSpPr>
              <p:nvPr/>
            </p:nvSpPr>
            <p:spPr bwMode="auto">
              <a:xfrm>
                <a:off x="1996" y="3863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  <a:cs typeface="Arial" pitchFamily="34" charset="0"/>
                  </a:rPr>
                  <a:t>24</a:t>
                </a: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46451" name="Rectangle 19"/>
              <p:cNvSpPr>
                <a:spLocks noChangeArrowheads="1"/>
              </p:cNvSpPr>
              <p:nvPr/>
            </p:nvSpPr>
            <p:spPr bwMode="auto">
              <a:xfrm>
                <a:off x="2280" y="3863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  <a:cs typeface="Arial" pitchFamily="34" charset="0"/>
                  </a:rPr>
                  <a:t>36</a:t>
                </a: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46452" name="Rectangle 20"/>
              <p:cNvSpPr>
                <a:spLocks noChangeArrowheads="1"/>
              </p:cNvSpPr>
              <p:nvPr/>
            </p:nvSpPr>
            <p:spPr bwMode="auto">
              <a:xfrm>
                <a:off x="754" y="3779"/>
                <a:ext cx="44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  <a:cs typeface="Arial" pitchFamily="34" charset="0"/>
                  </a:rPr>
                  <a:t>0</a:t>
                </a: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46453" name="Rectangle 21"/>
              <p:cNvSpPr>
                <a:spLocks noChangeArrowheads="1"/>
              </p:cNvSpPr>
              <p:nvPr/>
            </p:nvSpPr>
            <p:spPr bwMode="auto">
              <a:xfrm>
                <a:off x="712" y="3529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  <a:cs typeface="Arial" pitchFamily="34" charset="0"/>
                  </a:rPr>
                  <a:t>10</a:t>
                </a: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46454" name="Rectangle 22"/>
              <p:cNvSpPr>
                <a:spLocks noChangeArrowheads="1"/>
              </p:cNvSpPr>
              <p:nvPr/>
            </p:nvSpPr>
            <p:spPr bwMode="auto">
              <a:xfrm>
                <a:off x="712" y="2527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  <a:cs typeface="Arial" pitchFamily="34" charset="0"/>
                  </a:rPr>
                  <a:t>50</a:t>
                </a: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46455" name="Rectangle 23"/>
              <p:cNvSpPr>
                <a:spLocks noChangeArrowheads="1"/>
              </p:cNvSpPr>
              <p:nvPr/>
            </p:nvSpPr>
            <p:spPr bwMode="auto">
              <a:xfrm>
                <a:off x="854" y="2621"/>
                <a:ext cx="235" cy="12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200" b="1">
                  <a:solidFill>
                    <a:srgbClr val="1F3A45"/>
                  </a:solidFill>
                </a:endParaRPr>
              </a:p>
            </p:txBody>
          </p:sp>
          <p:sp>
            <p:nvSpPr>
              <p:cNvPr id="146456" name="Rectangle 24"/>
              <p:cNvSpPr>
                <a:spLocks noChangeArrowheads="1"/>
              </p:cNvSpPr>
              <p:nvPr/>
            </p:nvSpPr>
            <p:spPr bwMode="auto">
              <a:xfrm>
                <a:off x="881" y="2657"/>
                <a:ext cx="200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  <a:cs typeface="Arial" pitchFamily="34" charset="0"/>
                  </a:rPr>
                  <a:t>41.28</a:t>
                </a: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46457" name="Rectangle 25"/>
              <p:cNvSpPr>
                <a:spLocks noChangeArrowheads="1"/>
              </p:cNvSpPr>
              <p:nvPr/>
            </p:nvSpPr>
            <p:spPr bwMode="auto">
              <a:xfrm>
                <a:off x="1255" y="3313"/>
                <a:ext cx="221" cy="12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200" b="1">
                  <a:solidFill>
                    <a:srgbClr val="1F3A45"/>
                  </a:solidFill>
                </a:endParaRPr>
              </a:p>
            </p:txBody>
          </p:sp>
          <p:sp>
            <p:nvSpPr>
              <p:cNvPr id="146458" name="Rectangle 26"/>
              <p:cNvSpPr>
                <a:spLocks noChangeArrowheads="1"/>
              </p:cNvSpPr>
              <p:nvPr/>
            </p:nvSpPr>
            <p:spPr bwMode="auto">
              <a:xfrm>
                <a:off x="1267" y="3351"/>
                <a:ext cx="200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  <a:cs typeface="Arial" pitchFamily="34" charset="0"/>
                  </a:rPr>
                  <a:t>13.88</a:t>
                </a: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46459" name="Rectangle 27"/>
              <p:cNvSpPr>
                <a:spLocks noChangeArrowheads="1"/>
              </p:cNvSpPr>
              <p:nvPr/>
            </p:nvSpPr>
            <p:spPr bwMode="auto">
              <a:xfrm>
                <a:off x="1490" y="3500"/>
                <a:ext cx="180" cy="13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200" b="1">
                  <a:solidFill>
                    <a:srgbClr val="1F3A45"/>
                  </a:solidFill>
                </a:endParaRPr>
              </a:p>
            </p:txBody>
          </p:sp>
          <p:sp>
            <p:nvSpPr>
              <p:cNvPr id="146460" name="Rectangle 28"/>
              <p:cNvSpPr>
                <a:spLocks noChangeArrowheads="1"/>
              </p:cNvSpPr>
              <p:nvPr/>
            </p:nvSpPr>
            <p:spPr bwMode="auto">
              <a:xfrm>
                <a:off x="1503" y="3540"/>
                <a:ext cx="156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  <a:cs typeface="Arial" pitchFamily="34" charset="0"/>
                  </a:rPr>
                  <a:t>5.96</a:t>
                </a: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46461" name="Rectangle 29"/>
              <p:cNvSpPr>
                <a:spLocks noChangeArrowheads="1"/>
              </p:cNvSpPr>
              <p:nvPr/>
            </p:nvSpPr>
            <p:spPr bwMode="auto">
              <a:xfrm>
                <a:off x="1739" y="3555"/>
                <a:ext cx="186" cy="12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200" b="1">
                  <a:solidFill>
                    <a:srgbClr val="1F3A45"/>
                  </a:solidFill>
                </a:endParaRPr>
              </a:p>
            </p:txBody>
          </p:sp>
          <p:sp>
            <p:nvSpPr>
              <p:cNvPr id="146462" name="Rectangle 30"/>
              <p:cNvSpPr>
                <a:spLocks noChangeArrowheads="1"/>
              </p:cNvSpPr>
              <p:nvPr/>
            </p:nvSpPr>
            <p:spPr bwMode="auto">
              <a:xfrm>
                <a:off x="1753" y="3592"/>
                <a:ext cx="156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  <a:cs typeface="Arial" pitchFamily="34" charset="0"/>
                  </a:rPr>
                  <a:t>3.69</a:t>
                </a: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46463" name="Rectangle 31"/>
              <p:cNvSpPr>
                <a:spLocks noChangeArrowheads="1"/>
              </p:cNvSpPr>
              <p:nvPr/>
            </p:nvSpPr>
            <p:spPr bwMode="auto">
              <a:xfrm>
                <a:off x="1981" y="3583"/>
                <a:ext cx="221" cy="12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200" b="1">
                  <a:solidFill>
                    <a:srgbClr val="1F3A45"/>
                  </a:solidFill>
                </a:endParaRPr>
              </a:p>
            </p:txBody>
          </p:sp>
          <p:sp>
            <p:nvSpPr>
              <p:cNvPr id="146464" name="Rectangle 32"/>
              <p:cNvSpPr>
                <a:spLocks noChangeArrowheads="1"/>
              </p:cNvSpPr>
              <p:nvPr/>
            </p:nvSpPr>
            <p:spPr bwMode="auto">
              <a:xfrm>
                <a:off x="2013" y="3621"/>
                <a:ext cx="156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  <a:cs typeface="Arial" pitchFamily="34" charset="0"/>
                  </a:rPr>
                  <a:t>2.56</a:t>
                </a: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46465" name="Rectangle 33"/>
              <p:cNvSpPr>
                <a:spLocks noChangeArrowheads="1"/>
              </p:cNvSpPr>
              <p:nvPr/>
            </p:nvSpPr>
            <p:spPr bwMode="auto">
              <a:xfrm>
                <a:off x="2257" y="3576"/>
                <a:ext cx="207" cy="13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200" b="1">
                  <a:solidFill>
                    <a:srgbClr val="1F3A45"/>
                  </a:solidFill>
                </a:endParaRPr>
              </a:p>
            </p:txBody>
          </p:sp>
          <p:sp>
            <p:nvSpPr>
              <p:cNvPr id="146466" name="Rectangle 34"/>
              <p:cNvSpPr>
                <a:spLocks noChangeArrowheads="1"/>
              </p:cNvSpPr>
              <p:nvPr/>
            </p:nvSpPr>
            <p:spPr bwMode="auto">
              <a:xfrm>
                <a:off x="2278" y="3616"/>
                <a:ext cx="156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  <a:cs typeface="Arial" pitchFamily="34" charset="0"/>
                  </a:rPr>
                  <a:t>2.64</a:t>
                </a: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46467" name="Rectangle 35"/>
              <p:cNvSpPr>
                <a:spLocks noChangeArrowheads="1"/>
              </p:cNvSpPr>
              <p:nvPr/>
            </p:nvSpPr>
            <p:spPr bwMode="auto">
              <a:xfrm>
                <a:off x="2540" y="3569"/>
                <a:ext cx="180" cy="12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200" b="1">
                  <a:solidFill>
                    <a:srgbClr val="1F3A45"/>
                  </a:solidFill>
                </a:endParaRPr>
              </a:p>
            </p:txBody>
          </p:sp>
          <p:sp>
            <p:nvSpPr>
              <p:cNvPr id="146468" name="Rectangle 36"/>
              <p:cNvSpPr>
                <a:spLocks noChangeArrowheads="1"/>
              </p:cNvSpPr>
              <p:nvPr/>
            </p:nvSpPr>
            <p:spPr bwMode="auto">
              <a:xfrm>
                <a:off x="2549" y="3604"/>
                <a:ext cx="156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  <a:cs typeface="Arial" pitchFamily="34" charset="0"/>
                  </a:rPr>
                  <a:t>2.89</a:t>
                </a: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46469" name="Rectangle 37"/>
              <p:cNvSpPr>
                <a:spLocks noChangeArrowheads="1"/>
              </p:cNvSpPr>
              <p:nvPr/>
            </p:nvSpPr>
            <p:spPr bwMode="auto">
              <a:xfrm>
                <a:off x="712" y="3278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  <a:cs typeface="Arial" pitchFamily="34" charset="0"/>
                  </a:rPr>
                  <a:t>20</a:t>
                </a: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46470" name="Rectangle 38"/>
              <p:cNvSpPr>
                <a:spLocks noChangeArrowheads="1"/>
              </p:cNvSpPr>
              <p:nvPr/>
            </p:nvSpPr>
            <p:spPr bwMode="auto">
              <a:xfrm>
                <a:off x="712" y="3028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  <a:cs typeface="Arial" pitchFamily="34" charset="0"/>
                  </a:rPr>
                  <a:t>30</a:t>
                </a: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46471" name="Rectangle 39"/>
              <p:cNvSpPr>
                <a:spLocks noChangeArrowheads="1"/>
              </p:cNvSpPr>
              <p:nvPr/>
            </p:nvSpPr>
            <p:spPr bwMode="auto">
              <a:xfrm>
                <a:off x="712" y="2777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smtClean="0">
                    <a:solidFill>
                      <a:srgbClr val="000000"/>
                    </a:solidFill>
                    <a:cs typeface="Arial" pitchFamily="34" charset="0"/>
                  </a:rPr>
                  <a:t>40</a:t>
                </a: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  <p:sp>
            <p:nvSpPr>
              <p:cNvPr id="146475" name="Freeform 43"/>
              <p:cNvSpPr>
                <a:spLocks noEditPoints="1"/>
              </p:cNvSpPr>
              <p:nvPr/>
            </p:nvSpPr>
            <p:spPr bwMode="auto">
              <a:xfrm>
                <a:off x="1283" y="3721"/>
                <a:ext cx="207" cy="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1" y="0"/>
                  </a:cxn>
                  <a:cxn ang="0">
                    <a:pos x="41" y="14"/>
                  </a:cxn>
                  <a:cxn ang="0">
                    <a:pos x="0" y="14"/>
                  </a:cxn>
                  <a:cxn ang="0">
                    <a:pos x="0" y="0"/>
                  </a:cxn>
                  <a:cxn ang="0">
                    <a:pos x="55" y="0"/>
                  </a:cxn>
                  <a:cxn ang="0">
                    <a:pos x="96" y="0"/>
                  </a:cxn>
                  <a:cxn ang="0">
                    <a:pos x="96" y="14"/>
                  </a:cxn>
                  <a:cxn ang="0">
                    <a:pos x="55" y="14"/>
                  </a:cxn>
                  <a:cxn ang="0">
                    <a:pos x="55" y="0"/>
                  </a:cxn>
                  <a:cxn ang="0">
                    <a:pos x="110" y="0"/>
                  </a:cxn>
                  <a:cxn ang="0">
                    <a:pos x="152" y="0"/>
                  </a:cxn>
                  <a:cxn ang="0">
                    <a:pos x="152" y="14"/>
                  </a:cxn>
                  <a:cxn ang="0">
                    <a:pos x="110" y="14"/>
                  </a:cxn>
                  <a:cxn ang="0">
                    <a:pos x="110" y="0"/>
                  </a:cxn>
                  <a:cxn ang="0">
                    <a:pos x="166" y="0"/>
                  </a:cxn>
                  <a:cxn ang="0">
                    <a:pos x="207" y="0"/>
                  </a:cxn>
                  <a:cxn ang="0">
                    <a:pos x="207" y="14"/>
                  </a:cxn>
                  <a:cxn ang="0">
                    <a:pos x="166" y="14"/>
                  </a:cxn>
                  <a:cxn ang="0">
                    <a:pos x="166" y="0"/>
                  </a:cxn>
                </a:cxnLst>
                <a:rect l="0" t="0" r="r" b="b"/>
                <a:pathLst>
                  <a:path w="207" h="14">
                    <a:moveTo>
                      <a:pt x="0" y="0"/>
                    </a:moveTo>
                    <a:lnTo>
                      <a:pt x="41" y="0"/>
                    </a:lnTo>
                    <a:lnTo>
                      <a:pt x="41" y="14"/>
                    </a:lnTo>
                    <a:lnTo>
                      <a:pt x="0" y="14"/>
                    </a:lnTo>
                    <a:lnTo>
                      <a:pt x="0" y="0"/>
                    </a:lnTo>
                    <a:close/>
                    <a:moveTo>
                      <a:pt x="55" y="0"/>
                    </a:moveTo>
                    <a:lnTo>
                      <a:pt x="96" y="0"/>
                    </a:lnTo>
                    <a:lnTo>
                      <a:pt x="96" y="14"/>
                    </a:lnTo>
                    <a:lnTo>
                      <a:pt x="55" y="14"/>
                    </a:lnTo>
                    <a:lnTo>
                      <a:pt x="55" y="0"/>
                    </a:lnTo>
                    <a:close/>
                    <a:moveTo>
                      <a:pt x="110" y="0"/>
                    </a:moveTo>
                    <a:lnTo>
                      <a:pt x="152" y="0"/>
                    </a:lnTo>
                    <a:lnTo>
                      <a:pt x="152" y="14"/>
                    </a:lnTo>
                    <a:lnTo>
                      <a:pt x="110" y="14"/>
                    </a:lnTo>
                    <a:lnTo>
                      <a:pt x="110" y="0"/>
                    </a:lnTo>
                    <a:close/>
                    <a:moveTo>
                      <a:pt x="166" y="0"/>
                    </a:moveTo>
                    <a:lnTo>
                      <a:pt x="207" y="0"/>
                    </a:lnTo>
                    <a:lnTo>
                      <a:pt x="207" y="14"/>
                    </a:lnTo>
                    <a:lnTo>
                      <a:pt x="166" y="14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200" b="1">
                  <a:solidFill>
                    <a:srgbClr val="1F3A45"/>
                  </a:solidFill>
                </a:endParaRPr>
              </a:p>
            </p:txBody>
          </p:sp>
          <p:sp>
            <p:nvSpPr>
              <p:cNvPr id="146476" name="Freeform 44"/>
              <p:cNvSpPr>
                <a:spLocks noEditPoints="1"/>
              </p:cNvSpPr>
              <p:nvPr/>
            </p:nvSpPr>
            <p:spPr bwMode="auto">
              <a:xfrm>
                <a:off x="1504" y="3721"/>
                <a:ext cx="207" cy="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1" y="0"/>
                  </a:cxn>
                  <a:cxn ang="0">
                    <a:pos x="41" y="14"/>
                  </a:cxn>
                  <a:cxn ang="0">
                    <a:pos x="0" y="14"/>
                  </a:cxn>
                  <a:cxn ang="0">
                    <a:pos x="0" y="0"/>
                  </a:cxn>
                  <a:cxn ang="0">
                    <a:pos x="55" y="0"/>
                  </a:cxn>
                  <a:cxn ang="0">
                    <a:pos x="97" y="0"/>
                  </a:cxn>
                  <a:cxn ang="0">
                    <a:pos x="97" y="14"/>
                  </a:cxn>
                  <a:cxn ang="0">
                    <a:pos x="55" y="14"/>
                  </a:cxn>
                  <a:cxn ang="0">
                    <a:pos x="55" y="0"/>
                  </a:cxn>
                  <a:cxn ang="0">
                    <a:pos x="110" y="0"/>
                  </a:cxn>
                  <a:cxn ang="0">
                    <a:pos x="152" y="0"/>
                  </a:cxn>
                  <a:cxn ang="0">
                    <a:pos x="152" y="14"/>
                  </a:cxn>
                  <a:cxn ang="0">
                    <a:pos x="110" y="14"/>
                  </a:cxn>
                  <a:cxn ang="0">
                    <a:pos x="110" y="0"/>
                  </a:cxn>
                  <a:cxn ang="0">
                    <a:pos x="166" y="0"/>
                  </a:cxn>
                  <a:cxn ang="0">
                    <a:pos x="207" y="0"/>
                  </a:cxn>
                  <a:cxn ang="0">
                    <a:pos x="207" y="14"/>
                  </a:cxn>
                  <a:cxn ang="0">
                    <a:pos x="166" y="14"/>
                  </a:cxn>
                  <a:cxn ang="0">
                    <a:pos x="166" y="0"/>
                  </a:cxn>
                </a:cxnLst>
                <a:rect l="0" t="0" r="r" b="b"/>
                <a:pathLst>
                  <a:path w="207" h="14">
                    <a:moveTo>
                      <a:pt x="0" y="0"/>
                    </a:moveTo>
                    <a:lnTo>
                      <a:pt x="41" y="0"/>
                    </a:lnTo>
                    <a:lnTo>
                      <a:pt x="41" y="14"/>
                    </a:lnTo>
                    <a:lnTo>
                      <a:pt x="0" y="14"/>
                    </a:lnTo>
                    <a:lnTo>
                      <a:pt x="0" y="0"/>
                    </a:lnTo>
                    <a:close/>
                    <a:moveTo>
                      <a:pt x="55" y="0"/>
                    </a:moveTo>
                    <a:lnTo>
                      <a:pt x="97" y="0"/>
                    </a:lnTo>
                    <a:lnTo>
                      <a:pt x="97" y="14"/>
                    </a:lnTo>
                    <a:lnTo>
                      <a:pt x="55" y="14"/>
                    </a:lnTo>
                    <a:lnTo>
                      <a:pt x="55" y="0"/>
                    </a:lnTo>
                    <a:close/>
                    <a:moveTo>
                      <a:pt x="110" y="0"/>
                    </a:moveTo>
                    <a:lnTo>
                      <a:pt x="152" y="0"/>
                    </a:lnTo>
                    <a:lnTo>
                      <a:pt x="152" y="14"/>
                    </a:lnTo>
                    <a:lnTo>
                      <a:pt x="110" y="14"/>
                    </a:lnTo>
                    <a:lnTo>
                      <a:pt x="110" y="0"/>
                    </a:lnTo>
                    <a:close/>
                    <a:moveTo>
                      <a:pt x="166" y="0"/>
                    </a:moveTo>
                    <a:lnTo>
                      <a:pt x="207" y="0"/>
                    </a:lnTo>
                    <a:lnTo>
                      <a:pt x="207" y="14"/>
                    </a:lnTo>
                    <a:lnTo>
                      <a:pt x="166" y="14"/>
                    </a:lnTo>
                    <a:lnTo>
                      <a:pt x="16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200" b="1">
                  <a:solidFill>
                    <a:srgbClr val="1F3A45"/>
                  </a:solidFill>
                </a:endParaRPr>
              </a:p>
            </p:txBody>
          </p:sp>
          <p:sp>
            <p:nvSpPr>
              <p:cNvPr id="146482" name="Rectangle 50"/>
              <p:cNvSpPr>
                <a:spLocks noChangeArrowheads="1"/>
              </p:cNvSpPr>
              <p:nvPr/>
            </p:nvSpPr>
            <p:spPr bwMode="auto">
              <a:xfrm>
                <a:off x="709" y="3638"/>
                <a:ext cx="97" cy="13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200" b="1">
                  <a:solidFill>
                    <a:srgbClr val="1F3A45"/>
                  </a:solidFill>
                </a:endParaRPr>
              </a:p>
            </p:txBody>
          </p:sp>
          <p:sp>
            <p:nvSpPr>
              <p:cNvPr id="146484" name="Rectangle 52"/>
              <p:cNvSpPr>
                <a:spLocks noChangeArrowheads="1"/>
              </p:cNvSpPr>
              <p:nvPr/>
            </p:nvSpPr>
            <p:spPr bwMode="auto">
              <a:xfrm>
                <a:off x="738" y="3679"/>
                <a:ext cx="44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b="1" smtClean="0">
                    <a:solidFill>
                      <a:srgbClr val="000000"/>
                    </a:solidFill>
                    <a:cs typeface="Arial" pitchFamily="34" charset="0"/>
                  </a:rPr>
                  <a:t>3</a:t>
                </a:r>
                <a:endParaRPr lang="en-US">
                  <a:solidFill>
                    <a:srgbClr val="000000"/>
                  </a:solidFill>
                  <a:cs typeface="Arial" pitchFamily="34" charset="0"/>
                </a:endParaRPr>
              </a:p>
            </p:txBody>
          </p:sp>
        </p:grpSp>
        <p:cxnSp>
          <p:nvCxnSpPr>
            <p:cNvPr id="69" name="Gerade Verbindung 68"/>
            <p:cNvCxnSpPr/>
            <p:nvPr/>
          </p:nvCxnSpPr>
          <p:spPr bwMode="auto">
            <a:xfrm>
              <a:off x="1139702" y="5894288"/>
              <a:ext cx="3030162" cy="35025"/>
            </a:xfrm>
            <a:prstGeom prst="line">
              <a:avLst/>
            </a:prstGeom>
            <a:solidFill>
              <a:srgbClr val="FFFFFF"/>
            </a:solidFill>
            <a:ln w="19050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/>
            </a:ln>
            <a:effectLst/>
          </p:spPr>
        </p:cxnSp>
        <p:sp>
          <p:nvSpPr>
            <p:cNvPr id="71" name="Rechteck 70"/>
            <p:cNvSpPr/>
            <p:nvPr/>
          </p:nvSpPr>
          <p:spPr bwMode="auto">
            <a:xfrm>
              <a:off x="909514" y="5797450"/>
              <a:ext cx="169863" cy="223838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  <p:sp>
          <p:nvSpPr>
            <p:cNvPr id="56" name="Raute 55"/>
            <p:cNvSpPr/>
            <p:nvPr/>
          </p:nvSpPr>
          <p:spPr bwMode="auto">
            <a:xfrm>
              <a:off x="3026221" y="5893939"/>
              <a:ext cx="108000" cy="108000"/>
            </a:xfrm>
            <a:prstGeom prst="diamond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200" b="1" i="0" u="none" strike="noStrike" cap="none" normalizeH="0" baseline="0" smtClean="0">
                <a:ln>
                  <a:noFill/>
                </a:ln>
                <a:solidFill>
                  <a:srgbClr val="1F3A45"/>
                </a:solidFill>
                <a:effectLst/>
                <a:latin typeface="Arial" charset="0"/>
                <a:ea typeface="ＭＳ Ｐゴシック" pitchFamily="124" charset="-128"/>
              </a:endParaRPr>
            </a:p>
          </p:txBody>
        </p:sp>
        <p:sp>
          <p:nvSpPr>
            <p:cNvPr id="57" name="Raute 56"/>
            <p:cNvSpPr/>
            <p:nvPr/>
          </p:nvSpPr>
          <p:spPr bwMode="auto">
            <a:xfrm>
              <a:off x="3467496" y="5893022"/>
              <a:ext cx="108000" cy="108000"/>
            </a:xfrm>
            <a:prstGeom prst="diamond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200" b="1" i="0" u="none" strike="noStrike" cap="none" normalizeH="0" baseline="0" smtClean="0">
                <a:ln>
                  <a:noFill/>
                </a:ln>
                <a:solidFill>
                  <a:srgbClr val="1F3A45"/>
                </a:solidFill>
                <a:effectLst/>
                <a:latin typeface="Arial" charset="0"/>
                <a:ea typeface="ＭＳ Ｐゴシック" pitchFamily="124" charset="-128"/>
              </a:endParaRPr>
            </a:p>
          </p:txBody>
        </p:sp>
        <p:sp>
          <p:nvSpPr>
            <p:cNvPr id="58" name="Raute 57"/>
            <p:cNvSpPr/>
            <p:nvPr/>
          </p:nvSpPr>
          <p:spPr bwMode="auto">
            <a:xfrm>
              <a:off x="3898502" y="5878734"/>
              <a:ext cx="108000" cy="108000"/>
            </a:xfrm>
            <a:prstGeom prst="diamond">
              <a:avLst/>
            </a:prstGeom>
            <a:solidFill>
              <a:srgbClr val="00B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200" b="1" i="0" u="none" strike="noStrike" cap="none" normalizeH="0" baseline="0" smtClean="0">
                <a:ln>
                  <a:noFill/>
                </a:ln>
                <a:solidFill>
                  <a:srgbClr val="1F3A45"/>
                </a:solidFill>
                <a:effectLst/>
                <a:latin typeface="Arial" charset="0"/>
                <a:ea typeface="ＭＳ Ｐゴシック" pitchFamily="124" charset="-128"/>
              </a:endParaRPr>
            </a:p>
          </p:txBody>
        </p:sp>
        <p:sp>
          <p:nvSpPr>
            <p:cNvPr id="59" name="Raute 58"/>
            <p:cNvSpPr/>
            <p:nvPr/>
          </p:nvSpPr>
          <p:spPr bwMode="auto">
            <a:xfrm>
              <a:off x="2590452" y="5843933"/>
              <a:ext cx="108000" cy="108000"/>
            </a:xfrm>
            <a:prstGeom prst="diamond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200" b="1" i="0" u="none" strike="noStrike" cap="none" normalizeH="0" baseline="0" smtClean="0">
                <a:ln>
                  <a:noFill/>
                </a:ln>
                <a:solidFill>
                  <a:srgbClr val="1F3A45"/>
                </a:solidFill>
                <a:effectLst/>
                <a:latin typeface="Arial" charset="0"/>
                <a:ea typeface="ＭＳ Ｐゴシック" pitchFamily="124" charset="-128"/>
              </a:endParaRPr>
            </a:p>
          </p:txBody>
        </p:sp>
        <p:sp>
          <p:nvSpPr>
            <p:cNvPr id="60" name="Raute 59"/>
            <p:cNvSpPr/>
            <p:nvPr/>
          </p:nvSpPr>
          <p:spPr bwMode="auto">
            <a:xfrm>
              <a:off x="2152748" y="5759325"/>
              <a:ext cx="108000" cy="108000"/>
            </a:xfrm>
            <a:prstGeom prst="diamond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200" b="1" i="0" u="none" strike="noStrike" cap="none" normalizeH="0" baseline="0" smtClean="0">
                <a:ln>
                  <a:noFill/>
                </a:ln>
                <a:solidFill>
                  <a:srgbClr val="1F3A45"/>
                </a:solidFill>
                <a:effectLst/>
                <a:latin typeface="Arial" charset="0"/>
                <a:ea typeface="ＭＳ Ｐゴシック" pitchFamily="124" charset="-128"/>
              </a:endParaRPr>
            </a:p>
          </p:txBody>
        </p:sp>
        <p:sp>
          <p:nvSpPr>
            <p:cNvPr id="61" name="Raute 60"/>
            <p:cNvSpPr/>
            <p:nvPr/>
          </p:nvSpPr>
          <p:spPr bwMode="auto">
            <a:xfrm>
              <a:off x="1715493" y="5440461"/>
              <a:ext cx="108000" cy="108000"/>
            </a:xfrm>
            <a:prstGeom prst="diamond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200" b="1" i="0" u="none" strike="noStrike" cap="none" normalizeH="0" baseline="0" smtClean="0">
                <a:ln>
                  <a:noFill/>
                </a:ln>
                <a:solidFill>
                  <a:srgbClr val="1F3A45"/>
                </a:solidFill>
                <a:effectLst/>
                <a:latin typeface="Arial" charset="0"/>
                <a:ea typeface="ＭＳ Ｐゴシック" pitchFamily="124" charset="-128"/>
              </a:endParaRPr>
            </a:p>
          </p:txBody>
        </p:sp>
        <p:sp>
          <p:nvSpPr>
            <p:cNvPr id="62" name="Raute 61"/>
            <p:cNvSpPr/>
            <p:nvPr/>
          </p:nvSpPr>
          <p:spPr bwMode="auto">
            <a:xfrm>
              <a:off x="1279724" y="4352229"/>
              <a:ext cx="108000" cy="108000"/>
            </a:xfrm>
            <a:prstGeom prst="diamond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200" b="1" i="0" u="none" strike="noStrike" cap="none" normalizeH="0" baseline="0" smtClean="0">
                <a:ln>
                  <a:noFill/>
                </a:ln>
                <a:solidFill>
                  <a:srgbClr val="1F3A45"/>
                </a:solidFill>
                <a:effectLst/>
                <a:latin typeface="Arial" charset="0"/>
                <a:ea typeface="ＭＳ Ｐゴシック" pitchFamily="124" charset="-128"/>
              </a:endParaRPr>
            </a:p>
          </p:txBody>
        </p:sp>
        <p:sp>
          <p:nvSpPr>
            <p:cNvPr id="63" name="Textfeld 62"/>
            <p:cNvSpPr txBox="1"/>
            <p:nvPr/>
          </p:nvSpPr>
          <p:spPr>
            <a:xfrm>
              <a:off x="1134292" y="5646134"/>
              <a:ext cx="8499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rgbClr val="FF0000"/>
                  </a:solidFill>
                </a:rPr>
                <a:t>Maximum</a:t>
              </a:r>
              <a:endParaRPr lang="de-DE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64" name="Raute 63"/>
          <p:cNvSpPr/>
          <p:nvPr/>
        </p:nvSpPr>
        <p:spPr bwMode="auto">
          <a:xfrm>
            <a:off x="5489900" y="4717460"/>
            <a:ext cx="144000" cy="144000"/>
          </a:xfrm>
          <a:prstGeom prst="diamond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65" name="Raute 64"/>
          <p:cNvSpPr/>
          <p:nvPr/>
        </p:nvSpPr>
        <p:spPr bwMode="auto">
          <a:xfrm>
            <a:off x="5489900" y="5057438"/>
            <a:ext cx="144000" cy="144000"/>
          </a:xfrm>
          <a:prstGeom prst="diamond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66" name="Raute 65"/>
          <p:cNvSpPr/>
          <p:nvPr/>
        </p:nvSpPr>
        <p:spPr bwMode="auto">
          <a:xfrm>
            <a:off x="5489900" y="5376746"/>
            <a:ext cx="144000" cy="144000"/>
          </a:xfrm>
          <a:prstGeom prst="diamond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grpSp>
        <p:nvGrpSpPr>
          <p:cNvPr id="7" name="Gruppieren 72"/>
          <p:cNvGrpSpPr/>
          <p:nvPr/>
        </p:nvGrpSpPr>
        <p:grpSpPr>
          <a:xfrm>
            <a:off x="2202578" y="3933056"/>
            <a:ext cx="2399129" cy="893947"/>
            <a:chOff x="2202578" y="3933056"/>
            <a:chExt cx="2399129" cy="893947"/>
          </a:xfrm>
        </p:grpSpPr>
        <p:sp>
          <p:nvSpPr>
            <p:cNvPr id="70" name="Textfeld 69"/>
            <p:cNvSpPr txBox="1"/>
            <p:nvPr/>
          </p:nvSpPr>
          <p:spPr>
            <a:xfrm rot="20843992">
              <a:off x="2260167" y="4180672"/>
              <a:ext cx="2341540" cy="646331"/>
            </a:xfrm>
            <a:prstGeom prst="rect">
              <a:avLst/>
            </a:prstGeom>
            <a:noFill/>
            <a:ln>
              <a:solidFill>
                <a:srgbClr val="30558C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err="1" smtClean="0">
                  <a:solidFill>
                    <a:srgbClr val="30558C"/>
                  </a:solidFill>
                </a:rPr>
                <a:t>Number</a:t>
              </a:r>
              <a:r>
                <a:rPr lang="de-DE" dirty="0" smtClean="0">
                  <a:solidFill>
                    <a:srgbClr val="30558C"/>
                  </a:solidFill>
                </a:rPr>
                <a:t> </a:t>
              </a:r>
              <a:r>
                <a:rPr lang="de-DE" dirty="0" err="1" smtClean="0">
                  <a:solidFill>
                    <a:srgbClr val="30558C"/>
                  </a:solidFill>
                </a:rPr>
                <a:t>of</a:t>
              </a:r>
              <a:r>
                <a:rPr lang="de-DE" dirty="0" smtClean="0">
                  <a:solidFill>
                    <a:srgbClr val="30558C"/>
                  </a:solidFill>
                </a:rPr>
                <a:t> </a:t>
              </a:r>
              <a:r>
                <a:rPr lang="de-DE" dirty="0" err="1" smtClean="0">
                  <a:solidFill>
                    <a:srgbClr val="30558C"/>
                  </a:solidFill>
                </a:rPr>
                <a:t>experiments</a:t>
              </a:r>
              <a:r>
                <a:rPr lang="de-DE" dirty="0" smtClean="0">
                  <a:solidFill>
                    <a:srgbClr val="30558C"/>
                  </a:solidFill>
                </a:rPr>
                <a:t>/</a:t>
              </a:r>
              <a:r>
                <a:rPr lang="de-DE" dirty="0" err="1" smtClean="0">
                  <a:solidFill>
                    <a:srgbClr val="30558C"/>
                  </a:solidFill>
                </a:rPr>
                <a:t>year</a:t>
              </a:r>
              <a:endParaRPr lang="en-US" dirty="0">
                <a:solidFill>
                  <a:srgbClr val="30558C"/>
                </a:solidFill>
              </a:endParaRPr>
            </a:p>
          </p:txBody>
        </p:sp>
        <p:pic>
          <p:nvPicPr>
            <p:cNvPr id="72" name="Picture 7" descr="C:\Users\Michael\Documents\CERN\CERN logo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02578" y="3933056"/>
              <a:ext cx="432048" cy="43204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73" name="Gruppieren 72"/>
          <p:cNvGrpSpPr/>
          <p:nvPr/>
        </p:nvGrpSpPr>
        <p:grpSpPr>
          <a:xfrm>
            <a:off x="6168264" y="5626190"/>
            <a:ext cx="2341540" cy="648203"/>
            <a:chOff x="6168264" y="5626190"/>
            <a:chExt cx="2341540" cy="648203"/>
          </a:xfrm>
        </p:grpSpPr>
        <p:sp>
          <p:nvSpPr>
            <p:cNvPr id="74" name="Textfeld 73"/>
            <p:cNvSpPr txBox="1"/>
            <p:nvPr/>
          </p:nvSpPr>
          <p:spPr>
            <a:xfrm rot="20843992">
              <a:off x="6168264" y="5905061"/>
              <a:ext cx="2341540" cy="369332"/>
            </a:xfrm>
            <a:prstGeom prst="rect">
              <a:avLst/>
            </a:prstGeom>
            <a:noFill/>
            <a:ln>
              <a:solidFill>
                <a:srgbClr val="30558C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>
                  <a:solidFill>
                    <a:srgbClr val="30558C"/>
                  </a:solidFill>
                </a:rPr>
                <a:t>Budget </a:t>
              </a:r>
              <a:r>
                <a:rPr lang="en-US" dirty="0" smtClean="0">
                  <a:solidFill>
                    <a:srgbClr val="30558C"/>
                  </a:solidFill>
                </a:rPr>
                <a:t>constraints</a:t>
              </a:r>
              <a:endParaRPr lang="en-US" dirty="0">
                <a:solidFill>
                  <a:srgbClr val="30558C"/>
                </a:solidFill>
              </a:endParaRPr>
            </a:p>
          </p:txBody>
        </p:sp>
        <p:pic>
          <p:nvPicPr>
            <p:cNvPr id="75" name="Picture 7" descr="C:\Users\Michael\Documents\CERN\CERN logo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235026" y="5626190"/>
              <a:ext cx="432048" cy="43204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cap="none" dirty="0" smtClean="0"/>
              <a:t>Summary &amp; Conclusions</a:t>
            </a:r>
            <a:endParaRPr lang="en-US" sz="3600" cap="non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29</a:t>
            </a:fld>
            <a:endParaRPr lang="de-DE" dirty="0">
              <a:solidFill>
                <a:srgbClr val="000000"/>
              </a:solidFill>
            </a:endParaRPr>
          </a:p>
        </p:txBody>
      </p:sp>
      <p:grpSp>
        <p:nvGrpSpPr>
          <p:cNvPr id="5" name="Gruppieren 4"/>
          <p:cNvGrpSpPr/>
          <p:nvPr/>
        </p:nvGrpSpPr>
        <p:grpSpPr>
          <a:xfrm>
            <a:off x="5715008" y="785794"/>
            <a:ext cx="2571766" cy="1928826"/>
            <a:chOff x="6215074" y="357166"/>
            <a:chExt cx="2571766" cy="1928826"/>
          </a:xfrm>
        </p:grpSpPr>
        <p:pic>
          <p:nvPicPr>
            <p:cNvPr id="6" name="Picture 4" descr="http://www.dbooster.de/img/example.jp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215074" y="357166"/>
              <a:ext cx="2571766" cy="1928826"/>
            </a:xfrm>
            <a:prstGeom prst="rect">
              <a:avLst/>
            </a:prstGeom>
            <a:noFill/>
          </p:spPr>
        </p:pic>
        <p:pic>
          <p:nvPicPr>
            <p:cNvPr id="7" name="Picture 4" descr="http://www.dbooster.de/img/example.jp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rgbClr val="FFFF00">
                  <a:tint val="45000"/>
                  <a:satMod val="400000"/>
                </a:srgbClr>
              </a:duotone>
            </a:blip>
            <a:srcRect r="50000" b="40741"/>
            <a:stretch>
              <a:fillRect/>
            </a:stretch>
          </p:blipFill>
          <p:spPr bwMode="auto">
            <a:xfrm>
              <a:off x="6215074" y="357166"/>
              <a:ext cx="1285884" cy="114300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err="1" smtClean="0"/>
              <a:t>Introduction</a:t>
            </a:r>
            <a:endParaRPr lang="de-DE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5" name="Picture 2" descr="http://prozielmarketing.files.wordpress.com/2007/08/zielschei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6929454" y="857233"/>
            <a:ext cx="1330298" cy="1993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&amp; Conclusions</a:t>
            </a:r>
            <a:endParaRPr lang="en-US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760134" y="1599882"/>
            <a:ext cx="7861206" cy="4525834"/>
          </a:xfrm>
        </p:spPr>
        <p:txBody>
          <a:bodyPr anchor="ctr"/>
          <a:lstStyle/>
          <a:p>
            <a:r>
              <a:rPr lang="en-US" sz="1800" dirty="0" smtClean="0"/>
              <a:t>Presented powerful modeling methods are able to consider various modeling aspects</a:t>
            </a:r>
          </a:p>
          <a:p>
            <a:r>
              <a:rPr lang="en-US" sz="1800" dirty="0" smtClean="0"/>
              <a:t>Conjoint system model based on Petri net yields the maximum modeling power and is able to consider manifold dependencies and reciprocal effects </a:t>
            </a:r>
          </a:p>
          <a:p>
            <a:r>
              <a:rPr lang="en-US" sz="1800" dirty="0" smtClean="0"/>
              <a:t>Analyzed operational parameters are an integral base for the development of availability (predictions, comparisons, optimizations, …)</a:t>
            </a:r>
          </a:p>
          <a:p>
            <a:r>
              <a:rPr lang="en-US" sz="1800" dirty="0" smtClean="0"/>
              <a:t>Large systems require support in modeling and analysis</a:t>
            </a:r>
          </a:p>
          <a:p>
            <a:pPr>
              <a:spcBef>
                <a:spcPts val="2400"/>
              </a:spcBef>
            </a:pPr>
            <a:endParaRPr lang="en-US" sz="1800" dirty="0" smtClean="0"/>
          </a:p>
          <a:p>
            <a:pPr>
              <a:spcBef>
                <a:spcPts val="2400"/>
              </a:spcBef>
            </a:pPr>
            <a:r>
              <a:rPr lang="en-US" sz="1800" dirty="0" smtClean="0"/>
              <a:t>Availability modeling and analysis based on Petri nets offers a great potential for CERN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30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Pfeil nach unten 5"/>
          <p:cNvSpPr>
            <a:spLocks noChangeAspect="1"/>
          </p:cNvSpPr>
          <p:nvPr/>
        </p:nvSpPr>
        <p:spPr bwMode="auto">
          <a:xfrm rot="16200000">
            <a:off x="804420" y="5373156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attention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peter.zeiler@ima.uni-stuttgart.de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en-US" noProof="0" smtClean="0"/>
              <a:pPr>
                <a:defRPr/>
              </a:pPr>
              <a:t>4</a:t>
            </a:fld>
            <a:endParaRPr lang="en-US" noProof="0"/>
          </a:p>
        </p:txBody>
      </p:sp>
      <p:sp>
        <p:nvSpPr>
          <p:cNvPr id="166" name="Textfeld 20"/>
          <p:cNvSpPr txBox="1">
            <a:spLocks noChangeArrowheads="1"/>
          </p:cNvSpPr>
          <p:nvPr/>
        </p:nvSpPr>
        <p:spPr bwMode="auto">
          <a:xfrm>
            <a:off x="971601" y="5517232"/>
            <a:ext cx="7560840" cy="369332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0" dirty="0" smtClean="0">
                <a:solidFill>
                  <a:srgbClr val="000000"/>
                </a:solidFill>
                <a:cs typeface="Arial" charset="0"/>
              </a:rPr>
              <a:t>Numerous interactions, extremely complex system description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charset="0"/>
            </a:endParaRPr>
          </a:p>
        </p:txBody>
      </p:sp>
      <p:grpSp>
        <p:nvGrpSpPr>
          <p:cNvPr id="126" name="Gruppieren 125"/>
          <p:cNvGrpSpPr/>
          <p:nvPr/>
        </p:nvGrpSpPr>
        <p:grpSpPr>
          <a:xfrm>
            <a:off x="5803687" y="4061958"/>
            <a:ext cx="549362" cy="494707"/>
            <a:chOff x="3218099" y="2128469"/>
            <a:chExt cx="549362" cy="494707"/>
          </a:xfrm>
        </p:grpSpPr>
        <p:pic>
          <p:nvPicPr>
            <p:cNvPr id="178" name="Picture 1" descr="C:\TEMP\Temporary Internet Files\Content.IE5\TXU6484V\MCj0431586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07421" y="2128469"/>
              <a:ext cx="310312" cy="310310"/>
            </a:xfrm>
            <a:prstGeom prst="rect">
              <a:avLst/>
            </a:prstGeom>
            <a:noFill/>
          </p:spPr>
        </p:pic>
        <p:sp>
          <p:nvSpPr>
            <p:cNvPr id="179" name="Line 4"/>
            <p:cNvSpPr>
              <a:spLocks noChangeShapeType="1"/>
            </p:cNvSpPr>
            <p:nvPr/>
          </p:nvSpPr>
          <p:spPr bwMode="auto">
            <a:xfrm flipV="1">
              <a:off x="3218099" y="2200476"/>
              <a:ext cx="0" cy="4212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0" name="Line 5"/>
            <p:cNvSpPr>
              <a:spLocks noChangeShapeType="1"/>
            </p:cNvSpPr>
            <p:nvPr/>
          </p:nvSpPr>
          <p:spPr bwMode="auto">
            <a:xfrm>
              <a:off x="3218099" y="2621689"/>
              <a:ext cx="54936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1" name="Freeform 7"/>
            <p:cNvSpPr>
              <a:spLocks/>
            </p:cNvSpPr>
            <p:nvPr/>
          </p:nvSpPr>
          <p:spPr bwMode="auto">
            <a:xfrm>
              <a:off x="3218099" y="2418020"/>
              <a:ext cx="449589" cy="1813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8" y="171"/>
                </a:cxn>
                <a:cxn ang="0">
                  <a:pos x="600" y="285"/>
                </a:cxn>
                <a:cxn ang="0">
                  <a:pos x="1113" y="366"/>
                </a:cxn>
              </a:cxnLst>
              <a:rect l="0" t="0" r="r" b="b"/>
              <a:pathLst>
                <a:path w="1113" h="366">
                  <a:moveTo>
                    <a:pt x="0" y="0"/>
                  </a:moveTo>
                  <a:cubicBezTo>
                    <a:pt x="79" y="61"/>
                    <a:pt x="158" y="123"/>
                    <a:pt x="258" y="171"/>
                  </a:cubicBezTo>
                  <a:cubicBezTo>
                    <a:pt x="358" y="219"/>
                    <a:pt x="458" y="253"/>
                    <a:pt x="600" y="285"/>
                  </a:cubicBezTo>
                  <a:cubicBezTo>
                    <a:pt x="742" y="317"/>
                    <a:pt x="1028" y="353"/>
                    <a:pt x="1113" y="366"/>
                  </a:cubicBezTo>
                </a:path>
              </a:pathLst>
            </a:custGeom>
            <a:noFill/>
            <a:ln w="12700">
              <a:solidFill>
                <a:srgbClr val="0066FF">
                  <a:lumMod val="60000"/>
                  <a:lumOff val="40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2" name="Freeform 8"/>
            <p:cNvSpPr>
              <a:spLocks/>
            </p:cNvSpPr>
            <p:nvPr/>
          </p:nvSpPr>
          <p:spPr bwMode="auto">
            <a:xfrm>
              <a:off x="3218099" y="2346166"/>
              <a:ext cx="449589" cy="277010"/>
            </a:xfrm>
            <a:custGeom>
              <a:avLst/>
              <a:gdLst/>
              <a:ahLst/>
              <a:cxnLst>
                <a:cxn ang="0">
                  <a:pos x="0" y="556"/>
                </a:cxn>
                <a:cxn ang="0">
                  <a:pos x="120" y="511"/>
                </a:cxn>
                <a:cxn ang="0">
                  <a:pos x="242" y="330"/>
                </a:cxn>
                <a:cxn ang="0">
                  <a:pos x="342" y="100"/>
                </a:cxn>
                <a:cxn ang="0">
                  <a:pos x="432" y="0"/>
                </a:cxn>
                <a:cxn ang="0">
                  <a:pos x="502" y="100"/>
                </a:cxn>
                <a:cxn ang="0">
                  <a:pos x="600" y="373"/>
                </a:cxn>
                <a:cxn ang="0">
                  <a:pos x="771" y="511"/>
                </a:cxn>
                <a:cxn ang="0">
                  <a:pos x="1113" y="556"/>
                </a:cxn>
              </a:cxnLst>
              <a:rect l="0" t="0" r="r" b="b"/>
              <a:pathLst>
                <a:path w="1113" h="559">
                  <a:moveTo>
                    <a:pt x="0" y="556"/>
                  </a:moveTo>
                  <a:cubicBezTo>
                    <a:pt x="38" y="559"/>
                    <a:pt x="80" y="549"/>
                    <a:pt x="120" y="511"/>
                  </a:cubicBezTo>
                  <a:cubicBezTo>
                    <a:pt x="160" y="473"/>
                    <a:pt x="205" y="398"/>
                    <a:pt x="242" y="330"/>
                  </a:cubicBezTo>
                  <a:cubicBezTo>
                    <a:pt x="279" y="262"/>
                    <a:pt x="310" y="155"/>
                    <a:pt x="342" y="100"/>
                  </a:cubicBezTo>
                  <a:cubicBezTo>
                    <a:pt x="374" y="45"/>
                    <a:pt x="405" y="0"/>
                    <a:pt x="432" y="0"/>
                  </a:cubicBezTo>
                  <a:cubicBezTo>
                    <a:pt x="459" y="0"/>
                    <a:pt x="474" y="38"/>
                    <a:pt x="502" y="100"/>
                  </a:cubicBezTo>
                  <a:cubicBezTo>
                    <a:pt x="530" y="162"/>
                    <a:pt x="555" y="305"/>
                    <a:pt x="600" y="373"/>
                  </a:cubicBezTo>
                  <a:cubicBezTo>
                    <a:pt x="645" y="441"/>
                    <a:pt x="686" y="481"/>
                    <a:pt x="771" y="511"/>
                  </a:cubicBezTo>
                  <a:cubicBezTo>
                    <a:pt x="856" y="541"/>
                    <a:pt x="1056" y="549"/>
                    <a:pt x="1113" y="556"/>
                  </a:cubicBezTo>
                </a:path>
              </a:pathLst>
            </a:custGeom>
            <a:noFill/>
            <a:ln w="12700">
              <a:solidFill>
                <a:srgbClr val="0066FF">
                  <a:lumMod val="50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3" name="Freeform 9"/>
            <p:cNvSpPr>
              <a:spLocks/>
            </p:cNvSpPr>
            <p:nvPr/>
          </p:nvSpPr>
          <p:spPr bwMode="auto">
            <a:xfrm>
              <a:off x="3218099" y="2439328"/>
              <a:ext cx="449589" cy="182361"/>
            </a:xfrm>
            <a:custGeom>
              <a:avLst/>
              <a:gdLst/>
              <a:ahLst/>
              <a:cxnLst>
                <a:cxn ang="0">
                  <a:pos x="0" y="368"/>
                </a:cxn>
                <a:cxn ang="0">
                  <a:pos x="120" y="128"/>
                </a:cxn>
                <a:cxn ang="0">
                  <a:pos x="322" y="2"/>
                </a:cxn>
                <a:cxn ang="0">
                  <a:pos x="612" y="142"/>
                </a:cxn>
                <a:cxn ang="0">
                  <a:pos x="885" y="323"/>
                </a:cxn>
                <a:cxn ang="0">
                  <a:pos x="1113" y="323"/>
                </a:cxn>
              </a:cxnLst>
              <a:rect l="0" t="0" r="r" b="b"/>
              <a:pathLst>
                <a:path w="1113" h="368">
                  <a:moveTo>
                    <a:pt x="0" y="368"/>
                  </a:moveTo>
                  <a:cubicBezTo>
                    <a:pt x="34" y="274"/>
                    <a:pt x="66" y="189"/>
                    <a:pt x="120" y="128"/>
                  </a:cubicBezTo>
                  <a:cubicBezTo>
                    <a:pt x="174" y="67"/>
                    <a:pt x="240" y="0"/>
                    <a:pt x="322" y="2"/>
                  </a:cubicBezTo>
                  <a:cubicBezTo>
                    <a:pt x="404" y="4"/>
                    <a:pt x="518" y="89"/>
                    <a:pt x="612" y="142"/>
                  </a:cubicBezTo>
                  <a:cubicBezTo>
                    <a:pt x="706" y="195"/>
                    <a:pt x="802" y="293"/>
                    <a:pt x="885" y="323"/>
                  </a:cubicBezTo>
                  <a:cubicBezTo>
                    <a:pt x="968" y="353"/>
                    <a:pt x="1046" y="334"/>
                    <a:pt x="1113" y="323"/>
                  </a:cubicBezTo>
                </a:path>
              </a:pathLst>
            </a:custGeom>
            <a:noFill/>
            <a:ln w="12700">
              <a:solidFill>
                <a:srgbClr val="0066FF">
                  <a:lumMod val="40000"/>
                  <a:lumOff val="60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4" name="Freeform 10"/>
            <p:cNvSpPr>
              <a:spLocks/>
            </p:cNvSpPr>
            <p:nvPr/>
          </p:nvSpPr>
          <p:spPr bwMode="auto">
            <a:xfrm>
              <a:off x="3239105" y="2336255"/>
              <a:ext cx="382534" cy="2745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8" y="393"/>
                </a:cxn>
                <a:cxn ang="0">
                  <a:pos x="377" y="531"/>
                </a:cxn>
                <a:cxn ang="0">
                  <a:pos x="947" y="531"/>
                </a:cxn>
              </a:cxnLst>
              <a:rect l="0" t="0" r="r" b="b"/>
              <a:pathLst>
                <a:path w="947" h="554">
                  <a:moveTo>
                    <a:pt x="0" y="0"/>
                  </a:moveTo>
                  <a:cubicBezTo>
                    <a:pt x="11" y="64"/>
                    <a:pt x="5" y="304"/>
                    <a:pt x="68" y="393"/>
                  </a:cubicBezTo>
                  <a:cubicBezTo>
                    <a:pt x="131" y="482"/>
                    <a:pt x="231" y="508"/>
                    <a:pt x="377" y="531"/>
                  </a:cubicBezTo>
                  <a:cubicBezTo>
                    <a:pt x="523" y="554"/>
                    <a:pt x="735" y="542"/>
                    <a:pt x="947" y="531"/>
                  </a:cubicBezTo>
                </a:path>
              </a:pathLst>
            </a:custGeom>
            <a:noFill/>
            <a:ln w="12700">
              <a:solidFill>
                <a:srgbClr val="0066FF">
                  <a:lumMod val="75000"/>
                </a:srgb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aphicFrame>
        <p:nvGraphicFramePr>
          <p:cNvPr id="185" name="Object 11"/>
          <p:cNvGraphicFramePr>
            <a:graphicFrameLocks noChangeAspect="1"/>
          </p:cNvGraphicFramePr>
          <p:nvPr/>
        </p:nvGraphicFramePr>
        <p:xfrm>
          <a:off x="4434577" y="4275799"/>
          <a:ext cx="557956" cy="437966"/>
        </p:xfrm>
        <a:graphic>
          <a:graphicData uri="http://schemas.openxmlformats.org/presentationml/2006/ole">
            <p:oleObj spid="_x0000_s214018" name="Picture" r:id="rId4" imgW="1504800" imgH="1181160" progId="Word.Picture.8">
              <p:embed/>
            </p:oleObj>
          </a:graphicData>
        </a:graphic>
      </p:graphicFrame>
      <p:graphicFrame>
        <p:nvGraphicFramePr>
          <p:cNvPr id="186" name="Object 12"/>
          <p:cNvGraphicFramePr>
            <a:graphicFrameLocks noChangeAspect="1"/>
          </p:cNvGraphicFramePr>
          <p:nvPr/>
        </p:nvGraphicFramePr>
        <p:xfrm>
          <a:off x="5708581" y="2251184"/>
          <a:ext cx="926306" cy="438596"/>
        </p:xfrm>
        <a:graphic>
          <a:graphicData uri="http://schemas.openxmlformats.org/presentationml/2006/ole">
            <p:oleObj spid="_x0000_s214019" name="Picture" r:id="rId5" imgW="2933640" imgH="1181160" progId="Word.Picture.8">
              <p:embed/>
            </p:oleObj>
          </a:graphicData>
        </a:graphic>
      </p:graphicFrame>
      <p:pic>
        <p:nvPicPr>
          <p:cNvPr id="205" name="Picture 8" descr="C:\TEMP\Temporary Internet Files\Content.IE5\H9HYOFTB\MCj0432631000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13347" y="4095631"/>
            <a:ext cx="504056" cy="504056"/>
          </a:xfrm>
          <a:prstGeom prst="rect">
            <a:avLst/>
          </a:prstGeom>
          <a:noFill/>
        </p:spPr>
      </p:pic>
      <p:pic>
        <p:nvPicPr>
          <p:cNvPr id="206" name="Picture 12" descr="C:\TEMP\Temporary Internet Files\Content.IE5\Z1ND3AFY\MCj0431631000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22402" y="3125854"/>
            <a:ext cx="432048" cy="432048"/>
          </a:xfrm>
          <a:prstGeom prst="rect">
            <a:avLst/>
          </a:prstGeom>
          <a:noFill/>
        </p:spPr>
      </p:pic>
      <p:sp>
        <p:nvSpPr>
          <p:cNvPr id="220" name="Textfeld 219"/>
          <p:cNvSpPr txBox="1"/>
          <p:nvPr/>
        </p:nvSpPr>
        <p:spPr>
          <a:xfrm>
            <a:off x="5177859" y="4638022"/>
            <a:ext cx="16748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0" noProof="0" dirty="0" err="1" smtClean="0">
                <a:solidFill>
                  <a:srgbClr val="000000"/>
                </a:solidFill>
              </a:rPr>
              <a:t>Reliability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21" name="Textfeld 220"/>
          <p:cNvSpPr txBox="1"/>
          <p:nvPr/>
        </p:nvSpPr>
        <p:spPr>
          <a:xfrm>
            <a:off x="3897695" y="4694397"/>
            <a:ext cx="16748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Dependencies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22" name="Textfeld 221"/>
          <p:cNvSpPr txBox="1"/>
          <p:nvPr/>
        </p:nvSpPr>
        <p:spPr>
          <a:xfrm>
            <a:off x="5436096" y="1981283"/>
            <a:ext cx="16748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Structure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&amp; States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23" name="Textfeld 222"/>
          <p:cNvSpPr txBox="1"/>
          <p:nvPr/>
        </p:nvSpPr>
        <p:spPr>
          <a:xfrm>
            <a:off x="2192174" y="4577047"/>
            <a:ext cx="18423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Maintenance &amp; Logistics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24" name="Textfeld 223"/>
          <p:cNvSpPr txBox="1"/>
          <p:nvPr/>
        </p:nvSpPr>
        <p:spPr>
          <a:xfrm>
            <a:off x="1600996" y="3501262"/>
            <a:ext cx="16748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Costs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25" name="Textfeld 224"/>
          <p:cNvSpPr txBox="1"/>
          <p:nvPr/>
        </p:nvSpPr>
        <p:spPr>
          <a:xfrm>
            <a:off x="3882148" y="1935477"/>
            <a:ext cx="16748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Production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Process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pSp>
        <p:nvGrpSpPr>
          <p:cNvPr id="8" name="Gruppieren 225"/>
          <p:cNvGrpSpPr/>
          <p:nvPr/>
        </p:nvGrpSpPr>
        <p:grpSpPr>
          <a:xfrm>
            <a:off x="4395824" y="2193312"/>
            <a:ext cx="647509" cy="288032"/>
            <a:chOff x="6036538" y="5733256"/>
            <a:chExt cx="959919" cy="360040"/>
          </a:xfrm>
        </p:grpSpPr>
        <p:sp>
          <p:nvSpPr>
            <p:cNvPr id="227" name="Eingekerbter Richtungspfeil 226"/>
            <p:cNvSpPr/>
            <p:nvPr/>
          </p:nvSpPr>
          <p:spPr>
            <a:xfrm>
              <a:off x="6036538" y="5733256"/>
              <a:ext cx="288032" cy="360040"/>
            </a:xfrm>
            <a:prstGeom prst="chevron">
              <a:avLst>
                <a:gd name="adj" fmla="val 40079"/>
              </a:avLst>
            </a:prstGeom>
            <a:solidFill>
              <a:srgbClr val="0066FF">
                <a:lumMod val="40000"/>
                <a:lumOff val="60000"/>
                <a:alpha val="30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8" name="Eingekerbter Richtungspfeil 227"/>
            <p:cNvSpPr/>
            <p:nvPr/>
          </p:nvSpPr>
          <p:spPr>
            <a:xfrm>
              <a:off x="6209132" y="5733256"/>
              <a:ext cx="288032" cy="360040"/>
            </a:xfrm>
            <a:prstGeom prst="chevron">
              <a:avLst>
                <a:gd name="adj" fmla="val 40079"/>
              </a:avLst>
            </a:prstGeom>
            <a:solidFill>
              <a:srgbClr val="0066FF">
                <a:lumMod val="40000"/>
                <a:lumOff val="60000"/>
                <a:alpha val="50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9" name="Eingekerbter Richtungspfeil 228"/>
            <p:cNvSpPr/>
            <p:nvPr/>
          </p:nvSpPr>
          <p:spPr>
            <a:xfrm>
              <a:off x="6376963" y="5733256"/>
              <a:ext cx="288032" cy="360040"/>
            </a:xfrm>
            <a:prstGeom prst="chevron">
              <a:avLst>
                <a:gd name="adj" fmla="val 40079"/>
              </a:avLst>
            </a:prstGeom>
            <a:solidFill>
              <a:srgbClr val="0066FF">
                <a:lumMod val="40000"/>
                <a:lumOff val="60000"/>
                <a:alpha val="70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0" name="Eingekerbter Richtungspfeil 229"/>
            <p:cNvSpPr/>
            <p:nvPr/>
          </p:nvSpPr>
          <p:spPr>
            <a:xfrm>
              <a:off x="6540594" y="5733256"/>
              <a:ext cx="288032" cy="360040"/>
            </a:xfrm>
            <a:prstGeom prst="chevron">
              <a:avLst>
                <a:gd name="adj" fmla="val 40079"/>
              </a:avLst>
            </a:prstGeom>
            <a:solidFill>
              <a:srgbClr val="0066FF">
                <a:lumMod val="40000"/>
                <a:lumOff val="60000"/>
                <a:alpha val="90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1" name="Eingekerbter Richtungspfeil 230"/>
            <p:cNvSpPr/>
            <p:nvPr/>
          </p:nvSpPr>
          <p:spPr>
            <a:xfrm>
              <a:off x="6708425" y="5733256"/>
              <a:ext cx="288032" cy="360040"/>
            </a:xfrm>
            <a:prstGeom prst="chevron">
              <a:avLst>
                <a:gd name="adj" fmla="val 40079"/>
              </a:avLst>
            </a:prstGeom>
            <a:solidFill>
              <a:srgbClr val="0066FF">
                <a:lumMod val="40000"/>
                <a:lumOff val="60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97" name="Oval 9"/>
          <p:cNvSpPr>
            <a:spLocks noChangeArrowheads="1"/>
          </p:cNvSpPr>
          <p:nvPr/>
        </p:nvSpPr>
        <p:spPr bwMode="auto">
          <a:xfrm>
            <a:off x="3191838" y="2996952"/>
            <a:ext cx="3036346" cy="756000"/>
          </a:xfrm>
          <a:prstGeom prst="ellipse">
            <a:avLst/>
          </a:prstGeom>
          <a:solidFill>
            <a:srgbClr val="FF9900"/>
          </a:solidFill>
          <a:ln w="12700" algn="ctr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00" name="Text Box 12"/>
          <p:cNvSpPr txBox="1">
            <a:spLocks noChangeArrowheads="1"/>
          </p:cNvSpPr>
          <p:nvPr/>
        </p:nvSpPr>
        <p:spPr bwMode="auto">
          <a:xfrm>
            <a:off x="3736874" y="3191596"/>
            <a:ext cx="1946275" cy="3667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</a:rPr>
              <a:t>Availability</a:t>
            </a:r>
            <a:endParaRPr kumimoji="0" lang="de-DE" sz="20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07" name="Text Box 16"/>
          <p:cNvSpPr txBox="1">
            <a:spLocks noChangeArrowheads="1"/>
          </p:cNvSpPr>
          <p:nvPr/>
        </p:nvSpPr>
        <p:spPr bwMode="auto">
          <a:xfrm>
            <a:off x="5975128" y="3003072"/>
            <a:ext cx="2721318" cy="28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/>
          <a:lstStyle/>
          <a:p>
            <a:pPr algn="ctr">
              <a:lnSpc>
                <a:spcPct val="90000"/>
              </a:lnSpc>
            </a:pPr>
            <a:r>
              <a:rPr lang="en-US" sz="1200" dirty="0" smtClean="0"/>
              <a:t>Functions</a:t>
            </a:r>
            <a:endParaRPr lang="en-US" sz="1200" dirty="0"/>
          </a:p>
        </p:txBody>
      </p:sp>
      <p:grpSp>
        <p:nvGrpSpPr>
          <p:cNvPr id="128" name="Gruppieren 127"/>
          <p:cNvGrpSpPr/>
          <p:nvPr/>
        </p:nvGrpSpPr>
        <p:grpSpPr>
          <a:xfrm>
            <a:off x="6792465" y="3250979"/>
            <a:ext cx="1127598" cy="253848"/>
            <a:chOff x="1081590" y="4044154"/>
            <a:chExt cx="1127598" cy="253848"/>
          </a:xfrm>
        </p:grpSpPr>
        <p:sp>
          <p:nvSpPr>
            <p:cNvPr id="109" name="Rechteck 108"/>
            <p:cNvSpPr/>
            <p:nvPr/>
          </p:nvSpPr>
          <p:spPr bwMode="auto">
            <a:xfrm>
              <a:off x="1081590" y="4107616"/>
              <a:ext cx="144016" cy="720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042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0" name="Rechteck 109"/>
            <p:cNvSpPr/>
            <p:nvPr/>
          </p:nvSpPr>
          <p:spPr bwMode="auto">
            <a:xfrm>
              <a:off x="1395260" y="4044154"/>
              <a:ext cx="144016" cy="720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042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1" name="Rechteck 110"/>
            <p:cNvSpPr/>
            <p:nvPr/>
          </p:nvSpPr>
          <p:spPr bwMode="auto">
            <a:xfrm>
              <a:off x="1395260" y="4171078"/>
              <a:ext cx="144016" cy="720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042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2" name="Rechteck 111"/>
            <p:cNvSpPr/>
            <p:nvPr/>
          </p:nvSpPr>
          <p:spPr bwMode="auto">
            <a:xfrm>
              <a:off x="1760206" y="4107616"/>
              <a:ext cx="144016" cy="720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042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3" name="Rechteck 112"/>
            <p:cNvSpPr/>
            <p:nvPr/>
          </p:nvSpPr>
          <p:spPr bwMode="auto">
            <a:xfrm>
              <a:off x="1760206" y="4225994"/>
              <a:ext cx="144016" cy="720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042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14" name="Gewinkelte Verbindung 113"/>
            <p:cNvCxnSpPr>
              <a:stCxn id="109" idx="3"/>
              <a:endCxn id="111" idx="1"/>
            </p:cNvCxnSpPr>
            <p:nvPr/>
          </p:nvCxnSpPr>
          <p:spPr bwMode="auto">
            <a:xfrm>
              <a:off x="1225606" y="4143620"/>
              <a:ext cx="169654" cy="63462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5" name="Gewinkelte Verbindung 114"/>
            <p:cNvCxnSpPr>
              <a:stCxn id="109" idx="3"/>
              <a:endCxn id="110" idx="1"/>
            </p:cNvCxnSpPr>
            <p:nvPr/>
          </p:nvCxnSpPr>
          <p:spPr bwMode="auto">
            <a:xfrm flipV="1">
              <a:off x="1225606" y="4080158"/>
              <a:ext cx="169654" cy="63462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6" name="Gewinkelte Verbindung 115"/>
            <p:cNvCxnSpPr>
              <a:stCxn id="111" idx="3"/>
              <a:endCxn id="112" idx="1"/>
            </p:cNvCxnSpPr>
            <p:nvPr/>
          </p:nvCxnSpPr>
          <p:spPr bwMode="auto">
            <a:xfrm flipV="1">
              <a:off x="1539276" y="4143620"/>
              <a:ext cx="220930" cy="63462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Form 408"/>
            <p:cNvCxnSpPr>
              <a:stCxn id="111" idx="3"/>
              <a:endCxn id="113" idx="1"/>
            </p:cNvCxnSpPr>
            <p:nvPr/>
          </p:nvCxnSpPr>
          <p:spPr bwMode="auto">
            <a:xfrm>
              <a:off x="1539276" y="4207082"/>
              <a:ext cx="220930" cy="54916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8" name="Rechteck 117"/>
            <p:cNvSpPr/>
            <p:nvPr/>
          </p:nvSpPr>
          <p:spPr bwMode="auto">
            <a:xfrm>
              <a:off x="2065172" y="4107616"/>
              <a:ext cx="144016" cy="720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1042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19" name="Gerade Verbindung 118"/>
            <p:cNvCxnSpPr>
              <a:stCxn id="112" idx="3"/>
              <a:endCxn id="118" idx="1"/>
            </p:cNvCxnSpPr>
            <p:nvPr/>
          </p:nvCxnSpPr>
          <p:spPr bwMode="auto">
            <a:xfrm>
              <a:off x="1904222" y="4143620"/>
              <a:ext cx="16095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25" name="Text Box 16"/>
          <p:cNvSpPr txBox="1">
            <a:spLocks noChangeArrowheads="1"/>
          </p:cNvSpPr>
          <p:nvPr/>
        </p:nvSpPr>
        <p:spPr bwMode="auto">
          <a:xfrm>
            <a:off x="2762690" y="2178198"/>
            <a:ext cx="963378" cy="28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/>
          <a:lstStyle/>
          <a:p>
            <a:pPr algn="ctr">
              <a:lnSpc>
                <a:spcPct val="90000"/>
              </a:lnSpc>
            </a:pPr>
            <a:r>
              <a:rPr lang="en-US" sz="1200" dirty="0" smtClean="0"/>
              <a:t>Operations</a:t>
            </a:r>
            <a:endParaRPr lang="en-US" sz="1200" dirty="0"/>
          </a:p>
        </p:txBody>
      </p:sp>
      <p:sp>
        <p:nvSpPr>
          <p:cNvPr id="135" name="Pfeil nach unten 134"/>
          <p:cNvSpPr>
            <a:spLocks noChangeAspect="1"/>
          </p:cNvSpPr>
          <p:nvPr/>
        </p:nvSpPr>
        <p:spPr bwMode="auto">
          <a:xfrm rot="16200000">
            <a:off x="660404" y="5579938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75" name="Pfeil nach links und rechts 74"/>
          <p:cNvSpPr/>
          <p:nvPr/>
        </p:nvSpPr>
        <p:spPr bwMode="auto">
          <a:xfrm>
            <a:off x="2718901" y="3235647"/>
            <a:ext cx="432048" cy="288032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latin typeface="Arial" charset="0"/>
              <a:ea typeface="ＭＳ Ｐゴシック" pitchFamily="124" charset="-128"/>
            </a:endParaRPr>
          </a:p>
        </p:txBody>
      </p:sp>
      <p:sp>
        <p:nvSpPr>
          <p:cNvPr id="76" name="Pfeil nach links und rechts 75"/>
          <p:cNvSpPr/>
          <p:nvPr/>
        </p:nvSpPr>
        <p:spPr bwMode="auto">
          <a:xfrm>
            <a:off x="6258412" y="3235647"/>
            <a:ext cx="432048" cy="288032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latin typeface="Arial" charset="0"/>
              <a:ea typeface="ＭＳ Ｐゴシック" pitchFamily="124" charset="-128"/>
            </a:endParaRPr>
          </a:p>
        </p:txBody>
      </p:sp>
      <p:sp>
        <p:nvSpPr>
          <p:cNvPr id="77" name="Pfeil nach links und rechts 76"/>
          <p:cNvSpPr/>
          <p:nvPr/>
        </p:nvSpPr>
        <p:spPr bwMode="auto">
          <a:xfrm rot="18018294">
            <a:off x="5542327" y="2720472"/>
            <a:ext cx="432048" cy="288032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latin typeface="Arial" charset="0"/>
              <a:ea typeface="ＭＳ Ｐゴシック" pitchFamily="124" charset="-128"/>
            </a:endParaRPr>
          </a:p>
        </p:txBody>
      </p:sp>
      <p:sp>
        <p:nvSpPr>
          <p:cNvPr id="78" name="Pfeil nach links und rechts 77"/>
          <p:cNvSpPr/>
          <p:nvPr/>
        </p:nvSpPr>
        <p:spPr bwMode="auto">
          <a:xfrm rot="5400000">
            <a:off x="4499992" y="2606684"/>
            <a:ext cx="432048" cy="288032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latin typeface="Arial" charset="0"/>
              <a:ea typeface="ＭＳ Ｐゴシック" pitchFamily="124" charset="-128"/>
            </a:endParaRPr>
          </a:p>
        </p:txBody>
      </p:sp>
      <p:sp>
        <p:nvSpPr>
          <p:cNvPr id="80" name="Pfeil nach links und rechts 79"/>
          <p:cNvSpPr/>
          <p:nvPr/>
        </p:nvSpPr>
        <p:spPr bwMode="auto">
          <a:xfrm rot="5400000">
            <a:off x="4499992" y="3861048"/>
            <a:ext cx="432048" cy="288032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latin typeface="Arial" charset="0"/>
              <a:ea typeface="ＭＳ Ｐゴシック" pitchFamily="124" charset="-128"/>
            </a:endParaRPr>
          </a:p>
        </p:txBody>
      </p:sp>
      <p:sp>
        <p:nvSpPr>
          <p:cNvPr id="81" name="Pfeil nach links und rechts 80"/>
          <p:cNvSpPr/>
          <p:nvPr/>
        </p:nvSpPr>
        <p:spPr bwMode="auto">
          <a:xfrm rot="3581706" flipH="1">
            <a:off x="3402553" y="2720472"/>
            <a:ext cx="432048" cy="288032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latin typeface="Arial" charset="0"/>
              <a:ea typeface="ＭＳ Ｐゴシック" pitchFamily="124" charset="-128"/>
            </a:endParaRPr>
          </a:p>
        </p:txBody>
      </p:sp>
      <p:sp>
        <p:nvSpPr>
          <p:cNvPr id="82" name="Pfeil nach links und rechts 81"/>
          <p:cNvSpPr/>
          <p:nvPr/>
        </p:nvSpPr>
        <p:spPr bwMode="auto">
          <a:xfrm rot="3581706" flipH="1">
            <a:off x="5542327" y="3760184"/>
            <a:ext cx="432048" cy="288032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latin typeface="Arial" charset="0"/>
              <a:ea typeface="ＭＳ Ｐゴシック" pitchFamily="124" charset="-128"/>
            </a:endParaRPr>
          </a:p>
        </p:txBody>
      </p:sp>
      <p:sp>
        <p:nvSpPr>
          <p:cNvPr id="83" name="Pfeil nach links und rechts 82"/>
          <p:cNvSpPr/>
          <p:nvPr/>
        </p:nvSpPr>
        <p:spPr bwMode="auto">
          <a:xfrm rot="18018294">
            <a:off x="3402553" y="3760184"/>
            <a:ext cx="432048" cy="288032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 smtClean="0">
              <a:latin typeface="Arial" charset="0"/>
              <a:ea typeface="ＭＳ Ｐゴシック" pitchFamily="124" charset="-128"/>
            </a:endParaRPr>
          </a:p>
        </p:txBody>
      </p:sp>
      <p:sp>
        <p:nvSpPr>
          <p:cNvPr id="84" name="Textfeld 83"/>
          <p:cNvSpPr txBox="1"/>
          <p:nvPr/>
        </p:nvSpPr>
        <p:spPr>
          <a:xfrm>
            <a:off x="2555776" y="1331476"/>
            <a:ext cx="4365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err="1" smtClean="0"/>
              <a:t>Availability</a:t>
            </a:r>
            <a:r>
              <a:rPr lang="de-DE" sz="2000" b="1" dirty="0" smtClean="0"/>
              <a:t> Modeling </a:t>
            </a:r>
            <a:r>
              <a:rPr lang="de-DE" sz="2000" b="1" dirty="0" err="1" smtClean="0"/>
              <a:t>and</a:t>
            </a:r>
            <a:r>
              <a:rPr lang="de-DE" sz="2000" b="1" dirty="0" smtClean="0"/>
              <a:t> Analysis</a:t>
            </a:r>
            <a:endParaRPr lang="de-DE" sz="2000" b="1" dirty="0"/>
          </a:p>
        </p:txBody>
      </p:sp>
      <p:sp>
        <p:nvSpPr>
          <p:cNvPr id="60" name="Rechteck 59"/>
          <p:cNvSpPr/>
          <p:nvPr/>
        </p:nvSpPr>
        <p:spPr bwMode="auto">
          <a:xfrm>
            <a:off x="3264304" y="2398217"/>
            <a:ext cx="288032" cy="144016"/>
          </a:xfrm>
          <a:prstGeom prst="rect">
            <a:avLst/>
          </a:prstGeom>
          <a:solidFill>
            <a:srgbClr val="30558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61" name="Rechteck 60"/>
          <p:cNvSpPr/>
          <p:nvPr/>
        </p:nvSpPr>
        <p:spPr bwMode="auto">
          <a:xfrm>
            <a:off x="3120288" y="2398217"/>
            <a:ext cx="72008" cy="144016"/>
          </a:xfrm>
          <a:prstGeom prst="rect">
            <a:avLst/>
          </a:prstGeom>
          <a:solidFill>
            <a:srgbClr val="648DC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62" name="Rechteck 61"/>
          <p:cNvSpPr/>
          <p:nvPr/>
        </p:nvSpPr>
        <p:spPr bwMode="auto">
          <a:xfrm>
            <a:off x="2832256" y="2470225"/>
            <a:ext cx="144016" cy="72008"/>
          </a:xfrm>
          <a:prstGeom prst="rect">
            <a:avLst/>
          </a:prstGeom>
          <a:solidFill>
            <a:srgbClr val="BCD4E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1" i="0" u="none" strike="noStrike" cap="none" normalizeH="0" baseline="0" smtClean="0">
              <a:ln>
                <a:noFill/>
              </a:ln>
              <a:solidFill>
                <a:srgbClr val="1F3A45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cxnSp>
        <p:nvCxnSpPr>
          <p:cNvPr id="66" name="Gerade Verbindung mit Pfeil 65"/>
          <p:cNvCxnSpPr/>
          <p:nvPr/>
        </p:nvCxnSpPr>
        <p:spPr bwMode="auto">
          <a:xfrm>
            <a:off x="2760248" y="2542233"/>
            <a:ext cx="936104" cy="0"/>
          </a:xfrm>
          <a:prstGeom prst="straightConnector1">
            <a:avLst/>
          </a:prstGeom>
          <a:solidFill>
            <a:srgbClr val="FFFFFF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5" name="Titel 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57" name="Rectangle 7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476" y="1197049"/>
            <a:ext cx="9021763" cy="604837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0" tIns="72377" rIns="0" bIns="0" numCol="1" anchor="t" anchorCtr="0" compatLnSpc="1">
            <a:prstTxWarp prst="textNoShape">
              <a:avLst/>
            </a:prstTxWarp>
          </a:bodyPr>
          <a:lstStyle/>
          <a:p>
            <a:pPr marL="347663" marR="0" lvl="0" indent="-347663" algn="l" defTabSz="957263" rtl="0" eaLnBrk="0" fontAlgn="base" latinLnBrk="0" hangingPunct="0">
              <a:lnSpc>
                <a:spcPct val="50000"/>
              </a:lnSpc>
              <a:spcBef>
                <a:spcPct val="25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1800" b="0" i="0" u="none" strike="noStrike" kern="0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7663" marR="0" lvl="0" indent="-347663" algn="l" defTabSz="957263" rtl="0" eaLnBrk="0" fontAlgn="base" latinLnBrk="0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Char char="è"/>
              <a:tabLst/>
              <a:defRPr/>
            </a:pPr>
            <a:r>
              <a:rPr kumimoji="0" lang="en-US" b="1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Prediction</a:t>
            </a:r>
            <a:r>
              <a:rPr kumimoji="0" lang="en-US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 of operational availability</a:t>
            </a:r>
          </a:p>
          <a:p>
            <a:pPr marL="347663" marR="0" lvl="0" indent="-347663" algn="l" defTabSz="957263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Char char="è"/>
              <a:tabLst/>
              <a:defRPr/>
            </a:pPr>
            <a:endParaRPr kumimoji="0" lang="en-US" b="0" i="0" u="none" strike="noStrike" kern="0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7663" marR="0" lvl="0" indent="-347663" algn="l" defTabSz="957263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Char char="è"/>
              <a:tabLst/>
              <a:defRPr/>
            </a:pPr>
            <a:r>
              <a:rPr kumimoji="0" lang="en-US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rPr>
              <a:t>Decision between alternatives: </a:t>
            </a:r>
          </a:p>
          <a:p>
            <a:pPr marL="800100" lvl="3" indent="-342900" defTabSz="957263" fontAlgn="base">
              <a:spcBef>
                <a:spcPts val="60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dirty="0" smtClean="0">
                <a:cs typeface="ＭＳ Ｐゴシック"/>
                <a:sym typeface="Wingdings" pitchFamily="2" charset="2"/>
              </a:rPr>
              <a:t>Operation strategy</a:t>
            </a:r>
          </a:p>
          <a:p>
            <a:pPr marL="800100" lvl="3" indent="-342900" defTabSz="957263" fontAlgn="base">
              <a:spcBef>
                <a:spcPts val="60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dirty="0" smtClean="0">
                <a:cs typeface="ＭＳ Ｐゴシック"/>
                <a:sym typeface="Wingdings" pitchFamily="2" charset="2"/>
              </a:rPr>
              <a:t>Production process</a:t>
            </a:r>
          </a:p>
          <a:p>
            <a:pPr marL="800100" lvl="3" indent="-342900" defTabSz="957263" fontAlgn="base">
              <a:spcBef>
                <a:spcPts val="60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dirty="0" smtClean="0">
                <a:cs typeface="ＭＳ Ｐゴシック"/>
                <a:sym typeface="Wingdings" pitchFamily="2" charset="2"/>
              </a:rPr>
              <a:t>System configurations</a:t>
            </a:r>
          </a:p>
          <a:p>
            <a:pPr marL="800100" lvl="3" indent="-342900" defTabSz="957263" fontAlgn="base">
              <a:spcBef>
                <a:spcPts val="60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dirty="0" smtClean="0">
                <a:cs typeface="ＭＳ Ｐゴシック"/>
                <a:sym typeface="Wingdings" pitchFamily="2" charset="2"/>
              </a:rPr>
              <a:t>Reliability demands</a:t>
            </a:r>
          </a:p>
          <a:p>
            <a:pPr marL="800100" lvl="3" indent="-342900" defTabSz="957263" fontAlgn="base">
              <a:spcBef>
                <a:spcPts val="60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dirty="0" smtClean="0">
                <a:cs typeface="ＭＳ Ｐゴシック"/>
                <a:sym typeface="Wingdings" pitchFamily="2" charset="2"/>
              </a:rPr>
              <a:t>Maintenance strategy</a:t>
            </a:r>
          </a:p>
          <a:p>
            <a:pPr marL="800100" lvl="3" indent="-342900" defTabSz="957263" fontAlgn="base">
              <a:spcBef>
                <a:spcPts val="600"/>
              </a:spcBef>
              <a:buSzPct val="100000"/>
              <a:buFont typeface="Wingdings" pitchFamily="2" charset="2"/>
              <a:buChar char="§"/>
              <a:defRPr/>
            </a:pPr>
            <a:r>
              <a:rPr lang="en-US" dirty="0" smtClean="0">
                <a:cs typeface="ＭＳ Ｐゴシック"/>
                <a:sym typeface="Wingdings" pitchFamily="2" charset="2"/>
              </a:rPr>
              <a:t>Logistics concepts</a:t>
            </a:r>
          </a:p>
          <a:p>
            <a:pPr marL="347663" marR="0" lvl="0" indent="-347663" algn="l" defTabSz="957263" rtl="0" eaLnBrk="0" fontAlgn="base" latinLnBrk="0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Char char="è"/>
              <a:tabLst/>
              <a:defRPr/>
            </a:pPr>
            <a:endParaRPr kumimoji="0" lang="en-US" sz="1800" b="0" i="0" u="none" strike="noStrike" kern="0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7663" marR="0" lvl="0" indent="-347663" algn="l" defTabSz="957263" rtl="0" eaLnBrk="0" fontAlgn="base" latinLnBrk="0" hangingPunct="0">
              <a:lnSpc>
                <a:spcPct val="110000"/>
              </a:lnSpc>
              <a:spcBef>
                <a:spcPct val="25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Char char="è"/>
              <a:tabLst/>
              <a:defRPr/>
            </a:pPr>
            <a:endParaRPr kumimoji="0" lang="en-US" sz="1800" b="0" i="0" u="none" strike="noStrike" kern="0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Pfeil nach unten 21"/>
          <p:cNvSpPr>
            <a:spLocks noChangeAspect="1"/>
          </p:cNvSpPr>
          <p:nvPr/>
        </p:nvSpPr>
        <p:spPr bwMode="auto">
          <a:xfrm rot="16200000">
            <a:off x="674858" y="1516229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24" name="Pfeil nach unten 23"/>
          <p:cNvSpPr>
            <a:spLocks noChangeAspect="1"/>
          </p:cNvSpPr>
          <p:nvPr/>
        </p:nvSpPr>
        <p:spPr bwMode="auto">
          <a:xfrm rot="16200000">
            <a:off x="668709" y="2249481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11" name="Textfeld 20"/>
          <p:cNvSpPr txBox="1">
            <a:spLocks noChangeArrowheads="1"/>
          </p:cNvSpPr>
          <p:nvPr/>
        </p:nvSpPr>
        <p:spPr bwMode="auto">
          <a:xfrm>
            <a:off x="971600" y="5394702"/>
            <a:ext cx="7920879" cy="369332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kern="0" noProof="0" dirty="0" smtClean="0">
                <a:solidFill>
                  <a:srgbClr val="000000"/>
                </a:solidFill>
                <a:cs typeface="Arial" charset="0"/>
              </a:rPr>
              <a:t>Necessary: Powerful methods for availability analysis and prediction</a:t>
            </a:r>
            <a:endParaRPr kumimoji="0" lang="de-DE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12" name="Pfeil nach unten 11"/>
          <p:cNvSpPr>
            <a:spLocks noChangeAspect="1"/>
          </p:cNvSpPr>
          <p:nvPr/>
        </p:nvSpPr>
        <p:spPr bwMode="auto">
          <a:xfrm rot="16200000">
            <a:off x="660404" y="5457408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Availability Modeling</a:t>
            </a:r>
            <a:endParaRPr lang="en-US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928670"/>
            <a:ext cx="2072234" cy="1955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a typeface="ＭＳ Ｐゴシック" pitchFamily="124" charset="-128"/>
              </a:rPr>
              <a:t>Availability Modeling and Analysis</a:t>
            </a:r>
            <a:endParaRPr lang="en-US" dirty="0">
              <a:solidFill>
                <a:schemeClr val="tx1"/>
              </a:solidFill>
              <a:ea typeface="ＭＳ Ｐゴシック" pitchFamily="124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Oval 171"/>
          <p:cNvSpPr>
            <a:spLocks noChangeArrowheads="1"/>
          </p:cNvSpPr>
          <p:nvPr/>
        </p:nvSpPr>
        <p:spPr bwMode="auto">
          <a:xfrm>
            <a:off x="2206596" y="2420888"/>
            <a:ext cx="4860000" cy="1258888"/>
          </a:xfrm>
          <a:prstGeom prst="ellipse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00"/>
                </a:solidFill>
              </a:rPr>
              <a:t>Availability </a:t>
            </a:r>
            <a:br>
              <a:rPr lang="en-US" sz="2000" b="1" dirty="0" smtClean="0">
                <a:solidFill>
                  <a:srgbClr val="000000"/>
                </a:solidFill>
              </a:rPr>
            </a:br>
            <a:r>
              <a:rPr lang="en-US" sz="2000" b="1" dirty="0" smtClean="0">
                <a:solidFill>
                  <a:srgbClr val="000000"/>
                </a:solidFill>
              </a:rPr>
              <a:t>Modeling and Analysis</a:t>
            </a: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6" name="Oval 171"/>
          <p:cNvSpPr>
            <a:spLocks noChangeArrowheads="1"/>
          </p:cNvSpPr>
          <p:nvPr/>
        </p:nvSpPr>
        <p:spPr bwMode="auto">
          <a:xfrm>
            <a:off x="1043928" y="4581208"/>
            <a:ext cx="2880000" cy="720000"/>
          </a:xfrm>
          <a:prstGeom prst="ellipse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smtClean="0">
                <a:solidFill>
                  <a:srgbClr val="000000"/>
                </a:solidFill>
              </a:rPr>
              <a:t>Modeling</a:t>
            </a:r>
            <a:endParaRPr lang="en-US" sz="2000" b="1">
              <a:solidFill>
                <a:srgbClr val="000000"/>
              </a:solidFill>
            </a:endParaRPr>
          </a:p>
        </p:txBody>
      </p:sp>
      <p:sp>
        <p:nvSpPr>
          <p:cNvPr id="7" name="Oval 171"/>
          <p:cNvSpPr>
            <a:spLocks noChangeArrowheads="1"/>
          </p:cNvSpPr>
          <p:nvPr/>
        </p:nvSpPr>
        <p:spPr bwMode="auto">
          <a:xfrm>
            <a:off x="5580432" y="4581208"/>
            <a:ext cx="2880000" cy="720000"/>
          </a:xfrm>
          <a:prstGeom prst="ellipse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00"/>
                </a:solidFill>
              </a:rPr>
              <a:t>Analysis &amp; Prediction</a:t>
            </a:r>
            <a:endParaRPr lang="en-US" sz="2000" b="1" dirty="0">
              <a:solidFill>
                <a:srgbClr val="000000"/>
              </a:solidFill>
            </a:endParaRPr>
          </a:p>
        </p:txBody>
      </p:sp>
      <p:sp>
        <p:nvSpPr>
          <p:cNvPr id="8" name="Pfeil nach unten 7"/>
          <p:cNvSpPr/>
          <p:nvPr/>
        </p:nvSpPr>
        <p:spPr bwMode="auto">
          <a:xfrm rot="19515833">
            <a:off x="6223462" y="3695585"/>
            <a:ext cx="576064" cy="792089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>
              <a:solidFill>
                <a:srgbClr val="000000"/>
              </a:solidFill>
            </a:endParaRPr>
          </a:p>
        </p:txBody>
      </p:sp>
      <p:sp>
        <p:nvSpPr>
          <p:cNvPr id="9" name="Pfeil nach unten 8"/>
          <p:cNvSpPr/>
          <p:nvPr/>
        </p:nvSpPr>
        <p:spPr bwMode="auto">
          <a:xfrm rot="2084167" flipH="1">
            <a:off x="2453450" y="3666558"/>
            <a:ext cx="576064" cy="792089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22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70"/>
          <p:cNvGrpSpPr/>
          <p:nvPr/>
        </p:nvGrpSpPr>
        <p:grpSpPr>
          <a:xfrm>
            <a:off x="6101063" y="3284791"/>
            <a:ext cx="2448272" cy="2953488"/>
            <a:chOff x="6101063" y="3269677"/>
            <a:chExt cx="2448272" cy="2953488"/>
          </a:xfrm>
        </p:grpSpPr>
        <p:sp>
          <p:nvSpPr>
            <p:cNvPr id="15" name="Rechteck 14"/>
            <p:cNvSpPr/>
            <p:nvPr/>
          </p:nvSpPr>
          <p:spPr bwMode="auto">
            <a:xfrm>
              <a:off x="6101063" y="3269677"/>
              <a:ext cx="2448272" cy="295348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 smtClean="0">
                  <a:solidFill>
                    <a:srgbClr val="000000"/>
                  </a:solidFill>
                </a:rPr>
                <a:t>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en-US" sz="1400" b="1" dirty="0" smtClean="0">
                  <a:solidFill>
                    <a:srgbClr val="000000"/>
                  </a:solidFill>
                </a:rPr>
                <a:t> Markov state graphs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400" b="1" dirty="0" smtClean="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endParaRPr lang="en-US" sz="1400" b="1" dirty="0" smtClean="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endParaRPr lang="en-US" sz="1400" b="1" dirty="0" smtClean="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endParaRPr lang="en-US" sz="1400" b="1" dirty="0" smtClean="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endParaRPr lang="en-US" sz="1400" b="1" dirty="0" smtClean="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endParaRPr lang="en-US" sz="1400" b="1" dirty="0" smtClean="0">
                <a:solidFill>
                  <a:srgbClr val="000000"/>
                </a:solidFill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en-US" sz="1400" b="1" dirty="0" smtClean="0">
                  <a:solidFill>
                    <a:srgbClr val="000000"/>
                  </a:solidFill>
                </a:rPr>
                <a:t> Petri nets</a:t>
              </a:r>
              <a:endParaRPr lang="en-US" sz="1400" b="1" dirty="0">
                <a:solidFill>
                  <a:srgbClr val="000000"/>
                </a:solidFill>
              </a:endParaRPr>
            </a:p>
          </p:txBody>
        </p:sp>
        <p:pic>
          <p:nvPicPr>
            <p:cNvPr id="114692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 l="21257" t="28346" r="24013" b="36959"/>
            <a:stretch>
              <a:fillRect/>
            </a:stretch>
          </p:blipFill>
          <p:spPr bwMode="auto">
            <a:xfrm>
              <a:off x="6273486" y="4002131"/>
              <a:ext cx="2128892" cy="759123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55" name="Rechteck 54"/>
            <p:cNvSpPr/>
            <p:nvPr/>
          </p:nvSpPr>
          <p:spPr bwMode="auto">
            <a:xfrm>
              <a:off x="6300192" y="4242525"/>
              <a:ext cx="414000" cy="216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  <p:sp>
          <p:nvSpPr>
            <p:cNvPr id="56" name="Rechteck 55"/>
            <p:cNvSpPr/>
            <p:nvPr/>
          </p:nvSpPr>
          <p:spPr bwMode="auto">
            <a:xfrm>
              <a:off x="7002224" y="4689253"/>
              <a:ext cx="810136" cy="72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  <p:sp>
          <p:nvSpPr>
            <p:cNvPr id="57" name="Rechteck 56"/>
            <p:cNvSpPr/>
            <p:nvPr/>
          </p:nvSpPr>
          <p:spPr bwMode="auto">
            <a:xfrm>
              <a:off x="6948264" y="4010400"/>
              <a:ext cx="810136" cy="72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  <p:sp>
          <p:nvSpPr>
            <p:cNvPr id="58" name="Rechteck 57"/>
            <p:cNvSpPr/>
            <p:nvPr/>
          </p:nvSpPr>
          <p:spPr bwMode="auto">
            <a:xfrm>
              <a:off x="7997310" y="4309971"/>
              <a:ext cx="405068" cy="24102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</p:grpSp>
      <p:pic>
        <p:nvPicPr>
          <p:cNvPr id="114691" name="Picture 3"/>
          <p:cNvPicPr>
            <a:picLocks noChangeAspect="1" noChangeArrowheads="1"/>
          </p:cNvPicPr>
          <p:nvPr/>
        </p:nvPicPr>
        <p:blipFill>
          <a:blip r:embed="rId3" cstate="print"/>
          <a:srcRect l="29722" t="38499" r="28743" b="34612"/>
          <a:stretch>
            <a:fillRect/>
          </a:stretch>
        </p:blipFill>
        <p:spPr bwMode="auto">
          <a:xfrm>
            <a:off x="6300192" y="5327764"/>
            <a:ext cx="2102186" cy="76553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9" name="Textfeld 58"/>
          <p:cNvSpPr txBox="1"/>
          <p:nvPr/>
        </p:nvSpPr>
        <p:spPr>
          <a:xfrm>
            <a:off x="7020000" y="3981600"/>
            <a:ext cx="594112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" smtClean="0">
                <a:solidFill>
                  <a:srgbClr val="000000"/>
                </a:solidFill>
              </a:rPr>
              <a:t>machine failure</a:t>
            </a:r>
            <a:endParaRPr lang="en-US" sz="400">
              <a:solidFill>
                <a:srgbClr val="000000"/>
              </a:solidFill>
            </a:endParaRPr>
          </a:p>
        </p:txBody>
      </p:sp>
      <p:sp>
        <p:nvSpPr>
          <p:cNvPr id="60" name="Textfeld 59"/>
          <p:cNvSpPr txBox="1"/>
          <p:nvPr/>
        </p:nvSpPr>
        <p:spPr>
          <a:xfrm>
            <a:off x="6228000" y="4248000"/>
            <a:ext cx="5941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" smtClean="0">
                <a:solidFill>
                  <a:srgbClr val="000000"/>
                </a:solidFill>
              </a:rPr>
              <a:t>machine is intact and is working</a:t>
            </a:r>
            <a:endParaRPr lang="en-US" sz="400">
              <a:solidFill>
                <a:srgbClr val="000000"/>
              </a:solidFill>
            </a:endParaRPr>
          </a:p>
        </p:txBody>
      </p:sp>
      <p:sp>
        <p:nvSpPr>
          <p:cNvPr id="61" name="Textfeld 60"/>
          <p:cNvSpPr txBox="1"/>
          <p:nvPr/>
        </p:nvSpPr>
        <p:spPr>
          <a:xfrm>
            <a:off x="6822296" y="4644000"/>
            <a:ext cx="990064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" smtClean="0">
                <a:solidFill>
                  <a:srgbClr val="000000"/>
                </a:solidFill>
              </a:rPr>
              <a:t>machine is intact but shut down</a:t>
            </a:r>
            <a:endParaRPr lang="en-US" sz="400">
              <a:solidFill>
                <a:srgbClr val="000000"/>
              </a:solidFill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7955223" y="4248000"/>
            <a:ext cx="5052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" smtClean="0">
                <a:solidFill>
                  <a:srgbClr val="000000"/>
                </a:solidFill>
              </a:rPr>
              <a:t>machine under repair</a:t>
            </a:r>
            <a:endParaRPr lang="en-US" sz="400">
              <a:solidFill>
                <a:srgbClr val="000000"/>
              </a:solidFill>
            </a:endParaRPr>
          </a:p>
        </p:txBody>
      </p:sp>
      <p:sp>
        <p:nvSpPr>
          <p:cNvPr id="63" name="Rechteck 62"/>
          <p:cNvSpPr/>
          <p:nvPr/>
        </p:nvSpPr>
        <p:spPr bwMode="auto">
          <a:xfrm>
            <a:off x="7722000" y="5373216"/>
            <a:ext cx="396000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200" b="1">
              <a:solidFill>
                <a:srgbClr val="1F3A45"/>
              </a:solidFill>
            </a:endParaRPr>
          </a:p>
        </p:txBody>
      </p:sp>
      <p:sp>
        <p:nvSpPr>
          <p:cNvPr id="64" name="Rechteck 63"/>
          <p:cNvSpPr/>
          <p:nvPr/>
        </p:nvSpPr>
        <p:spPr bwMode="auto">
          <a:xfrm>
            <a:off x="7722000" y="5733256"/>
            <a:ext cx="666424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200" b="1">
              <a:solidFill>
                <a:srgbClr val="1F3A45"/>
              </a:solidFill>
            </a:endParaRPr>
          </a:p>
        </p:txBody>
      </p:sp>
      <p:sp>
        <p:nvSpPr>
          <p:cNvPr id="65" name="Rechteck 64"/>
          <p:cNvSpPr/>
          <p:nvPr/>
        </p:nvSpPr>
        <p:spPr bwMode="auto">
          <a:xfrm>
            <a:off x="6991984" y="5976000"/>
            <a:ext cx="532344" cy="108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200" b="1">
              <a:solidFill>
                <a:srgbClr val="1F3A45"/>
              </a:solidFill>
            </a:endParaRPr>
          </a:p>
        </p:txBody>
      </p:sp>
      <p:sp>
        <p:nvSpPr>
          <p:cNvPr id="66" name="Rechteck 65"/>
          <p:cNvSpPr/>
          <p:nvPr/>
        </p:nvSpPr>
        <p:spPr bwMode="auto">
          <a:xfrm>
            <a:off x="6318000" y="5733256"/>
            <a:ext cx="396000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200" b="1">
              <a:solidFill>
                <a:srgbClr val="1F3A45"/>
              </a:solidFill>
            </a:endParaRPr>
          </a:p>
        </p:txBody>
      </p:sp>
      <p:sp>
        <p:nvSpPr>
          <p:cNvPr id="67" name="Rechteck 66"/>
          <p:cNvSpPr/>
          <p:nvPr/>
        </p:nvSpPr>
        <p:spPr bwMode="auto">
          <a:xfrm>
            <a:off x="6642000" y="5373216"/>
            <a:ext cx="467984" cy="2160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200" b="1">
              <a:solidFill>
                <a:srgbClr val="1F3A45"/>
              </a:solidFill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3491880" y="3288546"/>
            <a:ext cx="2448272" cy="295348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000000"/>
                </a:solidFill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1400" b="1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400" b="1" smtClean="0">
                <a:solidFill>
                  <a:srgbClr val="000000"/>
                </a:solidFill>
              </a:rPr>
              <a:t> Queues</a:t>
            </a:r>
            <a:endParaRPr lang="en-US" sz="1400" b="1">
              <a:solidFill>
                <a:srgbClr val="000000"/>
              </a:solidFill>
            </a:endParaRPr>
          </a:p>
        </p:txBody>
      </p:sp>
      <p:grpSp>
        <p:nvGrpSpPr>
          <p:cNvPr id="5" name="Gruppieren 53"/>
          <p:cNvGrpSpPr/>
          <p:nvPr/>
        </p:nvGrpSpPr>
        <p:grpSpPr>
          <a:xfrm>
            <a:off x="3527992" y="4474467"/>
            <a:ext cx="2376000" cy="610723"/>
            <a:chOff x="3527992" y="4474467"/>
            <a:chExt cx="2376000" cy="610723"/>
          </a:xfrm>
        </p:grpSpPr>
        <p:pic>
          <p:nvPicPr>
            <p:cNvPr id="114690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12402" t="27033" r="14370" b="39505"/>
            <a:stretch>
              <a:fillRect/>
            </a:stretch>
          </p:blipFill>
          <p:spPr bwMode="auto">
            <a:xfrm>
              <a:off x="3527992" y="4474467"/>
              <a:ext cx="2376000" cy="610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Rechteck 45"/>
            <p:cNvSpPr/>
            <p:nvPr/>
          </p:nvSpPr>
          <p:spPr bwMode="auto">
            <a:xfrm>
              <a:off x="3744000" y="4797158"/>
              <a:ext cx="216024" cy="7200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  <p:sp>
          <p:nvSpPr>
            <p:cNvPr id="51" name="Rechteck 50"/>
            <p:cNvSpPr/>
            <p:nvPr/>
          </p:nvSpPr>
          <p:spPr bwMode="auto">
            <a:xfrm>
              <a:off x="4104000" y="4968000"/>
              <a:ext cx="252000" cy="64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  <p:sp>
          <p:nvSpPr>
            <p:cNvPr id="52" name="Rechteck 51"/>
            <p:cNvSpPr/>
            <p:nvPr/>
          </p:nvSpPr>
          <p:spPr bwMode="auto">
            <a:xfrm>
              <a:off x="5220072" y="4797158"/>
              <a:ext cx="252000" cy="12023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  <p:sp>
          <p:nvSpPr>
            <p:cNvPr id="53" name="Rechteck 52"/>
            <p:cNvSpPr/>
            <p:nvPr/>
          </p:nvSpPr>
          <p:spPr bwMode="auto">
            <a:xfrm>
              <a:off x="5472128" y="4788000"/>
              <a:ext cx="396016" cy="12023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Overview and Comparison of Modeling Methods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de-DE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67546" y="1412782"/>
            <a:ext cx="84969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smtClean="0">
                <a:solidFill>
                  <a:srgbClr val="000000"/>
                </a:solidFill>
              </a:rPr>
              <a:t>Modeling methods</a:t>
            </a:r>
            <a:endParaRPr lang="en-US" sz="2200" b="1">
              <a:solidFill>
                <a:srgbClr val="000000"/>
              </a:solidFill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899594" y="3283829"/>
            <a:ext cx="2448272" cy="295348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1400" b="1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400" b="1" dirty="0" smtClean="0">
                <a:solidFill>
                  <a:srgbClr val="000000"/>
                </a:solidFill>
              </a:rPr>
              <a:t> Reliability block diagram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1400" b="1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1400" b="1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1400" b="1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1400" b="1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1400" b="1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US" sz="1400" b="1" dirty="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400" b="1" dirty="0" smtClean="0">
                <a:solidFill>
                  <a:srgbClr val="000000"/>
                </a:solidFill>
              </a:rPr>
              <a:t> Fault tree</a:t>
            </a:r>
            <a:endParaRPr lang="en-US" sz="1400" b="1" dirty="0">
              <a:solidFill>
                <a:srgbClr val="000000"/>
              </a:solidFill>
            </a:endParaRPr>
          </a:p>
        </p:txBody>
      </p:sp>
      <p:pic>
        <p:nvPicPr>
          <p:cNvPr id="250" name="Picture 22" descr="Bild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4797158"/>
            <a:ext cx="996593" cy="1268037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grpSp>
        <p:nvGrpSpPr>
          <p:cNvPr id="6" name="Gruppieren 273"/>
          <p:cNvGrpSpPr/>
          <p:nvPr/>
        </p:nvGrpSpPr>
        <p:grpSpPr>
          <a:xfrm>
            <a:off x="1259632" y="4066456"/>
            <a:ext cx="1235922" cy="874712"/>
            <a:chOff x="4767263" y="2681289"/>
            <a:chExt cx="2016125" cy="985837"/>
          </a:xfrm>
        </p:grpSpPr>
        <p:sp>
          <p:nvSpPr>
            <p:cNvPr id="275" name="Rectangle 2391"/>
            <p:cNvSpPr>
              <a:spLocks noChangeArrowheads="1"/>
            </p:cNvSpPr>
            <p:nvPr/>
          </p:nvSpPr>
          <p:spPr bwMode="auto">
            <a:xfrm>
              <a:off x="4892676" y="2789239"/>
              <a:ext cx="1276350" cy="7938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  <p:sp>
          <p:nvSpPr>
            <p:cNvPr id="276" name="Rectangle 2392"/>
            <p:cNvSpPr>
              <a:spLocks noChangeArrowheads="1"/>
            </p:cNvSpPr>
            <p:nvPr/>
          </p:nvSpPr>
          <p:spPr bwMode="auto">
            <a:xfrm>
              <a:off x="4995863" y="2697164"/>
              <a:ext cx="498475" cy="1825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  <p:sp>
          <p:nvSpPr>
            <p:cNvPr id="277" name="Freeform 2393"/>
            <p:cNvSpPr>
              <a:spLocks noEditPoints="1"/>
            </p:cNvSpPr>
            <p:nvPr/>
          </p:nvSpPr>
          <p:spPr bwMode="auto">
            <a:xfrm>
              <a:off x="4979988" y="2681289"/>
              <a:ext cx="530225" cy="214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4" y="0"/>
                </a:cxn>
                <a:cxn ang="0">
                  <a:pos x="334" y="135"/>
                </a:cxn>
                <a:cxn ang="0">
                  <a:pos x="0" y="135"/>
                </a:cxn>
                <a:cxn ang="0">
                  <a:pos x="0" y="0"/>
                </a:cxn>
                <a:cxn ang="0">
                  <a:pos x="21" y="125"/>
                </a:cxn>
                <a:cxn ang="0">
                  <a:pos x="10" y="115"/>
                </a:cxn>
                <a:cxn ang="0">
                  <a:pos x="324" y="115"/>
                </a:cxn>
                <a:cxn ang="0">
                  <a:pos x="313" y="125"/>
                </a:cxn>
                <a:cxn ang="0">
                  <a:pos x="313" y="10"/>
                </a:cxn>
                <a:cxn ang="0">
                  <a:pos x="324" y="20"/>
                </a:cxn>
                <a:cxn ang="0">
                  <a:pos x="10" y="20"/>
                </a:cxn>
                <a:cxn ang="0">
                  <a:pos x="21" y="10"/>
                </a:cxn>
                <a:cxn ang="0">
                  <a:pos x="21" y="125"/>
                </a:cxn>
              </a:cxnLst>
              <a:rect l="0" t="0" r="r" b="b"/>
              <a:pathLst>
                <a:path w="334" h="135">
                  <a:moveTo>
                    <a:pt x="0" y="0"/>
                  </a:moveTo>
                  <a:lnTo>
                    <a:pt x="334" y="0"/>
                  </a:lnTo>
                  <a:lnTo>
                    <a:pt x="334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21" y="125"/>
                  </a:moveTo>
                  <a:lnTo>
                    <a:pt x="10" y="115"/>
                  </a:lnTo>
                  <a:lnTo>
                    <a:pt x="324" y="115"/>
                  </a:lnTo>
                  <a:lnTo>
                    <a:pt x="313" y="125"/>
                  </a:lnTo>
                  <a:lnTo>
                    <a:pt x="313" y="10"/>
                  </a:lnTo>
                  <a:lnTo>
                    <a:pt x="324" y="20"/>
                  </a:lnTo>
                  <a:lnTo>
                    <a:pt x="10" y="20"/>
                  </a:lnTo>
                  <a:lnTo>
                    <a:pt x="21" y="10"/>
                  </a:lnTo>
                  <a:lnTo>
                    <a:pt x="21" y="125"/>
                  </a:lnTo>
                  <a:close/>
                </a:path>
              </a:pathLst>
            </a:custGeom>
            <a:solidFill>
              <a:srgbClr val="008080"/>
            </a:solidFill>
            <a:ln w="0" cap="flat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  <p:sp>
          <p:nvSpPr>
            <p:cNvPr id="278" name="Rectangle 2394"/>
            <p:cNvSpPr>
              <a:spLocks noChangeArrowheads="1"/>
            </p:cNvSpPr>
            <p:nvPr/>
          </p:nvSpPr>
          <p:spPr bwMode="auto">
            <a:xfrm>
              <a:off x="5021263" y="2716214"/>
              <a:ext cx="295489" cy="173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smtClean="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rPr>
                <a:t>B 1</a:t>
              </a:r>
              <a:endParaRPr 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79" name="Rectangle 2395"/>
            <p:cNvSpPr>
              <a:spLocks noChangeArrowheads="1"/>
            </p:cNvSpPr>
            <p:nvPr/>
          </p:nvSpPr>
          <p:spPr bwMode="auto">
            <a:xfrm>
              <a:off x="5600701" y="2697164"/>
              <a:ext cx="473075" cy="1825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  <p:sp>
          <p:nvSpPr>
            <p:cNvPr id="280" name="Freeform 2396"/>
            <p:cNvSpPr>
              <a:spLocks noEditPoints="1"/>
            </p:cNvSpPr>
            <p:nvPr/>
          </p:nvSpPr>
          <p:spPr bwMode="auto">
            <a:xfrm>
              <a:off x="5584826" y="2681289"/>
              <a:ext cx="506413" cy="2143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9" y="0"/>
                </a:cxn>
                <a:cxn ang="0">
                  <a:pos x="319" y="135"/>
                </a:cxn>
                <a:cxn ang="0">
                  <a:pos x="0" y="135"/>
                </a:cxn>
                <a:cxn ang="0">
                  <a:pos x="0" y="0"/>
                </a:cxn>
                <a:cxn ang="0">
                  <a:pos x="21" y="125"/>
                </a:cxn>
                <a:cxn ang="0">
                  <a:pos x="10" y="115"/>
                </a:cxn>
                <a:cxn ang="0">
                  <a:pos x="308" y="115"/>
                </a:cxn>
                <a:cxn ang="0">
                  <a:pos x="298" y="125"/>
                </a:cxn>
                <a:cxn ang="0">
                  <a:pos x="298" y="10"/>
                </a:cxn>
                <a:cxn ang="0">
                  <a:pos x="308" y="20"/>
                </a:cxn>
                <a:cxn ang="0">
                  <a:pos x="10" y="20"/>
                </a:cxn>
                <a:cxn ang="0">
                  <a:pos x="21" y="10"/>
                </a:cxn>
                <a:cxn ang="0">
                  <a:pos x="21" y="125"/>
                </a:cxn>
              </a:cxnLst>
              <a:rect l="0" t="0" r="r" b="b"/>
              <a:pathLst>
                <a:path w="319" h="135">
                  <a:moveTo>
                    <a:pt x="0" y="0"/>
                  </a:moveTo>
                  <a:lnTo>
                    <a:pt x="319" y="0"/>
                  </a:lnTo>
                  <a:lnTo>
                    <a:pt x="319" y="135"/>
                  </a:lnTo>
                  <a:lnTo>
                    <a:pt x="0" y="135"/>
                  </a:lnTo>
                  <a:lnTo>
                    <a:pt x="0" y="0"/>
                  </a:lnTo>
                  <a:close/>
                  <a:moveTo>
                    <a:pt x="21" y="125"/>
                  </a:moveTo>
                  <a:lnTo>
                    <a:pt x="10" y="115"/>
                  </a:lnTo>
                  <a:lnTo>
                    <a:pt x="308" y="115"/>
                  </a:lnTo>
                  <a:lnTo>
                    <a:pt x="298" y="125"/>
                  </a:lnTo>
                  <a:lnTo>
                    <a:pt x="298" y="10"/>
                  </a:lnTo>
                  <a:lnTo>
                    <a:pt x="308" y="20"/>
                  </a:lnTo>
                  <a:lnTo>
                    <a:pt x="10" y="20"/>
                  </a:lnTo>
                  <a:lnTo>
                    <a:pt x="21" y="10"/>
                  </a:lnTo>
                  <a:lnTo>
                    <a:pt x="21" y="125"/>
                  </a:lnTo>
                  <a:close/>
                </a:path>
              </a:pathLst>
            </a:custGeom>
            <a:solidFill>
              <a:srgbClr val="008080"/>
            </a:solidFill>
            <a:ln w="0" cap="flat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  <p:sp>
          <p:nvSpPr>
            <p:cNvPr id="281" name="Rectangle 2397"/>
            <p:cNvSpPr>
              <a:spLocks noChangeArrowheads="1"/>
            </p:cNvSpPr>
            <p:nvPr/>
          </p:nvSpPr>
          <p:spPr bwMode="auto">
            <a:xfrm>
              <a:off x="5614988" y="2716214"/>
              <a:ext cx="295489" cy="173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smtClean="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rPr>
                <a:t>B 2</a:t>
              </a:r>
              <a:endParaRPr 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82" name="Rectangle 2398"/>
            <p:cNvSpPr>
              <a:spLocks noChangeArrowheads="1"/>
            </p:cNvSpPr>
            <p:nvPr/>
          </p:nvSpPr>
          <p:spPr bwMode="auto">
            <a:xfrm>
              <a:off x="4767263" y="3128964"/>
              <a:ext cx="2016125" cy="7938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  <p:sp>
          <p:nvSpPr>
            <p:cNvPr id="283" name="Rectangle 2399"/>
            <p:cNvSpPr>
              <a:spLocks noChangeArrowheads="1"/>
            </p:cNvSpPr>
            <p:nvPr/>
          </p:nvSpPr>
          <p:spPr bwMode="auto">
            <a:xfrm>
              <a:off x="6232526" y="3036889"/>
              <a:ext cx="496888" cy="1905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  <p:sp>
          <p:nvSpPr>
            <p:cNvPr id="284" name="Freeform 2400"/>
            <p:cNvSpPr>
              <a:spLocks noEditPoints="1"/>
            </p:cNvSpPr>
            <p:nvPr/>
          </p:nvSpPr>
          <p:spPr bwMode="auto">
            <a:xfrm>
              <a:off x="6215063" y="3021014"/>
              <a:ext cx="530225" cy="2238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4" y="0"/>
                </a:cxn>
                <a:cxn ang="0">
                  <a:pos x="334" y="141"/>
                </a:cxn>
                <a:cxn ang="0">
                  <a:pos x="0" y="141"/>
                </a:cxn>
                <a:cxn ang="0">
                  <a:pos x="0" y="0"/>
                </a:cxn>
                <a:cxn ang="0">
                  <a:pos x="21" y="130"/>
                </a:cxn>
                <a:cxn ang="0">
                  <a:pos x="11" y="120"/>
                </a:cxn>
                <a:cxn ang="0">
                  <a:pos x="324" y="120"/>
                </a:cxn>
                <a:cxn ang="0">
                  <a:pos x="314" y="130"/>
                </a:cxn>
                <a:cxn ang="0">
                  <a:pos x="314" y="10"/>
                </a:cxn>
                <a:cxn ang="0">
                  <a:pos x="324" y="21"/>
                </a:cxn>
                <a:cxn ang="0">
                  <a:pos x="11" y="21"/>
                </a:cxn>
                <a:cxn ang="0">
                  <a:pos x="21" y="10"/>
                </a:cxn>
                <a:cxn ang="0">
                  <a:pos x="21" y="130"/>
                </a:cxn>
              </a:cxnLst>
              <a:rect l="0" t="0" r="r" b="b"/>
              <a:pathLst>
                <a:path w="334" h="141">
                  <a:moveTo>
                    <a:pt x="0" y="0"/>
                  </a:moveTo>
                  <a:lnTo>
                    <a:pt x="334" y="0"/>
                  </a:lnTo>
                  <a:lnTo>
                    <a:pt x="334" y="141"/>
                  </a:lnTo>
                  <a:lnTo>
                    <a:pt x="0" y="141"/>
                  </a:lnTo>
                  <a:lnTo>
                    <a:pt x="0" y="0"/>
                  </a:lnTo>
                  <a:close/>
                  <a:moveTo>
                    <a:pt x="21" y="130"/>
                  </a:moveTo>
                  <a:lnTo>
                    <a:pt x="11" y="120"/>
                  </a:lnTo>
                  <a:lnTo>
                    <a:pt x="324" y="120"/>
                  </a:lnTo>
                  <a:lnTo>
                    <a:pt x="314" y="130"/>
                  </a:lnTo>
                  <a:lnTo>
                    <a:pt x="314" y="10"/>
                  </a:lnTo>
                  <a:lnTo>
                    <a:pt x="324" y="21"/>
                  </a:lnTo>
                  <a:lnTo>
                    <a:pt x="11" y="21"/>
                  </a:lnTo>
                  <a:lnTo>
                    <a:pt x="21" y="10"/>
                  </a:lnTo>
                  <a:lnTo>
                    <a:pt x="21" y="130"/>
                  </a:lnTo>
                  <a:close/>
                </a:path>
              </a:pathLst>
            </a:custGeom>
            <a:solidFill>
              <a:srgbClr val="008080"/>
            </a:solidFill>
            <a:ln w="0" cap="flat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  <p:sp>
          <p:nvSpPr>
            <p:cNvPr id="285" name="Rectangle 2401"/>
            <p:cNvSpPr>
              <a:spLocks noChangeArrowheads="1"/>
            </p:cNvSpPr>
            <p:nvPr/>
          </p:nvSpPr>
          <p:spPr bwMode="auto">
            <a:xfrm>
              <a:off x="6253164" y="3059114"/>
              <a:ext cx="295489" cy="173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smtClean="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rPr>
                <a:t>B n</a:t>
              </a:r>
              <a:endParaRPr 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86" name="Rectangle 2402"/>
            <p:cNvSpPr>
              <a:spLocks noChangeArrowheads="1"/>
            </p:cNvSpPr>
            <p:nvPr/>
          </p:nvSpPr>
          <p:spPr bwMode="auto">
            <a:xfrm>
              <a:off x="5286376" y="3036889"/>
              <a:ext cx="496888" cy="1825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  <p:sp>
          <p:nvSpPr>
            <p:cNvPr id="287" name="Freeform 2403"/>
            <p:cNvSpPr>
              <a:spLocks noEditPoints="1"/>
            </p:cNvSpPr>
            <p:nvPr/>
          </p:nvSpPr>
          <p:spPr bwMode="auto">
            <a:xfrm>
              <a:off x="5268913" y="3021014"/>
              <a:ext cx="531813" cy="215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35" y="0"/>
                </a:cxn>
                <a:cxn ang="0">
                  <a:pos x="335" y="136"/>
                </a:cxn>
                <a:cxn ang="0">
                  <a:pos x="0" y="136"/>
                </a:cxn>
                <a:cxn ang="0">
                  <a:pos x="0" y="0"/>
                </a:cxn>
                <a:cxn ang="0">
                  <a:pos x="21" y="125"/>
                </a:cxn>
                <a:cxn ang="0">
                  <a:pos x="11" y="115"/>
                </a:cxn>
                <a:cxn ang="0">
                  <a:pos x="324" y="115"/>
                </a:cxn>
                <a:cxn ang="0">
                  <a:pos x="314" y="125"/>
                </a:cxn>
                <a:cxn ang="0">
                  <a:pos x="314" y="10"/>
                </a:cxn>
                <a:cxn ang="0">
                  <a:pos x="324" y="21"/>
                </a:cxn>
                <a:cxn ang="0">
                  <a:pos x="11" y="21"/>
                </a:cxn>
                <a:cxn ang="0">
                  <a:pos x="21" y="10"/>
                </a:cxn>
                <a:cxn ang="0">
                  <a:pos x="21" y="125"/>
                </a:cxn>
              </a:cxnLst>
              <a:rect l="0" t="0" r="r" b="b"/>
              <a:pathLst>
                <a:path w="335" h="136">
                  <a:moveTo>
                    <a:pt x="0" y="0"/>
                  </a:moveTo>
                  <a:lnTo>
                    <a:pt x="335" y="0"/>
                  </a:lnTo>
                  <a:lnTo>
                    <a:pt x="335" y="136"/>
                  </a:lnTo>
                  <a:lnTo>
                    <a:pt x="0" y="136"/>
                  </a:lnTo>
                  <a:lnTo>
                    <a:pt x="0" y="0"/>
                  </a:lnTo>
                  <a:close/>
                  <a:moveTo>
                    <a:pt x="21" y="125"/>
                  </a:moveTo>
                  <a:lnTo>
                    <a:pt x="11" y="115"/>
                  </a:lnTo>
                  <a:lnTo>
                    <a:pt x="324" y="115"/>
                  </a:lnTo>
                  <a:lnTo>
                    <a:pt x="314" y="125"/>
                  </a:lnTo>
                  <a:lnTo>
                    <a:pt x="314" y="10"/>
                  </a:lnTo>
                  <a:lnTo>
                    <a:pt x="324" y="21"/>
                  </a:lnTo>
                  <a:lnTo>
                    <a:pt x="11" y="21"/>
                  </a:lnTo>
                  <a:lnTo>
                    <a:pt x="21" y="10"/>
                  </a:lnTo>
                  <a:lnTo>
                    <a:pt x="21" y="125"/>
                  </a:lnTo>
                  <a:close/>
                </a:path>
              </a:pathLst>
            </a:custGeom>
            <a:solidFill>
              <a:srgbClr val="008080"/>
            </a:solidFill>
            <a:ln w="0" cap="flat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  <p:sp>
          <p:nvSpPr>
            <p:cNvPr id="288" name="Rectangle 2404"/>
            <p:cNvSpPr>
              <a:spLocks noChangeArrowheads="1"/>
            </p:cNvSpPr>
            <p:nvPr/>
          </p:nvSpPr>
          <p:spPr bwMode="auto">
            <a:xfrm>
              <a:off x="5311777" y="3055939"/>
              <a:ext cx="295489" cy="173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smtClean="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rPr>
                <a:t>B 3</a:t>
              </a:r>
              <a:endParaRPr 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289" name="Rectangle 2405"/>
            <p:cNvSpPr>
              <a:spLocks noChangeArrowheads="1"/>
            </p:cNvSpPr>
            <p:nvPr/>
          </p:nvSpPr>
          <p:spPr bwMode="auto">
            <a:xfrm>
              <a:off x="4900613" y="3559176"/>
              <a:ext cx="1277938" cy="9525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  <p:sp>
          <p:nvSpPr>
            <p:cNvPr id="290" name="Rectangle 2406"/>
            <p:cNvSpPr>
              <a:spLocks noChangeArrowheads="1"/>
            </p:cNvSpPr>
            <p:nvPr/>
          </p:nvSpPr>
          <p:spPr bwMode="auto">
            <a:xfrm>
              <a:off x="6173788" y="2792414"/>
              <a:ext cx="7938" cy="763588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  <p:sp>
          <p:nvSpPr>
            <p:cNvPr id="291" name="Rectangle 2407"/>
            <p:cNvSpPr>
              <a:spLocks noChangeArrowheads="1"/>
            </p:cNvSpPr>
            <p:nvPr/>
          </p:nvSpPr>
          <p:spPr bwMode="auto">
            <a:xfrm>
              <a:off x="4887913" y="2792414"/>
              <a:ext cx="7938" cy="763588"/>
            </a:xfrm>
            <a:prstGeom prst="rect">
              <a:avLst/>
            </a:pr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  <p:sp>
          <p:nvSpPr>
            <p:cNvPr id="292" name="Rectangle 2408"/>
            <p:cNvSpPr>
              <a:spLocks noChangeArrowheads="1"/>
            </p:cNvSpPr>
            <p:nvPr/>
          </p:nvSpPr>
          <p:spPr bwMode="auto">
            <a:xfrm>
              <a:off x="5535613" y="3468689"/>
              <a:ext cx="481013" cy="1825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  <p:sp>
          <p:nvSpPr>
            <p:cNvPr id="293" name="Freeform 2409"/>
            <p:cNvSpPr>
              <a:spLocks noEditPoints="1"/>
            </p:cNvSpPr>
            <p:nvPr/>
          </p:nvSpPr>
          <p:spPr bwMode="auto">
            <a:xfrm>
              <a:off x="5518151" y="3451226"/>
              <a:ext cx="514350" cy="215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24" y="0"/>
                </a:cxn>
                <a:cxn ang="0">
                  <a:pos x="324" y="136"/>
                </a:cxn>
                <a:cxn ang="0">
                  <a:pos x="0" y="136"/>
                </a:cxn>
                <a:cxn ang="0">
                  <a:pos x="0" y="0"/>
                </a:cxn>
                <a:cxn ang="0">
                  <a:pos x="21" y="126"/>
                </a:cxn>
                <a:cxn ang="0">
                  <a:pos x="11" y="115"/>
                </a:cxn>
                <a:cxn ang="0">
                  <a:pos x="314" y="115"/>
                </a:cxn>
                <a:cxn ang="0">
                  <a:pos x="303" y="126"/>
                </a:cxn>
                <a:cxn ang="0">
                  <a:pos x="303" y="11"/>
                </a:cxn>
                <a:cxn ang="0">
                  <a:pos x="314" y="21"/>
                </a:cxn>
                <a:cxn ang="0">
                  <a:pos x="11" y="21"/>
                </a:cxn>
                <a:cxn ang="0">
                  <a:pos x="21" y="11"/>
                </a:cxn>
                <a:cxn ang="0">
                  <a:pos x="21" y="126"/>
                </a:cxn>
              </a:cxnLst>
              <a:rect l="0" t="0" r="r" b="b"/>
              <a:pathLst>
                <a:path w="324" h="136">
                  <a:moveTo>
                    <a:pt x="0" y="0"/>
                  </a:moveTo>
                  <a:lnTo>
                    <a:pt x="324" y="0"/>
                  </a:lnTo>
                  <a:lnTo>
                    <a:pt x="324" y="136"/>
                  </a:lnTo>
                  <a:lnTo>
                    <a:pt x="0" y="136"/>
                  </a:lnTo>
                  <a:lnTo>
                    <a:pt x="0" y="0"/>
                  </a:lnTo>
                  <a:close/>
                  <a:moveTo>
                    <a:pt x="21" y="126"/>
                  </a:moveTo>
                  <a:lnTo>
                    <a:pt x="11" y="115"/>
                  </a:lnTo>
                  <a:lnTo>
                    <a:pt x="314" y="115"/>
                  </a:lnTo>
                  <a:lnTo>
                    <a:pt x="303" y="126"/>
                  </a:lnTo>
                  <a:lnTo>
                    <a:pt x="303" y="11"/>
                  </a:lnTo>
                  <a:lnTo>
                    <a:pt x="314" y="21"/>
                  </a:lnTo>
                  <a:lnTo>
                    <a:pt x="11" y="21"/>
                  </a:lnTo>
                  <a:lnTo>
                    <a:pt x="21" y="11"/>
                  </a:lnTo>
                  <a:lnTo>
                    <a:pt x="21" y="126"/>
                  </a:lnTo>
                  <a:close/>
                </a:path>
              </a:pathLst>
            </a:custGeom>
            <a:solidFill>
              <a:srgbClr val="008080"/>
            </a:solidFill>
            <a:ln w="0" cap="flat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>
                <a:solidFill>
                  <a:srgbClr val="1F3A45"/>
                </a:solidFill>
              </a:endParaRPr>
            </a:p>
          </p:txBody>
        </p:sp>
        <p:sp>
          <p:nvSpPr>
            <p:cNvPr id="294" name="Rectangle 2410"/>
            <p:cNvSpPr>
              <a:spLocks noChangeArrowheads="1"/>
            </p:cNvSpPr>
            <p:nvPr/>
          </p:nvSpPr>
          <p:spPr bwMode="auto">
            <a:xfrm>
              <a:off x="5554663" y="3486151"/>
              <a:ext cx="295489" cy="173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00" smtClean="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rPr>
                <a:t>B 4</a:t>
              </a:r>
              <a:endParaRPr lang="en-US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cxnSp>
        <p:nvCxnSpPr>
          <p:cNvPr id="297" name="Gewinkelte Verbindung 296"/>
          <p:cNvCxnSpPr/>
          <p:nvPr/>
        </p:nvCxnSpPr>
        <p:spPr bwMode="auto">
          <a:xfrm rot="16200000" flipH="1">
            <a:off x="5822606" y="756000"/>
            <a:ext cx="396000" cy="2609180"/>
          </a:xfrm>
          <a:prstGeom prst="bentConnector3">
            <a:avLst>
              <a:gd name="adj1" fmla="val 50000"/>
            </a:avLst>
          </a:prstGeom>
          <a:solidFill>
            <a:srgbClr val="FFFF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300" name="Gewinkelte Verbindung 299"/>
          <p:cNvCxnSpPr/>
          <p:nvPr/>
        </p:nvCxnSpPr>
        <p:spPr bwMode="auto">
          <a:xfrm rot="5400000">
            <a:off x="3177422" y="720000"/>
            <a:ext cx="396000" cy="2681188"/>
          </a:xfrm>
          <a:prstGeom prst="bentConnector3">
            <a:avLst>
              <a:gd name="adj1" fmla="val 50000"/>
            </a:avLst>
          </a:prstGeom>
          <a:solidFill>
            <a:srgbClr val="FFFF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302" name="Gerade Verbindung mit Pfeil 301"/>
          <p:cNvCxnSpPr/>
          <p:nvPr/>
        </p:nvCxnSpPr>
        <p:spPr bwMode="auto">
          <a:xfrm>
            <a:off x="4716016" y="1908000"/>
            <a:ext cx="0" cy="350594"/>
          </a:xfrm>
          <a:prstGeom prst="straightConnector1">
            <a:avLst/>
          </a:prstGeom>
          <a:solidFill>
            <a:srgbClr val="FFFF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40" name="Rechteck 39"/>
          <p:cNvSpPr/>
          <p:nvPr/>
        </p:nvSpPr>
        <p:spPr bwMode="auto">
          <a:xfrm>
            <a:off x="899594" y="2405581"/>
            <a:ext cx="2448272" cy="753824"/>
          </a:xfrm>
          <a:prstGeom prst="rect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smtClean="0">
                <a:solidFill>
                  <a:srgbClr val="000000"/>
                </a:solidFill>
              </a:rPr>
              <a:t>Combinatorial models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41" name="Rechteck 40"/>
          <p:cNvSpPr/>
          <p:nvPr/>
        </p:nvSpPr>
        <p:spPr bwMode="auto">
          <a:xfrm>
            <a:off x="3500267" y="2405581"/>
            <a:ext cx="2448272" cy="753824"/>
          </a:xfrm>
          <a:prstGeom prst="rect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smtClean="0">
                <a:solidFill>
                  <a:srgbClr val="000000"/>
                </a:solidFill>
              </a:rPr>
              <a:t>Queue oriented models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42" name="Rechteck 41"/>
          <p:cNvSpPr/>
          <p:nvPr/>
        </p:nvSpPr>
        <p:spPr bwMode="auto">
          <a:xfrm>
            <a:off x="6101063" y="2405581"/>
            <a:ext cx="2448272" cy="753824"/>
          </a:xfrm>
          <a:prstGeom prst="rect">
            <a:avLst/>
          </a:prstGeom>
          <a:solidFill>
            <a:srgbClr val="FF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smtClean="0">
                <a:solidFill>
                  <a:srgbClr val="000000"/>
                </a:solidFill>
              </a:rPr>
              <a:t>State-space      oriented models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3672000" y="4752000"/>
            <a:ext cx="432048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" smtClean="0">
                <a:solidFill>
                  <a:srgbClr val="000000"/>
                </a:solidFill>
              </a:rPr>
              <a:t>loading</a:t>
            </a:r>
            <a:endParaRPr lang="en-US" sz="400">
              <a:solidFill>
                <a:srgbClr val="000000"/>
              </a:solidFill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3995936" y="4914000"/>
            <a:ext cx="432048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" smtClean="0">
                <a:solidFill>
                  <a:srgbClr val="000000"/>
                </a:solidFill>
              </a:rPr>
              <a:t>rework</a:t>
            </a:r>
            <a:endParaRPr lang="en-US" sz="400">
              <a:solidFill>
                <a:srgbClr val="000000"/>
              </a:solidFill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5148064" y="4737664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" smtClean="0">
                <a:solidFill>
                  <a:srgbClr val="000000"/>
                </a:solidFill>
              </a:rPr>
              <a:t>quality control</a:t>
            </a:r>
            <a:endParaRPr lang="en-US" sz="400">
              <a:solidFill>
                <a:srgbClr val="000000"/>
              </a:solidFill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5508104" y="4752000"/>
            <a:ext cx="432048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" smtClean="0">
                <a:solidFill>
                  <a:srgbClr val="000000"/>
                </a:solidFill>
              </a:rPr>
              <a:t>unloading</a:t>
            </a:r>
            <a:endParaRPr lang="en-US" sz="400">
              <a:solidFill>
                <a:srgbClr val="000000"/>
              </a:solidFill>
            </a:endParaRPr>
          </a:p>
        </p:txBody>
      </p:sp>
      <p:sp>
        <p:nvSpPr>
          <p:cNvPr id="72" name="Textfeld 71"/>
          <p:cNvSpPr txBox="1"/>
          <p:nvPr/>
        </p:nvSpPr>
        <p:spPr>
          <a:xfrm>
            <a:off x="7632000" y="5400000"/>
            <a:ext cx="505209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" smtClean="0">
                <a:solidFill>
                  <a:srgbClr val="000000"/>
                </a:solidFill>
              </a:rPr>
              <a:t>durability</a:t>
            </a:r>
            <a:endParaRPr lang="en-US" sz="400">
              <a:solidFill>
                <a:srgbClr val="000000"/>
              </a:solidFill>
            </a:endParaRPr>
          </a:p>
        </p:txBody>
      </p:sp>
      <p:sp>
        <p:nvSpPr>
          <p:cNvPr id="73" name="Textfeld 72"/>
          <p:cNvSpPr txBox="1"/>
          <p:nvPr/>
        </p:nvSpPr>
        <p:spPr>
          <a:xfrm>
            <a:off x="7668000" y="5760000"/>
            <a:ext cx="6664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" smtClean="0">
                <a:solidFill>
                  <a:srgbClr val="000000"/>
                </a:solidFill>
              </a:rPr>
              <a:t>component failure and under repair</a:t>
            </a:r>
            <a:endParaRPr lang="en-US" sz="400">
              <a:solidFill>
                <a:srgbClr val="000000"/>
              </a:solidFill>
            </a:endParaRPr>
          </a:p>
        </p:txBody>
      </p:sp>
      <p:sp>
        <p:nvSpPr>
          <p:cNvPr id="74" name="Textfeld 73"/>
          <p:cNvSpPr txBox="1"/>
          <p:nvPr/>
        </p:nvSpPr>
        <p:spPr>
          <a:xfrm>
            <a:off x="6984000" y="5948700"/>
            <a:ext cx="505209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" smtClean="0">
                <a:solidFill>
                  <a:srgbClr val="000000"/>
                </a:solidFill>
              </a:rPr>
              <a:t>Time to repair</a:t>
            </a:r>
            <a:endParaRPr lang="en-US" sz="400">
              <a:solidFill>
                <a:srgbClr val="000000"/>
              </a:solidFill>
            </a:endParaRPr>
          </a:p>
        </p:txBody>
      </p:sp>
      <p:sp>
        <p:nvSpPr>
          <p:cNvPr id="75" name="Textfeld 74"/>
          <p:cNvSpPr txBox="1"/>
          <p:nvPr/>
        </p:nvSpPr>
        <p:spPr>
          <a:xfrm>
            <a:off x="6696000" y="5400000"/>
            <a:ext cx="666424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" smtClean="0">
                <a:solidFill>
                  <a:srgbClr val="000000"/>
                </a:solidFill>
              </a:rPr>
              <a:t>component ok</a:t>
            </a:r>
            <a:endParaRPr lang="en-US" sz="400">
              <a:solidFill>
                <a:srgbClr val="000000"/>
              </a:solidFill>
            </a:endParaRPr>
          </a:p>
        </p:txBody>
      </p:sp>
      <p:sp>
        <p:nvSpPr>
          <p:cNvPr id="76" name="Textfeld 75"/>
          <p:cNvSpPr txBox="1"/>
          <p:nvPr/>
        </p:nvSpPr>
        <p:spPr>
          <a:xfrm>
            <a:off x="6336000" y="5760000"/>
            <a:ext cx="4954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" smtClean="0">
                <a:solidFill>
                  <a:srgbClr val="000000"/>
                </a:solidFill>
              </a:rPr>
              <a:t>spare parts depot</a:t>
            </a:r>
            <a:endParaRPr lang="en-US" sz="4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Extended Stochastic Petri Net (ESPN)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031CE0-8A91-46B8-8D71-A1F6986DE8DA}" type="slidenum">
              <a:rPr lang="en-US" noProof="0" smtClean="0"/>
              <a:pPr>
                <a:defRPr/>
              </a:pPr>
              <a:t>9</a:t>
            </a:fld>
            <a:endParaRPr lang="en-US" noProof="0"/>
          </a:p>
        </p:txBody>
      </p:sp>
      <p:sp>
        <p:nvSpPr>
          <p:cNvPr id="41" name="Rectangle 7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77070" y="1634113"/>
            <a:ext cx="4549775" cy="424315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vert="horz" wrap="square" lIns="0" tIns="72377" rIns="0" bIns="0" numCol="1" anchor="t" anchorCtr="0" compatLnSpc="1">
            <a:prstTxWarp prst="textNoShape">
              <a:avLst/>
            </a:prstTxWarp>
          </a:bodyPr>
          <a:lstStyle/>
          <a:p>
            <a:pPr marL="347663" marR="0" lvl="0" indent="-347663" algn="l" defTabSz="957263" rtl="0" eaLnBrk="0" fontAlgn="base" latinLnBrk="0" hangingPunct="0">
              <a:lnSpc>
                <a:spcPct val="105000"/>
              </a:lnSpc>
              <a:spcBef>
                <a:spcPct val="25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Char char="è"/>
              <a:tabLst/>
              <a:defRPr/>
            </a:pPr>
            <a:r>
              <a:rPr kumimoji="0" lang="en-US" sz="1800" b="0" i="0" u="none" strike="noStrike" kern="0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Statical</a:t>
            </a: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elements</a:t>
            </a:r>
            <a:endParaRPr kumimoji="0" lang="en-US" sz="1700" b="0" i="0" u="none" strike="noStrike" kern="0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95325" marR="0" lvl="1" indent="-217488" algn="l" defTabSz="957263" rtl="0" eaLnBrk="0" fontAlgn="base" latinLnBrk="0" hangingPunct="0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Places (States, Objects)</a:t>
            </a:r>
          </a:p>
          <a:p>
            <a:pPr marL="695325" marR="0" lvl="1" indent="-217488" algn="l" defTabSz="957263" rtl="0" eaLnBrk="0" fontAlgn="base" latinLnBrk="0" hangingPunct="0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Transitions (Time &amp; Logic)</a:t>
            </a:r>
          </a:p>
          <a:p>
            <a:pPr marL="695325" marR="0" lvl="1" indent="-217488" algn="l" defTabSz="957263" rtl="0" eaLnBrk="0" fontAlgn="base" latinLnBrk="0" hangingPunct="0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Arcs (Relations, Structure)</a:t>
            </a:r>
          </a:p>
          <a:p>
            <a:pPr marL="347663" marR="0" lvl="0" indent="-347663" algn="l" defTabSz="957263" rtl="0" eaLnBrk="0" fontAlgn="base" latinLnBrk="0" hangingPunct="0">
              <a:lnSpc>
                <a:spcPct val="105000"/>
              </a:lnSpc>
              <a:spcBef>
                <a:spcPct val="25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Char char="è"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Dynamical description</a:t>
            </a:r>
          </a:p>
          <a:p>
            <a:pPr marL="695325" marR="0" lvl="1" indent="-217488" algn="l" defTabSz="957263" rtl="0" eaLnBrk="0" fontAlgn="base" latinLnBrk="0" hangingPunct="0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Marking</a:t>
            </a:r>
          </a:p>
          <a:p>
            <a:pPr marL="695325" marR="0" lvl="1" indent="-217488" algn="l" defTabSz="957263" rtl="0" eaLnBrk="0" fontAlgn="base" latinLnBrk="0" hangingPunct="0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Activation (or deactivation)</a:t>
            </a:r>
            <a:endParaRPr kumimoji="0" lang="en-US" sz="1700" b="0" i="0" u="none" strike="noStrike" kern="0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695325" marR="0" lvl="1" indent="-217488" algn="l" defTabSz="957263" rtl="0" eaLnBrk="0" fontAlgn="base" latinLnBrk="0" hangingPunct="0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Switching</a:t>
            </a:r>
            <a:endParaRPr kumimoji="0" lang="en-US" sz="1700" b="0" i="0" u="none" strike="noStrike" kern="0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347663" marR="0" lvl="0" indent="-347663" algn="l" defTabSz="957263" rtl="0" eaLnBrk="0" fontAlgn="base" latinLnBrk="0" hangingPunct="0">
              <a:lnSpc>
                <a:spcPct val="105000"/>
              </a:lnSpc>
              <a:spcBef>
                <a:spcPct val="25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Char char="è"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Initial marking</a:t>
            </a:r>
            <a:endParaRPr kumimoji="0" lang="en-US" sz="1800" b="0" i="0" u="none" strike="noStrike" kern="0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7663" marR="0" lvl="0" indent="-347663" algn="l" defTabSz="957263" rtl="0" eaLnBrk="0" fontAlgn="base" latinLnBrk="0" hangingPunct="0">
              <a:lnSpc>
                <a:spcPct val="105000"/>
              </a:lnSpc>
              <a:spcBef>
                <a:spcPct val="25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Char char="è"/>
              <a:tabLst/>
              <a:defRPr/>
            </a:pPr>
            <a:r>
              <a:rPr kumimoji="0" lang="en-US" sz="18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Sequence of activating (or deactivating) and switching results in marking changes</a:t>
            </a:r>
          </a:p>
          <a:p>
            <a:pPr marL="347663" marR="0" lvl="0" indent="-347663" algn="l" defTabSz="957263" rtl="0" eaLnBrk="0" fontAlgn="base" latinLnBrk="0" hangingPunct="0">
              <a:lnSpc>
                <a:spcPct val="105000"/>
              </a:lnSpc>
              <a:spcBef>
                <a:spcPct val="25000"/>
              </a:spcBef>
              <a:spcAft>
                <a:spcPct val="0"/>
              </a:spcAft>
              <a:buClr>
                <a:srgbClr val="5D7298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Rectangle 9"/>
          <p:cNvSpPr>
            <a:spLocks noChangeArrowheads="1"/>
          </p:cNvSpPr>
          <p:nvPr/>
        </p:nvSpPr>
        <p:spPr bwMode="auto">
          <a:xfrm>
            <a:off x="7887533" y="2615188"/>
            <a:ext cx="544512" cy="544512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Oval 10"/>
          <p:cNvSpPr>
            <a:spLocks noChangeArrowheads="1"/>
          </p:cNvSpPr>
          <p:nvPr/>
        </p:nvSpPr>
        <p:spPr bwMode="auto">
          <a:xfrm>
            <a:off x="6628645" y="2615188"/>
            <a:ext cx="544513" cy="544512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7177920" y="2780288"/>
            <a:ext cx="704850" cy="195262"/>
            <a:chOff x="6971" y="10683"/>
            <a:chExt cx="755" cy="210"/>
          </a:xfrm>
        </p:grpSpPr>
        <p:sp>
          <p:nvSpPr>
            <p:cNvPr id="45" name="Freeform 12"/>
            <p:cNvSpPr>
              <a:spLocks/>
            </p:cNvSpPr>
            <p:nvPr/>
          </p:nvSpPr>
          <p:spPr bwMode="auto">
            <a:xfrm>
              <a:off x="7516" y="10683"/>
              <a:ext cx="210" cy="210"/>
            </a:xfrm>
            <a:custGeom>
              <a:avLst/>
              <a:gdLst>
                <a:gd name="T0" fmla="*/ 210 w 210"/>
                <a:gd name="T1" fmla="*/ 105 h 210"/>
                <a:gd name="T2" fmla="*/ 0 w 210"/>
                <a:gd name="T3" fmla="*/ 0 h 210"/>
                <a:gd name="T4" fmla="*/ 0 w 210"/>
                <a:gd name="T5" fmla="*/ 210 h 210"/>
                <a:gd name="T6" fmla="*/ 210 w 210"/>
                <a:gd name="T7" fmla="*/ 105 h 2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0"/>
                <a:gd name="T13" fmla="*/ 0 h 210"/>
                <a:gd name="T14" fmla="*/ 210 w 210"/>
                <a:gd name="T15" fmla="*/ 210 h 2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0" h="210">
                  <a:moveTo>
                    <a:pt x="210" y="105"/>
                  </a:moveTo>
                  <a:lnTo>
                    <a:pt x="0" y="0"/>
                  </a:lnTo>
                  <a:lnTo>
                    <a:pt x="0" y="210"/>
                  </a:lnTo>
                  <a:lnTo>
                    <a:pt x="210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Line 13"/>
            <p:cNvSpPr>
              <a:spLocks noChangeShapeType="1"/>
            </p:cNvSpPr>
            <p:nvPr/>
          </p:nvSpPr>
          <p:spPr bwMode="auto">
            <a:xfrm>
              <a:off x="6971" y="10787"/>
              <a:ext cx="540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7" name="Rectangle 14"/>
          <p:cNvSpPr>
            <a:spLocks noChangeArrowheads="1"/>
          </p:cNvSpPr>
          <p:nvPr/>
        </p:nvSpPr>
        <p:spPr bwMode="auto">
          <a:xfrm flipH="1">
            <a:off x="6628645" y="3889950"/>
            <a:ext cx="544513" cy="544513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Oval 15"/>
          <p:cNvSpPr>
            <a:spLocks noChangeArrowheads="1"/>
          </p:cNvSpPr>
          <p:nvPr/>
        </p:nvSpPr>
        <p:spPr bwMode="auto">
          <a:xfrm flipH="1">
            <a:off x="7887533" y="3889950"/>
            <a:ext cx="544512" cy="54451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Freeform 16"/>
          <p:cNvSpPr>
            <a:spLocks/>
          </p:cNvSpPr>
          <p:nvPr/>
        </p:nvSpPr>
        <p:spPr bwMode="auto">
          <a:xfrm flipH="1">
            <a:off x="7177920" y="4055050"/>
            <a:ext cx="196850" cy="195263"/>
          </a:xfrm>
          <a:custGeom>
            <a:avLst/>
            <a:gdLst>
              <a:gd name="T0" fmla="*/ 184523445 w 210"/>
              <a:gd name="T1" fmla="*/ 90780561 h 210"/>
              <a:gd name="T2" fmla="*/ 0 w 210"/>
              <a:gd name="T3" fmla="*/ 0 h 210"/>
              <a:gd name="T4" fmla="*/ 0 w 210"/>
              <a:gd name="T5" fmla="*/ 181560192 h 210"/>
              <a:gd name="T6" fmla="*/ 184523445 w 210"/>
              <a:gd name="T7" fmla="*/ 90780561 h 210"/>
              <a:gd name="T8" fmla="*/ 0 60000 65536"/>
              <a:gd name="T9" fmla="*/ 0 60000 65536"/>
              <a:gd name="T10" fmla="*/ 0 60000 65536"/>
              <a:gd name="T11" fmla="*/ 0 60000 65536"/>
              <a:gd name="T12" fmla="*/ 0 w 210"/>
              <a:gd name="T13" fmla="*/ 0 h 210"/>
              <a:gd name="T14" fmla="*/ 210 w 210"/>
              <a:gd name="T15" fmla="*/ 210 h 2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0" h="210">
                <a:moveTo>
                  <a:pt x="210" y="105"/>
                </a:moveTo>
                <a:lnTo>
                  <a:pt x="0" y="0"/>
                </a:lnTo>
                <a:lnTo>
                  <a:pt x="0" y="210"/>
                </a:lnTo>
                <a:lnTo>
                  <a:pt x="210" y="105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Line 17"/>
          <p:cNvSpPr>
            <a:spLocks noChangeShapeType="1"/>
          </p:cNvSpPr>
          <p:nvPr/>
        </p:nvSpPr>
        <p:spPr bwMode="auto">
          <a:xfrm flipH="1">
            <a:off x="7379533" y="4153475"/>
            <a:ext cx="503237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 rot="5400000">
            <a:off x="7810538" y="3425607"/>
            <a:ext cx="703263" cy="196850"/>
            <a:chOff x="6971" y="10683"/>
            <a:chExt cx="755" cy="210"/>
          </a:xfrm>
        </p:grpSpPr>
        <p:sp>
          <p:nvSpPr>
            <p:cNvPr id="52" name="Freeform 19"/>
            <p:cNvSpPr>
              <a:spLocks/>
            </p:cNvSpPr>
            <p:nvPr/>
          </p:nvSpPr>
          <p:spPr bwMode="auto">
            <a:xfrm>
              <a:off x="7516" y="10683"/>
              <a:ext cx="210" cy="210"/>
            </a:xfrm>
            <a:custGeom>
              <a:avLst/>
              <a:gdLst>
                <a:gd name="T0" fmla="*/ 210 w 210"/>
                <a:gd name="T1" fmla="*/ 105 h 210"/>
                <a:gd name="T2" fmla="*/ 0 w 210"/>
                <a:gd name="T3" fmla="*/ 0 h 210"/>
                <a:gd name="T4" fmla="*/ 0 w 210"/>
                <a:gd name="T5" fmla="*/ 210 h 210"/>
                <a:gd name="T6" fmla="*/ 210 w 210"/>
                <a:gd name="T7" fmla="*/ 105 h 2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0"/>
                <a:gd name="T13" fmla="*/ 0 h 210"/>
                <a:gd name="T14" fmla="*/ 210 w 210"/>
                <a:gd name="T15" fmla="*/ 210 h 2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0" h="210">
                  <a:moveTo>
                    <a:pt x="210" y="105"/>
                  </a:moveTo>
                  <a:lnTo>
                    <a:pt x="0" y="0"/>
                  </a:lnTo>
                  <a:lnTo>
                    <a:pt x="0" y="210"/>
                  </a:lnTo>
                  <a:lnTo>
                    <a:pt x="210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Line 20"/>
            <p:cNvSpPr>
              <a:spLocks noChangeShapeType="1"/>
            </p:cNvSpPr>
            <p:nvPr/>
          </p:nvSpPr>
          <p:spPr bwMode="auto">
            <a:xfrm>
              <a:off x="6971" y="10787"/>
              <a:ext cx="540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" name="Group 21"/>
          <p:cNvGrpSpPr>
            <a:grpSpLocks/>
          </p:cNvGrpSpPr>
          <p:nvPr/>
        </p:nvGrpSpPr>
        <p:grpSpPr bwMode="auto">
          <a:xfrm rot="16200000" flipV="1">
            <a:off x="6551651" y="3425607"/>
            <a:ext cx="703263" cy="196850"/>
            <a:chOff x="6971" y="10683"/>
            <a:chExt cx="755" cy="210"/>
          </a:xfrm>
        </p:grpSpPr>
        <p:sp>
          <p:nvSpPr>
            <p:cNvPr id="55" name="Freeform 22"/>
            <p:cNvSpPr>
              <a:spLocks/>
            </p:cNvSpPr>
            <p:nvPr/>
          </p:nvSpPr>
          <p:spPr bwMode="auto">
            <a:xfrm>
              <a:off x="7516" y="10683"/>
              <a:ext cx="210" cy="210"/>
            </a:xfrm>
            <a:custGeom>
              <a:avLst/>
              <a:gdLst>
                <a:gd name="T0" fmla="*/ 210 w 210"/>
                <a:gd name="T1" fmla="*/ 105 h 210"/>
                <a:gd name="T2" fmla="*/ 0 w 210"/>
                <a:gd name="T3" fmla="*/ 0 h 210"/>
                <a:gd name="T4" fmla="*/ 0 w 210"/>
                <a:gd name="T5" fmla="*/ 210 h 210"/>
                <a:gd name="T6" fmla="*/ 210 w 210"/>
                <a:gd name="T7" fmla="*/ 105 h 2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0"/>
                <a:gd name="T13" fmla="*/ 0 h 210"/>
                <a:gd name="T14" fmla="*/ 210 w 210"/>
                <a:gd name="T15" fmla="*/ 210 h 2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0" h="210">
                  <a:moveTo>
                    <a:pt x="210" y="105"/>
                  </a:moveTo>
                  <a:lnTo>
                    <a:pt x="0" y="0"/>
                  </a:lnTo>
                  <a:lnTo>
                    <a:pt x="0" y="210"/>
                  </a:lnTo>
                  <a:lnTo>
                    <a:pt x="210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Line 23"/>
            <p:cNvSpPr>
              <a:spLocks noChangeShapeType="1"/>
            </p:cNvSpPr>
            <p:nvPr/>
          </p:nvSpPr>
          <p:spPr bwMode="auto">
            <a:xfrm>
              <a:off x="6971" y="10787"/>
              <a:ext cx="540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7" name="Oval 24"/>
          <p:cNvSpPr>
            <a:spLocks noChangeArrowheads="1"/>
          </p:cNvSpPr>
          <p:nvPr/>
        </p:nvSpPr>
        <p:spPr bwMode="auto">
          <a:xfrm>
            <a:off x="5366583" y="3886775"/>
            <a:ext cx="546100" cy="546100"/>
          </a:xfrm>
          <a:prstGeom prst="ellipse">
            <a:avLst/>
          </a:prstGeom>
          <a:solidFill>
            <a:srgbClr val="FFFFFF"/>
          </a:solidFill>
          <a:ln w="381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5917445" y="4055050"/>
            <a:ext cx="703263" cy="195263"/>
            <a:chOff x="2023" y="3088"/>
            <a:chExt cx="443" cy="123"/>
          </a:xfrm>
        </p:grpSpPr>
        <p:sp>
          <p:nvSpPr>
            <p:cNvPr id="59" name="Freeform 26"/>
            <p:cNvSpPr>
              <a:spLocks/>
            </p:cNvSpPr>
            <p:nvPr/>
          </p:nvSpPr>
          <p:spPr bwMode="auto">
            <a:xfrm>
              <a:off x="2343" y="3088"/>
              <a:ext cx="123" cy="123"/>
            </a:xfrm>
            <a:custGeom>
              <a:avLst/>
              <a:gdLst>
                <a:gd name="T0" fmla="*/ 72 w 210"/>
                <a:gd name="T1" fmla="*/ 36 h 210"/>
                <a:gd name="T2" fmla="*/ 0 w 210"/>
                <a:gd name="T3" fmla="*/ 0 h 210"/>
                <a:gd name="T4" fmla="*/ 0 w 210"/>
                <a:gd name="T5" fmla="*/ 72 h 210"/>
                <a:gd name="T6" fmla="*/ 72 w 210"/>
                <a:gd name="T7" fmla="*/ 36 h 2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0"/>
                <a:gd name="T13" fmla="*/ 0 h 210"/>
                <a:gd name="T14" fmla="*/ 210 w 210"/>
                <a:gd name="T15" fmla="*/ 210 h 2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0" h="210">
                  <a:moveTo>
                    <a:pt x="210" y="105"/>
                  </a:moveTo>
                  <a:lnTo>
                    <a:pt x="0" y="0"/>
                  </a:lnTo>
                  <a:lnTo>
                    <a:pt x="0" y="210"/>
                  </a:lnTo>
                  <a:lnTo>
                    <a:pt x="210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Line 27"/>
            <p:cNvSpPr>
              <a:spLocks noChangeShapeType="1"/>
            </p:cNvSpPr>
            <p:nvPr/>
          </p:nvSpPr>
          <p:spPr bwMode="auto">
            <a:xfrm>
              <a:off x="2023" y="3149"/>
              <a:ext cx="317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1" name="Oval 30"/>
          <p:cNvSpPr>
            <a:spLocks noChangeArrowheads="1"/>
          </p:cNvSpPr>
          <p:nvPr/>
        </p:nvSpPr>
        <p:spPr bwMode="auto">
          <a:xfrm>
            <a:off x="6828670" y="2815213"/>
            <a:ext cx="144463" cy="144462"/>
          </a:xfrm>
          <a:prstGeom prst="ellipse">
            <a:avLst/>
          </a:prstGeom>
          <a:solidFill>
            <a:srgbClr val="000000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Rectangle 31"/>
          <p:cNvSpPr>
            <a:spLocks noChangeArrowheads="1"/>
          </p:cNvSpPr>
          <p:nvPr/>
        </p:nvSpPr>
        <p:spPr bwMode="auto">
          <a:xfrm>
            <a:off x="5358645" y="2178625"/>
            <a:ext cx="12604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r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component</a:t>
            </a: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 operable</a:t>
            </a:r>
          </a:p>
        </p:txBody>
      </p:sp>
      <p:sp>
        <p:nvSpPr>
          <p:cNvPr id="63" name="Rectangle 32"/>
          <p:cNvSpPr>
            <a:spLocks noChangeArrowheads="1"/>
          </p:cNvSpPr>
          <p:nvPr/>
        </p:nvSpPr>
        <p:spPr bwMode="auto">
          <a:xfrm>
            <a:off x="7704313" y="4524950"/>
            <a:ext cx="1427162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components</a:t>
            </a: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/>
            </a:r>
            <a:b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</a:br>
            <a:r>
              <a:rPr lang="de-DE" sz="1400" kern="0" dirty="0" err="1" smtClean="0">
                <a:solidFill>
                  <a:srgbClr val="008000"/>
                </a:solidFill>
              </a:rPr>
              <a:t>f</a:t>
            </a: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ailed</a:t>
            </a: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 </a:t>
            </a: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and</a:t>
            </a: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 </a:t>
            </a: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under</a:t>
            </a: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 </a:t>
            </a: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repair</a:t>
            </a:r>
            <a:endParaRPr kumimoji="0" lang="de-DE" sz="1400" b="0" i="0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64" name="Rectangle 33"/>
          <p:cNvSpPr>
            <a:spLocks noChangeArrowheads="1"/>
          </p:cNvSpPr>
          <p:nvPr/>
        </p:nvSpPr>
        <p:spPr bwMode="auto">
          <a:xfrm>
            <a:off x="7854011" y="2221488"/>
            <a:ext cx="732220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lifetime</a:t>
            </a:r>
            <a:endParaRPr kumimoji="0" lang="de-DE" sz="1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65" name="Rectangle 34"/>
          <p:cNvSpPr>
            <a:spLocks noChangeArrowheads="1"/>
          </p:cNvSpPr>
          <p:nvPr/>
        </p:nvSpPr>
        <p:spPr bwMode="auto">
          <a:xfrm>
            <a:off x="6228184" y="4531300"/>
            <a:ext cx="1262474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ctr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time </a:t>
            </a: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to</a:t>
            </a: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 </a:t>
            </a: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repair</a:t>
            </a:r>
            <a:endParaRPr kumimoji="0" lang="de-DE" sz="1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66" name="Rectangle 35"/>
          <p:cNvSpPr>
            <a:spLocks noChangeArrowheads="1"/>
          </p:cNvSpPr>
          <p:nvPr/>
        </p:nvSpPr>
        <p:spPr bwMode="auto">
          <a:xfrm>
            <a:off x="4860033" y="3526651"/>
            <a:ext cx="1440160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r" defTabSz="10429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spare </a:t>
            </a: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parts</a:t>
            </a: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 </a:t>
            </a: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depot</a:t>
            </a:r>
            <a:endParaRPr kumimoji="0" lang="de-DE" sz="1400" b="0" i="0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67" name="Rectangle 36"/>
          <p:cNvSpPr>
            <a:spLocks noChangeArrowheads="1"/>
          </p:cNvSpPr>
          <p:nvPr/>
        </p:nvSpPr>
        <p:spPr bwMode="auto">
          <a:xfrm>
            <a:off x="7962145" y="2754888"/>
            <a:ext cx="395288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1042988"/>
            <a:r>
              <a:rPr lang="de-DE" sz="1600">
                <a:solidFill>
                  <a:srgbClr val="0000FF"/>
                </a:solidFill>
                <a:latin typeface="Times New Roman" pitchFamily="18" charset="0"/>
              </a:rPr>
              <a:t>τ</a:t>
            </a:r>
            <a:r>
              <a:rPr lang="de-DE" sz="1600" i="1" baseline="-25000">
                <a:solidFill>
                  <a:srgbClr val="0000FF"/>
                </a:solidFill>
                <a:latin typeface="Times New Roman" pitchFamily="18" charset="0"/>
              </a:rPr>
              <a:t>in</a:t>
            </a:r>
            <a:r>
              <a:rPr lang="de-DE" sz="1600" baseline="-25000">
                <a:solidFill>
                  <a:srgbClr val="0000FF"/>
                </a:solidFill>
                <a:latin typeface="Times New Roman" pitchFamily="18" charset="0"/>
              </a:rPr>
              <a:t>,</a:t>
            </a:r>
            <a:r>
              <a:rPr lang="de-DE" sz="1600" i="1" baseline="-25000">
                <a:solidFill>
                  <a:srgbClr val="0000FF"/>
                </a:solidFill>
                <a:latin typeface="Times New Roman" pitchFamily="18" charset="0"/>
              </a:rPr>
              <a:t>L</a:t>
            </a:r>
            <a:endParaRPr lang="de-DE" sz="160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68" name="Rectangle 37"/>
          <p:cNvSpPr>
            <a:spLocks noChangeArrowheads="1"/>
          </p:cNvSpPr>
          <p:nvPr/>
        </p:nvSpPr>
        <p:spPr bwMode="auto">
          <a:xfrm>
            <a:off x="6703258" y="4020125"/>
            <a:ext cx="395287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1042988"/>
            <a:r>
              <a:rPr lang="de-DE" sz="1600">
                <a:solidFill>
                  <a:srgbClr val="0000FF"/>
                </a:solidFill>
                <a:latin typeface="Times New Roman" pitchFamily="18" charset="0"/>
              </a:rPr>
              <a:t>τ</a:t>
            </a:r>
            <a:r>
              <a:rPr lang="de-DE" sz="1600" i="1" baseline="-25000">
                <a:solidFill>
                  <a:srgbClr val="0000FF"/>
                </a:solidFill>
                <a:latin typeface="Times New Roman" pitchFamily="18" charset="0"/>
              </a:rPr>
              <a:t>in</a:t>
            </a:r>
            <a:r>
              <a:rPr lang="de-DE" sz="1600" baseline="-25000">
                <a:solidFill>
                  <a:srgbClr val="0000FF"/>
                </a:solidFill>
                <a:latin typeface="Times New Roman" pitchFamily="18" charset="0"/>
              </a:rPr>
              <a:t>,</a:t>
            </a:r>
            <a:r>
              <a:rPr lang="de-DE" sz="1600" i="1" baseline="-25000">
                <a:solidFill>
                  <a:srgbClr val="0000FF"/>
                </a:solidFill>
                <a:latin typeface="Times New Roman" pitchFamily="18" charset="0"/>
              </a:rPr>
              <a:t>R</a:t>
            </a:r>
            <a:endParaRPr lang="de-DE" sz="160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69" name="Oval 44"/>
          <p:cNvSpPr>
            <a:spLocks noChangeArrowheads="1"/>
          </p:cNvSpPr>
          <p:nvPr/>
        </p:nvSpPr>
        <p:spPr bwMode="auto">
          <a:xfrm>
            <a:off x="8087558" y="4089975"/>
            <a:ext cx="144462" cy="144463"/>
          </a:xfrm>
          <a:prstGeom prst="ellipse">
            <a:avLst/>
          </a:prstGeom>
          <a:solidFill>
            <a:srgbClr val="000000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0" name="Oval 28"/>
          <p:cNvSpPr>
            <a:spLocks noChangeArrowheads="1"/>
          </p:cNvSpPr>
          <p:nvPr/>
        </p:nvSpPr>
        <p:spPr bwMode="auto">
          <a:xfrm>
            <a:off x="5522158" y="4007425"/>
            <a:ext cx="144462" cy="144463"/>
          </a:xfrm>
          <a:prstGeom prst="ellipse">
            <a:avLst/>
          </a:prstGeom>
          <a:solidFill>
            <a:srgbClr val="000000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1" name="Oval 50"/>
          <p:cNvSpPr>
            <a:spLocks noChangeArrowheads="1"/>
          </p:cNvSpPr>
          <p:nvPr/>
        </p:nvSpPr>
        <p:spPr bwMode="auto">
          <a:xfrm>
            <a:off x="5622170" y="4178875"/>
            <a:ext cx="144463" cy="144463"/>
          </a:xfrm>
          <a:prstGeom prst="ellipse">
            <a:avLst/>
          </a:prstGeom>
          <a:solidFill>
            <a:srgbClr val="000000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3" name="Text Box 52"/>
          <p:cNvSpPr txBox="1">
            <a:spLocks noChangeArrowheads="1"/>
          </p:cNvSpPr>
          <p:nvPr/>
        </p:nvSpPr>
        <p:spPr bwMode="auto">
          <a:xfrm>
            <a:off x="661470" y="6082288"/>
            <a:ext cx="8303019" cy="36988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R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 smtClean="0">
                <a:solidFill>
                  <a:srgbClr val="000000"/>
                </a:solidFill>
                <a:cs typeface="Arial" charset="0"/>
              </a:rPr>
              <a:t>Few basic elements: great flexibility in modeling</a:t>
            </a:r>
          </a:p>
        </p:txBody>
      </p:sp>
      <p:sp>
        <p:nvSpPr>
          <p:cNvPr id="75" name="Pfeil nach unten 74"/>
          <p:cNvSpPr>
            <a:spLocks noChangeAspect="1"/>
          </p:cNvSpPr>
          <p:nvPr/>
        </p:nvSpPr>
        <p:spPr bwMode="auto">
          <a:xfrm rot="16200000">
            <a:off x="309329" y="1727429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76" name="Pfeil nach unten 75"/>
          <p:cNvSpPr>
            <a:spLocks noChangeAspect="1"/>
          </p:cNvSpPr>
          <p:nvPr/>
        </p:nvSpPr>
        <p:spPr bwMode="auto">
          <a:xfrm rot="16200000">
            <a:off x="309329" y="2946669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77" name="Pfeil nach unten 76"/>
          <p:cNvSpPr>
            <a:spLocks noChangeAspect="1"/>
          </p:cNvSpPr>
          <p:nvPr/>
        </p:nvSpPr>
        <p:spPr bwMode="auto">
          <a:xfrm rot="16200000">
            <a:off x="309329" y="4165909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78" name="Pfeil nach unten 77"/>
          <p:cNvSpPr>
            <a:spLocks noChangeAspect="1"/>
          </p:cNvSpPr>
          <p:nvPr/>
        </p:nvSpPr>
        <p:spPr bwMode="auto">
          <a:xfrm rot="16200000">
            <a:off x="309329" y="4524509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  <p:sp>
        <p:nvSpPr>
          <p:cNvPr id="44" name="Pfeil nach unten 43"/>
          <p:cNvSpPr>
            <a:spLocks noChangeAspect="1"/>
          </p:cNvSpPr>
          <p:nvPr/>
        </p:nvSpPr>
        <p:spPr bwMode="auto">
          <a:xfrm rot="16200000">
            <a:off x="309330" y="6116461"/>
            <a:ext cx="277033" cy="2307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2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xit" presetSubtype="0" fill="hold" grpId="3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xit" presetSubtype="0" fill="hold" grpId="3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xit" presetSubtype="0" fill="hold" grpId="5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10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1" grpId="1" animBg="1"/>
      <p:bldP spid="61" grpId="2" animBg="1"/>
      <p:bldP spid="61" grpId="3" animBg="1"/>
      <p:bldP spid="61" grpId="4" animBg="1"/>
      <p:bldP spid="61" grpId="5" animBg="1"/>
      <p:bldP spid="69" grpId="0" animBg="1"/>
      <p:bldP spid="69" grpId="1" animBg="1"/>
      <p:bldP spid="69" grpId="2" animBg="1"/>
      <p:bldP spid="69" grpId="3" animBg="1"/>
      <p:bldP spid="69" grpId="4" animBg="1"/>
      <p:bldP spid="70" grpId="0" animBg="1"/>
      <p:bldP spid="70" grpId="1" animBg="1"/>
      <p:bldP spid="71" grpId="0" animBg="1"/>
      <p:bldP spid="71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extBoxFont"/>
  <p:tag name="FONTSETCLASSNAME" val="FontSet1"/>
  <p:tag name="COLORSETCLASSNAME" val="ColorSet1"/>
  <p:tag name="MLI" val="1"/>
  <p:tag name="SHAPESETGROUPCLASSNAME" val="ShapeSetGroup1"/>
  <p:tag name="SHAPESETCLASSNAME" val="TitleText"/>
  <p:tag name="COLORSETGROUPCLASSNAME" val="ColorSetGroup1"/>
  <p:tag name="FONTSETGROUPCLASSNAME" val="FontSetGroup1"/>
  <p:tag name="SHAPECLASSNAME" val="TextBox"/>
  <p:tag name="SHAPECLASSPROTECTIONTYPE" val="0"/>
  <p:tag name="COLORS" val="-2;-2;-2;-2;-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extBoxFont"/>
  <p:tag name="FONTSETCLASSNAME" val="FontSet1"/>
  <p:tag name="COLORSETCLASSNAME" val="ColorSet1"/>
  <p:tag name="MLI" val="1"/>
  <p:tag name="SHAPESETGROUPCLASSNAME" val="ShapeSetGroup1"/>
  <p:tag name="SHAPESETCLASSNAME" val="TextText"/>
  <p:tag name="COLORSETGROUPCLASSNAME" val="ColorSetGroup1"/>
  <p:tag name="FONTSETGROUPCLASSNAME" val="FontSetGroup1"/>
  <p:tag name="SHAPECLASSNAME" val="TextBoxLeft"/>
  <p:tag name="SHAPECLASSPROTECTIONTYPE" val="0"/>
  <p:tag name="COLORS" val="-2;-2;-2;-2;-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extBoxFont"/>
  <p:tag name="FONTSETCLASSNAME" val="FontSet1"/>
  <p:tag name="COLORSETCLASSNAME" val="ColorSet1"/>
  <p:tag name="MLI" val="1"/>
  <p:tag name="SHAPESETGROUPCLASSNAME" val="ShapeSetGroup1"/>
  <p:tag name="SHAPESETCLASSNAME" val="TextText"/>
  <p:tag name="COLORSETGROUPCLASSNAME" val="ColorSetGroup1"/>
  <p:tag name="FONTSETGROUPCLASSNAME" val="FontSetGroup1"/>
  <p:tag name="SHAPECLASSNAME" val="TextBoxRight"/>
  <p:tag name="SHAPECLASSPROTECTIONTYPE" val="0"/>
  <p:tag name="COLORS" val="-2;-2;-2;-2;-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extBoxFont"/>
  <p:tag name="FONTSETCLASSNAME" val="FontSet1"/>
  <p:tag name="COLORSETCLASSNAME" val="ColorSet1"/>
  <p:tag name="MLI" val="1"/>
  <p:tag name="SHAPESETGROUPCLASSNAME" val="ShapeSetGroup1"/>
  <p:tag name="SHAPESETCLASSNAME" val="TextText"/>
  <p:tag name="COLORSETGROUPCLASSNAME" val="ColorSetGroup1"/>
  <p:tag name="FONTSETGROUPCLASSNAME" val="FontSetGroup1"/>
  <p:tag name="SHAPECLASSNAME" val="TextBoxRight"/>
  <p:tag name="SHAPECLASSPROTECTIONTYPE" val="0"/>
  <p:tag name="COLORS" val="-2;-2;-2;-2;-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extBoxFont"/>
  <p:tag name="FONTSETCLASSNAME" val="FontSet1"/>
  <p:tag name="COLORSETCLASSNAME" val="ColorSet1"/>
  <p:tag name="MLI" val="1"/>
  <p:tag name="SHAPESETGROUPCLASSNAME" val="ShapeSetGroup1"/>
  <p:tag name="SHAPESETCLASSNAME" val="TitleText"/>
  <p:tag name="COLORSETGROUPCLASSNAME" val="ColorSetGroup1"/>
  <p:tag name="FONTSETGROUPCLASSNAME" val="FontSetGroup1"/>
  <p:tag name="SHAPECLASSNAME" val="TextBox"/>
  <p:tag name="SHAPECLASSPROTECTIONTYPE" val="0"/>
  <p:tag name="COLORS" val="-2;-2;-2;-2;-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extBoxFont"/>
  <p:tag name="FONTSETCLASSNAME" val="FontSet1"/>
  <p:tag name="COLORSETCLASSNAME" val="ColorSet1"/>
  <p:tag name="MLI" val="1"/>
  <p:tag name="SHAPESETGROUPCLASSNAME" val="ShapeSetGroup1"/>
  <p:tag name="SHAPESETCLASSNAME" val="TitleText"/>
  <p:tag name="COLORSETGROUPCLASSNAME" val="ColorSetGroup1"/>
  <p:tag name="FONTSETGROUPCLASSNAME" val="FontSetGroup1"/>
  <p:tag name="SHAPECLASSNAME" val="TextBox"/>
  <p:tag name="SHAPECLASSPROTECTIONTYPE" val="0"/>
  <p:tag name="COLORS" val="-2;-2;-2;-2;-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extBoxFont"/>
  <p:tag name="FONTSETCLASSNAME" val="FontSet1"/>
  <p:tag name="COLORSETCLASSNAME" val="ColorSet1"/>
  <p:tag name="MLI" val="1"/>
  <p:tag name="SHAPESETGROUPCLASSNAME" val="ShapeSetGroup1"/>
  <p:tag name="SHAPESETCLASSNAME" val="TitleText"/>
  <p:tag name="COLORSETGROUPCLASSNAME" val="ColorSetGroup1"/>
  <p:tag name="FONTSETGROUPCLASSNAME" val="FontSetGroup1"/>
  <p:tag name="SHAPECLASSNAME" val="TextBox"/>
  <p:tag name="SHAPECLASSPROTECTIONTYPE" val="0"/>
  <p:tag name="COLORS" val="-2;-2;-2;-2;-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font"/>
  <p:tag name="FONTSETCLASSNAME" val="FontSet1"/>
  <p:tag name="COLORSETCLASSNAME" val="ColorSet1"/>
  <p:tag name="MLI" val="1"/>
  <p:tag name="SHAPESETGROUPCLASSNAME" val="ShapeSetGroup1"/>
  <p:tag name="SHAPESETCLASSNAME" val="TitleText"/>
  <p:tag name="COLORSETGROUPCLASSNAME" val="ColorSetGroup1"/>
  <p:tag name="FONTSETGROUPCLASSNAME" val="FontSetGroup1"/>
  <p:tag name="SHAPECLASSNAME" val="TitleBox"/>
  <p:tag name="SHAPECLASSPROTECTIONTYPE" val="0"/>
  <p:tag name="COLORS" val="-2;-2;-2;-2;-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extBoxFont"/>
  <p:tag name="FONTSETCLASSNAME" val="FontSet1"/>
  <p:tag name="COLORSETCLASSNAME" val="ColorSet1"/>
  <p:tag name="MLI" val="1"/>
  <p:tag name="SHAPESETGROUPCLASSNAME" val="ShapeSetGroup1"/>
  <p:tag name="SHAPESETCLASSNAME" val="TextText"/>
  <p:tag name="COLORSETGROUPCLASSNAME" val="ColorSetGroup1"/>
  <p:tag name="FONTSETGROUPCLASSNAME" val="FontSetGroup1"/>
  <p:tag name="SHAPECLASSNAME" val="TextBoxLeft"/>
  <p:tag name="SHAPECLASSPROTECTIONTYPE" val="0"/>
  <p:tag name="COLORS" val="-2;-2;-2;-2;-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Blue1;White;-2;-2;-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extBoxFont"/>
  <p:tag name="FONTSETCLASSNAME" val="FontSet1"/>
  <p:tag name="COLORSETCLASSNAME" val="ColorSet1"/>
  <p:tag name="MLI" val="1"/>
  <p:tag name="SHAPESETGROUPCLASSNAME" val="ShapeSetGroup1"/>
  <p:tag name="SHAPESETCLASSNAME" val="TextText"/>
  <p:tag name="COLORSETGROUPCLASSNAME" val="ColorSetGroup1"/>
  <p:tag name="FONTSETGROUPCLASSNAME" val="FontSetGroup1"/>
  <p:tag name="SHAPECLASSNAME" val="TextBoxLeft"/>
  <p:tag name="SHAPECLASSPROTECTIONTYPE" val="0"/>
  <p:tag name="COLORS" val="-2;-2;-2;-2;-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Blue1;White;-2;-2;-1"/>
</p:tagLst>
</file>

<file path=ppt/theme/theme1.xml><?xml version="1.0" encoding="utf-8"?>
<a:theme xmlns:a="http://schemas.openxmlformats.org/drawingml/2006/main" name="1_vorlage_pp">
  <a:themeElements>
    <a:clrScheme name="Benutzerdefinier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333399"/>
      </a:hlink>
      <a:folHlink>
        <a:srgbClr val="333399"/>
      </a:folHlink>
    </a:clrScheme>
    <a:fontScheme name="Leere Prä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200" b="1" i="0" u="none" strike="noStrike" cap="none" normalizeH="0" baseline="0" smtClean="0">
            <a:ln>
              <a:noFill/>
            </a:ln>
            <a:solidFill>
              <a:srgbClr val="1F3A45"/>
            </a:solidFill>
            <a:effectLst/>
            <a:latin typeface="Arial" charset="0"/>
            <a:ea typeface="ＭＳ Ｐゴシック" pitchFamily="124" charset="-128"/>
          </a:defRPr>
        </a:defPPr>
      </a:lstStyle>
    </a:spDef>
    <a:lnDef>
      <a:spPr bwMode="auto">
        <a:solidFill>
          <a:srgbClr val="FFFF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1273</Words>
  <Application>Microsoft Office PowerPoint</Application>
  <PresentationFormat>Bildschirmpräsentation (4:3)</PresentationFormat>
  <Paragraphs>490</Paragraphs>
  <Slides>31</Slides>
  <Notes>6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3</vt:i4>
      </vt:variant>
      <vt:variant>
        <vt:lpstr>Folientitel</vt:lpstr>
      </vt:variant>
      <vt:variant>
        <vt:i4>31</vt:i4>
      </vt:variant>
    </vt:vector>
  </HeadingPairs>
  <TitlesOfParts>
    <vt:vector size="35" baseType="lpstr">
      <vt:lpstr>1_vorlage_pp</vt:lpstr>
      <vt:lpstr>Picture</vt:lpstr>
      <vt:lpstr>Bild</vt:lpstr>
      <vt:lpstr>Bitmap</vt:lpstr>
      <vt:lpstr>Potentials of Petri nets for  Availability Modeling and Analysis</vt:lpstr>
      <vt:lpstr>Outline</vt:lpstr>
      <vt:lpstr>Introduction</vt:lpstr>
      <vt:lpstr>Motivation</vt:lpstr>
      <vt:lpstr>Motivation</vt:lpstr>
      <vt:lpstr>Availability Modeling</vt:lpstr>
      <vt:lpstr>Availability Modeling and Analysis</vt:lpstr>
      <vt:lpstr>Overview and Comparison of Modeling Methods</vt:lpstr>
      <vt:lpstr>Extended Stochastic Petri Net (ESPN)</vt:lpstr>
      <vt:lpstr>Extended Coloured Stochastic Petri Net (ECSPN)</vt:lpstr>
      <vt:lpstr>Conjoint System Modeling (CSM)</vt:lpstr>
      <vt:lpstr>Hierarchy of Modeling Methods</vt:lpstr>
      <vt:lpstr>CSM/ECSPN – Modeling capability</vt:lpstr>
      <vt:lpstr>CSM/ECSPN – Modeling capability</vt:lpstr>
      <vt:lpstr>CSM/ECSPN – Modeling capability</vt:lpstr>
      <vt:lpstr>System Model - Close to Reality</vt:lpstr>
      <vt:lpstr>Analysis and Prediction</vt:lpstr>
      <vt:lpstr>Dependability Characteristics</vt:lpstr>
      <vt:lpstr>Software Tool: REALIST</vt:lpstr>
      <vt:lpstr>Modelling and Simulation Package REALIST* </vt:lpstr>
      <vt:lpstr>Modeling and Simulation Package REALIST</vt:lpstr>
      <vt:lpstr>Large and Complex Systems</vt:lpstr>
      <vt:lpstr>Complexity of the Model</vt:lpstr>
      <vt:lpstr>Application Examples</vt:lpstr>
      <vt:lpstr>Range of Application</vt:lpstr>
      <vt:lpstr>Application Example – Production system</vt:lpstr>
      <vt:lpstr>System Model – Production system</vt:lpstr>
      <vt:lpstr>Results – Production system</vt:lpstr>
      <vt:lpstr>Summary &amp; Conclusions</vt:lpstr>
      <vt:lpstr>Summary &amp; Conclusions</vt:lpstr>
      <vt:lpstr>Thank you for your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Outline</dc:title>
  <dc:creator>rieker</dc:creator>
  <cp:lastModifiedBy>Windows-Benutzer</cp:lastModifiedBy>
  <cp:revision>180</cp:revision>
  <dcterms:created xsi:type="dcterms:W3CDTF">2013-07-29T14:27:06Z</dcterms:created>
  <dcterms:modified xsi:type="dcterms:W3CDTF">2013-11-27T20:33:32Z</dcterms:modified>
</cp:coreProperties>
</file>