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</p:sldMasterIdLst>
  <p:notesMasterIdLst>
    <p:notesMasterId r:id="rId43"/>
  </p:notesMasterIdLst>
  <p:sldIdLst>
    <p:sldId id="257" r:id="rId8"/>
    <p:sldId id="420" r:id="rId9"/>
    <p:sldId id="445" r:id="rId10"/>
    <p:sldId id="446" r:id="rId11"/>
    <p:sldId id="464" r:id="rId12"/>
    <p:sldId id="432" r:id="rId13"/>
    <p:sldId id="458" r:id="rId14"/>
    <p:sldId id="447" r:id="rId15"/>
    <p:sldId id="454" r:id="rId16"/>
    <p:sldId id="457" r:id="rId17"/>
    <p:sldId id="461" r:id="rId18"/>
    <p:sldId id="450" r:id="rId19"/>
    <p:sldId id="440" r:id="rId20"/>
    <p:sldId id="460" r:id="rId21"/>
    <p:sldId id="444" r:id="rId22"/>
    <p:sldId id="465" r:id="rId23"/>
    <p:sldId id="459" r:id="rId24"/>
    <p:sldId id="463" r:id="rId25"/>
    <p:sldId id="451" r:id="rId26"/>
    <p:sldId id="441" r:id="rId27"/>
    <p:sldId id="424" r:id="rId28"/>
    <p:sldId id="434" r:id="rId29"/>
    <p:sldId id="438" r:id="rId30"/>
    <p:sldId id="452" r:id="rId31"/>
    <p:sldId id="442" r:id="rId32"/>
    <p:sldId id="443" r:id="rId33"/>
    <p:sldId id="467" r:id="rId34"/>
    <p:sldId id="466" r:id="rId35"/>
    <p:sldId id="468" r:id="rId36"/>
    <p:sldId id="455" r:id="rId37"/>
    <p:sldId id="421" r:id="rId38"/>
    <p:sldId id="469" r:id="rId39"/>
    <p:sldId id="470" r:id="rId40"/>
    <p:sldId id="471" r:id="rId41"/>
    <p:sldId id="472" r:id="rId42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1700C0"/>
    <a:srgbClr val="0226BE"/>
    <a:srgbClr val="CCFF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5" autoAdjust="0"/>
    <p:restoredTop sz="94632" autoAdjust="0"/>
  </p:normalViewPr>
  <p:slideViewPr>
    <p:cSldViewPr showGuides="1">
      <p:cViewPr>
        <p:scale>
          <a:sx n="80" d="100"/>
          <a:sy n="80" d="100"/>
        </p:scale>
        <p:origin x="-2430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8DEE0-0E1C-45B7-A91C-8DA8645B2B2A}" type="slidenum">
              <a:rPr lang="en-GB"/>
              <a:pPr/>
              <a:t>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31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9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CA10588F-E863-4252-93DD-A449825AC83B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page </a:t>
            </a:r>
            <a:fld id="{20038FFA-3A97-494A-BECD-4DC9B4D1BD4C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75656" y="4221088"/>
            <a:ext cx="64087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ctr" eaLnBrk="0" hangingPunct="0">
              <a:buAutoNum type="alphaUcPeriod"/>
            </a:pPr>
            <a:r>
              <a:rPr lang="en-US" sz="2400" dirty="0" err="1" smtClean="0">
                <a:solidFill>
                  <a:srgbClr val="FFFF00"/>
                </a:solidFill>
                <a:latin typeface="+mn-lt"/>
              </a:rPr>
              <a:t>Apollonio</a:t>
            </a:r>
            <a:endParaRPr lang="en-US" sz="2400" dirty="0" smtClean="0">
              <a:solidFill>
                <a:srgbClr val="FFFF00"/>
              </a:solidFill>
              <a:latin typeface="+mn-lt"/>
            </a:endParaRPr>
          </a:p>
          <a:p>
            <a:pPr algn="ctr" eaLnBrk="0" hangingPunct="0"/>
            <a:r>
              <a:rPr lang="en-GB" sz="2400" dirty="0" smtClean="0">
                <a:latin typeface="+mn-lt"/>
              </a:rPr>
              <a:t>andrea.apollonio@cern.ch</a:t>
            </a:r>
          </a:p>
          <a:p>
            <a:pPr algn="ctr" eaLnBrk="0" hangingPunct="0"/>
            <a:endParaRPr lang="en-GB" sz="2400" dirty="0" smtClean="0">
              <a:latin typeface="+mn-lt"/>
            </a:endParaRPr>
          </a:p>
          <a:p>
            <a:pPr algn="ctr" eaLnBrk="0" hangingPunct="0"/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Acknowledgements: L. Ponce, B. Todd, </a:t>
            </a:r>
          </a:p>
          <a:p>
            <a:pPr algn="ctr" eaLnBrk="0" hangingPunct="0"/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J. Wenninger, D. Wollmann, P. </a:t>
            </a:r>
            <a:r>
              <a:rPr lang="en-GB" sz="2400" dirty="0" err="1" smtClean="0">
                <a:solidFill>
                  <a:srgbClr val="FFFF00"/>
                </a:solidFill>
                <a:latin typeface="+mn-lt"/>
              </a:rPr>
              <a:t>Zeiler</a:t>
            </a:r>
            <a:r>
              <a:rPr lang="en-GB" sz="2400" dirty="0" smtClean="0">
                <a:solidFill>
                  <a:srgbClr val="FFFF00"/>
                </a:solidFill>
                <a:latin typeface="+mn-lt"/>
              </a:rPr>
              <a:t>, M. Zerlauth</a:t>
            </a:r>
            <a:endParaRPr lang="en-GB" sz="2400" dirty="0">
              <a:solidFill>
                <a:srgbClr val="FFFF00"/>
              </a:solidFill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9592" y="1124744"/>
            <a:ext cx="7272808" cy="2449507"/>
            <a:chOff x="899592" y="1295399"/>
            <a:chExt cx="7272808" cy="2449507"/>
          </a:xfrm>
        </p:grpSpPr>
        <p:sp>
          <p:nvSpPr>
            <p:cNvPr id="16" name="Rectangle 47"/>
            <p:cNvSpPr>
              <a:spLocks noChangeArrowheads="1"/>
            </p:cNvSpPr>
            <p:nvPr/>
          </p:nvSpPr>
          <p:spPr bwMode="auto">
            <a:xfrm>
              <a:off x="899592" y="1295399"/>
              <a:ext cx="7272808" cy="2449507"/>
            </a:xfrm>
            <a:prstGeom prst="rect">
              <a:avLst/>
            </a:prstGeom>
            <a:solidFill>
              <a:srgbClr val="062F67">
                <a:alpha val="85000"/>
              </a:srgb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pPr>
                <a:defRPr/>
              </a:pPr>
              <a:endParaRPr lang="en-US" sz="2400" dirty="0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sp>
          <p:nvSpPr>
            <p:cNvPr id="129030" name="Text Box 6"/>
            <p:cNvSpPr txBox="1">
              <a:spLocks noChangeArrowheads="1"/>
            </p:cNvSpPr>
            <p:nvPr/>
          </p:nvSpPr>
          <p:spPr bwMode="auto">
            <a:xfrm>
              <a:off x="1033909" y="1868631"/>
              <a:ext cx="7066483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r>
                <a:rPr lang="en-GB" sz="3600" b="1" dirty="0">
                  <a:solidFill>
                    <a:srgbClr val="FFFF00"/>
                  </a:solidFill>
                </a:rPr>
                <a:t>Availability predictions for post LS1 operation and HL-LHC</a:t>
              </a: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Model Extension: Levelling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77486" y="1412776"/>
            <a:ext cx="6869498" cy="4896544"/>
            <a:chOff x="538948" y="1700808"/>
            <a:chExt cx="6869498" cy="4896544"/>
          </a:xfrm>
        </p:grpSpPr>
        <p:grpSp>
          <p:nvGrpSpPr>
            <p:cNvPr id="19" name="Group 18"/>
            <p:cNvGrpSpPr/>
            <p:nvPr/>
          </p:nvGrpSpPr>
          <p:grpSpPr>
            <a:xfrm>
              <a:off x="1979712" y="1700808"/>
              <a:ext cx="4968552" cy="4680520"/>
              <a:chOff x="683568" y="1196752"/>
              <a:chExt cx="4968552" cy="468052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83568" y="1196752"/>
                <a:ext cx="4968552" cy="4680520"/>
                <a:chOff x="683568" y="1196752"/>
                <a:chExt cx="7776864" cy="28803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683568" y="1196752"/>
                  <a:ext cx="7776864" cy="2880320"/>
                  <a:chOff x="1403648" y="1124744"/>
                  <a:chExt cx="7776864" cy="2880320"/>
                </a:xfrm>
              </p:grpSpPr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1403648" y="4005064"/>
                    <a:ext cx="7776864" cy="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tailEnd type="arrow"/>
                  </a:ln>
                  <a:effectLst/>
                </p:spPr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 flipV="1">
                    <a:off x="1403648" y="1124744"/>
                    <a:ext cx="0" cy="2880320"/>
                  </a:xfrm>
                  <a:prstGeom prst="straightConnector1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tailEnd type="arrow"/>
                  </a:ln>
                  <a:effectLst/>
                </p:spPr>
              </p:cxnSp>
            </p:grp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3726689" y="2747694"/>
                  <a:ext cx="0" cy="132937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1F497D">
                      <a:lumMod val="40000"/>
                      <a:lumOff val="6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21" name="Freeform 20"/>
              <p:cNvSpPr/>
              <p:nvPr/>
            </p:nvSpPr>
            <p:spPr>
              <a:xfrm>
                <a:off x="683568" y="2492896"/>
                <a:ext cx="3990879" cy="1345699"/>
              </a:xfrm>
              <a:custGeom>
                <a:avLst/>
                <a:gdLst>
                  <a:gd name="connsiteX0" fmla="*/ 0 w 1611630"/>
                  <a:gd name="connsiteY0" fmla="*/ 0 h 788670"/>
                  <a:gd name="connsiteX1" fmla="*/ 240030 w 1611630"/>
                  <a:gd name="connsiteY1" fmla="*/ 388620 h 788670"/>
                  <a:gd name="connsiteX2" fmla="*/ 640080 w 1611630"/>
                  <a:gd name="connsiteY2" fmla="*/ 651510 h 788670"/>
                  <a:gd name="connsiteX3" fmla="*/ 1051560 w 1611630"/>
                  <a:gd name="connsiteY3" fmla="*/ 754380 h 788670"/>
                  <a:gd name="connsiteX4" fmla="*/ 1611630 w 1611630"/>
                  <a:gd name="connsiteY4" fmla="*/ 788670 h 788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1630" h="788670">
                    <a:moveTo>
                      <a:pt x="0" y="0"/>
                    </a:moveTo>
                    <a:cubicBezTo>
                      <a:pt x="66675" y="140017"/>
                      <a:pt x="133350" y="280035"/>
                      <a:pt x="240030" y="388620"/>
                    </a:cubicBezTo>
                    <a:cubicBezTo>
                      <a:pt x="346710" y="497205"/>
                      <a:pt x="504825" y="590550"/>
                      <a:pt x="640080" y="651510"/>
                    </a:cubicBezTo>
                    <a:cubicBezTo>
                      <a:pt x="775335" y="712470"/>
                      <a:pt x="889635" y="731520"/>
                      <a:pt x="1051560" y="754380"/>
                    </a:cubicBezTo>
                    <a:cubicBezTo>
                      <a:pt x="1213485" y="777240"/>
                      <a:pt x="1412557" y="782955"/>
                      <a:pt x="1611630" y="788670"/>
                    </a:cubicBezTo>
                  </a:path>
                </a:pathLst>
              </a:custGeom>
              <a:noFill/>
              <a:ln w="25400" cap="flat" cmpd="sng" algn="ctr">
                <a:solidFill>
                  <a:srgbClr val="00B050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683568" y="3717032"/>
                <a:ext cx="1944216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1F497D">
                    <a:lumMod val="40000"/>
                    <a:lumOff val="6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7" name="TextBox 26"/>
            <p:cNvSpPr txBox="1"/>
            <p:nvPr/>
          </p:nvSpPr>
          <p:spPr>
            <a:xfrm>
              <a:off x="1275371" y="1700808"/>
              <a:ext cx="920365" cy="464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800" i="1" dirty="0" smtClean="0">
                  <a:solidFill>
                    <a:prstClr val="black"/>
                  </a:solidFill>
                  <a:latin typeface="Calibri"/>
                </a:rPr>
                <a:t>L</a:t>
              </a:r>
              <a:r>
                <a:rPr lang="en-GB" sz="2800" dirty="0" smtClean="0">
                  <a:solidFill>
                    <a:prstClr val="black"/>
                  </a:solidFill>
                  <a:latin typeface="Calibri"/>
                </a:rPr>
                <a:t>(t)</a:t>
              </a:r>
              <a:endParaRPr lang="en-GB" sz="2800" dirty="0">
                <a:solidFill>
                  <a:prstClr val="black"/>
                </a:solidFill>
                <a:latin typeface="Calibri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538948" y="2780928"/>
                  <a:ext cx="1818250" cy="4786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GB" sz="1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GB" sz="120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n-GB" sz="120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120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GB" sz="120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34</m:t>
                            </m:r>
                          </m:sup>
                        </m:sSup>
                      </m:oMath>
                    </m:oMathPara>
                  </a14:m>
                  <a:endParaRPr lang="en-GB" sz="1200" dirty="0" smtClean="0">
                    <a:solidFill>
                      <a:prstClr val="black"/>
                    </a:solidFill>
                    <a:latin typeface="+mn-lt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[</m:t>
                        </m:r>
                        <m:sSup>
                          <m:sSupPr>
                            <m:ctrlPr>
                              <a:rPr lang="en-GB" sz="1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200" b="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GB" sz="1200" b="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−2</m:t>
                            </m:r>
                          </m:sup>
                        </m:sSup>
                        <m:sSup>
                          <m:sSupPr>
                            <m:ctrlPr>
                              <a:rPr lang="en-GB" sz="12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200" b="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s</m:t>
                            </m:r>
                          </m:e>
                          <m:sup>
                            <m:r>
                              <a:rPr lang="en-GB" sz="1200" b="0" i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GB" sz="1200" b="0" i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]</m:t>
                        </m:r>
                      </m:oMath>
                    </m:oMathPara>
                  </a14:m>
                  <a:endParaRPr lang="en-GB" sz="1200" dirty="0">
                    <a:solidFill>
                      <a:prstClr val="black"/>
                    </a:solidFill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8948" y="2780928"/>
                  <a:ext cx="1818250" cy="47865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512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/>
            <p:cNvSpPr txBox="1"/>
            <p:nvPr/>
          </p:nvSpPr>
          <p:spPr>
            <a:xfrm>
              <a:off x="6948264" y="6132921"/>
              <a:ext cx="460182" cy="464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800" i="1" dirty="0" smtClean="0">
                  <a:solidFill>
                    <a:prstClr val="black"/>
                  </a:solidFill>
                  <a:latin typeface="Calibri"/>
                </a:rPr>
                <a:t>t</a:t>
              </a:r>
              <a:endParaRPr lang="en-GB" sz="2800" i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0" y="764704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2060"/>
                </a:solidFill>
              </a:rPr>
              <a:t>The model was then extended to include levelling: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6136" y="2917393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66"/>
                </a:solidFill>
              </a:rPr>
              <a:t>Assumption: exponential decay of instantaneous luminosity</a:t>
            </a:r>
            <a:endParaRPr lang="en-GB" sz="2000" b="1" dirty="0">
              <a:solidFill>
                <a:srgbClr val="00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79912" y="4737338"/>
            <a:ext cx="300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66"/>
                </a:solidFill>
              </a:rPr>
              <a:t>Example for Full HL parameters</a:t>
            </a:r>
            <a:endParaRPr lang="en-GB" sz="2000" dirty="0">
              <a:solidFill>
                <a:srgbClr val="000066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3059832" y="2845385"/>
            <a:ext cx="576064" cy="7386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131840" y="1556792"/>
            <a:ext cx="2512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solidFill>
                  <a:srgbClr val="FF0000"/>
                </a:solidFill>
              </a:rPr>
              <a:t>Lumi</a:t>
            </a:r>
            <a:r>
              <a:rPr lang="en-GB" dirty="0" smtClean="0">
                <a:solidFill>
                  <a:srgbClr val="FF0000"/>
                </a:solidFill>
              </a:rPr>
              <a:t> Lifetime depends on many factors, extrapolation from cross-section at 7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(85 </a:t>
            </a:r>
            <a:r>
              <a:rPr lang="en-GB" dirty="0" err="1" smtClean="0">
                <a:solidFill>
                  <a:srgbClr val="FF0000"/>
                </a:solidFill>
              </a:rPr>
              <a:t>mb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77486" y="3717032"/>
                <a:ext cx="1818250" cy="478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>
                          <a:solidFill>
                            <a:prstClr val="black"/>
                          </a:solidFill>
                          <a:latin typeface="Cambria Math"/>
                        </a:rPr>
                        <m:t>5</m:t>
                      </m:r>
                      <m:r>
                        <a:rPr lang="en-GB" sz="120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34</m:t>
                          </m:r>
                        </m:sup>
                      </m:sSup>
                    </m:oMath>
                  </m:oMathPara>
                </a14:m>
                <a:endParaRPr lang="en-GB" sz="1200" dirty="0" smtClean="0">
                  <a:solidFill>
                    <a:prstClr val="black"/>
                  </a:solidFill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[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cm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sz="1200" dirty="0">
                  <a:solidFill>
                    <a:prstClr val="black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486" y="3717032"/>
                <a:ext cx="1818250" cy="478657"/>
              </a:xfrm>
              <a:prstGeom prst="rect">
                <a:avLst/>
              </a:prstGeom>
              <a:blipFill rotWithShape="1">
                <a:blip r:embed="rId4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75856" y="609329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~6.5 h</a:t>
            </a:r>
            <a:endParaRPr lang="en-GB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757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Model Extension: Levelling</a:t>
            </a:r>
            <a:endParaRPr lang="en-GB" dirty="0"/>
          </a:p>
        </p:txBody>
      </p:sp>
      <p:pic>
        <p:nvPicPr>
          <p:cNvPr id="32" name="Picture 2" descr="\\cern.ch\dfs\Users\a\aapollon\Desktop\distrib_llt_hig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157" y="4365104"/>
            <a:ext cx="2698275" cy="202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\\cern.ch\dfs\Users\a\aapollon\Desktop\distrib_sbt_fa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221" y="4365138"/>
            <a:ext cx="2644931" cy="198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\\cern.ch\dfs\Users\a\aapollon\Desktop\distrib_f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06" y="4365104"/>
            <a:ext cx="2624692" cy="19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ight Brace 37"/>
          <p:cNvSpPr/>
          <p:nvPr/>
        </p:nvSpPr>
        <p:spPr>
          <a:xfrm rot="5400000">
            <a:off x="1209911" y="3415347"/>
            <a:ext cx="224718" cy="972107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891278" y="4120994"/>
            <a:ext cx="430992" cy="34573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07504" y="836712"/>
            <a:ext cx="920365" cy="46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(t)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14140" y="3457318"/>
            <a:ext cx="460182" cy="46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t</a:t>
            </a:r>
            <a:endParaRPr lang="en-GB" sz="2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755576" y="3284984"/>
            <a:ext cx="271405" cy="33254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3" name="Straight Connector 42"/>
          <p:cNvCxnSpPr/>
          <p:nvPr/>
        </p:nvCxnSpPr>
        <p:spPr>
          <a:xfrm flipH="1">
            <a:off x="882965" y="3284984"/>
            <a:ext cx="271405" cy="33254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844211" y="900629"/>
            <a:ext cx="7956438" cy="2556688"/>
            <a:chOff x="1403648" y="1124744"/>
            <a:chExt cx="7776864" cy="2880320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403648" y="4005064"/>
              <a:ext cx="7776864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46" name="Straight Arrow Connector 45"/>
            <p:cNvCxnSpPr/>
            <p:nvPr/>
          </p:nvCxnSpPr>
          <p:spPr>
            <a:xfrm flipV="1">
              <a:off x="1403648" y="1124744"/>
              <a:ext cx="0" cy="28803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cxnSp>
        <p:nvCxnSpPr>
          <p:cNvPr id="47" name="Straight Connector 46"/>
          <p:cNvCxnSpPr/>
          <p:nvPr/>
        </p:nvCxnSpPr>
        <p:spPr>
          <a:xfrm>
            <a:off x="2454096" y="2060848"/>
            <a:ext cx="0" cy="139647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cxnSp>
        <p:nvCxnSpPr>
          <p:cNvPr id="48" name="Straight Connector 47"/>
          <p:cNvCxnSpPr/>
          <p:nvPr/>
        </p:nvCxnSpPr>
        <p:spPr>
          <a:xfrm flipH="1">
            <a:off x="4067944" y="2178973"/>
            <a:ext cx="8400" cy="1313482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cxnSp>
        <p:nvCxnSpPr>
          <p:cNvPr id="49" name="Straight Arrow Connector 48"/>
          <p:cNvCxnSpPr/>
          <p:nvPr/>
        </p:nvCxnSpPr>
        <p:spPr>
          <a:xfrm flipH="1" flipV="1">
            <a:off x="3506014" y="2754231"/>
            <a:ext cx="3010202" cy="161090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0" name="Right Brace 49"/>
          <p:cNvSpPr/>
          <p:nvPr/>
        </p:nvSpPr>
        <p:spPr>
          <a:xfrm rot="5400000">
            <a:off x="1994389" y="3596391"/>
            <a:ext cx="224721" cy="610021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41918" y="4652207"/>
            <a:ext cx="864096" cy="36933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FF0000"/>
                </a:solidFill>
                <a:latin typeface="Calibri"/>
              </a:rPr>
              <a:t>~ 6.2 h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>
            <a:stCxn id="51" idx="0"/>
          </p:cNvCxnSpPr>
          <p:nvPr/>
        </p:nvCxnSpPr>
        <p:spPr>
          <a:xfrm flipH="1" flipV="1">
            <a:off x="2195736" y="4120996"/>
            <a:ext cx="878230" cy="53121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3" name="Right Brace 52"/>
          <p:cNvSpPr/>
          <p:nvPr/>
        </p:nvSpPr>
        <p:spPr>
          <a:xfrm rot="5400000">
            <a:off x="3121654" y="3058776"/>
            <a:ext cx="236394" cy="1656184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 flipV="1">
            <a:off x="3347864" y="4005064"/>
            <a:ext cx="728480" cy="28879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1835697" y="982469"/>
            <a:ext cx="86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Peak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Lumi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43808" y="1414517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err="1" smtClean="0">
                <a:solidFill>
                  <a:prstClr val="black"/>
                </a:solidFill>
                <a:latin typeface="Calibri"/>
              </a:rPr>
              <a:t>Lumi</a:t>
            </a:r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Lifetime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391980" y="2924944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968044" y="2924944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5544108" y="2924944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8460432" y="1083882"/>
            <a:ext cx="0" cy="3037112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dash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7308304" y="3441774"/>
            <a:ext cx="1204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End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f p-p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454096" y="2060848"/>
            <a:ext cx="677744" cy="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sp>
        <p:nvSpPr>
          <p:cNvPr id="64" name="Freeform 63"/>
          <p:cNvSpPr/>
          <p:nvPr/>
        </p:nvSpPr>
        <p:spPr>
          <a:xfrm>
            <a:off x="2427006" y="1671383"/>
            <a:ext cx="704834" cy="389465"/>
          </a:xfrm>
          <a:custGeom>
            <a:avLst/>
            <a:gdLst>
              <a:gd name="connsiteX0" fmla="*/ 0 w 1085315"/>
              <a:gd name="connsiteY0" fmla="*/ 0 h 461473"/>
              <a:gd name="connsiteX1" fmla="*/ 170915 w 1085315"/>
              <a:gd name="connsiteY1" fmla="*/ 247828 h 461473"/>
              <a:gd name="connsiteX2" fmla="*/ 589659 w 1085315"/>
              <a:gd name="connsiteY2" fmla="*/ 401652 h 461473"/>
              <a:gd name="connsiteX3" fmla="*/ 1085315 w 1085315"/>
              <a:gd name="connsiteY3" fmla="*/ 461473 h 461473"/>
              <a:gd name="connsiteX4" fmla="*/ 1085315 w 1085315"/>
              <a:gd name="connsiteY4" fmla="*/ 461473 h 461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315" h="461473">
                <a:moveTo>
                  <a:pt x="0" y="0"/>
                </a:moveTo>
                <a:cubicBezTo>
                  <a:pt x="36319" y="90443"/>
                  <a:pt x="72638" y="180886"/>
                  <a:pt x="170915" y="247828"/>
                </a:cubicBezTo>
                <a:cubicBezTo>
                  <a:pt x="269192" y="314770"/>
                  <a:pt x="437259" y="366045"/>
                  <a:pt x="589659" y="401652"/>
                </a:cubicBezTo>
                <a:cubicBezTo>
                  <a:pt x="742059" y="437259"/>
                  <a:pt x="1085315" y="461473"/>
                  <a:pt x="1085315" y="461473"/>
                </a:cubicBezTo>
                <a:lnTo>
                  <a:pt x="1085315" y="461473"/>
                </a:lnTo>
              </a:path>
            </a:pathLst>
          </a:custGeom>
          <a:noFill/>
          <a:ln w="19050" cap="flat" cmpd="sng" algn="ctr">
            <a:solidFill>
              <a:srgbClr val="4F81BD">
                <a:lumMod val="40000"/>
                <a:lumOff val="6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844211" y="2060848"/>
            <a:ext cx="1609885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6" name="Straight Connector 65"/>
          <p:cNvCxnSpPr/>
          <p:nvPr/>
        </p:nvCxnSpPr>
        <p:spPr>
          <a:xfrm>
            <a:off x="827584" y="1700808"/>
            <a:ext cx="1609885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69" name="Freeform 68"/>
          <p:cNvSpPr/>
          <p:nvPr/>
        </p:nvSpPr>
        <p:spPr>
          <a:xfrm>
            <a:off x="3110670" y="2050991"/>
            <a:ext cx="957274" cy="127982"/>
          </a:xfrm>
          <a:custGeom>
            <a:avLst/>
            <a:gdLst>
              <a:gd name="connsiteX0" fmla="*/ 0 w 965675"/>
              <a:gd name="connsiteY0" fmla="*/ 0 h 94003"/>
              <a:gd name="connsiteX1" fmla="*/ 282011 w 965675"/>
              <a:gd name="connsiteY1" fmla="*/ 51274 h 94003"/>
              <a:gd name="connsiteX2" fmla="*/ 811851 w 965675"/>
              <a:gd name="connsiteY2" fmla="*/ 94003 h 94003"/>
              <a:gd name="connsiteX3" fmla="*/ 965675 w 965675"/>
              <a:gd name="connsiteY3" fmla="*/ 85458 h 94003"/>
              <a:gd name="connsiteX4" fmla="*/ 965675 w 965675"/>
              <a:gd name="connsiteY4" fmla="*/ 85458 h 9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5675" h="94003">
                <a:moveTo>
                  <a:pt x="0" y="0"/>
                </a:moveTo>
                <a:cubicBezTo>
                  <a:pt x="73351" y="17803"/>
                  <a:pt x="146703" y="35607"/>
                  <a:pt x="282011" y="51274"/>
                </a:cubicBezTo>
                <a:cubicBezTo>
                  <a:pt x="417320" y="66941"/>
                  <a:pt x="697907" y="88306"/>
                  <a:pt x="811851" y="94003"/>
                </a:cubicBezTo>
                <a:lnTo>
                  <a:pt x="965675" y="85458"/>
                </a:lnTo>
                <a:lnTo>
                  <a:pt x="965675" y="85458"/>
                </a:lnTo>
              </a:path>
            </a:pathLst>
          </a:cu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-486610" y="1412776"/>
                <a:ext cx="1818250" cy="478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2</m:t>
                      </m:r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1</m:t>
                      </m:r>
                      <m:r>
                        <a:rPr lang="en-GB" sz="120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34</m:t>
                          </m:r>
                        </m:sup>
                      </m:sSup>
                    </m:oMath>
                  </m:oMathPara>
                </a14:m>
                <a:endParaRPr lang="en-GB" sz="1200" dirty="0" smtClean="0">
                  <a:solidFill>
                    <a:prstClr val="black"/>
                  </a:solidFill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[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cm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sz="1200" dirty="0">
                  <a:solidFill>
                    <a:prstClr val="black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86610" y="1412776"/>
                <a:ext cx="1818250" cy="478657"/>
              </a:xfrm>
              <a:prstGeom prst="rect">
                <a:avLst/>
              </a:prstGeom>
              <a:blipFill rotWithShape="1">
                <a:blip r:embed="rId6"/>
                <a:stretch>
                  <a:fillRect b="-5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-486610" y="1798215"/>
                <a:ext cx="1818250" cy="478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>
                          <a:solidFill>
                            <a:prstClr val="black"/>
                          </a:solidFill>
                          <a:latin typeface="Cambria Math"/>
                        </a:rPr>
                        <m:t>5</m:t>
                      </m:r>
                      <m:r>
                        <a:rPr lang="en-GB" sz="120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GB" sz="120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34</m:t>
                          </m:r>
                        </m:sup>
                      </m:sSup>
                    </m:oMath>
                  </m:oMathPara>
                </a14:m>
                <a:endParaRPr lang="en-GB" sz="1200" dirty="0" smtClean="0">
                  <a:solidFill>
                    <a:prstClr val="black"/>
                  </a:solidFill>
                  <a:latin typeface="+mn-lt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[</m:t>
                      </m:r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cm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s</m:t>
                          </m:r>
                        </m:e>
                        <m:sup>
                          <m:r>
                            <a:rPr lang="en-GB" sz="1200" b="0" i="0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GB" sz="1200" b="0" i="0" smtClean="0">
                          <a:solidFill>
                            <a:prstClr val="black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sz="1200" dirty="0">
                  <a:solidFill>
                    <a:prstClr val="black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86610" y="1798215"/>
                <a:ext cx="1818250" cy="478657"/>
              </a:xfrm>
              <a:prstGeom prst="rect">
                <a:avLst/>
              </a:prstGeom>
              <a:blipFill rotWithShape="1">
                <a:blip r:embed="rId7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5168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064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Assumptions for post-LS1 LHC Operation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62719"/>
            <a:ext cx="9144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160 days of operation</a:t>
            </a:r>
          </a:p>
          <a:p>
            <a:endParaRPr lang="en-GB" sz="900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25 ns operation </a:t>
            </a:r>
            <a:r>
              <a:rPr lang="en-GB" sz="2400" dirty="0" smtClean="0">
                <a:solidFill>
                  <a:srgbClr val="002060"/>
                </a:solidFill>
              </a:rPr>
              <a:t>with and without Linac4 </a:t>
            </a:r>
          </a:p>
          <a:p>
            <a:r>
              <a:rPr lang="en-GB" sz="2400" dirty="0" smtClean="0">
                <a:solidFill>
                  <a:srgbClr val="002060"/>
                </a:solidFill>
              </a:rPr>
              <a:t>    (BCMS and Standard + Linac4)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4.5 h</a:t>
            </a:r>
            <a:r>
              <a:rPr lang="en-GB" sz="2400" dirty="0" smtClean="0">
                <a:solidFill>
                  <a:srgbClr val="002060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average luminosity lifetime </a:t>
            </a:r>
            <a:r>
              <a:rPr lang="en-GB" sz="2400" dirty="0" smtClean="0">
                <a:solidFill>
                  <a:srgbClr val="002060"/>
                </a:solidFill>
              </a:rPr>
              <a:t>(~10 h in 2012)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6.2 h average turnaround time </a:t>
            </a:r>
            <a:r>
              <a:rPr lang="en-GB" sz="2400" dirty="0" smtClean="0">
                <a:solidFill>
                  <a:srgbClr val="002060"/>
                </a:solidFill>
              </a:rPr>
              <a:t>(5.5 h in 2012)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4 </a:t>
            </a:r>
            <a:r>
              <a:rPr lang="en-GB" sz="2400" b="1" dirty="0" err="1" smtClean="0">
                <a:solidFill>
                  <a:srgbClr val="002060"/>
                </a:solidFill>
              </a:rPr>
              <a:t>logn</a:t>
            </a:r>
            <a:r>
              <a:rPr lang="en-GB" sz="2400" b="1" dirty="0" smtClean="0">
                <a:solidFill>
                  <a:srgbClr val="002060"/>
                </a:solidFill>
              </a:rPr>
              <a:t> distributions for the fault time </a:t>
            </a:r>
            <a:r>
              <a:rPr lang="en-GB" sz="2400" dirty="0" smtClean="0">
                <a:solidFill>
                  <a:srgbClr val="002060"/>
                </a:solidFill>
              </a:rPr>
              <a:t>+ future scenarios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2 stable beams time distributions: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2060"/>
                </a:solidFill>
              </a:rPr>
              <a:t>END OF FILL: gauss(mean 9.6 h)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2060"/>
                </a:solidFill>
              </a:rPr>
              <a:t>EMERGENCY DUMPS: </a:t>
            </a:r>
            <a:r>
              <a:rPr lang="en-GB" sz="2000" dirty="0" err="1" smtClean="0">
                <a:solidFill>
                  <a:srgbClr val="002060"/>
                </a:solidFill>
              </a:rPr>
              <a:t>exp</a:t>
            </a:r>
            <a:r>
              <a:rPr lang="en-GB" sz="2000" dirty="0" smtClean="0">
                <a:solidFill>
                  <a:srgbClr val="002060"/>
                </a:solidFill>
              </a:rPr>
              <a:t>(mean 4.6 h)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endParaRPr lang="en-GB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8537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Post-LS1 Availability: Possible </a:t>
            </a:r>
            <a:r>
              <a:rPr lang="en-GB" dirty="0"/>
              <a:t>S</a:t>
            </a:r>
            <a:r>
              <a:rPr lang="en-GB" dirty="0" smtClean="0"/>
              <a:t>cenarios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78108"/>
            <a:ext cx="91440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</a:rPr>
              <a:t>P</a:t>
            </a:r>
            <a:r>
              <a:rPr lang="en-GB" sz="2400" dirty="0" smtClean="0">
                <a:solidFill>
                  <a:srgbClr val="002060"/>
                </a:solidFill>
              </a:rPr>
              <a:t>ossible future scenarios:</a:t>
            </a:r>
          </a:p>
          <a:p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 smtClean="0">
                <a:solidFill>
                  <a:srgbClr val="002060"/>
                </a:solidFill>
              </a:rPr>
              <a:t>Extension of 2012 fault distributions </a:t>
            </a:r>
            <a:r>
              <a:rPr lang="en-GB" sz="2400" dirty="0" smtClean="0">
                <a:solidFill>
                  <a:srgbClr val="002060"/>
                </a:solidFill>
              </a:rPr>
              <a:t>to Post-LS1 operation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GB" sz="2400" b="1" dirty="0" smtClean="0">
                <a:solidFill>
                  <a:srgbClr val="002060"/>
                </a:solidFill>
              </a:rPr>
              <a:t>Impact of UFOs </a:t>
            </a:r>
            <a:r>
              <a:rPr lang="en-GB" sz="2400" dirty="0" smtClean="0">
                <a:solidFill>
                  <a:srgbClr val="002060"/>
                </a:solidFill>
              </a:rPr>
              <a:t>at 6.5/7 </a:t>
            </a:r>
            <a:r>
              <a:rPr lang="en-GB" sz="2400" dirty="0" err="1" smtClean="0">
                <a:solidFill>
                  <a:srgbClr val="002060"/>
                </a:solidFill>
              </a:rPr>
              <a:t>TeV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GB" sz="2400" b="1" dirty="0" smtClean="0">
                <a:solidFill>
                  <a:srgbClr val="002060"/>
                </a:solidFill>
              </a:rPr>
              <a:t>Impact of increased BLM thresholds </a:t>
            </a:r>
            <a:r>
              <a:rPr lang="en-GB" sz="2400" dirty="0" smtClean="0">
                <a:solidFill>
                  <a:srgbClr val="002060"/>
                </a:solidFill>
              </a:rPr>
              <a:t>and Beam-Induced </a:t>
            </a:r>
            <a:r>
              <a:rPr lang="en-GB" sz="2400" dirty="0">
                <a:solidFill>
                  <a:srgbClr val="002060"/>
                </a:solidFill>
              </a:rPr>
              <a:t>Q</a:t>
            </a:r>
            <a:r>
              <a:rPr lang="en-GB" sz="2400" dirty="0" smtClean="0">
                <a:solidFill>
                  <a:srgbClr val="002060"/>
                </a:solidFill>
              </a:rPr>
              <a:t>uenches (BIQ)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GB" sz="2400" b="1" dirty="0" smtClean="0">
                <a:solidFill>
                  <a:srgbClr val="002060"/>
                </a:solidFill>
              </a:rPr>
              <a:t>Impact of LS1 mitigations </a:t>
            </a:r>
            <a:r>
              <a:rPr lang="en-GB" sz="2400" b="1" dirty="0" err="1" smtClean="0">
                <a:solidFill>
                  <a:srgbClr val="002060"/>
                </a:solidFill>
              </a:rPr>
              <a:t>wrt</a:t>
            </a:r>
            <a:r>
              <a:rPr lang="en-GB" sz="2400" b="1" dirty="0" smtClean="0">
                <a:solidFill>
                  <a:srgbClr val="002060"/>
                </a:solidFill>
              </a:rPr>
              <a:t> SEUs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GB" sz="2400" dirty="0" smtClean="0">
                <a:solidFill>
                  <a:srgbClr val="002060"/>
                </a:solidFill>
              </a:rPr>
              <a:t>Possible </a:t>
            </a:r>
            <a:r>
              <a:rPr lang="en-GB" sz="2400" b="1" dirty="0" smtClean="0">
                <a:solidFill>
                  <a:srgbClr val="002060"/>
                </a:solidFill>
              </a:rPr>
              <a:t>impact of increased energy on SEUs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900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GB" sz="2400" b="1" dirty="0" smtClean="0">
                <a:solidFill>
                  <a:srgbClr val="002060"/>
                </a:solidFill>
              </a:rPr>
              <a:t>Combination </a:t>
            </a:r>
            <a:r>
              <a:rPr lang="en-GB" sz="2400" b="1" dirty="0">
                <a:solidFill>
                  <a:srgbClr val="002060"/>
                </a:solidFill>
              </a:rPr>
              <a:t>of 3 and </a:t>
            </a:r>
            <a:r>
              <a:rPr lang="en-GB" sz="2400" b="1" dirty="0" smtClean="0">
                <a:solidFill>
                  <a:srgbClr val="002060"/>
                </a:solidFill>
              </a:rPr>
              <a:t>4: </a:t>
            </a:r>
            <a:r>
              <a:rPr lang="en-GB" sz="2400" dirty="0" smtClean="0">
                <a:solidFill>
                  <a:srgbClr val="002060"/>
                </a:solidFill>
              </a:rPr>
              <a:t>Impact </a:t>
            </a:r>
            <a:r>
              <a:rPr lang="en-GB" sz="2400" dirty="0">
                <a:solidFill>
                  <a:srgbClr val="002060"/>
                </a:solidFill>
              </a:rPr>
              <a:t>of increased BLM thresholds and Beam-Induced Quenches (BIQ</a:t>
            </a:r>
            <a:r>
              <a:rPr lang="en-GB" sz="2400" dirty="0" smtClean="0">
                <a:solidFill>
                  <a:srgbClr val="002060"/>
                </a:solidFill>
              </a:rPr>
              <a:t>)+ SEUs mitigations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39301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Post LS1 LHC Operation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363718" cy="581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2987824" y="3356992"/>
            <a:ext cx="0" cy="2736304"/>
          </a:xfrm>
          <a:prstGeom prst="line">
            <a:avLst/>
          </a:prstGeom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23528" y="5085184"/>
            <a:ext cx="2664296" cy="0"/>
          </a:xfrm>
          <a:prstGeom prst="line">
            <a:avLst/>
          </a:prstGeom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23528" y="4581128"/>
            <a:ext cx="2664296" cy="0"/>
          </a:xfrm>
          <a:prstGeom prst="line">
            <a:avLst/>
          </a:prstGeom>
          <a:ln w="254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372200" y="616530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</a:rPr>
              <a:t>Courtesy J. Wenninger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8460432" y="1412776"/>
            <a:ext cx="72008" cy="648072"/>
          </a:xfrm>
          <a:prstGeom prst="rightBrac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853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Post-LS1 LHC: some results…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1013827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02060"/>
                </a:solidFill>
                <a:latin typeface="Arial"/>
              </a:rPr>
              <a:t>As 2012,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turnaround time 5.5 </a:t>
            </a:r>
            <a:r>
              <a:rPr lang="en-GB" sz="1600" b="1" dirty="0" smtClean="0">
                <a:solidFill>
                  <a:srgbClr val="00206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b="1" dirty="0" smtClean="0">
                <a:solidFill>
                  <a:srgbClr val="002060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6.2h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02060"/>
                </a:solidFill>
                <a:latin typeface="Arial"/>
              </a:rPr>
              <a:t>Avg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: 42.5 </a:t>
            </a:r>
            <a:r>
              <a:rPr lang="en-GB" sz="1600" dirty="0">
                <a:solidFill>
                  <a:srgbClr val="002060"/>
                </a:solidFill>
                <a:latin typeface="Arial"/>
              </a:rPr>
              <a:t>[fb</a:t>
            </a:r>
            <a:r>
              <a:rPr lang="en-GB" sz="1600" baseline="30000" dirty="0">
                <a:solidFill>
                  <a:srgbClr val="002060"/>
                </a:solidFill>
                <a:latin typeface="Arial"/>
              </a:rPr>
              <a:t>-1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] (</a:t>
            </a:r>
            <a:r>
              <a:rPr lang="en-GB" sz="1600" i="1" dirty="0" smtClean="0">
                <a:solidFill>
                  <a:srgbClr val="002060"/>
                </a:solidFill>
                <a:latin typeface="Arial"/>
              </a:rPr>
              <a:t>reference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)</a:t>
            </a:r>
          </a:p>
        </p:txBody>
      </p:sp>
      <p:pic>
        <p:nvPicPr>
          <p:cNvPr id="2050" name="Picture 2" descr="\\cern.ch\dfs\Users\a\aapollon\Desktop\POST LS1 Availability\BCMS20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7" y="1876772"/>
            <a:ext cx="5247343" cy="39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apollon\Desktop\POST LS1 Availability\BCMSUFO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278" y="1259178"/>
            <a:ext cx="3351194" cy="250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apollon\Desktop\POST LS1 Availability\BCMSSEUmiti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61136"/>
            <a:ext cx="3240360" cy="242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940232" y="3717032"/>
            <a:ext cx="2716088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SEU mitigation* (50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 20)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Avg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: 43.3 [fb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] (+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1.8%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35496" y="6289575"/>
            <a:ext cx="381642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* Only SEU not requiring an intervention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95952" y="764704"/>
            <a:ext cx="3168536" cy="584775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100 UFO dumps due to 7TeV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Avg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: 38.6 [fb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] (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-10%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2264922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Post LS1 LHC Operation </a:t>
            </a:r>
            <a:r>
              <a:rPr lang="en-GB" dirty="0"/>
              <a:t>and Availability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2737"/>
              </p:ext>
            </p:extLst>
          </p:nvPr>
        </p:nvGraphicFramePr>
        <p:xfrm>
          <a:off x="539552" y="1484784"/>
          <a:ext cx="7992888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219"/>
                <a:gridCol w="1763205"/>
                <a:gridCol w="2016224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Failure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Scenario/</a:t>
                      </a:r>
                    </a:p>
                    <a:p>
                      <a:pPr algn="ctr"/>
                      <a:r>
                        <a:rPr lang="en-GB" dirty="0" smtClean="0"/>
                        <a:t>Mitigation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Assumption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Simulated impact on Integrated Luminosity (BCMS)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Simulated impact on Integrated Luminosity (LINAC4)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1. 2012 Fault distributions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 42.5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reference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 42.7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reference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2. UFOs (6.5/7TeV)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100 UFO dumps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38.6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-10 %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39.0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-10 %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3. UFOs + BIQ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Factor 3 higher BLM thresholds,</a:t>
                      </a:r>
                      <a:r>
                        <a:rPr lang="en-GB" baseline="0" dirty="0" smtClean="0">
                          <a:solidFill>
                            <a:srgbClr val="002060"/>
                          </a:solidFill>
                        </a:rPr>
                        <a:t> 33 UFOs, 3 BIQ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41.4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-2.6 %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41.5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-2.8 %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4. SEU mitigations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20 SEU dumps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43.3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+1.8</a:t>
                      </a:r>
                      <a:r>
                        <a:rPr lang="en-GB" sz="1800" i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43.6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+2.1 %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5. SEU increase due to higher energy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60 SEU dumps (+50% </a:t>
                      </a:r>
                      <a:r>
                        <a:rPr lang="en-GB" dirty="0" err="1" smtClean="0">
                          <a:solidFill>
                            <a:srgbClr val="002060"/>
                          </a:solidFill>
                        </a:rPr>
                        <a:t>wrt</a:t>
                      </a:r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 2012)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41.7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-1.8 %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41.9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-1.8 %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6. Combined impact of scenarios 3 and 4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41.8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-1.6 %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42.1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-1.4 %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807095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Summary of fault scenarios and impacts: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878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BCMS Predictions: Sensitivity Analysis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07095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Impact of Average Fault Time: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  <p:pic>
        <p:nvPicPr>
          <p:cNvPr id="1028" name="Picture 4" descr="\\cern.ch\dfs\Users\a\aapollon\Desktop\POST LS1 Availability\rainbowplot_BC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14199"/>
            <a:ext cx="7056784" cy="528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04048" y="807417"/>
                <a:ext cx="4078681" cy="6053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𝑀𝐹𝑅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#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FILLS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SB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WITH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FAILURES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TOT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#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FILLS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SB</m:t>
                          </m:r>
                        </m:den>
                      </m:f>
                    </m:oMath>
                  </m:oMathPara>
                </a14:m>
                <a:endParaRPr lang="en-GB" i="1" dirty="0">
                  <a:solidFill>
                    <a:srgbClr val="000066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807417"/>
                <a:ext cx="4078681" cy="6053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91680" y="6182791"/>
            <a:ext cx="521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-75%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6190434"/>
            <a:ext cx="584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-50%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6189438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-25%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54258" y="6165304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25%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1850" y="6174650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2012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3166" y="6178710"/>
            <a:ext cx="521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75%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3984" y="6178710"/>
            <a:ext cx="584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50%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39290" y="6175435"/>
            <a:ext cx="592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+100%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336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064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Motivation: Faults and Lost Physics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2" y="838107"/>
            <a:ext cx="7934650" cy="575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7889014" y="342435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B. Todd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1700808"/>
            <a:ext cx="2232248" cy="1477328"/>
          </a:xfrm>
          <a:prstGeom prst="rect">
            <a:avLst/>
          </a:prstGeom>
          <a:solidFill>
            <a:schemeClr val="bg1"/>
          </a:solidFill>
          <a:ln w="25400"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Need for a more effective way of assessing the impact of different ‘fault types’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151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/>
              <a:t>Assumptions for </a:t>
            </a:r>
            <a:r>
              <a:rPr lang="en-GB" dirty="0" smtClean="0"/>
              <a:t>HL-LHC </a:t>
            </a:r>
            <a:r>
              <a:rPr lang="en-GB" dirty="0"/>
              <a:t>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885195"/>
            <a:ext cx="9144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160 days of operation</a:t>
            </a:r>
          </a:p>
          <a:p>
            <a:endParaRPr lang="en-GB" sz="900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2.19*10^35 [cm-2s-1] </a:t>
            </a:r>
            <a:r>
              <a:rPr lang="en-GB" sz="2400" b="1" dirty="0" smtClean="0">
                <a:solidFill>
                  <a:srgbClr val="002060"/>
                </a:solidFill>
              </a:rPr>
              <a:t>virtual peak luminosity (Full HL)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Levelling</a:t>
            </a:r>
            <a:r>
              <a:rPr lang="en-GB" sz="2400" dirty="0" smtClean="0">
                <a:solidFill>
                  <a:srgbClr val="002060"/>
                </a:solidFill>
              </a:rPr>
              <a:t> at 5*10^34 </a:t>
            </a:r>
            <a:r>
              <a:rPr lang="en-GB" sz="2400" dirty="0">
                <a:solidFill>
                  <a:srgbClr val="002060"/>
                </a:solidFill>
              </a:rPr>
              <a:t>[cm-2s-1] </a:t>
            </a:r>
            <a:endParaRPr lang="en-GB" sz="2400" dirty="0" smtClean="0">
              <a:solidFill>
                <a:srgbClr val="002060"/>
              </a:solidFill>
            </a:endParaRP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4.5 h average luminosity lifetime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6.2 h average turnaround time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4 </a:t>
            </a:r>
            <a:r>
              <a:rPr lang="en-GB" sz="2400" b="1" dirty="0" err="1" smtClean="0">
                <a:solidFill>
                  <a:srgbClr val="002060"/>
                </a:solidFill>
              </a:rPr>
              <a:t>logn</a:t>
            </a:r>
            <a:r>
              <a:rPr lang="en-GB" sz="2400" b="1" dirty="0" smtClean="0">
                <a:solidFill>
                  <a:srgbClr val="002060"/>
                </a:solidFill>
              </a:rPr>
              <a:t> distributions for the fault time</a:t>
            </a:r>
            <a:r>
              <a:rPr lang="en-GB" sz="2400" dirty="0" smtClean="0">
                <a:solidFill>
                  <a:srgbClr val="002060"/>
                </a:solidFill>
              </a:rPr>
              <a:t> + scenarios</a:t>
            </a: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2 stable beams time distributions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2060"/>
                </a:solidFill>
              </a:rPr>
              <a:t>END OF FILL: gauss(mean 9.6 h)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2060"/>
                </a:solidFill>
              </a:rPr>
              <a:t>EMERGENCY DUMPS: </a:t>
            </a:r>
            <a:r>
              <a:rPr lang="en-GB" sz="2000" dirty="0" err="1" smtClean="0">
                <a:solidFill>
                  <a:srgbClr val="002060"/>
                </a:solidFill>
              </a:rPr>
              <a:t>exp</a:t>
            </a:r>
            <a:r>
              <a:rPr lang="en-GB" sz="2000" dirty="0" smtClean="0">
                <a:solidFill>
                  <a:srgbClr val="002060"/>
                </a:solidFill>
              </a:rPr>
              <a:t>(mean 4.6 h)</a:t>
            </a:r>
          </a:p>
          <a:p>
            <a:pPr lvl="1"/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2060"/>
                </a:solidFill>
              </a:rPr>
              <a:t>I</a:t>
            </a:r>
            <a:r>
              <a:rPr lang="en-GB" sz="2400" b="1" dirty="0" smtClean="0">
                <a:solidFill>
                  <a:srgbClr val="002060"/>
                </a:solidFill>
              </a:rPr>
              <a:t>ntensity ramp-up not included</a:t>
            </a:r>
          </a:p>
          <a:p>
            <a:endParaRPr lang="en-GB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710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HL-LHC: some results…</a:t>
            </a:r>
            <a:endParaRPr lang="en-GB" dirty="0"/>
          </a:p>
        </p:txBody>
      </p:sp>
      <p:pic>
        <p:nvPicPr>
          <p:cNvPr id="9" name="Picture 2" descr="\\cern.ch\dfs\Users\a\aapollon\Desktop\RLIUP_PREDICTIONS\ILUMI_2012FAUL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4532"/>
            <a:ext cx="5182756" cy="382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15616" y="1013827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02060"/>
                </a:solidFill>
                <a:latin typeface="Arial"/>
              </a:rPr>
              <a:t>As 2012,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turnaround time 5.5 </a:t>
            </a:r>
            <a:r>
              <a:rPr lang="en-GB" sz="1600" b="1" dirty="0" smtClean="0">
                <a:solidFill>
                  <a:srgbClr val="00206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b="1" dirty="0" smtClean="0">
                <a:solidFill>
                  <a:srgbClr val="002060"/>
                </a:solidFill>
                <a:latin typeface="Arial"/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6.2h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srgbClr val="002060"/>
                </a:solidFill>
                <a:latin typeface="Arial"/>
              </a:rPr>
              <a:t>Avg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: 213 </a:t>
            </a:r>
            <a:r>
              <a:rPr lang="en-GB" sz="1600" dirty="0">
                <a:solidFill>
                  <a:srgbClr val="002060"/>
                </a:solidFill>
                <a:latin typeface="Arial"/>
              </a:rPr>
              <a:t>[fb</a:t>
            </a:r>
            <a:r>
              <a:rPr lang="en-GB" sz="1600" baseline="30000" dirty="0">
                <a:solidFill>
                  <a:srgbClr val="002060"/>
                </a:solidFill>
                <a:latin typeface="Arial"/>
              </a:rPr>
              <a:t>-1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] (</a:t>
            </a:r>
            <a:r>
              <a:rPr lang="en-GB" sz="1600" i="1" dirty="0" smtClean="0">
                <a:solidFill>
                  <a:srgbClr val="002060"/>
                </a:solidFill>
                <a:latin typeface="Arial"/>
              </a:rPr>
              <a:t>reference</a:t>
            </a:r>
            <a:r>
              <a:rPr lang="en-GB" sz="1600" dirty="0" smtClean="0">
                <a:solidFill>
                  <a:srgbClr val="002060"/>
                </a:solidFill>
                <a:latin typeface="Arial"/>
              </a:rPr>
              <a:t>)</a:t>
            </a:r>
          </a:p>
        </p:txBody>
      </p:sp>
      <p:pic>
        <p:nvPicPr>
          <p:cNvPr id="11" name="Picture 2" descr="\\cern.ch\dfs\Users\a\aapollon\Desktop\RLIUP_PREDICTIONS\ILUMI_UF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29170"/>
            <a:ext cx="3100219" cy="228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795952" y="836712"/>
            <a:ext cx="3168536" cy="584775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100 UFO dumps due to 7TeV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Avg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: 179 [fb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] (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-15%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  <p:pic>
        <p:nvPicPr>
          <p:cNvPr id="13" name="Picture 2" descr="\\cern.ch\dfs\Users\a\aapollon\Desktop\RLIUP_PREDICTIONS\ILUMI_SEUmiti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09489"/>
            <a:ext cx="3100219" cy="228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940232" y="3769876"/>
            <a:ext cx="2716088" cy="584775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SEU mitigation (50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 20)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Avg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: 220.5 [fb</a:t>
            </a:r>
            <a:r>
              <a:rPr kumimoji="0" lang="en-GB" sz="16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] (+</a:t>
            </a:r>
            <a:r>
              <a:rPr kumimoji="0" lang="en-GB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3%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496" y="6289575"/>
            <a:ext cx="381642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</a:rPr>
              <a:t>* Only SEU not requiring an intervention</a:t>
            </a:r>
          </a:p>
        </p:txBody>
      </p:sp>
    </p:spTree>
    <p:extLst>
      <p:ext uri="{BB962C8B-B14F-4D97-AF65-F5344CB8AC3E}">
        <p14:creationId xmlns:p14="http://schemas.microsoft.com/office/powerpoint/2010/main" val="20311642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/>
              <a:t>High-Luminosity LHC and Availability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76470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Summary of fault scenarios and impacts: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682600"/>
              </p:ext>
            </p:extLst>
          </p:nvPr>
        </p:nvGraphicFramePr>
        <p:xfrm>
          <a:off x="1259632" y="1175608"/>
          <a:ext cx="6232986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219"/>
                <a:gridCol w="1833231"/>
                <a:gridCol w="23465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Failure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Scenario/</a:t>
                      </a:r>
                    </a:p>
                    <a:p>
                      <a:pPr algn="ctr"/>
                      <a:r>
                        <a:rPr lang="en-GB" dirty="0" smtClean="0"/>
                        <a:t>Mitigation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Assumption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Simulated impact on Integrated Luminosity</a:t>
                      </a:r>
                      <a:endParaRPr lang="en-GB" dirty="0"/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1. 2012 Fault distributions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213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reference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2. UFOs (6.5/7TeV)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100 UFO dumps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179.5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-15%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3. UFOs + BIQ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Factor 3 higher BLM thresholds,</a:t>
                      </a:r>
                      <a:r>
                        <a:rPr lang="en-GB" baseline="0" dirty="0" smtClean="0">
                          <a:solidFill>
                            <a:srgbClr val="002060"/>
                          </a:solidFill>
                        </a:rPr>
                        <a:t> 33 UFOs, 3 BIQ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203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-5%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4. SEU mitigations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20 SEU dumps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buFont typeface="Arial" pitchFamily="34" charset="0"/>
                        <a:buNone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220.5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+3%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  <a:p>
                      <a:pPr algn="ctr"/>
                      <a:endParaRPr lang="en-GB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5. SEU increase due to higher energy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60 SEU dumps (+50% </a:t>
                      </a:r>
                      <a:r>
                        <a:rPr lang="en-GB" dirty="0" err="1" smtClean="0">
                          <a:solidFill>
                            <a:srgbClr val="002060"/>
                          </a:solidFill>
                        </a:rPr>
                        <a:t>wrt</a:t>
                      </a:r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 2012)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206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-3%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6. Combined impact of scenarios 3 and 4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208.5 [fb</a:t>
                      </a:r>
                      <a:r>
                        <a:rPr lang="en-GB" sz="1800" baseline="30000" dirty="0" smtClean="0">
                          <a:solidFill>
                            <a:srgbClr val="002060"/>
                          </a:solidFill>
                        </a:rPr>
                        <a:t>-1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] (</a:t>
                      </a:r>
                      <a:r>
                        <a:rPr lang="en-GB" sz="1800" i="1" dirty="0" smtClean="0">
                          <a:solidFill>
                            <a:srgbClr val="002060"/>
                          </a:solidFill>
                        </a:rPr>
                        <a:t>-2%</a:t>
                      </a:r>
                      <a:r>
                        <a:rPr lang="en-GB" sz="1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65369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HL-LHC results are more sensitive to the selected fault scenarios given the longer levelling time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Optimization of SB time can play a significant role for </a:t>
            </a:r>
            <a:r>
              <a:rPr lang="en-GB" sz="2000" dirty="0">
                <a:solidFill>
                  <a:srgbClr val="002060"/>
                </a:solidFill>
              </a:rPr>
              <a:t>l</a:t>
            </a:r>
            <a:r>
              <a:rPr lang="en-GB" sz="2000" dirty="0" smtClean="0">
                <a:solidFill>
                  <a:srgbClr val="002060"/>
                </a:solidFill>
              </a:rPr>
              <a:t>uminosity production</a:t>
            </a:r>
          </a:p>
        </p:txBody>
      </p:sp>
    </p:spTree>
    <p:extLst>
      <p:ext uri="{BB962C8B-B14F-4D97-AF65-F5344CB8AC3E}">
        <p14:creationId xmlns:p14="http://schemas.microsoft.com/office/powerpoint/2010/main" val="36040884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HL-LHC </a:t>
            </a:r>
            <a:r>
              <a:rPr lang="en-GB" dirty="0"/>
              <a:t>P</a:t>
            </a:r>
            <a:r>
              <a:rPr lang="en-GB" dirty="0" smtClean="0"/>
              <a:t>redictions: Sensitivity Analysis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07095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Impact of Average Fault Time: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3589" y="1341155"/>
            <a:ext cx="7020779" cy="525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04048" y="807417"/>
                <a:ext cx="4078681" cy="6053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𝑀𝐹𝑅</m:t>
                      </m:r>
                      <m:r>
                        <a:rPr lang="en-GB" b="0" i="1" smtClean="0">
                          <a:solidFill>
                            <a:srgbClr val="000066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rgbClr val="000066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#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FILLS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SB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WITH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FAILURES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TOT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#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i="1" dirty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FILLS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TO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1" dirty="0" smtClean="0">
                              <a:solidFill>
                                <a:srgbClr val="000066"/>
                              </a:solidFill>
                              <a:latin typeface="+mn-lt"/>
                            </a:rPr>
                            <m:t>SB</m:t>
                          </m:r>
                        </m:den>
                      </m:f>
                    </m:oMath>
                  </m:oMathPara>
                </a14:m>
                <a:endParaRPr lang="en-GB" i="1" dirty="0">
                  <a:solidFill>
                    <a:srgbClr val="000066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807417"/>
                <a:ext cx="4078681" cy="6053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547664" y="6182791"/>
            <a:ext cx="521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-75%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6190434"/>
            <a:ext cx="584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-50%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6189438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-25%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0242" y="6165304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25%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7834" y="6174650"/>
            <a:ext cx="5454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2012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9150" y="6178710"/>
            <a:ext cx="521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75%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79968" y="6178710"/>
            <a:ext cx="584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+</a:t>
            </a:r>
            <a:r>
              <a:rPr lang="en-US" sz="1000" dirty="0" smtClean="0">
                <a:solidFill>
                  <a:srgbClr val="000000"/>
                </a:solidFill>
              </a:rPr>
              <a:t>50%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95274" y="6175435"/>
            <a:ext cx="592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+100%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3577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2064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3300" dirty="0" smtClean="0"/>
              <a:t>Preliminary Petri Net Model of LHC Operation*</a:t>
            </a:r>
            <a:endParaRPr lang="en-GB" sz="3300" dirty="0"/>
          </a:p>
        </p:txBody>
      </p:sp>
      <p:pic>
        <p:nvPicPr>
          <p:cNvPr id="3074" name="Picture 2" descr="\\cern.ch\dfs\Users\a\aapollon\Desktop\petrinetLH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0" y="969569"/>
            <a:ext cx="9131369" cy="541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79512" y="1268760"/>
            <a:ext cx="1656184" cy="1152128"/>
            <a:chOff x="179512" y="1268760"/>
            <a:chExt cx="1656184" cy="1152128"/>
          </a:xfrm>
        </p:grpSpPr>
        <p:sp>
          <p:nvSpPr>
            <p:cNvPr id="3" name="TextBox 2"/>
            <p:cNvSpPr txBox="1"/>
            <p:nvPr/>
          </p:nvSpPr>
          <p:spPr>
            <a:xfrm>
              <a:off x="179512" y="1268760"/>
              <a:ext cx="1656184" cy="338554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Beam from SPS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007604" y="1607314"/>
              <a:ext cx="540060" cy="813574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991400" y="1831722"/>
            <a:ext cx="3676944" cy="1309246"/>
            <a:chOff x="463008" y="1607314"/>
            <a:chExt cx="3676944" cy="1309246"/>
          </a:xfrm>
        </p:grpSpPr>
        <p:sp>
          <p:nvSpPr>
            <p:cNvPr id="10" name="TextBox 9"/>
            <p:cNvSpPr txBox="1"/>
            <p:nvPr/>
          </p:nvSpPr>
          <p:spPr>
            <a:xfrm>
              <a:off x="463008" y="1607314"/>
              <a:ext cx="3676944" cy="338554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Random Peak </a:t>
              </a:r>
              <a:r>
                <a:rPr lang="en-GB" sz="1600" dirty="0" err="1" smtClean="0">
                  <a:solidFill>
                    <a:srgbClr val="000066"/>
                  </a:solidFill>
                </a:rPr>
                <a:t>Lumi</a:t>
              </a:r>
              <a:r>
                <a:rPr lang="en-GB" sz="1600" dirty="0">
                  <a:solidFill>
                    <a:srgbClr val="000066"/>
                  </a:solidFill>
                </a:rPr>
                <a:t> </a:t>
              </a:r>
              <a:r>
                <a:rPr lang="en-GB" sz="1600" dirty="0" smtClean="0">
                  <a:solidFill>
                    <a:srgbClr val="000066"/>
                  </a:solidFill>
                </a:rPr>
                <a:t>+ </a:t>
              </a:r>
              <a:r>
                <a:rPr lang="en-GB" sz="1600" dirty="0" err="1" smtClean="0">
                  <a:solidFill>
                    <a:srgbClr val="000066"/>
                  </a:solidFill>
                </a:rPr>
                <a:t>Lumi</a:t>
              </a:r>
              <a:r>
                <a:rPr lang="en-GB" sz="1600" dirty="0" smtClean="0">
                  <a:solidFill>
                    <a:srgbClr val="000066"/>
                  </a:solidFill>
                </a:rPr>
                <a:t> Lifetime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539552" y="1945868"/>
              <a:ext cx="234026" cy="970692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076056" y="2348880"/>
            <a:ext cx="2088232" cy="1872208"/>
            <a:chOff x="5076056" y="2348880"/>
            <a:chExt cx="2088232" cy="1872208"/>
          </a:xfrm>
        </p:grpSpPr>
        <p:grpSp>
          <p:nvGrpSpPr>
            <p:cNvPr id="14" name="Group 13"/>
            <p:cNvGrpSpPr/>
            <p:nvPr/>
          </p:nvGrpSpPr>
          <p:grpSpPr>
            <a:xfrm>
              <a:off x="5076056" y="2348880"/>
              <a:ext cx="2088232" cy="1872208"/>
              <a:chOff x="35496" y="1268760"/>
              <a:chExt cx="2088232" cy="1872208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35496" y="1268760"/>
                <a:ext cx="1800200" cy="338554"/>
              </a:xfrm>
              <a:prstGeom prst="rect">
                <a:avLst/>
              </a:prstGeom>
              <a:noFill/>
              <a:ln w="12700">
                <a:solidFill>
                  <a:srgbClr val="00006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0066"/>
                    </a:solidFill>
                  </a:rPr>
                  <a:t>Random Failures</a:t>
                </a:r>
                <a:endParaRPr lang="en-GB" sz="1600" dirty="0">
                  <a:solidFill>
                    <a:srgbClr val="000066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1007604" y="1607314"/>
                <a:ext cx="1116124" cy="1533654"/>
              </a:xfrm>
              <a:prstGeom prst="straightConnector1">
                <a:avLst/>
              </a:prstGeom>
              <a:ln w="12700">
                <a:solidFill>
                  <a:srgbClr val="0000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/>
            <p:cNvCxnSpPr/>
            <p:nvPr/>
          </p:nvCxnSpPr>
          <p:spPr>
            <a:xfrm flipH="1">
              <a:off x="5292080" y="2687434"/>
              <a:ext cx="576064" cy="1533654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236296" y="1124744"/>
            <a:ext cx="1656184" cy="1045532"/>
            <a:chOff x="179512" y="1268760"/>
            <a:chExt cx="1656184" cy="1045532"/>
          </a:xfrm>
        </p:grpSpPr>
        <p:sp>
          <p:nvSpPr>
            <p:cNvPr id="24" name="TextBox 23"/>
            <p:cNvSpPr txBox="1"/>
            <p:nvPr/>
          </p:nvSpPr>
          <p:spPr>
            <a:xfrm>
              <a:off x="179512" y="1268760"/>
              <a:ext cx="1656184" cy="584775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0066"/>
                  </a:solidFill>
                </a:rPr>
                <a:t>Integrated </a:t>
              </a:r>
              <a:r>
                <a:rPr lang="en-GB" sz="1600" dirty="0" err="1" smtClean="0">
                  <a:solidFill>
                    <a:srgbClr val="000066"/>
                  </a:solidFill>
                </a:rPr>
                <a:t>Lumi</a:t>
              </a:r>
              <a:r>
                <a:rPr lang="en-GB" sz="1600" dirty="0" smtClean="0">
                  <a:solidFill>
                    <a:srgbClr val="000066"/>
                  </a:solidFill>
                </a:rPr>
                <a:t> Counter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1007604" y="1853535"/>
              <a:ext cx="108012" cy="460757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4184957" y="5373216"/>
            <a:ext cx="3267363" cy="986626"/>
            <a:chOff x="-423555" y="620688"/>
            <a:chExt cx="3267363" cy="986626"/>
          </a:xfrm>
        </p:grpSpPr>
        <p:sp>
          <p:nvSpPr>
            <p:cNvPr id="30" name="TextBox 29"/>
            <p:cNvSpPr txBox="1"/>
            <p:nvPr/>
          </p:nvSpPr>
          <p:spPr>
            <a:xfrm>
              <a:off x="-423555" y="1268760"/>
              <a:ext cx="3267363" cy="338554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Radom Time for Fault Diagnostics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H="1" flipV="1">
              <a:off x="395536" y="620688"/>
              <a:ext cx="324036" cy="641522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259632" y="4941168"/>
            <a:ext cx="1872208" cy="1418674"/>
            <a:chOff x="-108520" y="188640"/>
            <a:chExt cx="1872208" cy="1418674"/>
          </a:xfrm>
        </p:grpSpPr>
        <p:sp>
          <p:nvSpPr>
            <p:cNvPr id="34" name="TextBox 33"/>
            <p:cNvSpPr txBox="1"/>
            <p:nvPr/>
          </p:nvSpPr>
          <p:spPr>
            <a:xfrm>
              <a:off x="-108520" y="1268760"/>
              <a:ext cx="1872208" cy="338554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Radom Fault Time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719572" y="188640"/>
              <a:ext cx="108012" cy="1073570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7380312" y="630932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* Using CPN Tools</a:t>
            </a: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0151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3300" dirty="0"/>
              <a:t>Preliminary Petri Nets Model of LHC Operation*</a:t>
            </a:r>
          </a:p>
        </p:txBody>
      </p:sp>
      <p:pic>
        <p:nvPicPr>
          <p:cNvPr id="4098" name="Picture 2" descr="\\cern.ch\dfs\Users\a\aapollon\Desktop\petrinetLHC_toke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2" y="908720"/>
            <a:ext cx="9149292" cy="545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783488" y="1844824"/>
            <a:ext cx="2092768" cy="1805531"/>
            <a:chOff x="463008" y="1607314"/>
            <a:chExt cx="2092768" cy="1805531"/>
          </a:xfrm>
        </p:grpSpPr>
        <p:sp>
          <p:nvSpPr>
            <p:cNvPr id="5" name="TextBox 4"/>
            <p:cNvSpPr txBox="1"/>
            <p:nvPr/>
          </p:nvSpPr>
          <p:spPr>
            <a:xfrm>
              <a:off x="463008" y="1607314"/>
              <a:ext cx="2092768" cy="584775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Random Peak </a:t>
              </a:r>
              <a:r>
                <a:rPr lang="en-GB" sz="1600" dirty="0" err="1" smtClean="0">
                  <a:solidFill>
                    <a:srgbClr val="000066"/>
                  </a:solidFill>
                </a:rPr>
                <a:t>Lumi</a:t>
              </a:r>
              <a:r>
                <a:rPr lang="en-GB" sz="1600" dirty="0">
                  <a:solidFill>
                    <a:srgbClr val="000066"/>
                  </a:solidFill>
                </a:rPr>
                <a:t> </a:t>
              </a:r>
              <a:endParaRPr lang="en-GB" sz="1600" dirty="0" smtClean="0">
                <a:solidFill>
                  <a:srgbClr val="000066"/>
                </a:solidFill>
              </a:endParaRPr>
            </a:p>
            <a:p>
              <a:r>
                <a:rPr lang="en-GB" sz="1600" dirty="0" smtClean="0">
                  <a:solidFill>
                    <a:srgbClr val="000066"/>
                  </a:solidFill>
                </a:rPr>
                <a:t>+ </a:t>
              </a:r>
              <a:r>
                <a:rPr lang="en-GB" sz="1600" dirty="0" err="1" smtClean="0">
                  <a:solidFill>
                    <a:srgbClr val="000066"/>
                  </a:solidFill>
                </a:rPr>
                <a:t>Lumi</a:t>
              </a:r>
              <a:r>
                <a:rPr lang="en-GB" sz="1600" dirty="0" smtClean="0">
                  <a:solidFill>
                    <a:srgbClr val="000066"/>
                  </a:solidFill>
                </a:rPr>
                <a:t> Lifetime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6" name="Straight Arrow Connector 5"/>
            <p:cNvCxnSpPr>
              <a:stCxn id="5" idx="2"/>
            </p:cNvCxnSpPr>
            <p:nvPr/>
          </p:nvCxnSpPr>
          <p:spPr>
            <a:xfrm flipH="1">
              <a:off x="899592" y="2192089"/>
              <a:ext cx="609800" cy="1220756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79512" y="1196752"/>
            <a:ext cx="1656184" cy="1368152"/>
            <a:chOff x="179512" y="1268760"/>
            <a:chExt cx="1656184" cy="1368152"/>
          </a:xfrm>
        </p:grpSpPr>
        <p:sp>
          <p:nvSpPr>
            <p:cNvPr id="14" name="TextBox 13"/>
            <p:cNvSpPr txBox="1"/>
            <p:nvPr/>
          </p:nvSpPr>
          <p:spPr>
            <a:xfrm>
              <a:off x="179512" y="1268760"/>
              <a:ext cx="1656184" cy="338554"/>
            </a:xfrm>
            <a:prstGeom prst="rect">
              <a:avLst/>
            </a:prstGeom>
            <a:noFill/>
            <a:ln w="12700">
              <a:solidFill>
                <a:srgbClr val="000066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66"/>
                  </a:solidFill>
                </a:rPr>
                <a:t>Beam from SPS</a:t>
              </a:r>
              <a:endParaRPr lang="en-GB" sz="1600" dirty="0">
                <a:solidFill>
                  <a:srgbClr val="000066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007604" y="1607314"/>
              <a:ext cx="540060" cy="1029598"/>
            </a:xfrm>
            <a:prstGeom prst="straightConnector1">
              <a:avLst/>
            </a:prstGeom>
            <a:ln w="12700">
              <a:solidFill>
                <a:srgbClr val="00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7380312" y="630932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* Using CPN Tools</a:t>
            </a: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4134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Conclusions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47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04518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000066"/>
                </a:solidFill>
              </a:rPr>
              <a:t>Increasing machine availability </a:t>
            </a:r>
            <a:r>
              <a:rPr lang="en-GB" sz="2200" dirty="0" smtClean="0">
                <a:solidFill>
                  <a:srgbClr val="000066"/>
                </a:solidFill>
              </a:rPr>
              <a:t>towards better LHC performance will be one of the </a:t>
            </a:r>
            <a:r>
              <a:rPr lang="en-GB" sz="2200" b="1" dirty="0" smtClean="0">
                <a:solidFill>
                  <a:srgbClr val="000066"/>
                </a:solidFill>
              </a:rPr>
              <a:t>big challenges </a:t>
            </a:r>
            <a:r>
              <a:rPr lang="en-GB" sz="2200" dirty="0" smtClean="0">
                <a:solidFill>
                  <a:srgbClr val="000066"/>
                </a:solidFill>
              </a:rPr>
              <a:t>of the Post-LS1 era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2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66"/>
                </a:solidFill>
              </a:rPr>
              <a:t>A model to </a:t>
            </a:r>
            <a:r>
              <a:rPr lang="en-GB" sz="2200" b="1" dirty="0" smtClean="0">
                <a:solidFill>
                  <a:srgbClr val="000066"/>
                </a:solidFill>
              </a:rPr>
              <a:t>quantify the potential gain/loss </a:t>
            </a:r>
            <a:r>
              <a:rPr lang="en-GB" sz="2200" dirty="0" smtClean="0">
                <a:solidFill>
                  <a:srgbClr val="000066"/>
                </a:solidFill>
              </a:rPr>
              <a:t>of integrated luminosity in different operational scenarios was developed in MATLAB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2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66"/>
                </a:solidFill>
              </a:rPr>
              <a:t>Predictions could be improved with more </a:t>
            </a:r>
            <a:r>
              <a:rPr lang="en-GB" sz="2200" b="1" dirty="0" smtClean="0">
                <a:solidFill>
                  <a:srgbClr val="000066"/>
                </a:solidFill>
              </a:rPr>
              <a:t>reliable data sources</a:t>
            </a:r>
            <a:r>
              <a:rPr lang="en-GB" sz="2200" dirty="0" smtClean="0">
                <a:solidFill>
                  <a:srgbClr val="000066"/>
                </a:solidFill>
              </a:rPr>
              <a:t>, allowing for more accurate </a:t>
            </a:r>
            <a:r>
              <a:rPr lang="en-GB" sz="2200" b="1" dirty="0" smtClean="0">
                <a:solidFill>
                  <a:srgbClr val="000066"/>
                </a:solidFill>
              </a:rPr>
              <a:t>data correlation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2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000066"/>
                </a:solidFill>
              </a:rPr>
              <a:t>UFOs</a:t>
            </a:r>
            <a:r>
              <a:rPr lang="en-GB" sz="2200" dirty="0" smtClean="0">
                <a:solidFill>
                  <a:srgbClr val="000066"/>
                </a:solidFill>
              </a:rPr>
              <a:t> have the potential to be one of the </a:t>
            </a:r>
            <a:r>
              <a:rPr lang="en-GB" sz="2200" b="1" dirty="0" smtClean="0">
                <a:solidFill>
                  <a:srgbClr val="000066"/>
                </a:solidFill>
              </a:rPr>
              <a:t>main limitations </a:t>
            </a:r>
            <a:r>
              <a:rPr lang="en-GB" sz="2200" dirty="0" smtClean="0">
                <a:solidFill>
                  <a:srgbClr val="000066"/>
                </a:solidFill>
              </a:rPr>
              <a:t>for future LHC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2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000066"/>
                </a:solidFill>
              </a:rPr>
              <a:t>Petri-Nets</a:t>
            </a:r>
            <a:r>
              <a:rPr lang="en-GB" sz="2200" dirty="0" smtClean="0">
                <a:solidFill>
                  <a:srgbClr val="000066"/>
                </a:solidFill>
              </a:rPr>
              <a:t> could be exploited for Availability predictions and further modelling</a:t>
            </a:r>
          </a:p>
        </p:txBody>
      </p:sp>
    </p:spTree>
    <p:extLst>
      <p:ext uri="{BB962C8B-B14F-4D97-AF65-F5344CB8AC3E}">
        <p14:creationId xmlns:p14="http://schemas.microsoft.com/office/powerpoint/2010/main" val="1775826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296144" y="2630522"/>
            <a:ext cx="637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000066"/>
                </a:solidFill>
              </a:rPr>
              <a:t>THANKS A LOT FOR YOUR </a:t>
            </a:r>
            <a:r>
              <a:rPr lang="en-GB" sz="4400" b="1" dirty="0" smtClean="0">
                <a:solidFill>
                  <a:srgbClr val="000066"/>
                </a:solidFill>
              </a:rPr>
              <a:t>ATTENTION!</a:t>
            </a:r>
            <a:endParaRPr lang="en-GB" sz="4400" b="1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28117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Conclusions</a:t>
            </a:r>
            <a:endParaRPr lang="en-GB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411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4000" dirty="0" smtClean="0"/>
              <a:t>Peak </a:t>
            </a:r>
            <a:r>
              <a:rPr lang="en-GB" sz="4000" dirty="0" err="1" smtClean="0"/>
              <a:t>Lumi</a:t>
            </a:r>
            <a:r>
              <a:rPr lang="en-GB" sz="4000" dirty="0" smtClean="0"/>
              <a:t> </a:t>
            </a:r>
            <a:r>
              <a:rPr lang="en-GB" sz="4000" dirty="0"/>
              <a:t>distributions in 2012</a:t>
            </a:r>
            <a:endParaRPr lang="en-GB" dirty="0"/>
          </a:p>
        </p:txBody>
      </p:sp>
      <p:pic>
        <p:nvPicPr>
          <p:cNvPr id="5" name="Picture 2" descr="\\cern.ch\dfs\Users\a\aapollon\Desktop\HL-LHC availability\PLvsFillNum2012_measu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90355"/>
            <a:ext cx="7200800" cy="5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cern.ch\dfs\Users\a\aapollon\Desktop\HL-LHC availability\PLvsFillNum2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90355"/>
            <a:ext cx="7200800" cy="5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771800" y="1309533"/>
            <a:ext cx="0" cy="4649374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95936" y="1309533"/>
            <a:ext cx="0" cy="4649374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24128" y="1309533"/>
            <a:ext cx="0" cy="4649374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7811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High-Luminosity LHC and Availability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07095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Impact of Turnaround Time, assuming 2012 fault distributions: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\\cern.ch\dfs\Users\a\aapollon\Desktop\RLIUP_PREDICTIONS\SENS_AN_TA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200800" cy="5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a\aapollon\Desktop\RLIUP_PREDICTIONS\SENS_AN_TAT_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1"/>
            <a:ext cx="7200800" cy="539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5350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Peak Luminosity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1560855"/>
            <a:ext cx="28083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 err="1">
                <a:solidFill>
                  <a:prstClr val="black"/>
                </a:solidFill>
                <a:latin typeface="Calibri"/>
              </a:rPr>
              <a:t>U</a:t>
            </a:r>
            <a:r>
              <a:rPr lang="en-GB" sz="2200" b="1" dirty="0" err="1" smtClean="0">
                <a:solidFill>
                  <a:prstClr val="black"/>
                </a:solidFill>
                <a:latin typeface="Calibri"/>
              </a:rPr>
              <a:t>nif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 Distribution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a =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3000 [Hz/cm2]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b = 5000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[Hz/cm2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]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3310533"/>
            <a:ext cx="28083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orm Distribution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μ =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6285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[Hz/cm2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]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σ = 569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559098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B050"/>
                </a:solidFill>
                <a:latin typeface="Calibri"/>
              </a:rPr>
              <a:t>“Low” Peak </a:t>
            </a:r>
            <a:r>
              <a:rPr lang="en-GB" dirty="0" err="1" smtClean="0">
                <a:solidFill>
                  <a:srgbClr val="00B050"/>
                </a:solidFill>
                <a:latin typeface="Calibri"/>
              </a:rPr>
              <a:t>Lumi</a:t>
            </a:r>
            <a:endParaRPr lang="en-GB" dirty="0" smtClean="0">
              <a:solidFill>
                <a:srgbClr val="00B050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alibri"/>
              </a:rPr>
              <a:t>“High” Peak </a:t>
            </a:r>
            <a:r>
              <a:rPr lang="en-GB" dirty="0" err="1" smtClean="0">
                <a:solidFill>
                  <a:srgbClr val="FF0000"/>
                </a:solidFill>
                <a:latin typeface="Calibri"/>
              </a:rPr>
              <a:t>Lumi</a:t>
            </a:r>
            <a:endParaRPr lang="en-GB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4" name="Picture 2" descr="\\cern.ch\dfs\Users\a\aapollon\Desktop\distrib_p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1" y="1215235"/>
            <a:ext cx="6276402" cy="469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5171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Luminosity Lifetime (Low)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1438325"/>
            <a:ext cx="20882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orm Distribution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μ =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10.5 [h]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σ = 2.5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559098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B050"/>
                </a:solidFill>
                <a:latin typeface="Calibri"/>
              </a:rPr>
              <a:t>“Low” Peak </a:t>
            </a:r>
            <a:r>
              <a:rPr lang="en-GB" dirty="0" err="1" smtClean="0">
                <a:solidFill>
                  <a:srgbClr val="00B050"/>
                </a:solidFill>
                <a:latin typeface="Calibri"/>
              </a:rPr>
              <a:t>Lumi</a:t>
            </a:r>
            <a:endParaRPr lang="en-GB" dirty="0" smtClean="0">
              <a:solidFill>
                <a:srgbClr val="00B050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alibri"/>
              </a:rPr>
              <a:t>“High” Peak </a:t>
            </a:r>
            <a:r>
              <a:rPr lang="en-GB" dirty="0" err="1" smtClean="0">
                <a:solidFill>
                  <a:srgbClr val="FF0000"/>
                </a:solidFill>
                <a:latin typeface="Calibri"/>
              </a:rPr>
              <a:t>Lumi</a:t>
            </a:r>
            <a:endParaRPr lang="en-GB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9" name="Picture 2" descr="\\cern.ch\dfs\Users\a\aapollon\Desktop\distrib_llt_lo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9" y="1124744"/>
            <a:ext cx="6573233" cy="492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6065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Luminosity Lifetime (High)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1438325"/>
            <a:ext cx="20882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orm Distribution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μ =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10.05 [h]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σ = 3.2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559098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00B050"/>
                </a:solidFill>
                <a:latin typeface="Calibri"/>
              </a:rPr>
              <a:t>“Low” Peak </a:t>
            </a:r>
            <a:r>
              <a:rPr lang="en-GB" dirty="0" err="1" smtClean="0">
                <a:solidFill>
                  <a:srgbClr val="00B050"/>
                </a:solidFill>
                <a:latin typeface="Calibri"/>
              </a:rPr>
              <a:t>Lumi</a:t>
            </a:r>
            <a:endParaRPr lang="en-GB" dirty="0" smtClean="0">
              <a:solidFill>
                <a:srgbClr val="00B050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latin typeface="Calibri"/>
              </a:rPr>
              <a:t>“High” Peak </a:t>
            </a:r>
            <a:r>
              <a:rPr lang="en-GB" dirty="0" err="1" smtClean="0">
                <a:solidFill>
                  <a:srgbClr val="FF0000"/>
                </a:solidFill>
                <a:latin typeface="Calibri"/>
              </a:rPr>
              <a:t>Lumi</a:t>
            </a:r>
            <a:endParaRPr lang="en-GB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1" name="Picture 2" descr="\\cern.ch\dfs\Users\a\aapollon\Desktop\distrib_llt_hig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4223"/>
            <a:ext cx="6567794" cy="491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0122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2012 SB Distribution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575879" y="1476653"/>
            <a:ext cx="231660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 err="1" smtClean="0">
                <a:solidFill>
                  <a:prstClr val="black"/>
                </a:solidFill>
                <a:latin typeface="Calibri"/>
              </a:rPr>
              <a:t>Exp</a:t>
            </a: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 Distribution: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μ =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6.0809 [h]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2" descr="\\cern.ch\dfs\Users\a\aapollon\Desktop\distr_sbt_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33601"/>
            <a:ext cx="6624736" cy="495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563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66"/>
                </a:solidFill>
              </a:rPr>
              <a:t>Monte Carlo model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Post-LS1 Operation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Predictions for HL-LHC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Potential of Petri-Nets for Availability predictions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  <a:endParaRPr lang="en-GB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6472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Baseline for Performance Evaluation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764704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2060"/>
                </a:solidFill>
              </a:rPr>
              <a:t>Sequence of LHC Operational states: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220394" y="1412776"/>
            <a:ext cx="6950225" cy="648072"/>
            <a:chOff x="1220394" y="1268760"/>
            <a:chExt cx="6950225" cy="648072"/>
          </a:xfrm>
        </p:grpSpPr>
        <p:grpSp>
          <p:nvGrpSpPr>
            <p:cNvPr id="4" name="Group 3"/>
            <p:cNvGrpSpPr/>
            <p:nvPr/>
          </p:nvGrpSpPr>
          <p:grpSpPr>
            <a:xfrm>
              <a:off x="1220394" y="1268760"/>
              <a:ext cx="6950225" cy="648072"/>
              <a:chOff x="1220394" y="1412776"/>
              <a:chExt cx="6950225" cy="648072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1220394" y="1412776"/>
                <a:ext cx="2304300" cy="64807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524694" y="1412776"/>
                <a:ext cx="2343450" cy="648072"/>
              </a:xfrm>
              <a:prstGeom prst="rect">
                <a:avLst/>
              </a:prstGeom>
              <a:solidFill>
                <a:schemeClr val="accent4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B0F0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866319" y="1412776"/>
                <a:ext cx="2304300" cy="64807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47664" y="141277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0066"/>
                  </a:solidFill>
                </a:rPr>
                <a:t>Turnaround</a:t>
              </a:r>
              <a:endParaRPr lang="en-GB" b="1" dirty="0">
                <a:solidFill>
                  <a:srgbClr val="000066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51920" y="1412776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0066"/>
                  </a:solidFill>
                </a:rPr>
                <a:t>Stable Beams</a:t>
              </a:r>
              <a:endParaRPr lang="en-GB" b="1" dirty="0">
                <a:solidFill>
                  <a:srgbClr val="000066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84168" y="1412776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0066"/>
                  </a:solidFill>
                </a:rPr>
                <a:t>Machine Fault</a:t>
              </a:r>
              <a:endParaRPr lang="en-GB" b="1" dirty="0">
                <a:solidFill>
                  <a:srgbClr val="000066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227048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66"/>
                </a:solidFill>
              </a:rPr>
              <a:t>2012 Observations </a:t>
            </a:r>
            <a:r>
              <a:rPr lang="en-GB" sz="2200" dirty="0" smtClean="0">
                <a:solidFill>
                  <a:srgbClr val="000066"/>
                </a:solidFill>
              </a:rPr>
              <a:t>(average values):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Turnaround: 5.5 h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Fault time per fill: 4.8 h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Stable Beams: 6.1 h</a:t>
            </a:r>
            <a:endParaRPr lang="en-GB" sz="2200" dirty="0">
              <a:solidFill>
                <a:srgbClr val="00006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5078794"/>
            <a:ext cx="9180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0066"/>
                </a:solidFill>
              </a:rPr>
              <a:t>The model reproduces a </a:t>
            </a:r>
            <a:r>
              <a:rPr lang="en-GB" sz="2200" b="1" dirty="0" smtClean="0">
                <a:solidFill>
                  <a:srgbClr val="000066"/>
                </a:solidFill>
              </a:rPr>
              <a:t>realistic timeline </a:t>
            </a:r>
            <a:r>
              <a:rPr lang="en-GB" sz="2200" dirty="0" smtClean="0">
                <a:solidFill>
                  <a:srgbClr val="000066"/>
                </a:solidFill>
              </a:rPr>
              <a:t>of 1 year of LHC OP: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>
                <a:solidFill>
                  <a:srgbClr val="000066"/>
                </a:solidFill>
              </a:rPr>
              <a:t>Assumes 2012 parameters as reference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Includes intensity Ramp-up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Allows for sensitivity analyses to relevant parameters</a:t>
            </a:r>
            <a:endParaRPr lang="en-GB" sz="2200" dirty="0">
              <a:solidFill>
                <a:srgbClr val="00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400506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66"/>
                </a:solidFill>
              </a:rPr>
              <a:t>Monte Carlo model </a:t>
            </a:r>
            <a:r>
              <a:rPr lang="en-GB" sz="2200" dirty="0" smtClean="0">
                <a:solidFill>
                  <a:srgbClr val="000066"/>
                </a:solidFill>
              </a:rPr>
              <a:t>for </a:t>
            </a:r>
            <a:r>
              <a:rPr lang="en-GB" sz="2200" dirty="0">
                <a:solidFill>
                  <a:srgbClr val="000066"/>
                </a:solidFill>
              </a:rPr>
              <a:t>performance </a:t>
            </a:r>
            <a:r>
              <a:rPr lang="en-GB" sz="2200" dirty="0" smtClean="0">
                <a:solidFill>
                  <a:srgbClr val="000066"/>
                </a:solidFill>
              </a:rPr>
              <a:t>evaluation (MATLAB):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2200" dirty="0" smtClean="0">
                <a:solidFill>
                  <a:srgbClr val="000066"/>
                </a:solidFill>
              </a:rPr>
              <a:t>Generation of random numbers based on 2012 distributions</a:t>
            </a:r>
            <a:endParaRPr lang="en-GB" sz="22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1480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4000" dirty="0"/>
              <a:t>Availability Model: </a:t>
            </a:r>
            <a:r>
              <a:rPr lang="en-GB" sz="4000" dirty="0" smtClean="0"/>
              <a:t>Timeline</a:t>
            </a:r>
            <a:endParaRPr lang="en-GB" dirty="0"/>
          </a:p>
        </p:txBody>
      </p:sp>
      <p:pic>
        <p:nvPicPr>
          <p:cNvPr id="11" name="Picture 2" descr="\\cern.ch\dfs\Users\a\aapollon\Desktop\distrib_llt_hig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157" y="4505245"/>
            <a:ext cx="2698275" cy="202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cern.ch\dfs\Users\a\aapollon\Desktop\distrib_sbt_fa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221" y="4505279"/>
            <a:ext cx="2644931" cy="198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apollon\Desktop\distrib_p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97935"/>
            <a:ext cx="2648161" cy="19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\\cern.ch\dfs\Users\a\aapollon\Desktop\distrib_fa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06" y="4505245"/>
            <a:ext cx="2624692" cy="196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ight Brace 14"/>
          <p:cNvSpPr/>
          <p:nvPr/>
        </p:nvSpPr>
        <p:spPr>
          <a:xfrm rot="5400000">
            <a:off x="1209911" y="3555488"/>
            <a:ext cx="224718" cy="972107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36500" y="4261135"/>
            <a:ext cx="285770" cy="34573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07504" y="976853"/>
            <a:ext cx="920365" cy="46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800" dirty="0" smtClean="0">
                <a:solidFill>
                  <a:prstClr val="black"/>
                </a:solidFill>
                <a:latin typeface="Calibri"/>
              </a:rPr>
              <a:t>(t)</a:t>
            </a:r>
            <a:endParaRPr lang="en-GB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4140" y="3597459"/>
            <a:ext cx="460182" cy="464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800" i="1" dirty="0" smtClean="0">
                <a:solidFill>
                  <a:prstClr val="black"/>
                </a:solidFill>
                <a:latin typeface="Calibri"/>
              </a:rPr>
              <a:t>t</a:t>
            </a:r>
            <a:endParaRPr lang="en-GB" sz="28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755576" y="3425125"/>
            <a:ext cx="271405" cy="33254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0" name="Straight Connector 19"/>
          <p:cNvCxnSpPr/>
          <p:nvPr/>
        </p:nvCxnSpPr>
        <p:spPr>
          <a:xfrm flipH="1">
            <a:off x="882965" y="3425125"/>
            <a:ext cx="271405" cy="33254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21" name="Group 20"/>
          <p:cNvGrpSpPr/>
          <p:nvPr/>
        </p:nvGrpSpPr>
        <p:grpSpPr>
          <a:xfrm>
            <a:off x="844211" y="1040770"/>
            <a:ext cx="7956438" cy="2556688"/>
            <a:chOff x="1403648" y="1124744"/>
            <a:chExt cx="7776864" cy="2880320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403648" y="4005064"/>
              <a:ext cx="7776864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>
            <a:xfrm flipV="1">
              <a:off x="1403648" y="1124744"/>
              <a:ext cx="0" cy="28803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24" name="Group 23"/>
          <p:cNvGrpSpPr/>
          <p:nvPr/>
        </p:nvGrpSpPr>
        <p:grpSpPr>
          <a:xfrm>
            <a:off x="6100284" y="2319113"/>
            <a:ext cx="2072116" cy="1284431"/>
            <a:chOff x="4218210" y="2636911"/>
            <a:chExt cx="2025349" cy="144701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4218210" y="2636912"/>
              <a:ext cx="13753" cy="1440159"/>
            </a:xfrm>
            <a:prstGeom prst="line">
              <a:avLst/>
            </a:prstGeom>
            <a:noFill/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>
              <a:off x="6243559" y="3291841"/>
              <a:ext cx="0" cy="792087"/>
            </a:xfrm>
            <a:prstGeom prst="line">
              <a:avLst/>
            </a:prstGeom>
            <a:noFill/>
            <a:ln w="1905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</p:cxnSp>
        <p:sp>
          <p:nvSpPr>
            <p:cNvPr id="27" name="Freeform 26"/>
            <p:cNvSpPr/>
            <p:nvPr/>
          </p:nvSpPr>
          <p:spPr>
            <a:xfrm>
              <a:off x="4225086" y="2636911"/>
              <a:ext cx="2018472" cy="654928"/>
            </a:xfrm>
            <a:custGeom>
              <a:avLst/>
              <a:gdLst>
                <a:gd name="connsiteX0" fmla="*/ 0 w 1611630"/>
                <a:gd name="connsiteY0" fmla="*/ 0 h 788670"/>
                <a:gd name="connsiteX1" fmla="*/ 240030 w 1611630"/>
                <a:gd name="connsiteY1" fmla="*/ 388620 h 788670"/>
                <a:gd name="connsiteX2" fmla="*/ 640080 w 1611630"/>
                <a:gd name="connsiteY2" fmla="*/ 651510 h 788670"/>
                <a:gd name="connsiteX3" fmla="*/ 1051560 w 1611630"/>
                <a:gd name="connsiteY3" fmla="*/ 754380 h 788670"/>
                <a:gd name="connsiteX4" fmla="*/ 1611630 w 1611630"/>
                <a:gd name="connsiteY4" fmla="*/ 78867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1630" h="788670">
                  <a:moveTo>
                    <a:pt x="0" y="0"/>
                  </a:moveTo>
                  <a:cubicBezTo>
                    <a:pt x="66675" y="140017"/>
                    <a:pt x="133350" y="280035"/>
                    <a:pt x="240030" y="388620"/>
                  </a:cubicBezTo>
                  <a:cubicBezTo>
                    <a:pt x="346710" y="497205"/>
                    <a:pt x="504825" y="590550"/>
                    <a:pt x="640080" y="651510"/>
                  </a:cubicBezTo>
                  <a:cubicBezTo>
                    <a:pt x="775335" y="712470"/>
                    <a:pt x="889635" y="731520"/>
                    <a:pt x="1051560" y="754380"/>
                  </a:cubicBezTo>
                  <a:cubicBezTo>
                    <a:pt x="1213485" y="777240"/>
                    <a:pt x="1412557" y="782955"/>
                    <a:pt x="1611630" y="788670"/>
                  </a:cubicBezTo>
                </a:path>
              </a:pathLst>
            </a:custGeom>
            <a:noFill/>
            <a:ln w="25400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>
          <a:xfrm>
            <a:off x="2440026" y="1840949"/>
            <a:ext cx="14070" cy="175651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cxnSp>
        <p:nvCxnSpPr>
          <p:cNvPr id="29" name="Straight Arrow Connector 28"/>
          <p:cNvCxnSpPr/>
          <p:nvPr/>
        </p:nvCxnSpPr>
        <p:spPr>
          <a:xfrm flipH="1">
            <a:off x="2511284" y="1696933"/>
            <a:ext cx="1196615" cy="13212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3707900" y="2894371"/>
            <a:ext cx="0" cy="70309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</p:cxnSp>
      <p:sp>
        <p:nvSpPr>
          <p:cNvPr id="31" name="Freeform 30"/>
          <p:cNvSpPr/>
          <p:nvPr/>
        </p:nvSpPr>
        <p:spPr>
          <a:xfrm>
            <a:off x="2440026" y="1912958"/>
            <a:ext cx="1267878" cy="981412"/>
          </a:xfrm>
          <a:custGeom>
            <a:avLst/>
            <a:gdLst>
              <a:gd name="connsiteX0" fmla="*/ 0 w 1611630"/>
              <a:gd name="connsiteY0" fmla="*/ 0 h 788670"/>
              <a:gd name="connsiteX1" fmla="*/ 240030 w 1611630"/>
              <a:gd name="connsiteY1" fmla="*/ 388620 h 788670"/>
              <a:gd name="connsiteX2" fmla="*/ 640080 w 1611630"/>
              <a:gd name="connsiteY2" fmla="*/ 651510 h 788670"/>
              <a:gd name="connsiteX3" fmla="*/ 1051560 w 1611630"/>
              <a:gd name="connsiteY3" fmla="*/ 754380 h 788670"/>
              <a:gd name="connsiteX4" fmla="*/ 1611630 w 1611630"/>
              <a:gd name="connsiteY4" fmla="*/ 78867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630" h="788670">
                <a:moveTo>
                  <a:pt x="0" y="0"/>
                </a:moveTo>
                <a:cubicBezTo>
                  <a:pt x="66675" y="140017"/>
                  <a:pt x="133350" y="280035"/>
                  <a:pt x="240030" y="388620"/>
                </a:cubicBezTo>
                <a:cubicBezTo>
                  <a:pt x="346710" y="497205"/>
                  <a:pt x="504825" y="590550"/>
                  <a:pt x="640080" y="651510"/>
                </a:cubicBezTo>
                <a:cubicBezTo>
                  <a:pt x="775335" y="712470"/>
                  <a:pt x="889635" y="731520"/>
                  <a:pt x="1051560" y="754380"/>
                </a:cubicBezTo>
                <a:cubicBezTo>
                  <a:pt x="1213485" y="777240"/>
                  <a:pt x="1412557" y="782955"/>
                  <a:pt x="1611630" y="788670"/>
                </a:cubicBezTo>
              </a:path>
            </a:pathLst>
          </a:custGeom>
          <a:noFill/>
          <a:ln w="25400" cap="flat" cmpd="sng" algn="ctr">
            <a:solidFill>
              <a:srgbClr val="1F497D">
                <a:lumMod val="40000"/>
                <a:lumOff val="6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506014" y="2894372"/>
            <a:ext cx="2794178" cy="161090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3" name="Right Brace 32"/>
          <p:cNvSpPr/>
          <p:nvPr/>
        </p:nvSpPr>
        <p:spPr>
          <a:xfrm rot="5400000">
            <a:off x="1994389" y="3736532"/>
            <a:ext cx="224721" cy="610021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27002" y="5341916"/>
            <a:ext cx="864096" cy="36933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srgbClr val="FF0000"/>
                </a:solidFill>
                <a:latin typeface="Calibri"/>
              </a:rPr>
              <a:t>~ 5.5 h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2195736" y="4261136"/>
            <a:ext cx="163314" cy="108078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6" name="Right Brace 35"/>
          <p:cNvSpPr/>
          <p:nvPr/>
        </p:nvSpPr>
        <p:spPr>
          <a:xfrm rot="5400000">
            <a:off x="2941633" y="3378939"/>
            <a:ext cx="236393" cy="1296139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3131840" y="4217215"/>
            <a:ext cx="936104" cy="38965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971600" y="4145205"/>
            <a:ext cx="703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Fault Time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91681" y="4145205"/>
            <a:ext cx="864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Turn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around Time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27784" y="4145205"/>
            <a:ext cx="8640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Stable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Beams Time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35697" y="1122610"/>
            <a:ext cx="86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Peak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Lumi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43808" y="198670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err="1" smtClean="0">
                <a:solidFill>
                  <a:prstClr val="black"/>
                </a:solidFill>
                <a:latin typeface="Calibri"/>
              </a:rPr>
              <a:t>Lumi</a:t>
            </a:r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Lifetime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4211960" y="3065085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4824028" y="3065085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5400092" y="3065085"/>
            <a:ext cx="108012" cy="116108"/>
          </a:xfrm>
          <a:prstGeom prst="ellips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8460432" y="1224023"/>
            <a:ext cx="0" cy="3037112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dash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596335" y="4146946"/>
            <a:ext cx="12043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End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f p-p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Operation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6" name="Picture 2" descr="https://encrypted-tbn2.gstatic.com/images?q=tbn:ANd9GcQnxUxy0D4x7PJXpBi7dfCkSKcAjRjcOqGvv8DY3RGFzP6y5ZCJlw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05968" y="2716921"/>
            <a:ext cx="776515" cy="56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2195572"/>
            <a:ext cx="1113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10000"/>
                  </a:schemeClr>
                </a:solidFill>
              </a:rPr>
              <a:t>FAULT</a:t>
            </a:r>
            <a:endParaRPr lang="en-GB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202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1" grpId="0" animBg="1"/>
      <p:bldP spid="33" grpId="0" animBg="1"/>
      <p:bldP spid="34" grpId="0" animBg="1"/>
      <p:bldP spid="34" grpId="1" animBg="1"/>
      <p:bldP spid="36" grpId="0" animBg="1"/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  <p:bldP spid="45" grpId="0" animBg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Availability Model: Input Parameters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87400"/>
            <a:ext cx="91440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00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Fault Time </a:t>
            </a:r>
            <a:r>
              <a:rPr lang="en-GB" sz="2400" dirty="0" smtClean="0">
                <a:solidFill>
                  <a:srgbClr val="002060"/>
                </a:solidFill>
              </a:rPr>
              <a:t>distributions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from </a:t>
            </a:r>
            <a:r>
              <a:rPr lang="en-GB" sz="24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eLogbook</a:t>
            </a:r>
            <a:endParaRPr lang="en-GB" sz="24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2060"/>
              </a:solidFill>
            </a:endParaRPr>
          </a:p>
          <a:p>
            <a:endParaRPr lang="en-GB" sz="900" dirty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Turnaround Time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only average value can be deduced from </a:t>
            </a:r>
            <a:r>
              <a:rPr lang="en-GB" sz="24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eLogbook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and PM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2060"/>
              </a:solidFill>
            </a:endParaRP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Stable Beams Time </a:t>
            </a:r>
            <a:r>
              <a:rPr lang="en-GB" sz="2400" dirty="0" smtClean="0">
                <a:solidFill>
                  <a:srgbClr val="002060"/>
                </a:solidFill>
              </a:rPr>
              <a:t>distributions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from PM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2060"/>
              </a:solidFill>
            </a:endParaRP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Peak Luminosity </a:t>
            </a:r>
            <a:r>
              <a:rPr lang="en-GB" sz="2400" dirty="0" smtClean="0">
                <a:solidFill>
                  <a:srgbClr val="002060"/>
                </a:solidFill>
              </a:rPr>
              <a:t>distributions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from TIMBER (exponential fit)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2060"/>
              </a:solidFill>
            </a:endParaRP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Luminosity Lifetime </a:t>
            </a:r>
            <a:r>
              <a:rPr lang="en-GB" sz="2400" dirty="0" smtClean="0">
                <a:solidFill>
                  <a:srgbClr val="002060"/>
                </a:solidFill>
              </a:rPr>
              <a:t>distributions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from TIMBER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2060"/>
              </a:solidFill>
            </a:endParaRPr>
          </a:p>
          <a:p>
            <a:endParaRPr lang="en-GB" sz="9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Machine Failure Rate: </a:t>
            </a:r>
            <a:r>
              <a:rPr lang="en-GB" sz="2400" dirty="0" smtClean="0">
                <a:solidFill>
                  <a:srgbClr val="000066"/>
                </a:solidFill>
              </a:rPr>
              <a:t># fills with failures/ total # physics fills</a:t>
            </a:r>
            <a:r>
              <a:rPr lang="en-GB" sz="2400" b="1" dirty="0" smtClean="0">
                <a:solidFill>
                  <a:srgbClr val="002060"/>
                </a:solidFill>
              </a:rPr>
              <a:t> </a:t>
            </a:r>
            <a:r>
              <a:rPr lang="en-GB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deduced from PM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900" dirty="0" smtClean="0">
              <a:solidFill>
                <a:srgbClr val="002060"/>
              </a:solidFill>
            </a:endParaRPr>
          </a:p>
          <a:p>
            <a:endParaRPr lang="en-GB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6875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4000" dirty="0"/>
              <a:t>Fault time distributions in 2012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812612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2060"/>
                </a:solidFill>
              </a:rPr>
              <a:t>4 lognormal distributions were adopted to model the failures in 2012: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03871"/>
            <a:ext cx="6878236" cy="514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88981" y="2564904"/>
            <a:ext cx="2891531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</a:rPr>
              <a:t>“Shaping” these distributions allows making predictions for possible future operational scenarios</a:t>
            </a:r>
          </a:p>
          <a:p>
            <a:endParaRPr lang="en-GB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16069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Model Validation: 2012 Operation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88224" y="2356425"/>
            <a:ext cx="23762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AVG SIMULATED:</a:t>
            </a:r>
            <a:endParaRPr lang="en-GB" sz="2200" dirty="0" smtClean="0">
              <a:solidFill>
                <a:prstClr val="black"/>
              </a:solidFill>
              <a:latin typeface="Calibri"/>
            </a:endParaRP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23.00 </a:t>
            </a:r>
            <a:r>
              <a:rPr lang="en-GB" sz="2200" dirty="0">
                <a:solidFill>
                  <a:prstClr val="black"/>
                </a:solidFill>
                <a:latin typeface="Calibri"/>
              </a:rPr>
              <a:t>[fb</a:t>
            </a:r>
            <a:r>
              <a:rPr lang="en-GB" sz="220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2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 smtClean="0">
                <a:solidFill>
                  <a:prstClr val="black"/>
                </a:solidFill>
                <a:latin typeface="Calibri"/>
              </a:rPr>
              <a:t>2012 MEASURED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:</a:t>
            </a: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23.27 </a:t>
            </a:r>
            <a:r>
              <a:rPr lang="en-GB" sz="2200" dirty="0">
                <a:solidFill>
                  <a:prstClr val="black"/>
                </a:solidFill>
                <a:latin typeface="Calibri"/>
              </a:rPr>
              <a:t>[fb</a:t>
            </a:r>
            <a:r>
              <a:rPr lang="en-GB" sz="220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]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n-GB" sz="2200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200" b="1" dirty="0">
                <a:solidFill>
                  <a:prstClr val="black"/>
                </a:solidFill>
                <a:latin typeface="Calibri"/>
              </a:rPr>
              <a:t>REL ERROR: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1.14%</a:t>
            </a:r>
            <a:endParaRPr lang="en-GB" sz="2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330806"/>
            <a:ext cx="6228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66"/>
                </a:solidFill>
                <a:latin typeface="Calibri"/>
              </a:rPr>
              <a:t>Simulated years of operation: 1000, ~1.5 min Simulation Time</a:t>
            </a:r>
            <a:endParaRPr lang="en-GB" sz="1600" dirty="0">
              <a:solidFill>
                <a:srgbClr val="000066"/>
              </a:solidFill>
              <a:latin typeface="Calibri"/>
            </a:endParaRPr>
          </a:p>
        </p:txBody>
      </p:sp>
      <p:pic>
        <p:nvPicPr>
          <p:cNvPr id="6" name="Picture 2" descr="\\cern.ch\dfs\Users\a\aapollon\Desktop\HL pictures\paper pictures\sim_ilum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75543"/>
            <a:ext cx="6552728" cy="490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7647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002060"/>
                </a:solidFill>
              </a:rPr>
              <a:t>The model was validated for 2012 operation (verifying Integrated </a:t>
            </a:r>
            <a:r>
              <a:rPr lang="en-GB" sz="2200" dirty="0" err="1" smtClean="0">
                <a:solidFill>
                  <a:srgbClr val="002060"/>
                </a:solidFill>
              </a:rPr>
              <a:t>Lumi</a:t>
            </a:r>
            <a:r>
              <a:rPr lang="en-GB" sz="2200" dirty="0" smtClean="0">
                <a:solidFill>
                  <a:srgbClr val="002060"/>
                </a:solidFill>
              </a:rPr>
              <a:t>, SB time, Fault Time, Turnaround time, number of fills,…):</a:t>
            </a:r>
          </a:p>
        </p:txBody>
      </p:sp>
    </p:spTree>
    <p:extLst>
      <p:ext uri="{BB962C8B-B14F-4D97-AF65-F5344CB8AC3E}">
        <p14:creationId xmlns:p14="http://schemas.microsoft.com/office/powerpoint/2010/main" val="42787987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5579</TotalTime>
  <Words>1671</Words>
  <Application>Microsoft Office PowerPoint</Application>
  <PresentationFormat>On-screen Show (4:3)</PresentationFormat>
  <Paragraphs>391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PowerPoint Presentation</vt:lpstr>
      <vt:lpstr>Motivation: Faults and Lost Physics</vt:lpstr>
      <vt:lpstr>Outline</vt:lpstr>
      <vt:lpstr>Outline</vt:lpstr>
      <vt:lpstr>Baseline for Performance Evaluation</vt:lpstr>
      <vt:lpstr>Availability Model: Timeline</vt:lpstr>
      <vt:lpstr>Availability Model: Input Parameters</vt:lpstr>
      <vt:lpstr>Fault time distributions in 2012</vt:lpstr>
      <vt:lpstr>Model Validation: 2012 Operation</vt:lpstr>
      <vt:lpstr>Model Extension: Levelling</vt:lpstr>
      <vt:lpstr>Model Extension: Levelling</vt:lpstr>
      <vt:lpstr>Outline</vt:lpstr>
      <vt:lpstr>Assumptions for post-LS1 LHC Operation</vt:lpstr>
      <vt:lpstr>Post-LS1 Availability: Possible Scenarios</vt:lpstr>
      <vt:lpstr>Post LS1 LHC Operation</vt:lpstr>
      <vt:lpstr>Post-LS1 LHC: some results…</vt:lpstr>
      <vt:lpstr>Post LS1 LHC Operation and Availability</vt:lpstr>
      <vt:lpstr>BCMS Predictions: Sensitivity Analysis</vt:lpstr>
      <vt:lpstr>Outline</vt:lpstr>
      <vt:lpstr>Assumptions for HL-LHC Operation</vt:lpstr>
      <vt:lpstr>HL-LHC: some results…</vt:lpstr>
      <vt:lpstr>High-Luminosity LHC and Availability</vt:lpstr>
      <vt:lpstr>HL-LHC Predictions: Sensitivity Analysis</vt:lpstr>
      <vt:lpstr>Outline</vt:lpstr>
      <vt:lpstr>Preliminary Petri Net Model of LHC Operation*</vt:lpstr>
      <vt:lpstr>Preliminary Petri Nets Model of LHC Operation*</vt:lpstr>
      <vt:lpstr>Outline</vt:lpstr>
      <vt:lpstr>Conclusions and Outlook</vt:lpstr>
      <vt:lpstr>PowerPoint Presentation</vt:lpstr>
      <vt:lpstr>Peak Lumi distributions in 2012</vt:lpstr>
      <vt:lpstr>High-Luminosity LHC and Availability</vt:lpstr>
      <vt:lpstr>2012 Peak Luminosity</vt:lpstr>
      <vt:lpstr>2012 Luminosity Lifetime (Low)</vt:lpstr>
      <vt:lpstr>2012 Luminosity Lifetime (High)</vt:lpstr>
      <vt:lpstr>2012 SB Distribution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Andrea Apollonio</cp:lastModifiedBy>
  <cp:revision>403</cp:revision>
  <cp:lastPrinted>2012-10-14T09:04:03Z</cp:lastPrinted>
  <dcterms:created xsi:type="dcterms:W3CDTF">2010-10-07T08:40:58Z</dcterms:created>
  <dcterms:modified xsi:type="dcterms:W3CDTF">2013-11-27T17:43:41Z</dcterms:modified>
</cp:coreProperties>
</file>