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21"/>
  </p:notesMasterIdLst>
  <p:handoutMasterIdLst>
    <p:handoutMasterId r:id="rId22"/>
  </p:handoutMasterIdLst>
  <p:sldIdLst>
    <p:sldId id="256" r:id="rId2"/>
    <p:sldId id="405" r:id="rId3"/>
    <p:sldId id="465" r:id="rId4"/>
    <p:sldId id="464" r:id="rId5"/>
    <p:sldId id="470" r:id="rId6"/>
    <p:sldId id="469" r:id="rId7"/>
    <p:sldId id="475" r:id="rId8"/>
    <p:sldId id="476" r:id="rId9"/>
    <p:sldId id="477" r:id="rId10"/>
    <p:sldId id="478" r:id="rId11"/>
    <p:sldId id="458" r:id="rId12"/>
    <p:sldId id="456" r:id="rId13"/>
    <p:sldId id="450" r:id="rId14"/>
    <p:sldId id="480" r:id="rId15"/>
    <p:sldId id="461" r:id="rId16"/>
    <p:sldId id="473" r:id="rId17"/>
    <p:sldId id="462" r:id="rId18"/>
    <p:sldId id="474" r:id="rId19"/>
    <p:sldId id="377" r:id="rId20"/>
  </p:sldIdLst>
  <p:sldSz cx="9144000" cy="6858000" type="screen4x3"/>
  <p:notesSz cx="7315200" cy="96012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062F67"/>
    <a:srgbClr val="008000"/>
    <a:srgbClr val="FFFFFF"/>
    <a:srgbClr val="FFFF00"/>
    <a:srgbClr val="FFD9D9"/>
    <a:srgbClr val="FFEBEB"/>
    <a:srgbClr val="6666FF"/>
    <a:srgbClr val="00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54" autoAdjust="0"/>
    <p:restoredTop sz="26306" autoAdjust="0"/>
  </p:normalViewPr>
  <p:slideViewPr>
    <p:cSldViewPr>
      <p:cViewPr>
        <p:scale>
          <a:sx n="75" d="100"/>
          <a:sy n="75" d="100"/>
        </p:scale>
        <p:origin x="-1440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-3396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385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0BD5BA7-53CD-495F-A703-AFE6B77DC91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733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8888" y="720725"/>
            <a:ext cx="4799012" cy="3598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59300"/>
            <a:ext cx="5851525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l" defTabSz="919163" eaLnBrk="1" hangingPunct="1"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18600"/>
            <a:ext cx="31686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8" tIns="45914" rIns="91828" bIns="45914" numCol="1" anchor="b" anchorCtr="0" compatLnSpc="1">
            <a:prstTxWarp prst="textNoShape">
              <a:avLst/>
            </a:prstTxWarp>
          </a:bodyPr>
          <a:lstStyle>
            <a:lvl1pPr algn="r" defTabSz="919163" eaLnBrk="1" hangingPunct="1">
              <a:defRPr sz="1200"/>
            </a:lvl1pPr>
          </a:lstStyle>
          <a:p>
            <a:fld id="{369889C3-8944-49D8-B3D7-D59249FC20DA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90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9889C3-8944-49D8-B3D7-D59249FC20DA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685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 Blank Titl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8"/>
          <p:cNvSpPr>
            <a:spLocks noChangeArrowheads="1"/>
          </p:cNvSpPr>
          <p:nvPr userDrawn="1"/>
        </p:nvSpPr>
        <p:spPr bwMode="auto">
          <a:xfrm>
            <a:off x="723900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Nov 28, 2013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609893" y="2590800"/>
            <a:ext cx="5924250" cy="120032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3600" b="1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Power Converters Availability</a:t>
            </a:r>
            <a:r>
              <a:rPr lang="en-US" sz="3600" b="1" kern="1200" baseline="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 </a:t>
            </a:r>
          </a:p>
          <a:p>
            <a:r>
              <a:rPr lang="en-US" sz="3600" b="1" kern="1200" baseline="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for post-LS1 LHC</a:t>
            </a:r>
            <a:endParaRPr lang="en-US" sz="3600" b="1" kern="1200" dirty="0" smtClean="0">
              <a:solidFill>
                <a:schemeClr val="bg1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Rectangle 8"/>
          <p:cNvSpPr>
            <a:spLocks noChangeArrowheads="1"/>
          </p:cNvSpPr>
          <p:nvPr userDrawn="1"/>
        </p:nvSpPr>
        <p:spPr bwMode="auto">
          <a:xfrm>
            <a:off x="0" y="6581001"/>
            <a:ext cx="1905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baseline="0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slawosz.uznanski@cern.ch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3993879" y="3952964"/>
            <a:ext cx="1263487" cy="3693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1800" b="0" kern="1200" dirty="0" smtClean="0">
                <a:solidFill>
                  <a:schemeClr val="bg1"/>
                </a:solidFill>
                <a:latin typeface="Calibri" pitchFamily="34" charset="0"/>
                <a:ea typeface="+mn-ea"/>
                <a:cs typeface="+mn-cs"/>
              </a:rPr>
              <a:t>TE-EPC-CCE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55" y="228600"/>
            <a:ext cx="129769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to Fade In Bump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7"/>
          <p:cNvSpPr>
            <a:spLocks noChangeArrowheads="1"/>
          </p:cNvSpPr>
          <p:nvPr userDrawn="1"/>
        </p:nvSpPr>
        <p:spPr bwMode="auto">
          <a:xfrm>
            <a:off x="0" y="68580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 prstMaterial="matte">
            <a:bevelT w="0" h="0"/>
            <a:bevelB w="0" h="0"/>
            <a:extrusionClr>
              <a:srgbClr val="062F67"/>
            </a:extrusionClr>
            <a:contourClr>
              <a:srgbClr val="062F67"/>
            </a:contourClr>
          </a:sp3d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4" name="Rectangle 47"/>
          <p:cNvSpPr>
            <a:spLocks noChangeArrowheads="1"/>
          </p:cNvSpPr>
          <p:nvPr userDrawn="1"/>
        </p:nvSpPr>
        <p:spPr bwMode="auto">
          <a:xfrm>
            <a:off x="0" y="-838200"/>
            <a:ext cx="9144000" cy="8382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29400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658" y="91440"/>
            <a:ext cx="62698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4773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 userDrawn="1"/>
        </p:nvSpPr>
        <p:spPr>
          <a:xfrm>
            <a:off x="-12393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04568" y="0"/>
            <a:ext cx="8216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" name="Rectangle 34"/>
          <p:cNvSpPr>
            <a:spLocks noChangeArrowheads="1"/>
          </p:cNvSpPr>
          <p:nvPr userDrawn="1"/>
        </p:nvSpPr>
        <p:spPr bwMode="auto">
          <a:xfrm>
            <a:off x="1819275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TWEPP 2012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991475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4.44444E-6 L 0 0.11112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33333E-6 L -1.66667E-6 -0.03264 " pathEditMode="relative" rAng="0" ptsTypes="AA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11" grpId="0"/>
      <p:bldP spid="17" grpId="0"/>
      <p:bldP spid="18" grpId="0"/>
      <p:bldP spid="29" grpId="0"/>
      <p:bldP spid="3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of Fa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>
            <a:lvl1pPr>
              <a:defRPr sz="1100" b="0"/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 Blank Page Trans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" y="95247"/>
            <a:ext cx="623888" cy="622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339" y="161924"/>
            <a:ext cx="48379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20" name="TextBox 19"/>
          <p:cNvSpPr txBox="1"/>
          <p:nvPr userDrawn="1"/>
        </p:nvSpPr>
        <p:spPr>
          <a:xfrm>
            <a:off x="-9525" y="188752"/>
            <a:ext cx="609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cap="none" spc="0" dirty="0" smtClean="0">
                <a:ln>
                  <a:noFill/>
                </a:ln>
                <a:solidFill>
                  <a:srgbClr val="062F67"/>
                </a:solidFill>
                <a:effectLst/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000" b="1" cap="none" spc="0" dirty="0">
              <a:ln>
                <a:noFill/>
              </a:ln>
              <a:solidFill>
                <a:srgbClr val="062F67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letel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49064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smtClean="0"/>
              <a:pPr/>
              <a:t>‹#›</a:t>
            </a:fld>
            <a:r>
              <a:rPr lang="en-US" dirty="0" smtClean="0"/>
              <a:t> of 15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47"/>
          <p:cNvSpPr>
            <a:spLocks noChangeArrowheads="1"/>
          </p:cNvSpPr>
          <p:nvPr userDrawn="1"/>
        </p:nvSpPr>
        <p:spPr bwMode="auto">
          <a:xfrm>
            <a:off x="0" y="6649064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1" name="Rectangle 34"/>
          <p:cNvSpPr>
            <a:spLocks noChangeArrowheads="1"/>
          </p:cNvSpPr>
          <p:nvPr userDrawn="1"/>
        </p:nvSpPr>
        <p:spPr bwMode="auto">
          <a:xfrm>
            <a:off x="0" y="6661764"/>
            <a:ext cx="1828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bis-smp-team@cern.ch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 userDrawn="1"/>
        </p:nvSpPr>
        <p:spPr bwMode="auto">
          <a:xfrm>
            <a:off x="8001000" y="6649064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1C7F64-630B-4998-9764-685EC88B06E4}" type="slidenum">
              <a:rPr lang="en-US" smtClean="0"/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34"/>
          <p:cNvSpPr>
            <a:spLocks noChangeArrowheads="1"/>
          </p:cNvSpPr>
          <p:nvPr userDrawn="1"/>
        </p:nvSpPr>
        <p:spPr bwMode="auto">
          <a:xfrm>
            <a:off x="1828800" y="6661764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SMP @ MPP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Rectangle 47"/>
          <p:cNvSpPr>
            <a:spLocks noChangeArrowheads="1"/>
          </p:cNvSpPr>
          <p:nvPr userDrawn="1"/>
        </p:nvSpPr>
        <p:spPr bwMode="auto">
          <a:xfrm>
            <a:off x="2868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8" name="Picture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84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809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 userDrawn="1"/>
        </p:nvSpPr>
        <p:spPr>
          <a:xfrm>
            <a:off x="-19357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4"/>
          <p:cNvSpPr txBox="1">
            <a:spLocks noChangeArrowheads="1"/>
          </p:cNvSpPr>
          <p:nvPr userDrawn="1"/>
        </p:nvSpPr>
        <p:spPr bwMode="auto">
          <a:xfrm>
            <a:off x="752168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8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5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 userDrawn="1"/>
        </p:nvSpPr>
        <p:spPr bwMode="auto">
          <a:xfrm>
            <a:off x="3200400" y="2833469"/>
            <a:ext cx="2743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fin</a:t>
            </a:r>
            <a:endParaRPr lang="en-US" sz="3600" b="1" u="none" cap="none" spc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 userDrawn="1"/>
        </p:nvSpPr>
        <p:spPr bwMode="auto">
          <a:xfrm>
            <a:off x="1828800" y="3366869"/>
            <a:ext cx="5486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b="1" cap="none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thank you!</a:t>
            </a:r>
            <a:endParaRPr lang="en-US" sz="3600" b="1" u="none" cap="none" spc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/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endParaRPr lang="en-GB" dirty="0"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062F67"/>
                </a:solidFill>
              </a:defRPr>
            </a:lvl1pPr>
          </a:lstStyle>
          <a:p>
            <a:pPr>
              <a:defRPr/>
            </a:pPr>
            <a:fld id="{33880083-F9E0-48F1-997D-633115CB41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75711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wm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algn="l" eaLnBrk="1" hangingPunct="1"/>
            <a:endParaRPr lang="en-US" sz="2400" u="none" dirty="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316" y="91440"/>
            <a:ext cx="634198" cy="632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7641" y="159544"/>
            <a:ext cx="491354" cy="464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chemeClr val="bg1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421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l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slawosz.uznanski@cern.ch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0254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01000" y="66294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2C1C7F64-630B-4998-9764-685EC88B06E4}" type="slidenum">
              <a:rPr lang="en-US" smtClean="0"/>
              <a:pPr/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1828800" y="6642100"/>
            <a:ext cx="54864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/>
            <a:r>
              <a:rPr lang="en-US" sz="1200" dirty="0" smtClean="0">
                <a:solidFill>
                  <a:schemeClr val="bg1"/>
                </a:solidFill>
                <a:latin typeface="Calibri" pitchFamily="34" charset="0"/>
              </a:rPr>
              <a:t>CERN </a:t>
            </a:r>
            <a:r>
              <a:rPr lang="en-US" sz="1200" baseline="0" dirty="0" smtClean="0">
                <a:solidFill>
                  <a:schemeClr val="bg1"/>
                </a:solidFill>
                <a:latin typeface="Calibri" pitchFamily="34" charset="0"/>
              </a:rPr>
              <a:t>2013</a:t>
            </a:r>
            <a:endParaRPr lang="en-US" sz="12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62" r:id="rId2"/>
    <p:sldLayoutId id="2147483661" r:id="rId3"/>
    <p:sldLayoutId id="2147483665" r:id="rId4"/>
    <p:sldLayoutId id="2147483678" r:id="rId5"/>
    <p:sldLayoutId id="2147483676" r:id="rId6"/>
    <p:sldLayoutId id="2147483660" r:id="rId7"/>
    <p:sldLayoutId id="2147483681" r:id="rId8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0099"/>
        </a:buClr>
        <a:buFont typeface="Arial Unicode MS" pitchFamily="34" charset="-128"/>
        <a:buChar char="●"/>
        <a:defRPr sz="20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+mj-lt"/>
        <a:buNone/>
        <a:defRPr sz="2000">
          <a:solidFill>
            <a:srgbClr val="008000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None/>
        <a:defRPr sz="2000">
          <a:solidFill>
            <a:srgbClr val="6666FF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emf"/><Relationship Id="rId3" Type="http://schemas.openxmlformats.org/officeDocument/2006/relationships/image" Target="../media/image37.emf"/><Relationship Id="rId7" Type="http://schemas.openxmlformats.org/officeDocument/2006/relationships/image" Target="../media/image41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emf"/><Relationship Id="rId11" Type="http://schemas.openxmlformats.org/officeDocument/2006/relationships/image" Target="../media/image45.emf"/><Relationship Id="rId5" Type="http://schemas.openxmlformats.org/officeDocument/2006/relationships/image" Target="../media/image39.emf"/><Relationship Id="rId10" Type="http://schemas.openxmlformats.org/officeDocument/2006/relationships/image" Target="../media/image44.emf"/><Relationship Id="rId4" Type="http://schemas.openxmlformats.org/officeDocument/2006/relationships/image" Target="../media/image38.emf"/><Relationship Id="rId9" Type="http://schemas.openxmlformats.org/officeDocument/2006/relationships/image" Target="../media/image4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12" Type="http://schemas.openxmlformats.org/officeDocument/2006/relationships/image" Target="../media/image16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emf"/><Relationship Id="rId11" Type="http://schemas.openxmlformats.org/officeDocument/2006/relationships/image" Target="../media/image15.emf"/><Relationship Id="rId5" Type="http://schemas.openxmlformats.org/officeDocument/2006/relationships/image" Target="../media/image9.emf"/><Relationship Id="rId10" Type="http://schemas.openxmlformats.org/officeDocument/2006/relationships/image" Target="../media/image14.emf"/><Relationship Id="rId4" Type="http://schemas.openxmlformats.org/officeDocument/2006/relationships/image" Target="../media/image8.emf"/><Relationship Id="rId9" Type="http://schemas.openxmlformats.org/officeDocument/2006/relationships/image" Target="../media/image1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13"/>
          <p:cNvSpPr>
            <a:spLocks noChangeArrowheads="1"/>
          </p:cNvSpPr>
          <p:nvPr/>
        </p:nvSpPr>
        <p:spPr bwMode="auto">
          <a:xfrm>
            <a:off x="0" y="5043546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Combined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information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from: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EPC Logbook (electrical failures)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Radiation Working Group (radiation related failures)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Failures </a:t>
            </a:r>
            <a:r>
              <a:rPr lang="en-GB" dirty="0" smtClean="0"/>
              <a:t>in 2012 (2/4)</a:t>
            </a:r>
            <a:br>
              <a:rPr lang="en-GB" dirty="0" smtClean="0"/>
            </a:br>
            <a:r>
              <a:rPr lang="pl-PL" dirty="0" smtClean="0"/>
              <a:t>Overview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447800"/>
            <a:ext cx="9144000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Sources of information</a:t>
            </a:r>
          </a:p>
        </p:txBody>
      </p:sp>
      <p:sp>
        <p:nvSpPr>
          <p:cNvPr id="62" name="Rectangle 61"/>
          <p:cNvSpPr/>
          <p:nvPr/>
        </p:nvSpPr>
        <p:spPr>
          <a:xfrm>
            <a:off x="0" y="4495800"/>
            <a:ext cx="9144000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Worst case analysis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8" y="2838450"/>
            <a:ext cx="5229225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310741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5020044" y="838200"/>
            <a:ext cx="1992405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Electrical failures</a:t>
            </a:r>
          </a:p>
        </p:txBody>
      </p: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9050" y="2060575"/>
            <a:ext cx="4025900" cy="2741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665" y="1238310"/>
            <a:ext cx="3800535" cy="830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 in 2012 (3/4)</a:t>
            </a:r>
            <a:br>
              <a:rPr lang="en-GB" dirty="0" smtClean="0"/>
            </a:br>
            <a:r>
              <a:rPr lang="en-GB" dirty="0" smtClean="0"/>
              <a:t>Failures of VS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61049" y="4210732"/>
            <a:ext cx="2829301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l"/>
            <a:r>
              <a:rPr lang="en-US" sz="2000" b="1" dirty="0">
                <a:solidFill>
                  <a:schemeClr val="accent6"/>
                </a:solidFill>
                <a:latin typeface="Calibri" pitchFamily="34" charset="0"/>
              </a:rPr>
              <a:t>Failures due to </a:t>
            </a:r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radiation</a:t>
            </a:r>
          </a:p>
        </p:txBody>
      </p:sp>
      <p:sp>
        <p:nvSpPr>
          <p:cNvPr id="21" name="Rectangle 20"/>
          <p:cNvSpPr/>
          <p:nvPr/>
        </p:nvSpPr>
        <p:spPr>
          <a:xfrm rot="5400000">
            <a:off x="698709" y="5712241"/>
            <a:ext cx="367408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…</a:t>
            </a:r>
          </a:p>
        </p:txBody>
      </p:sp>
      <p:sp>
        <p:nvSpPr>
          <p:cNvPr id="24" name="Rectangle 23"/>
          <p:cNvSpPr/>
          <p:nvPr/>
        </p:nvSpPr>
        <p:spPr>
          <a:xfrm rot="5400000">
            <a:off x="5350351" y="2066643"/>
            <a:ext cx="367408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…</a:t>
            </a:r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54" y="4595512"/>
            <a:ext cx="7902339" cy="1139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 bwMode="auto">
          <a:xfrm>
            <a:off x="7147083" y="4586428"/>
            <a:ext cx="922497" cy="1142163"/>
          </a:xfrm>
          <a:prstGeom prst="rect">
            <a:avLst/>
          </a:prstGeom>
          <a:noFill/>
          <a:ln w="38100" cap="flat" cmpd="sng" algn="ctr">
            <a:solidFill>
              <a:srgbClr val="062F67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0" y="5794056"/>
            <a:ext cx="8763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/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600A Power Converter</a:t>
            </a:r>
            <a:r>
              <a:rPr lang="pl-PL" dirty="0">
                <a:solidFill>
                  <a:srgbClr val="062F67"/>
                </a:solidFill>
                <a:latin typeface="Calibri" pitchFamily="34" charset="0"/>
              </a:rPr>
              <a:t> (14/15 events)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pPr algn="r"/>
            <a:r>
              <a:rPr lang="pl-PL" dirty="0">
                <a:solidFill>
                  <a:srgbClr val="062F67"/>
                </a:solidFill>
                <a:latin typeface="Calibri" pitchFamily="34" charset="0"/>
              </a:rPr>
              <a:t>Single Event Burnout of </a:t>
            </a:r>
            <a:r>
              <a:rPr lang="pl-PL" dirty="0" smtClean="0">
                <a:solidFill>
                  <a:srgbClr val="062F67"/>
                </a:solidFill>
                <a:latin typeface="Calibri" pitchFamily="34" charset="0"/>
              </a:rPr>
              <a:t>a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n</a:t>
            </a:r>
            <a:r>
              <a:rPr lang="pl-PL" dirty="0" smtClean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pl-PL" dirty="0">
                <a:solidFill>
                  <a:srgbClr val="062F67"/>
                </a:solidFill>
                <a:latin typeface="Calibri" pitchFamily="34" charset="0"/>
              </a:rPr>
              <a:t>AC-DC power supply</a:t>
            </a:r>
          </a:p>
          <a:p>
            <a:pPr algn="r"/>
            <a:r>
              <a:rPr lang="pl-PL" dirty="0">
                <a:solidFill>
                  <a:srgbClr val="062F67"/>
                </a:solidFill>
                <a:latin typeface="Calibri" pitchFamily="34" charset="0"/>
              </a:rPr>
              <a:t>Detected in the R2E Project framework and fixed by TE-EPC-LPC</a:t>
            </a:r>
          </a:p>
        </p:txBody>
      </p:sp>
    </p:spTree>
    <p:extLst>
      <p:ext uri="{BB962C8B-B14F-4D97-AF65-F5344CB8AC3E}">
        <p14:creationId xmlns:p14="http://schemas.microsoft.com/office/powerpoint/2010/main" val="16824644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 in 2012 (4/4)</a:t>
            </a:r>
            <a:br>
              <a:rPr lang="en-GB" dirty="0" smtClean="0"/>
            </a:br>
            <a:r>
              <a:rPr lang="en-GB" dirty="0" smtClean="0"/>
              <a:t>Failures of FGC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18" y="1342740"/>
            <a:ext cx="3595482" cy="809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020044" y="914400"/>
            <a:ext cx="1992405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l"/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Electrical failures</a:t>
            </a:r>
          </a:p>
        </p:txBody>
      </p:sp>
      <p:sp>
        <p:nvSpPr>
          <p:cNvPr id="8" name="Rectangle 7"/>
          <p:cNvSpPr/>
          <p:nvPr/>
        </p:nvSpPr>
        <p:spPr>
          <a:xfrm>
            <a:off x="461049" y="4419600"/>
            <a:ext cx="2829301" cy="40011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l"/>
            <a:r>
              <a:rPr lang="en-US" sz="2000" b="1" dirty="0">
                <a:solidFill>
                  <a:schemeClr val="accent6"/>
                </a:solidFill>
                <a:latin typeface="Calibri" pitchFamily="34" charset="0"/>
              </a:rPr>
              <a:t>Failures due to </a:t>
            </a:r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radiation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2051050"/>
            <a:ext cx="3570287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450" y="4824350"/>
            <a:ext cx="8287023" cy="1700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968841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534" y="5041180"/>
            <a:ext cx="522922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534" y="2667000"/>
            <a:ext cx="5229225" cy="60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Extrapolating from </a:t>
            </a:r>
            <a:r>
              <a:rPr lang="en-US" dirty="0"/>
              <a:t>2012 to </a:t>
            </a:r>
            <a:r>
              <a:rPr lang="en-US" dirty="0" smtClean="0"/>
              <a:t>LS1-LS2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990600"/>
            <a:ext cx="9144000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2012 data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2209800"/>
            <a:ext cx="9144000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LS1-</a:t>
            </a:r>
            <a:r>
              <a:rPr lang="pl-PL" sz="2000" b="1" dirty="0" smtClean="0">
                <a:solidFill>
                  <a:schemeClr val="accent6"/>
                </a:solidFill>
                <a:latin typeface="Calibri" pitchFamily="34" charset="0"/>
              </a:rPr>
              <a:t>LS2 </a:t>
            </a:r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– increased radiation </a:t>
            </a:r>
            <a:r>
              <a:rPr lang="en-US" sz="2000" b="1" dirty="0">
                <a:solidFill>
                  <a:schemeClr val="accent6"/>
                </a:solidFill>
                <a:latin typeface="Calibri" pitchFamily="34" charset="0"/>
              </a:rPr>
              <a:t>levels, </a:t>
            </a:r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increased </a:t>
            </a:r>
            <a:r>
              <a:rPr lang="en-US" sz="2000" b="1" dirty="0">
                <a:solidFill>
                  <a:schemeClr val="accent6"/>
                </a:solidFill>
                <a:latin typeface="Calibri" pitchFamily="34" charset="0"/>
              </a:rPr>
              <a:t>VS load</a:t>
            </a:r>
            <a:endParaRPr lang="en-US" sz="2000" b="1" dirty="0" smtClean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0" y="3787914"/>
            <a:ext cx="3505200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alibri" pitchFamily="34" charset="0"/>
              </a:rPr>
              <a:t>New radiation tolerant </a:t>
            </a:r>
          </a:p>
          <a:p>
            <a:r>
              <a:rPr lang="en-US" sz="2000" b="1" dirty="0" smtClean="0">
                <a:solidFill>
                  <a:srgbClr val="C00000"/>
                </a:solidFill>
                <a:latin typeface="Calibri" pitchFamily="34" charset="0"/>
              </a:rPr>
              <a:t>controller </a:t>
            </a:r>
            <a:r>
              <a:rPr lang="en-US" sz="2000" b="1" dirty="0" smtClean="0">
                <a:solidFill>
                  <a:srgbClr val="C00000"/>
                </a:solidFill>
                <a:latin typeface="Calibri" pitchFamily="34" charset="0"/>
              </a:rPr>
              <a:t>needed!</a:t>
            </a:r>
            <a:endParaRPr lang="en-US" sz="2000" b="1" dirty="0" smtClean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5867400" y="3442365"/>
            <a:ext cx="288000" cy="360000"/>
          </a:xfrm>
          <a:prstGeom prst="downArrow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Down Arrow 15"/>
          <p:cNvSpPr/>
          <p:nvPr/>
        </p:nvSpPr>
        <p:spPr bwMode="auto">
          <a:xfrm>
            <a:off x="5867400" y="4516800"/>
            <a:ext cx="288000" cy="360000"/>
          </a:xfrm>
          <a:prstGeom prst="downArrow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ZoneTexte 17"/>
          <p:cNvSpPr txBox="1"/>
          <p:nvPr/>
        </p:nvSpPr>
        <p:spPr>
          <a:xfrm>
            <a:off x="7848600" y="2425244"/>
            <a:ext cx="1030288" cy="369332"/>
          </a:xfrm>
          <a:prstGeom prst="rect">
            <a:avLst/>
          </a:prstGeom>
          <a:solidFill>
            <a:srgbClr val="E39F2E"/>
          </a:solidFill>
          <a:ln w="25400" cap="flat" cmpd="sng" algn="ctr">
            <a:solidFill>
              <a:srgbClr val="E39F2E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err="1" smtClean="0">
                <a:solidFill>
                  <a:srgbClr val="FFFFFF"/>
                </a:solidFill>
                <a:latin typeface="Arial"/>
                <a:ea typeface="ＭＳ Ｐゴシック"/>
              </a:rPr>
              <a:t>Røed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,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CERN’12</a:t>
            </a: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848600" y="3184468"/>
            <a:ext cx="1030288" cy="369332"/>
          </a:xfrm>
          <a:prstGeom prst="rect">
            <a:avLst/>
          </a:prstGeom>
          <a:solidFill>
            <a:srgbClr val="E39F2E"/>
          </a:solidFill>
          <a:ln w="25400" cap="flat" cmpd="sng" algn="ctr">
            <a:solidFill>
              <a:srgbClr val="E39F2E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Thurel, CERN’12</a:t>
            </a: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88168" y="2192179"/>
            <a:ext cx="112723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00" dirty="0" smtClean="0">
                <a:solidFill>
                  <a:schemeClr val="accent6"/>
                </a:solidFill>
              </a:rPr>
              <a:t>Radiation Levels</a:t>
            </a:r>
            <a:endParaRPr lang="en-GB" sz="1000" dirty="0">
              <a:solidFill>
                <a:schemeClr val="accent6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846467" y="2966858"/>
            <a:ext cx="10214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000" dirty="0" smtClean="0">
                <a:solidFill>
                  <a:schemeClr val="accent6"/>
                </a:solidFill>
              </a:rPr>
              <a:t>Simulation tool</a:t>
            </a:r>
            <a:endParaRPr lang="en-GB" sz="1000" dirty="0">
              <a:solidFill>
                <a:schemeClr val="accent6"/>
              </a:solidFill>
            </a:endParaRPr>
          </a:p>
        </p:txBody>
      </p:sp>
      <p:sp>
        <p:nvSpPr>
          <p:cNvPr id="22" name="Rectangle 13"/>
          <p:cNvSpPr>
            <a:spLocks noChangeArrowheads="1"/>
          </p:cNvSpPr>
          <p:nvPr/>
        </p:nvSpPr>
        <p:spPr bwMode="auto">
          <a:xfrm>
            <a:off x="0" y="5722203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pl-PL" dirty="0" smtClean="0">
                <a:solidFill>
                  <a:srgbClr val="062F67"/>
                </a:solidFill>
                <a:latin typeface="Calibri" pitchFamily="34" charset="0"/>
              </a:rPr>
              <a:t>Does not account for the infant mortality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of</a:t>
            </a:r>
            <a:r>
              <a:rPr lang="pl-PL" dirty="0" smtClean="0">
                <a:solidFill>
                  <a:srgbClr val="062F67"/>
                </a:solidFill>
                <a:latin typeface="Calibri" pitchFamily="34" charset="0"/>
              </a:rPr>
              <a:t>: </a:t>
            </a:r>
          </a:p>
          <a:p>
            <a:r>
              <a:rPr lang="pl-PL" dirty="0" smtClean="0">
                <a:solidFill>
                  <a:srgbClr val="062F67"/>
                </a:solidFill>
                <a:latin typeface="Calibri" pitchFamily="34" charset="0"/>
              </a:rPr>
              <a:t>FGClite replacing FGC2</a:t>
            </a:r>
          </a:p>
          <a:p>
            <a:r>
              <a:rPr lang="pl-PL" dirty="0" smtClean="0">
                <a:solidFill>
                  <a:srgbClr val="062F67"/>
                </a:solidFill>
                <a:latin typeface="Calibri" pitchFamily="34" charset="0"/>
              </a:rPr>
              <a:t>Voltage Source modifications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735580" y="3787899"/>
            <a:ext cx="2217420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Known </a:t>
            </a:r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unreliable parts </a:t>
            </a:r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fixed</a:t>
            </a:r>
            <a:endParaRPr lang="en-US" sz="2000" b="1" dirty="0" smtClean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23" name="Down Arrow 22"/>
          <p:cNvSpPr/>
          <p:nvPr/>
        </p:nvSpPr>
        <p:spPr bwMode="auto">
          <a:xfrm>
            <a:off x="3810000" y="3427914"/>
            <a:ext cx="288000" cy="360000"/>
          </a:xfrm>
          <a:prstGeom prst="downArrow">
            <a:avLst/>
          </a:prstGeom>
          <a:noFill/>
          <a:ln w="2857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534" y="1494472"/>
            <a:ext cx="5229225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3893820" y="5417894"/>
            <a:ext cx="457200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1000" dirty="0" smtClean="0">
                <a:solidFill>
                  <a:schemeClr val="accent6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29" name="Rectangle 28"/>
          <p:cNvSpPr/>
          <p:nvPr/>
        </p:nvSpPr>
        <p:spPr>
          <a:xfrm>
            <a:off x="3893820" y="3048000"/>
            <a:ext cx="457200" cy="24622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1000" dirty="0" smtClean="0">
                <a:solidFill>
                  <a:schemeClr val="accent6"/>
                </a:solidFill>
                <a:latin typeface="Calibri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578219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7" grpId="0" animBg="1"/>
      <p:bldP spid="16" grpId="0" animBg="1"/>
      <p:bldP spid="17" grpId="0" animBg="1"/>
      <p:bldP spid="18" grpId="0" animBg="1"/>
      <p:bldP spid="19" grpId="0"/>
      <p:bldP spid="20" grpId="0"/>
      <p:bldP spid="22" grpId="0"/>
      <p:bldP spid="21" grpId="0"/>
      <p:bldP spid="23" grpId="0" animBg="1"/>
      <p:bldP spid="28" grpId="0"/>
      <p:bldP spid="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Tolerant Controller  FGClite (</a:t>
            </a:r>
            <a:r>
              <a:rPr lang="en-GB" dirty="0" smtClean="0"/>
              <a:t>1/4)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Technical Concept</a:t>
            </a: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14</a:t>
            </a:fld>
            <a:endParaRPr lang="en-US" b="0" dirty="0"/>
          </a:p>
        </p:txBody>
      </p:sp>
      <p:sp>
        <p:nvSpPr>
          <p:cNvPr id="12" name="Rectangle 11"/>
          <p:cNvSpPr/>
          <p:nvPr/>
        </p:nvSpPr>
        <p:spPr>
          <a:xfrm>
            <a:off x="-13855" y="4724400"/>
            <a:ext cx="9144000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Dedicated design methodology: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1066801" y="5109627"/>
            <a:ext cx="7772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No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µ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P/µC as computationally intensive tasks moved to the gateway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Extensive radiation testing to select/validate all electronic components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Highly available Gateway/FGClite communication</a:t>
            </a:r>
            <a:r>
              <a:rPr lang="pl-PL" dirty="0" smtClean="0">
                <a:solidFill>
                  <a:srgbClr val="062F67"/>
                </a:solidFill>
                <a:latin typeface="Calibri" pitchFamily="34" charset="0"/>
              </a:rPr>
              <a:t> required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Mitigation of radiation effects at the design level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4" name="ZoneTexte 17"/>
          <p:cNvSpPr txBox="1"/>
          <p:nvPr/>
        </p:nvSpPr>
        <p:spPr>
          <a:xfrm>
            <a:off x="7808913" y="5879068"/>
            <a:ext cx="1030288" cy="369332"/>
          </a:xfrm>
          <a:prstGeom prst="rect">
            <a:avLst/>
          </a:prstGeom>
          <a:solidFill>
            <a:srgbClr val="E39F2E"/>
          </a:solidFill>
          <a:ln w="25400" cap="flat" cmpd="sng" algn="ctr">
            <a:solidFill>
              <a:srgbClr val="E39F2E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b="1" kern="0" dirty="0" smtClean="0">
                <a:solidFill>
                  <a:srgbClr val="FFFFFF"/>
                </a:solidFill>
                <a:latin typeface="Arial"/>
                <a:ea typeface="ＭＳ Ｐゴシック"/>
              </a:rPr>
              <a:t>Uznanski</a:t>
            </a: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,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NSS’13</a:t>
            </a: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15" y="994862"/>
            <a:ext cx="7485857" cy="372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6" name="Picture 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15" y="994862"/>
            <a:ext cx="7485857" cy="372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15" y="994862"/>
            <a:ext cx="7485857" cy="372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8" name="Picture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15" y="994862"/>
            <a:ext cx="7485857" cy="372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9" name="Picture 2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15" y="994862"/>
            <a:ext cx="7485857" cy="372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0" name="Picture 2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15" y="994862"/>
            <a:ext cx="7485857" cy="372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1" name="Picture 2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15" y="994862"/>
            <a:ext cx="7485857" cy="372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2" name="Picture 3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15" y="994862"/>
            <a:ext cx="7485857" cy="372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3" name="Picture 3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15" y="994862"/>
            <a:ext cx="7485857" cy="372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4" name="Picture 3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515" y="994862"/>
            <a:ext cx="7485857" cy="3729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598193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Tolerant Controller </a:t>
            </a:r>
            <a:r>
              <a:rPr lang="en-GB" dirty="0"/>
              <a:t>FGClite </a:t>
            </a:r>
            <a:r>
              <a:rPr lang="en-GB" dirty="0" smtClean="0"/>
              <a:t>(2/4)</a:t>
            </a:r>
            <a:br>
              <a:rPr lang="en-GB" dirty="0" smtClean="0"/>
            </a:br>
            <a:r>
              <a:rPr lang="en-GB" dirty="0" smtClean="0"/>
              <a:t>Project Timeline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Content Placeholder 4"/>
          <p:cNvSpPr txBox="1">
            <a:spLocks/>
          </p:cNvSpPr>
          <p:nvPr/>
        </p:nvSpPr>
        <p:spPr bwMode="auto">
          <a:xfrm>
            <a:off x="0" y="990600"/>
            <a:ext cx="9144000" cy="4017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lvl="1" eaLnBrk="1" hangingPunct="1"/>
            <a:r>
              <a:rPr lang="en-US" b="1" dirty="0">
                <a:solidFill>
                  <a:schemeClr val="accent6"/>
                </a:solidFill>
                <a:latin typeface="Calibri" pitchFamily="34" charset="0"/>
              </a:rPr>
              <a:t>Equipment budget ≈ 3M </a:t>
            </a:r>
            <a:r>
              <a:rPr lang="en-US" b="1" dirty="0" smtClean="0">
                <a:solidFill>
                  <a:schemeClr val="accent6"/>
                </a:solidFill>
                <a:latin typeface="Calibri" pitchFamily="34" charset="0"/>
              </a:rPr>
              <a:t>CHF</a:t>
            </a:r>
            <a:endParaRPr lang="en-US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4876800"/>
            <a:ext cx="764601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3" algn="l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2013       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– hardware design &amp; component type testing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underway</a:t>
            </a:r>
          </a:p>
          <a:p>
            <a:pPr lvl="3" algn="l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Q3/2014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– 10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fully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validated FGClite proof-of-concept modules 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  <a:p>
            <a:pPr lvl="3" algn="l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Q3/2014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– start of component batch testing using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CHARM (PS East Area)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pPr lvl="3" algn="l"/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Q2/2015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– Series production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361120" y="4054291"/>
            <a:ext cx="1533330" cy="4017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lvl="1" eaLnBrk="1" hangingPunct="1"/>
            <a:r>
              <a:rPr lang="en-US" sz="1600" dirty="0">
                <a:solidFill>
                  <a:srgbClr val="062F67"/>
                </a:solidFill>
                <a:latin typeface="Calibri" pitchFamily="34" charset="0"/>
              </a:rPr>
              <a:t>Prototype</a:t>
            </a:r>
          </a:p>
        </p:txBody>
      </p:sp>
      <p:sp>
        <p:nvSpPr>
          <p:cNvPr id="7" name="Content Placeholder 4"/>
          <p:cNvSpPr txBox="1">
            <a:spLocks/>
          </p:cNvSpPr>
          <p:nvPr/>
        </p:nvSpPr>
        <p:spPr bwMode="auto">
          <a:xfrm>
            <a:off x="3200400" y="4054291"/>
            <a:ext cx="2351338" cy="4017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lvl="1" eaLnBrk="1" hangingPunct="1"/>
            <a:r>
              <a:rPr lang="en-US" sz="1600" dirty="0">
                <a:solidFill>
                  <a:srgbClr val="062F67"/>
                </a:solidFill>
                <a:latin typeface="Calibri" pitchFamily="34" charset="0"/>
              </a:rPr>
              <a:t>FPGA Type Tester</a:t>
            </a:r>
          </a:p>
        </p:txBody>
      </p:sp>
      <p:sp>
        <p:nvSpPr>
          <p:cNvPr id="8" name="Content Placeholder 4"/>
          <p:cNvSpPr txBox="1">
            <a:spLocks/>
          </p:cNvSpPr>
          <p:nvPr/>
        </p:nvSpPr>
        <p:spPr bwMode="auto">
          <a:xfrm>
            <a:off x="6609520" y="4054291"/>
            <a:ext cx="2068660" cy="4017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lvl="1" algn="ctr" eaLnBrk="1" hangingPunct="1"/>
            <a:r>
              <a:rPr lang="en-US" sz="1600" dirty="0">
                <a:solidFill>
                  <a:srgbClr val="062F67"/>
                </a:solidFill>
                <a:latin typeface="Calibri" pitchFamily="34" charset="0"/>
              </a:rPr>
              <a:t>ADC Type Tester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66932"/>
            <a:ext cx="1584283" cy="2350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504" y="1666931"/>
            <a:ext cx="1763187" cy="2350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711089"/>
            <a:ext cx="2917455" cy="2188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9171835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Tolerant Controller </a:t>
            </a:r>
            <a:r>
              <a:rPr lang="en-GB" dirty="0"/>
              <a:t>FGClite </a:t>
            </a:r>
            <a:r>
              <a:rPr lang="en-GB" dirty="0" smtClean="0"/>
              <a:t>(3/4)</a:t>
            </a:r>
            <a:br>
              <a:rPr lang="en-GB" dirty="0" smtClean="0"/>
            </a:br>
            <a:r>
              <a:rPr lang="pl-PL" dirty="0" smtClean="0"/>
              <a:t>Installation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Content Placeholder 4"/>
          <p:cNvSpPr txBox="1">
            <a:spLocks/>
          </p:cNvSpPr>
          <p:nvPr/>
        </p:nvSpPr>
        <p:spPr bwMode="auto">
          <a:xfrm>
            <a:off x="0" y="990600"/>
            <a:ext cx="9144000" cy="4017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lvl="1" algn="ctr" eaLnBrk="1" hangingPunct="1"/>
            <a:r>
              <a:rPr lang="pl-PL" b="1" dirty="0" smtClean="0">
                <a:solidFill>
                  <a:schemeClr val="accent6"/>
                </a:solidFill>
                <a:latin typeface="Calibri" pitchFamily="34" charset="0"/>
              </a:rPr>
              <a:t>FGClite </a:t>
            </a:r>
            <a:r>
              <a:rPr lang="en-US" b="1" dirty="0" smtClean="0">
                <a:solidFill>
                  <a:schemeClr val="accent6"/>
                </a:solidFill>
                <a:latin typeface="Calibri" pitchFamily="34" charset="0"/>
              </a:rPr>
              <a:t>project </a:t>
            </a:r>
            <a:r>
              <a:rPr lang="pl-PL" b="1" dirty="0" smtClean="0">
                <a:solidFill>
                  <a:schemeClr val="accent6"/>
                </a:solidFill>
                <a:latin typeface="Calibri" pitchFamily="34" charset="0"/>
              </a:rPr>
              <a:t>planning</a:t>
            </a:r>
            <a:endParaRPr lang="en-US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17" name="Content Placeholder 4"/>
          <p:cNvSpPr txBox="1">
            <a:spLocks/>
          </p:cNvSpPr>
          <p:nvPr/>
        </p:nvSpPr>
        <p:spPr bwMode="auto">
          <a:xfrm>
            <a:off x="990600" y="2493847"/>
            <a:ext cx="1371600" cy="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lvl="1" algn="ctr" eaLnBrk="1" hangingPunct="1"/>
            <a:r>
              <a:rPr lang="pl-PL" sz="1800" b="1" dirty="0" smtClean="0">
                <a:solidFill>
                  <a:schemeClr val="accent5"/>
                </a:solidFill>
                <a:latin typeface="Calibri" pitchFamily="34" charset="0"/>
              </a:rPr>
              <a:t>FGClite</a:t>
            </a:r>
            <a:endParaRPr lang="en-US" sz="1800" b="1" dirty="0">
              <a:solidFill>
                <a:schemeClr val="accent5"/>
              </a:solidFill>
              <a:latin typeface="Calibri" pitchFamily="34" charset="0"/>
            </a:endParaRPr>
          </a:p>
        </p:txBody>
      </p:sp>
      <p:sp>
        <p:nvSpPr>
          <p:cNvPr id="18" name="Content Placeholder 4"/>
          <p:cNvSpPr txBox="1">
            <a:spLocks/>
          </p:cNvSpPr>
          <p:nvPr/>
        </p:nvSpPr>
        <p:spPr bwMode="auto">
          <a:xfrm>
            <a:off x="2438400" y="1676400"/>
            <a:ext cx="1295400" cy="4017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lvl="1" algn="ctr" eaLnBrk="1" hangingPunct="1"/>
            <a:r>
              <a:rPr lang="pl-PL" sz="1800" b="1" dirty="0" smtClean="0">
                <a:solidFill>
                  <a:schemeClr val="accent6"/>
                </a:solidFill>
                <a:latin typeface="Calibri" pitchFamily="34" charset="0"/>
              </a:rPr>
              <a:t>2015</a:t>
            </a:r>
            <a:endParaRPr lang="en-US" sz="18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19" name="Content Placeholder 4"/>
          <p:cNvSpPr txBox="1">
            <a:spLocks/>
          </p:cNvSpPr>
          <p:nvPr/>
        </p:nvSpPr>
        <p:spPr bwMode="auto">
          <a:xfrm>
            <a:off x="3962400" y="1676400"/>
            <a:ext cx="1295400" cy="4017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lvl="1" algn="ctr" eaLnBrk="1" hangingPunct="1"/>
            <a:r>
              <a:rPr lang="pl-PL" sz="1800" b="1" dirty="0" smtClean="0">
                <a:solidFill>
                  <a:schemeClr val="accent6"/>
                </a:solidFill>
                <a:latin typeface="Calibri" pitchFamily="34" charset="0"/>
              </a:rPr>
              <a:t>2016</a:t>
            </a:r>
            <a:endParaRPr lang="en-US" sz="18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20" name="Content Placeholder 4"/>
          <p:cNvSpPr txBox="1">
            <a:spLocks/>
          </p:cNvSpPr>
          <p:nvPr/>
        </p:nvSpPr>
        <p:spPr bwMode="auto">
          <a:xfrm>
            <a:off x="5616038" y="1676400"/>
            <a:ext cx="1295400" cy="40175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lvl="1" algn="ctr" eaLnBrk="1" hangingPunct="1"/>
            <a:r>
              <a:rPr lang="pl-PL" sz="1800" b="1" dirty="0" smtClean="0">
                <a:solidFill>
                  <a:schemeClr val="accent6"/>
                </a:solidFill>
                <a:latin typeface="Calibri" pitchFamily="34" charset="0"/>
              </a:rPr>
              <a:t>2017</a:t>
            </a:r>
            <a:endParaRPr lang="en-US" sz="18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743201" y="2277426"/>
            <a:ext cx="1181100" cy="207156"/>
            <a:chOff x="811414" y="3458"/>
            <a:chExt cx="1780787" cy="583341"/>
          </a:xfrm>
          <a:solidFill>
            <a:srgbClr val="00B050"/>
          </a:solidFill>
          <a:effectLst>
            <a:outerShdw blurRad="50800" dist="38100" dir="2700000" algn="tl" rotWithShape="0">
              <a:schemeClr val="bg1">
                <a:lumMod val="85000"/>
                <a:alpha val="40000"/>
              </a:schemeClr>
            </a:outerShdw>
          </a:effectLst>
        </p:grpSpPr>
        <p:sp>
          <p:nvSpPr>
            <p:cNvPr id="22" name="Rounded Rectangle 21"/>
            <p:cNvSpPr/>
            <p:nvPr/>
          </p:nvSpPr>
          <p:spPr>
            <a:xfrm>
              <a:off x="811414" y="3458"/>
              <a:ext cx="1780787" cy="583341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/>
          </p:spPr>
        </p:sp>
        <p:sp>
          <p:nvSpPr>
            <p:cNvPr id="23" name="Rounded Rectangle 4"/>
            <p:cNvSpPr/>
            <p:nvPr/>
          </p:nvSpPr>
          <p:spPr>
            <a:xfrm>
              <a:off x="828499" y="20543"/>
              <a:ext cx="1746617" cy="549171"/>
            </a:xfrm>
            <a:prstGeom prst="rect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marR="0" lvl="0" indent="0" defTabSz="622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900" b="1" kern="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Book Antiqua" pitchFamily="18" charset="0"/>
                  <a:ea typeface="ＭＳ Ｐゴシック"/>
                </a:rPr>
                <a:t>OK</a:t>
              </a:r>
              <a:endPara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Book Antiqua" pitchFamily="18" charset="0"/>
                <a:ea typeface="ＭＳ Ｐゴシック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343400" y="2277426"/>
            <a:ext cx="1181100" cy="207156"/>
            <a:chOff x="811414" y="3458"/>
            <a:chExt cx="1780787" cy="583341"/>
          </a:xfrm>
          <a:solidFill>
            <a:srgbClr val="FFC000"/>
          </a:solidFill>
          <a:effectLst>
            <a:outerShdw blurRad="50800" dist="38100" dir="2700000" algn="tl" rotWithShape="0">
              <a:schemeClr val="bg1">
                <a:lumMod val="85000"/>
                <a:alpha val="40000"/>
              </a:schemeClr>
            </a:outerShdw>
          </a:effectLst>
        </p:grpSpPr>
        <p:sp>
          <p:nvSpPr>
            <p:cNvPr id="28" name="Rounded Rectangle 27"/>
            <p:cNvSpPr/>
            <p:nvPr/>
          </p:nvSpPr>
          <p:spPr>
            <a:xfrm>
              <a:off x="811414" y="3458"/>
              <a:ext cx="1780787" cy="583341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/>
          </p:spPr>
        </p:sp>
        <p:sp>
          <p:nvSpPr>
            <p:cNvPr id="29" name="Rounded Rectangle 4"/>
            <p:cNvSpPr/>
            <p:nvPr/>
          </p:nvSpPr>
          <p:spPr>
            <a:xfrm>
              <a:off x="828499" y="20543"/>
              <a:ext cx="1746617" cy="549171"/>
            </a:xfrm>
            <a:prstGeom prst="rect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marR="0" lvl="0" indent="0" defTabSz="622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900" b="1" kern="0" noProof="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Book Antiqua" pitchFamily="18" charset="0"/>
                  <a:ea typeface="ＭＳ Ｐゴシック"/>
                </a:rPr>
                <a:t>?</a:t>
              </a:r>
              <a:endPara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Book Antiqua" pitchFamily="18" charset="0"/>
                <a:ea typeface="ＭＳ Ｐゴシック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4353537" y="2559021"/>
            <a:ext cx="1181100" cy="207156"/>
            <a:chOff x="811414" y="3458"/>
            <a:chExt cx="1780787" cy="583341"/>
          </a:xfrm>
          <a:solidFill>
            <a:srgbClr val="FFC000"/>
          </a:solidFill>
          <a:effectLst>
            <a:outerShdw blurRad="50800" dist="38100" dir="2700000" algn="tl" rotWithShape="0">
              <a:schemeClr val="bg1">
                <a:lumMod val="85000"/>
                <a:alpha val="40000"/>
              </a:schemeClr>
            </a:outerShdw>
          </a:effectLst>
        </p:grpSpPr>
        <p:sp>
          <p:nvSpPr>
            <p:cNvPr id="31" name="Rounded Rectangle 30"/>
            <p:cNvSpPr/>
            <p:nvPr/>
          </p:nvSpPr>
          <p:spPr>
            <a:xfrm>
              <a:off x="811414" y="3458"/>
              <a:ext cx="1780787" cy="583341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/>
          </p:spPr>
        </p:sp>
        <p:sp>
          <p:nvSpPr>
            <p:cNvPr id="32" name="Rounded Rectangle 4"/>
            <p:cNvSpPr/>
            <p:nvPr/>
          </p:nvSpPr>
          <p:spPr>
            <a:xfrm>
              <a:off x="828499" y="20543"/>
              <a:ext cx="1746617" cy="549171"/>
            </a:xfrm>
            <a:prstGeom prst="rect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marR="0" lvl="0" indent="0" defTabSz="622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900" b="1" kern="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Book Antiqua" pitchFamily="18" charset="0"/>
                  <a:ea typeface="ＭＳ Ｐゴシック"/>
                </a:rPr>
                <a:t>?</a:t>
              </a:r>
              <a:endPara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Book Antiqua" pitchFamily="18" charset="0"/>
                <a:ea typeface="ＭＳ Ｐゴシック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5958938" y="2277426"/>
            <a:ext cx="1181100" cy="207156"/>
            <a:chOff x="811414" y="3458"/>
            <a:chExt cx="1780787" cy="583341"/>
          </a:xfrm>
          <a:solidFill>
            <a:srgbClr val="FF0000"/>
          </a:solidFill>
          <a:effectLst>
            <a:outerShdw blurRad="50800" dist="38100" dir="2700000" algn="tl" rotWithShape="0">
              <a:schemeClr val="bg1">
                <a:lumMod val="85000"/>
                <a:alpha val="40000"/>
              </a:schemeClr>
            </a:outerShdw>
          </a:effectLst>
        </p:grpSpPr>
        <p:sp>
          <p:nvSpPr>
            <p:cNvPr id="34" name="Rounded Rectangle 33"/>
            <p:cNvSpPr/>
            <p:nvPr/>
          </p:nvSpPr>
          <p:spPr>
            <a:xfrm>
              <a:off x="811414" y="3458"/>
              <a:ext cx="1780787" cy="583341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/>
          </p:spPr>
        </p:sp>
        <p:sp>
          <p:nvSpPr>
            <p:cNvPr id="35" name="Rounded Rectangle 4"/>
            <p:cNvSpPr/>
            <p:nvPr/>
          </p:nvSpPr>
          <p:spPr>
            <a:xfrm>
              <a:off x="828499" y="20543"/>
              <a:ext cx="1746617" cy="549171"/>
            </a:xfrm>
            <a:prstGeom prst="rect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marR="0" lvl="0" indent="0" defTabSz="622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900" b="1" kern="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Book Antiqua" pitchFamily="18" charset="0"/>
                  <a:ea typeface="ＭＳ Ｐゴシック"/>
                </a:rPr>
                <a:t>nOK</a:t>
              </a:r>
              <a:endPara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Book Antiqua" pitchFamily="18" charset="0"/>
                <a:ea typeface="ＭＳ Ｐゴシック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9075" y="2559021"/>
            <a:ext cx="1181100" cy="207156"/>
            <a:chOff x="811414" y="3458"/>
            <a:chExt cx="1780787" cy="583341"/>
          </a:xfrm>
          <a:solidFill>
            <a:srgbClr val="00B050"/>
          </a:solidFill>
          <a:effectLst>
            <a:outerShdw blurRad="50800" dist="38100" dir="2700000" algn="tl" rotWithShape="0">
              <a:schemeClr val="bg1">
                <a:lumMod val="85000"/>
                <a:alpha val="40000"/>
              </a:schemeClr>
            </a:outerShdw>
          </a:effectLst>
        </p:grpSpPr>
        <p:sp>
          <p:nvSpPr>
            <p:cNvPr id="37" name="Rounded Rectangle 36"/>
            <p:cNvSpPr/>
            <p:nvPr/>
          </p:nvSpPr>
          <p:spPr>
            <a:xfrm>
              <a:off x="811414" y="3458"/>
              <a:ext cx="1780787" cy="583341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/>
          </p:spPr>
        </p:sp>
        <p:sp>
          <p:nvSpPr>
            <p:cNvPr id="38" name="Rounded Rectangle 4"/>
            <p:cNvSpPr/>
            <p:nvPr/>
          </p:nvSpPr>
          <p:spPr>
            <a:xfrm>
              <a:off x="828499" y="20543"/>
              <a:ext cx="1746617" cy="549171"/>
            </a:xfrm>
            <a:prstGeom prst="rect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marR="0" lvl="0" indent="0" defTabSz="622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900" b="1" kern="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Book Antiqua" pitchFamily="18" charset="0"/>
                  <a:ea typeface="ＭＳ Ｐゴシック"/>
                </a:rPr>
                <a:t>OK</a:t>
              </a:r>
              <a:endPara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Book Antiqua" pitchFamily="18" charset="0"/>
                <a:ea typeface="ＭＳ Ｐゴシック"/>
              </a:endParaRPr>
            </a:p>
          </p:txBody>
        </p:sp>
      </p:grpSp>
      <p:sp>
        <p:nvSpPr>
          <p:cNvPr id="16" name="Content Placeholder 4"/>
          <p:cNvSpPr txBox="1">
            <a:spLocks/>
          </p:cNvSpPr>
          <p:nvPr/>
        </p:nvSpPr>
        <p:spPr bwMode="auto">
          <a:xfrm>
            <a:off x="990601" y="2202988"/>
            <a:ext cx="1371600" cy="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lvl="1" algn="ctr" eaLnBrk="1" hangingPunct="1"/>
            <a:r>
              <a:rPr lang="pl-PL" sz="18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FGC2</a:t>
            </a:r>
            <a:endParaRPr lang="en-US" sz="18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40" name="Rectangle 13"/>
          <p:cNvSpPr>
            <a:spLocks noChangeArrowheads="1"/>
          </p:cNvSpPr>
          <p:nvPr/>
        </p:nvSpPr>
        <p:spPr bwMode="auto">
          <a:xfrm>
            <a:off x="4191000" y="2024390"/>
            <a:ext cx="14478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pl-PL" sz="1100" dirty="0" smtClean="0">
                <a:solidFill>
                  <a:srgbClr val="FFC000"/>
                </a:solidFill>
                <a:latin typeface="Calibri" pitchFamily="34" charset="0"/>
              </a:rPr>
              <a:t>Increasing failure rate</a:t>
            </a:r>
          </a:p>
        </p:txBody>
      </p:sp>
      <p:sp>
        <p:nvSpPr>
          <p:cNvPr id="41" name="Rectangle 13"/>
          <p:cNvSpPr>
            <a:spLocks noChangeArrowheads="1"/>
          </p:cNvSpPr>
          <p:nvPr/>
        </p:nvSpPr>
        <p:spPr bwMode="auto">
          <a:xfrm>
            <a:off x="5806440" y="2024390"/>
            <a:ext cx="14478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pl-PL" sz="1100" dirty="0" smtClean="0">
                <a:solidFill>
                  <a:srgbClr val="C00000"/>
                </a:solidFill>
                <a:latin typeface="Calibri" pitchFamily="34" charset="0"/>
              </a:rPr>
              <a:t>FGC2 not acceptable</a:t>
            </a:r>
          </a:p>
        </p:txBody>
      </p:sp>
      <p:sp>
        <p:nvSpPr>
          <p:cNvPr id="42" name="Rectangle 13"/>
          <p:cNvSpPr>
            <a:spLocks noChangeArrowheads="1"/>
          </p:cNvSpPr>
          <p:nvPr/>
        </p:nvSpPr>
        <p:spPr bwMode="auto">
          <a:xfrm>
            <a:off x="3657600" y="2777133"/>
            <a:ext cx="198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r"/>
            <a:r>
              <a:rPr lang="pl-PL" sz="1100" dirty="0" smtClean="0">
                <a:solidFill>
                  <a:srgbClr val="FFC000"/>
                </a:solidFill>
                <a:latin typeface="Calibri" pitchFamily="34" charset="0"/>
              </a:rPr>
              <a:t>FGClite burn-in &amp; installation</a:t>
            </a:r>
          </a:p>
          <a:p>
            <a:pPr algn="r"/>
            <a:r>
              <a:rPr lang="pl-PL" sz="1100" dirty="0" smtClean="0">
                <a:solidFill>
                  <a:srgbClr val="FFC000"/>
                </a:solidFill>
                <a:latin typeface="Calibri" pitchFamily="34" charset="0"/>
              </a:rPr>
              <a:t>Infant mortality failures</a:t>
            </a:r>
          </a:p>
        </p:txBody>
      </p:sp>
      <p:sp>
        <p:nvSpPr>
          <p:cNvPr id="43" name="Rectangle 13"/>
          <p:cNvSpPr>
            <a:spLocks noChangeArrowheads="1"/>
          </p:cNvSpPr>
          <p:nvPr/>
        </p:nvSpPr>
        <p:spPr bwMode="auto">
          <a:xfrm>
            <a:off x="5867400" y="2778770"/>
            <a:ext cx="22860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pl-PL" sz="1100" dirty="0" smtClean="0">
                <a:solidFill>
                  <a:srgbClr val="00B050"/>
                </a:solidFill>
                <a:latin typeface="Calibri" pitchFamily="34" charset="0"/>
              </a:rPr>
              <a:t>FGClite operational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2753338" y="2559021"/>
            <a:ext cx="1181100" cy="207156"/>
            <a:chOff x="811414" y="3458"/>
            <a:chExt cx="1780787" cy="583341"/>
          </a:xfrm>
          <a:solidFill>
            <a:schemeClr val="bg1">
              <a:lumMod val="50000"/>
            </a:schemeClr>
          </a:solidFill>
          <a:effectLst>
            <a:outerShdw blurRad="50800" dist="38100" dir="2700000" algn="tl" rotWithShape="0">
              <a:schemeClr val="bg1">
                <a:lumMod val="85000"/>
                <a:alpha val="40000"/>
              </a:schemeClr>
            </a:outerShdw>
          </a:effectLst>
        </p:grpSpPr>
        <p:sp>
          <p:nvSpPr>
            <p:cNvPr id="50" name="Rounded Rectangle 49"/>
            <p:cNvSpPr/>
            <p:nvPr/>
          </p:nvSpPr>
          <p:spPr>
            <a:xfrm>
              <a:off x="811414" y="3458"/>
              <a:ext cx="1780787" cy="583341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/>
          </p:spPr>
        </p:sp>
        <p:sp>
          <p:nvSpPr>
            <p:cNvPr id="51" name="Rounded Rectangle 4"/>
            <p:cNvSpPr/>
            <p:nvPr/>
          </p:nvSpPr>
          <p:spPr>
            <a:xfrm>
              <a:off x="828499" y="20543"/>
              <a:ext cx="1746617" cy="549171"/>
            </a:xfrm>
            <a:prstGeom prst="rect">
              <a:avLst/>
            </a:prstGeom>
            <a:grpFill/>
            <a:ln>
              <a:noFill/>
            </a:ln>
            <a:effectLst/>
            <a:scene3d>
              <a:camera prst="orthographicFront"/>
              <a:lightRig rig="threePt" dir="t"/>
            </a:scene3d>
            <a:sp3d/>
          </p:spPr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marL="0" marR="0" lvl="0" indent="0" defTabSz="62230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r>
                <a:rPr lang="pl-PL" sz="900" b="1" kern="0" dirty="0" smtClean="0"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latin typeface="Book Antiqua" pitchFamily="18" charset="0"/>
                  <a:ea typeface="ＭＳ Ｐゴシック"/>
                </a:rPr>
                <a:t>Production/Burn-in</a:t>
              </a:r>
              <a:endParaRPr kumimoji="0" lang="fr-FR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Book Antiqua" pitchFamily="18" charset="0"/>
                <a:ea typeface="ＭＳ Ｐゴシック"/>
              </a:endParaRPr>
            </a:p>
          </p:txBody>
        </p:sp>
      </p:grpSp>
      <p:cxnSp>
        <p:nvCxnSpPr>
          <p:cNvPr id="52" name="Straight Arrow Connector 51"/>
          <p:cNvCxnSpPr/>
          <p:nvPr/>
        </p:nvCxnSpPr>
        <p:spPr bwMode="auto">
          <a:xfrm flipV="1">
            <a:off x="2590800" y="3223260"/>
            <a:ext cx="0" cy="1676400"/>
          </a:xfrm>
          <a:prstGeom prst="straightConnector1">
            <a:avLst/>
          </a:prstGeom>
          <a:ln w="28575">
            <a:solidFill>
              <a:schemeClr val="accent6">
                <a:lumMod val="50000"/>
                <a:lumOff val="50000"/>
              </a:schemeClr>
            </a:solidFill>
            <a:headEnd type="none" w="med" len="med"/>
            <a:tailEnd type="stealt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 bwMode="auto">
          <a:xfrm>
            <a:off x="2590800" y="4899660"/>
            <a:ext cx="4876800" cy="0"/>
          </a:xfrm>
          <a:prstGeom prst="straightConnector1">
            <a:avLst/>
          </a:prstGeom>
          <a:ln w="28575">
            <a:solidFill>
              <a:schemeClr val="accent6">
                <a:lumMod val="50000"/>
                <a:lumOff val="50000"/>
              </a:schemeClr>
            </a:solidFill>
            <a:headEnd type="none" w="med" len="med"/>
            <a:tailEnd type="stealt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67" name="Content Placeholder 4"/>
          <p:cNvSpPr txBox="1">
            <a:spLocks/>
          </p:cNvSpPr>
          <p:nvPr/>
        </p:nvSpPr>
        <p:spPr bwMode="auto">
          <a:xfrm>
            <a:off x="2133600" y="4574107"/>
            <a:ext cx="1371600" cy="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lvl="1" algn="ctr" eaLnBrk="1" hangingPunct="1"/>
            <a:r>
              <a:rPr lang="pl-PL" sz="1400" b="1" dirty="0" smtClean="0">
                <a:solidFill>
                  <a:schemeClr val="accent5"/>
                </a:solidFill>
                <a:latin typeface="Calibri" pitchFamily="34" charset="0"/>
              </a:rPr>
              <a:t>FGClite</a:t>
            </a:r>
            <a:endParaRPr lang="en-US" sz="1400" b="1" dirty="0">
              <a:solidFill>
                <a:schemeClr val="accent5"/>
              </a:solidFill>
              <a:latin typeface="Calibri" pitchFamily="34" charset="0"/>
            </a:endParaRPr>
          </a:p>
        </p:txBody>
      </p:sp>
      <p:sp>
        <p:nvSpPr>
          <p:cNvPr id="68" name="Content Placeholder 4"/>
          <p:cNvSpPr txBox="1">
            <a:spLocks/>
          </p:cNvSpPr>
          <p:nvPr/>
        </p:nvSpPr>
        <p:spPr bwMode="auto">
          <a:xfrm>
            <a:off x="2057400" y="3200400"/>
            <a:ext cx="1371600" cy="401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lvl="1" algn="ctr" eaLnBrk="1" hangingPunct="1"/>
            <a:r>
              <a:rPr lang="pl-PL" sz="1400" b="1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FGC2</a:t>
            </a:r>
            <a:endParaRPr lang="en-US" sz="1400" b="1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69" name="Content Placeholder 4"/>
          <p:cNvSpPr txBox="1">
            <a:spLocks/>
          </p:cNvSpPr>
          <p:nvPr/>
        </p:nvSpPr>
        <p:spPr bwMode="auto">
          <a:xfrm rot="16200000">
            <a:off x="1637932" y="4023729"/>
            <a:ext cx="1655646" cy="169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marL="0" lvl="1" indent="0" algn="ctr" eaLnBrk="1" hangingPunct="1">
              <a:spcBef>
                <a:spcPts val="0"/>
              </a:spcBef>
            </a:pPr>
            <a:r>
              <a:rPr lang="pl-PL" sz="1200" b="1" dirty="0" smtClean="0">
                <a:solidFill>
                  <a:schemeClr val="accent6">
                    <a:lumMod val="50000"/>
                    <a:lumOff val="50000"/>
                  </a:schemeClr>
                </a:solidFill>
                <a:latin typeface="Calibri" pitchFamily="34" charset="0"/>
              </a:rPr>
              <a:t>Number of FGCs</a:t>
            </a:r>
          </a:p>
        </p:txBody>
      </p:sp>
      <p:sp>
        <p:nvSpPr>
          <p:cNvPr id="70" name="Content Placeholder 4"/>
          <p:cNvSpPr txBox="1">
            <a:spLocks/>
          </p:cNvSpPr>
          <p:nvPr/>
        </p:nvSpPr>
        <p:spPr bwMode="auto">
          <a:xfrm>
            <a:off x="3688079" y="4975860"/>
            <a:ext cx="2026921" cy="169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lvl="1" algn="ctr" eaLnBrk="1" hangingPunct="1"/>
            <a:r>
              <a:rPr lang="pl-PL" sz="1400" b="1" dirty="0" smtClean="0">
                <a:solidFill>
                  <a:schemeClr val="accent6">
                    <a:lumMod val="50000"/>
                    <a:lumOff val="50000"/>
                  </a:schemeClr>
                </a:solidFill>
                <a:latin typeface="Calibri" pitchFamily="34" charset="0"/>
              </a:rPr>
              <a:t>Time</a:t>
            </a:r>
            <a:endParaRPr lang="en-US" sz="1400" b="1" dirty="0">
              <a:solidFill>
                <a:schemeClr val="accent6">
                  <a:lumMod val="50000"/>
                  <a:lumOff val="50000"/>
                </a:schemeClr>
              </a:solidFill>
              <a:latin typeface="Calibri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2590800" y="3528060"/>
            <a:ext cx="1980000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 bwMode="auto">
          <a:xfrm>
            <a:off x="2590800" y="4899660"/>
            <a:ext cx="1980000" cy="0"/>
          </a:xfrm>
          <a:prstGeom prst="line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 bwMode="auto">
          <a:xfrm>
            <a:off x="4569488" y="3528060"/>
            <a:ext cx="769562" cy="1046047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 bwMode="auto">
          <a:xfrm>
            <a:off x="5334000" y="4574107"/>
            <a:ext cx="1980000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 bwMode="auto">
          <a:xfrm>
            <a:off x="5274240" y="3886200"/>
            <a:ext cx="1980000" cy="0"/>
          </a:xfrm>
          <a:prstGeom prst="line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 bwMode="auto">
          <a:xfrm flipV="1">
            <a:off x="4570800" y="3886200"/>
            <a:ext cx="703440" cy="1013460"/>
          </a:xfrm>
          <a:prstGeom prst="line">
            <a:avLst/>
          </a:prstGeom>
          <a:ln w="28575">
            <a:solidFill>
              <a:schemeClr val="accent5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1" name="Rectangle 13"/>
          <p:cNvSpPr>
            <a:spLocks noChangeArrowheads="1"/>
          </p:cNvSpPr>
          <p:nvPr/>
        </p:nvSpPr>
        <p:spPr bwMode="auto">
          <a:xfrm>
            <a:off x="2600325" y="2024390"/>
            <a:ext cx="14478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sz="1100" dirty="0" smtClean="0">
                <a:solidFill>
                  <a:srgbClr val="00B050"/>
                </a:solidFill>
                <a:latin typeface="Calibri" pitchFamily="34" charset="0"/>
              </a:rPr>
              <a:t>First Beam &amp; Physics</a:t>
            </a:r>
            <a:endParaRPr lang="pl-PL" sz="1100" dirty="0" smtClean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64" name="Rectangle 13"/>
          <p:cNvSpPr>
            <a:spLocks noChangeArrowheads="1"/>
          </p:cNvSpPr>
          <p:nvPr/>
        </p:nvSpPr>
        <p:spPr bwMode="auto">
          <a:xfrm>
            <a:off x="1066801" y="5334000"/>
            <a:ext cx="7772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FGC2 will be used after LS1 for the first months as its failure rate will be acceptable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FGC2 will start failing due to increasing radiation levels thus FGClite will be installed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FGClite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infant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mortality issues will have to be addressed in the first weeks of operation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FGClite operational will exhibit much lower failure rate than FGC2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48" name="Content Placeholder 4"/>
          <p:cNvSpPr txBox="1">
            <a:spLocks/>
          </p:cNvSpPr>
          <p:nvPr/>
        </p:nvSpPr>
        <p:spPr bwMode="auto">
          <a:xfrm>
            <a:off x="3505200" y="3393357"/>
            <a:ext cx="1044000" cy="124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lvl="1" eaLnBrk="1" hangingPunct="1"/>
            <a:r>
              <a:rPr lang="en-US" sz="800" dirty="0">
                <a:solidFill>
                  <a:schemeClr val="accent2">
                    <a:lumMod val="50000"/>
                  </a:schemeClr>
                </a:solidFill>
              </a:rPr>
              <a:t>≈ </a:t>
            </a:r>
            <a:r>
              <a:rPr lang="en-US" sz="8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1700 units</a:t>
            </a:r>
            <a:endParaRPr lang="en-US" sz="800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9" name="Content Placeholder 4"/>
          <p:cNvSpPr txBox="1">
            <a:spLocks/>
          </p:cNvSpPr>
          <p:nvPr/>
        </p:nvSpPr>
        <p:spPr bwMode="auto">
          <a:xfrm>
            <a:off x="5345400" y="4432300"/>
            <a:ext cx="1044000" cy="124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lvl="1" eaLnBrk="1" hangingPunct="1"/>
            <a:r>
              <a:rPr lang="en-US" sz="800" dirty="0" smtClean="0">
                <a:solidFill>
                  <a:schemeClr val="accent2">
                    <a:lumMod val="50000"/>
                  </a:schemeClr>
                </a:solidFill>
                <a:latin typeface="Calibri"/>
              </a:rPr>
              <a:t>≈</a:t>
            </a:r>
            <a:r>
              <a:rPr lang="en-US" sz="800" dirty="0" smtClean="0">
                <a:solidFill>
                  <a:schemeClr val="accent2">
                    <a:lumMod val="50000"/>
                  </a:schemeClr>
                </a:solidFill>
                <a:latin typeface="Calibri" pitchFamily="34" charset="0"/>
              </a:rPr>
              <a:t>650 units</a:t>
            </a:r>
            <a:endParaRPr lang="en-US" sz="800" dirty="0">
              <a:solidFill>
                <a:schemeClr val="accent2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60" name="Content Placeholder 4"/>
          <p:cNvSpPr txBox="1">
            <a:spLocks/>
          </p:cNvSpPr>
          <p:nvPr/>
        </p:nvSpPr>
        <p:spPr bwMode="auto">
          <a:xfrm>
            <a:off x="5339050" y="3761657"/>
            <a:ext cx="1044000" cy="124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Font typeface="Arial Unicode MS" pitchFamily="34" charset="-128"/>
              <a:buChar char="●"/>
              <a:defRPr sz="2000">
                <a:solidFill>
                  <a:srgbClr val="062F67"/>
                </a:solidFill>
                <a:latin typeface="+mn-lt"/>
                <a:ea typeface="+mn-ea"/>
                <a:cs typeface="+mn-cs"/>
              </a:defRPr>
            </a:lvl1pPr>
            <a:lvl2pPr marL="914400" indent="-4572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+mj-lt"/>
              <a:buNone/>
              <a:defRPr sz="2000">
                <a:solidFill>
                  <a:srgbClr val="008000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None/>
              <a:defRPr sz="2000">
                <a:solidFill>
                  <a:srgbClr val="6666FF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6699FF"/>
              </a:buClr>
              <a:buFont typeface="Franklin Gothic Medium" pitchFamily="34" charset="0"/>
              <a:buChar char="–"/>
              <a:defRPr sz="2000">
                <a:solidFill>
                  <a:srgbClr val="6666FF"/>
                </a:solidFill>
                <a:latin typeface="+mn-lt"/>
              </a:defRPr>
            </a:lvl9pPr>
          </a:lstStyle>
          <a:p>
            <a:pPr lvl="1" eaLnBrk="1" hangingPunct="1"/>
            <a:r>
              <a:rPr lang="en-US" sz="800" dirty="0" smtClean="0">
                <a:solidFill>
                  <a:schemeClr val="accent5"/>
                </a:solidFill>
                <a:latin typeface="Calibri"/>
              </a:rPr>
              <a:t>≈</a:t>
            </a:r>
            <a:r>
              <a:rPr lang="en-US" sz="800" dirty="0" smtClean="0">
                <a:solidFill>
                  <a:schemeClr val="accent5"/>
                </a:solidFill>
                <a:latin typeface="Calibri" pitchFamily="34" charset="0"/>
              </a:rPr>
              <a:t>1050 units</a:t>
            </a:r>
            <a:endParaRPr lang="en-US" sz="800" dirty="0">
              <a:solidFill>
                <a:schemeClr val="accent5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36094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  <p:bldP spid="19" grpId="0" animBg="1"/>
      <p:bldP spid="20" grpId="0" animBg="1"/>
      <p:bldP spid="16" grpId="0"/>
      <p:bldP spid="40" grpId="0"/>
      <p:bldP spid="41" grpId="0"/>
      <p:bldP spid="42" grpId="0"/>
      <p:bldP spid="43" grpId="0"/>
      <p:bldP spid="67" grpId="0"/>
      <p:bldP spid="68" grpId="0"/>
      <p:bldP spid="69" grpId="0"/>
      <p:bldP spid="70" grpId="0"/>
      <p:bldP spid="61" grpId="0"/>
      <p:bldP spid="48" grpId="0"/>
      <p:bldP spid="59" grpId="0"/>
      <p:bldP spid="6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Tolerant Controller FGClite </a:t>
            </a:r>
            <a:r>
              <a:rPr lang="en-GB" dirty="0" smtClean="0"/>
              <a:t>(</a:t>
            </a:r>
            <a:r>
              <a:rPr lang="en-GB" dirty="0"/>
              <a:t>4</a:t>
            </a:r>
            <a:r>
              <a:rPr lang="en-GB" dirty="0" smtClean="0"/>
              <a:t>/4)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Challenges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990600"/>
            <a:ext cx="9144000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Procurement of commercial components (COTS)</a:t>
            </a: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1080656" y="1447800"/>
            <a:ext cx="7772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Batch origin (Silicon Date Code) information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Batch radiation qualification</a:t>
            </a:r>
            <a:endParaRPr lang="en-US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Importance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of sample selection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Assessment of component-to-component </a:t>
            </a:r>
            <a:br>
              <a:rPr lang="en-US" dirty="0" smtClean="0">
                <a:solidFill>
                  <a:srgbClr val="062F67"/>
                </a:solidFill>
                <a:latin typeface="Calibri" pitchFamily="34" charset="0"/>
              </a:rPr>
            </a:b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radiation response variability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3257490"/>
            <a:ext cx="9144000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Reliable communication infrastructure</a:t>
            </a:r>
            <a:endParaRPr lang="en-US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1143000" y="5646003"/>
            <a:ext cx="7772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Robust FGClite hardware (TE-EPC) and its communication module (BE-CO)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Robust Gateway software (TE-EPC) and its communication module (BE-CO)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Robust communication infrastructure: repeaters, cabling, etc… (BE-CO)</a:t>
            </a:r>
          </a:p>
        </p:txBody>
      </p:sp>
      <p:pic>
        <p:nvPicPr>
          <p:cNvPr id="11" name="Picture 6" descr="https://lh4.googleusercontent.com/-EhzqMP9EtPg/UWioJRp4csI/AAAAAAAABF4/qJse3nd846s/w553-h415-no/20130413_0232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447800"/>
            <a:ext cx="2060846" cy="1546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759829"/>
            <a:ext cx="3810001" cy="1927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6043447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9" name="Title 1"/>
          <p:cNvSpPr>
            <a:spLocks noGrp="1"/>
          </p:cNvSpPr>
          <p:nvPr>
            <p:ph type="title"/>
          </p:nvPr>
        </p:nvSpPr>
        <p:spPr>
          <a:xfrm>
            <a:off x="752168" y="0"/>
            <a:ext cx="8382000" cy="762000"/>
          </a:xfrm>
        </p:spPr>
        <p:txBody>
          <a:bodyPr/>
          <a:lstStyle/>
          <a:p>
            <a:pPr marL="342900" indent="-342900"/>
            <a:r>
              <a:rPr lang="en-US" dirty="0" smtClean="0">
                <a:latin typeface="Calibri" pitchFamily="34" charset="0"/>
              </a:rPr>
              <a:t>Conclusion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470898"/>
            <a:ext cx="1981200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6"/>
                </a:solidFill>
                <a:latin typeface="Calibri" pitchFamily="34" charset="0"/>
              </a:rPr>
              <a:t>Looking Back: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81200" y="1413808"/>
            <a:ext cx="7162800" cy="1938992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buAutoNum type="arabicPeriod"/>
            </a:pPr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On </a:t>
            </a:r>
            <a:r>
              <a:rPr lang="en-US" b="1" dirty="0">
                <a:solidFill>
                  <a:srgbClr val="062F67"/>
                </a:solidFill>
                <a:latin typeface="Calibri" pitchFamily="34" charset="0"/>
              </a:rPr>
              <a:t>the observed availability of </a:t>
            </a:r>
            <a:r>
              <a:rPr lang="pl-PL" b="1" dirty="0">
                <a:solidFill>
                  <a:srgbClr val="062F67"/>
                </a:solidFill>
                <a:latin typeface="Calibri" pitchFamily="34" charset="0"/>
              </a:rPr>
              <a:t>Power </a:t>
            </a:r>
            <a:r>
              <a:rPr lang="pl-PL" b="1" dirty="0" smtClean="0">
                <a:solidFill>
                  <a:srgbClr val="062F67"/>
                </a:solidFill>
                <a:latin typeface="Calibri" pitchFamily="34" charset="0"/>
              </a:rPr>
              <a:t>Converters</a:t>
            </a:r>
            <a:endParaRPr lang="en-US" b="1" dirty="0" smtClean="0">
              <a:solidFill>
                <a:srgbClr val="062F67"/>
              </a:solidFill>
              <a:latin typeface="Calibri" pitchFamily="34" charset="0"/>
            </a:endParaRPr>
          </a:p>
          <a:p>
            <a:pPr lvl="1" algn="l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Radiation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failure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rates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= new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FGC needed</a:t>
            </a:r>
            <a:endParaRPr lang="en-US" b="1" dirty="0" smtClean="0">
              <a:solidFill>
                <a:srgbClr val="062F67"/>
              </a:solidFill>
              <a:latin typeface="Calibri" pitchFamily="34" charset="0"/>
            </a:endParaRPr>
          </a:p>
          <a:p>
            <a:pPr marL="342900" indent="-342900" algn="l">
              <a:lnSpc>
                <a:spcPct val="150000"/>
              </a:lnSpc>
              <a:buAutoNum type="arabicPeriod"/>
            </a:pPr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On </a:t>
            </a:r>
            <a:r>
              <a:rPr lang="en-US" b="1" dirty="0">
                <a:solidFill>
                  <a:srgbClr val="062F67"/>
                </a:solidFill>
                <a:latin typeface="Calibri" pitchFamily="34" charset="0"/>
              </a:rPr>
              <a:t>the method used to track Power Converter </a:t>
            </a:r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availability</a:t>
            </a:r>
            <a:endParaRPr lang="en-GB" b="1" dirty="0">
              <a:solidFill>
                <a:srgbClr val="062F67"/>
              </a:solidFill>
              <a:latin typeface="Calibri" pitchFamily="34" charset="0"/>
            </a:endParaRPr>
          </a:p>
          <a:p>
            <a:pPr lvl="1" algn="l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Different information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sources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analyzed</a:t>
            </a:r>
          </a:p>
          <a:p>
            <a:pPr lvl="1" algn="l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EPC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Logbook (equipment) and </a:t>
            </a:r>
            <a:r>
              <a:rPr lang="en-US" dirty="0" err="1">
                <a:solidFill>
                  <a:srgbClr val="062F67"/>
                </a:solidFill>
                <a:latin typeface="Calibri" pitchFamily="34" charset="0"/>
              </a:rPr>
              <a:t>RadWG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databse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 (radiation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)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used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0" y="3307080"/>
            <a:ext cx="2133600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6"/>
                </a:solidFill>
                <a:latin typeface="Calibri" pitchFamily="34" charset="0"/>
              </a:rPr>
              <a:t>Looking Forward:</a:t>
            </a:r>
            <a:endParaRPr lang="en-GB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838200"/>
            <a:ext cx="9144000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2000" b="1" dirty="0">
                <a:solidFill>
                  <a:schemeClr val="accent6"/>
                </a:solidFill>
                <a:latin typeface="Calibri" pitchFamily="34" charset="0"/>
              </a:rPr>
              <a:t>Concentrated on 2012 LHC Converters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981200" y="3276600"/>
            <a:ext cx="7162800" cy="34163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buAutoNum type="arabicPeriod"/>
            </a:pPr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On </a:t>
            </a:r>
            <a:r>
              <a:rPr lang="en-US" b="1" dirty="0">
                <a:solidFill>
                  <a:srgbClr val="062F67"/>
                </a:solidFill>
                <a:latin typeface="Calibri" pitchFamily="34" charset="0"/>
              </a:rPr>
              <a:t>the changes to Power converters during LS1</a:t>
            </a:r>
          </a:p>
          <a:p>
            <a:pPr lvl="1" algn="l">
              <a:lnSpc>
                <a:spcPct val="150000"/>
              </a:lnSpc>
            </a:pP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Radiation failures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addressed: FGClite replacing FGC2, modifications to 600A VS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pPr lvl="1" algn="l">
              <a:lnSpc>
                <a:spcPct val="150000"/>
              </a:lnSpc>
            </a:pPr>
            <a:r>
              <a:rPr lang="pl-PL" dirty="0">
                <a:solidFill>
                  <a:srgbClr val="062F67"/>
                </a:solidFill>
                <a:latin typeface="Calibri" pitchFamily="34" charset="0"/>
              </a:rPr>
              <a:t>Predictions don’t account for the infant mortality of new/modified </a:t>
            </a:r>
            <a:r>
              <a:rPr lang="pl-PL" dirty="0" smtClean="0">
                <a:solidFill>
                  <a:srgbClr val="062F67"/>
                </a:solidFill>
                <a:latin typeface="Calibri" pitchFamily="34" charset="0"/>
              </a:rPr>
              <a:t>systems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  <a:p>
            <a:pPr lvl="1" algn="l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But overall an increased number of failures is possible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pPr marL="342900" indent="-342900" algn="l">
              <a:lnSpc>
                <a:spcPct val="150000"/>
              </a:lnSpc>
              <a:buAutoNum type="arabicPeriod"/>
            </a:pPr>
            <a:r>
              <a:rPr lang="en-US" b="1" dirty="0">
                <a:solidFill>
                  <a:srgbClr val="062F67"/>
                </a:solidFill>
                <a:latin typeface="Calibri" pitchFamily="34" charset="0"/>
              </a:rPr>
              <a:t>On future reliability </a:t>
            </a:r>
            <a:r>
              <a:rPr lang="en-US" b="1" dirty="0" smtClean="0">
                <a:solidFill>
                  <a:srgbClr val="062F67"/>
                </a:solidFill>
                <a:latin typeface="Calibri" pitchFamily="34" charset="0"/>
              </a:rPr>
              <a:t>studies</a:t>
            </a:r>
          </a:p>
          <a:p>
            <a:pPr lvl="1" algn="l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In-depth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analysis/predictions of radiation-induced failure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rates (RHA program)</a:t>
            </a:r>
          </a:p>
          <a:p>
            <a:pPr lvl="1" algn="l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Tracking and extrapolation of failure rates from operational data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pPr marL="342900" indent="-342900" algn="l">
              <a:lnSpc>
                <a:spcPct val="150000"/>
              </a:lnSpc>
              <a:buAutoNum type="arabicPeriod"/>
            </a:pPr>
            <a:r>
              <a:rPr lang="en-US" b="1" dirty="0">
                <a:solidFill>
                  <a:srgbClr val="062F67"/>
                </a:solidFill>
                <a:latin typeface="Calibri" pitchFamily="34" charset="0"/>
              </a:rPr>
              <a:t>On future data collection</a:t>
            </a:r>
          </a:p>
          <a:p>
            <a:pPr lvl="1" algn="l">
              <a:lnSpc>
                <a:spcPct val="150000"/>
              </a:lnSpc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Integration of EPC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logbook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data in the MMP/OPIM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solution when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available</a:t>
            </a:r>
          </a:p>
        </p:txBody>
      </p:sp>
    </p:spTree>
    <p:extLst>
      <p:ext uri="{BB962C8B-B14F-4D97-AF65-F5344CB8AC3E}">
        <p14:creationId xmlns:p14="http://schemas.microsoft.com/office/powerpoint/2010/main" val="126809763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CERN</a:t>
            </a:r>
          </a:p>
        </p:txBody>
      </p:sp>
      <p:pic>
        <p:nvPicPr>
          <p:cNvPr id="33795" name="Picture 3" descr="Aeri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1143000" y="3142456"/>
            <a:ext cx="7010400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6360" tIns="43181" rIns="86360" bIns="43181" anchor="ctr"/>
          <a:lstStyle/>
          <a:p>
            <a:pPr algn="ctr" eaLnBrk="0" hangingPunct="0"/>
            <a:r>
              <a:rPr lang="en-GB" sz="3800" dirty="0" smtClean="0">
                <a:solidFill>
                  <a:schemeClr val="bg1"/>
                </a:solidFill>
                <a:latin typeface="Calibri" pitchFamily="34" charset="0"/>
              </a:rPr>
              <a:t>Thank you for attention!</a:t>
            </a:r>
            <a:endParaRPr lang="en-GB" sz="38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3930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Outline</a:t>
            </a:r>
            <a:endParaRPr lang="en-GB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b="0" smtClean="0"/>
              <a:pPr/>
              <a:t>2</a:t>
            </a:fld>
            <a:endParaRPr lang="en-US" b="0" dirty="0"/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2895600" y="2145268"/>
            <a:ext cx="533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l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Introduction </a:t>
            </a:r>
            <a:r>
              <a:rPr lang="pl-PL" dirty="0" smtClean="0">
                <a:solidFill>
                  <a:srgbClr val="062F67"/>
                </a:solidFill>
                <a:latin typeface="Calibri" pitchFamily="34" charset="0"/>
              </a:rPr>
              <a:t>to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LHC Power Converters</a:t>
            </a:r>
          </a:p>
          <a:p>
            <a:pPr marL="342900" indent="-342900" algn="l" eaLnBrk="0" hangingPunct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Failures in 2012</a:t>
            </a:r>
          </a:p>
          <a:p>
            <a:pPr marL="342900" indent="-342900" algn="l" eaLnBrk="0" hangingPunct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Extrapolating from 2012 to LS1-LS2</a:t>
            </a:r>
          </a:p>
          <a:p>
            <a:pPr marL="342900" indent="-342900" algn="l" eaLnBrk="0" hangingPunct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Controller for radiation tolerance</a:t>
            </a:r>
          </a:p>
          <a:p>
            <a:pPr marL="342900" indent="-342900" algn="l" eaLnBrk="0" hangingPunct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Future challenges</a:t>
            </a:r>
          </a:p>
          <a:p>
            <a:pPr marL="342900" indent="-342900" algn="l" eaLnBrk="0" hangingPunct="0">
              <a:lnSpc>
                <a:spcPct val="150000"/>
              </a:lnSpc>
              <a:buFont typeface="+mj-lt"/>
              <a:buAutoNum type="arabicPeriod"/>
            </a:pP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Conclusion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086818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</a:t>
            </a:r>
            <a:r>
              <a:rPr lang="pl-PL" dirty="0" smtClean="0"/>
              <a:t>to </a:t>
            </a:r>
            <a:r>
              <a:rPr lang="en-GB" dirty="0" smtClean="0"/>
              <a:t>LHC </a:t>
            </a:r>
            <a:r>
              <a:rPr lang="en-GB" dirty="0"/>
              <a:t>Power Converters </a:t>
            </a:r>
            <a:r>
              <a:rPr lang="en-GB" dirty="0" smtClean="0"/>
              <a:t>(1/</a:t>
            </a:r>
            <a:r>
              <a:rPr lang="pl-PL" dirty="0" smtClean="0"/>
              <a:t>2</a:t>
            </a:r>
            <a:r>
              <a:rPr lang="en-GB" dirty="0" smtClean="0"/>
              <a:t>)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Power &amp; Control</a:t>
            </a:r>
            <a:endParaRPr lang="en-US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91440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91440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91440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91440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91440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91440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91440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91440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91440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91440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03" y="914400"/>
            <a:ext cx="8057994" cy="3863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3</a:t>
            </a:fld>
            <a:endParaRPr lang="en-US" b="0" dirty="0"/>
          </a:p>
        </p:txBody>
      </p:sp>
      <p:sp>
        <p:nvSpPr>
          <p:cNvPr id="15" name="Rectangle 14"/>
          <p:cNvSpPr/>
          <p:nvPr/>
        </p:nvSpPr>
        <p:spPr>
          <a:xfrm>
            <a:off x="-3219" y="5695890"/>
            <a:ext cx="4575220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pl-PL" sz="2000" b="1" dirty="0" smtClean="0">
                <a:solidFill>
                  <a:schemeClr val="accent6"/>
                </a:solidFill>
                <a:latin typeface="Calibri" pitchFamily="34" charset="0"/>
              </a:rPr>
              <a:t>Control Part – </a:t>
            </a:r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FGC</a:t>
            </a:r>
            <a:endParaRPr lang="en-US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603125" y="5695890"/>
            <a:ext cx="4575220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pl-PL" sz="2000" b="1" dirty="0" smtClean="0">
                <a:solidFill>
                  <a:schemeClr val="accent6"/>
                </a:solidFill>
                <a:latin typeface="Calibri" pitchFamily="34" charset="0"/>
              </a:rPr>
              <a:t>Power Part – </a:t>
            </a:r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Voltage Source</a:t>
            </a:r>
            <a:endParaRPr lang="en-US" sz="2000" b="1" dirty="0">
              <a:solidFill>
                <a:schemeClr val="accent6"/>
              </a:solidFill>
              <a:latin typeface="Calibri" pitchFamily="34" charset="0"/>
            </a:endParaRPr>
          </a:p>
        </p:txBody>
      </p:sp>
      <p:sp>
        <p:nvSpPr>
          <p:cNvPr id="19" name="ZoneTexte 17"/>
          <p:cNvSpPr txBox="1"/>
          <p:nvPr/>
        </p:nvSpPr>
        <p:spPr>
          <a:xfrm>
            <a:off x="6339635" y="4408409"/>
            <a:ext cx="1030288" cy="369332"/>
          </a:xfrm>
          <a:prstGeom prst="rect">
            <a:avLst/>
          </a:prstGeom>
          <a:solidFill>
            <a:srgbClr val="E39F2E"/>
          </a:solidFill>
          <a:ln w="25400" cap="flat" cmpd="sng" algn="ctr">
            <a:solidFill>
              <a:srgbClr val="E39F2E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After Todd, TWEPP’12</a:t>
            </a: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2057400" y="4408409"/>
            <a:ext cx="609600" cy="1287482"/>
          </a:xfrm>
          <a:prstGeom prst="straightConnector1">
            <a:avLst/>
          </a:prstGeom>
          <a:ln w="22225">
            <a:solidFill>
              <a:schemeClr val="accent6"/>
            </a:solidFill>
            <a:headEnd type="none" w="med" len="med"/>
            <a:tailEnd type="stealt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 bwMode="auto">
          <a:xfrm flipH="1" flipV="1">
            <a:off x="4572000" y="2743200"/>
            <a:ext cx="2318736" cy="2819400"/>
          </a:xfrm>
          <a:prstGeom prst="straightConnector1">
            <a:avLst/>
          </a:prstGeom>
          <a:ln w="22225">
            <a:solidFill>
              <a:schemeClr val="accent6"/>
            </a:solidFill>
            <a:headEnd type="none" w="med" len="med"/>
            <a:tailEnd type="stealth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339418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485900"/>
            <a:ext cx="41148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142875" y="1066800"/>
            <a:ext cx="4724400" cy="2585472"/>
            <a:chOff x="228600" y="1066800"/>
            <a:chExt cx="4724400" cy="2585472"/>
          </a:xfrm>
        </p:grpSpPr>
        <p:pic>
          <p:nvPicPr>
            <p:cNvPr id="5" name="Picture 2" descr="\\cern.ch\dfs\Users\b\btodd\Documents\Conferences and Workshops\TWEPP 2012\presentation\13kA.bmp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066800"/>
              <a:ext cx="3893878" cy="2585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4343400" y="2609173"/>
              <a:ext cx="609600" cy="210227"/>
            </a:xfrm>
            <a:prstGeom prst="rect">
              <a:avLst/>
            </a:prstGeom>
            <a:noFill/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Rectangle 6"/>
            <p:cNvSpPr/>
            <p:nvPr/>
          </p:nvSpPr>
          <p:spPr bwMode="auto">
            <a:xfrm>
              <a:off x="228600" y="1084976"/>
              <a:ext cx="3810000" cy="2567296"/>
            </a:xfrm>
            <a:prstGeom prst="rect">
              <a:avLst/>
            </a:prstGeom>
            <a:noFill/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4" name="Straight Connector 3"/>
            <p:cNvCxnSpPr>
              <a:stCxn id="2" idx="1"/>
              <a:endCxn id="7" idx="3"/>
            </p:cNvCxnSpPr>
            <p:nvPr/>
          </p:nvCxnSpPr>
          <p:spPr bwMode="auto">
            <a:xfrm flipH="1" flipV="1">
              <a:off x="4038600" y="2368624"/>
              <a:ext cx="304800" cy="345663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17" name="Group 16"/>
          <p:cNvGrpSpPr/>
          <p:nvPr/>
        </p:nvGrpSpPr>
        <p:grpSpPr>
          <a:xfrm>
            <a:off x="666750" y="4430329"/>
            <a:ext cx="4191000" cy="1818071"/>
            <a:chOff x="762000" y="4430329"/>
            <a:chExt cx="4191000" cy="1818071"/>
          </a:xfrm>
        </p:grpSpPr>
        <p:pic>
          <p:nvPicPr>
            <p:cNvPr id="8195" name="Picture 3" descr="\\cern.ch\dfs\Users\b\btodd\Documents\Conferences and Workshops\TWEPP 2012\presentation\60A.bmp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3158" y="4430329"/>
              <a:ext cx="2724762" cy="1753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Rectangle 11"/>
            <p:cNvSpPr/>
            <p:nvPr/>
          </p:nvSpPr>
          <p:spPr bwMode="auto">
            <a:xfrm>
              <a:off x="4343400" y="4724400"/>
              <a:ext cx="609600" cy="232420"/>
            </a:xfrm>
            <a:prstGeom prst="rect">
              <a:avLst/>
            </a:prstGeom>
            <a:noFill/>
            <a:ln w="381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762000" y="4430329"/>
              <a:ext cx="2775920" cy="1818071"/>
            </a:xfrm>
            <a:prstGeom prst="rect">
              <a:avLst/>
            </a:prstGeom>
            <a:noFill/>
            <a:ln w="381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4" name="Straight Connector 13"/>
            <p:cNvCxnSpPr>
              <a:stCxn id="12" idx="1"/>
              <a:endCxn id="13" idx="3"/>
            </p:cNvCxnSpPr>
            <p:nvPr/>
          </p:nvCxnSpPr>
          <p:spPr bwMode="auto">
            <a:xfrm flipH="1">
              <a:off x="3537920" y="4840610"/>
              <a:ext cx="805480" cy="49875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598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Power Converters Introduction (</a:t>
            </a:r>
            <a:r>
              <a:rPr lang="en-GB" dirty="0" smtClean="0"/>
              <a:t>2/</a:t>
            </a:r>
            <a:r>
              <a:rPr lang="pl-PL" dirty="0" smtClean="0"/>
              <a:t>2</a:t>
            </a:r>
            <a:r>
              <a:rPr lang="en-GB" dirty="0" smtClean="0"/>
              <a:t>)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Types of Power Converters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>
            <a:off x="3657600" y="1335246"/>
            <a:ext cx="1757726" cy="64595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2819402" y="1335246"/>
            <a:ext cx="3015884" cy="430355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3" name="Rectangle 13"/>
          <p:cNvSpPr>
            <a:spLocks noChangeArrowheads="1"/>
          </p:cNvSpPr>
          <p:nvPr/>
        </p:nvSpPr>
        <p:spPr bwMode="auto">
          <a:xfrm>
            <a:off x="4953000" y="990600"/>
            <a:ext cx="2895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F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unction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G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enerator 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</a:rPr>
              <a:t>C</a:t>
            </a:r>
            <a:r>
              <a:rPr lang="en-US" dirty="0" smtClean="0">
                <a:solidFill>
                  <a:srgbClr val="3366FF"/>
                </a:solidFill>
                <a:latin typeface="Calibri" pitchFamily="34" charset="0"/>
              </a:rPr>
              <a:t>ontroller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070267" y="996692"/>
            <a:ext cx="2792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F</a:t>
            </a:r>
            <a:endParaRPr lang="en-GB" dirty="0"/>
          </a:p>
        </p:txBody>
      </p:sp>
      <p:sp>
        <p:nvSpPr>
          <p:cNvPr id="35" name="Rectangle 34"/>
          <p:cNvSpPr/>
          <p:nvPr/>
        </p:nvSpPr>
        <p:spPr>
          <a:xfrm>
            <a:off x="5835286" y="987167"/>
            <a:ext cx="2859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G</a:t>
            </a:r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6719704" y="986844"/>
            <a:ext cx="2936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</a:t>
            </a:r>
            <a:endParaRPr lang="en-GB" dirty="0"/>
          </a:p>
        </p:txBody>
      </p:sp>
      <p:sp>
        <p:nvSpPr>
          <p:cNvPr id="26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001000" y="6629400"/>
            <a:ext cx="1143000" cy="228600"/>
          </a:xfrm>
        </p:spPr>
        <p:txBody>
          <a:bodyPr/>
          <a:lstStyle/>
          <a:p>
            <a:fld id="{2C1C7F64-630B-4998-9764-685EC88B06E4}" type="slidenum">
              <a:rPr lang="en-US" b="0" smtClean="0"/>
              <a:pPr/>
              <a:t>4</a:t>
            </a:fld>
            <a:endParaRPr lang="en-US" b="0" dirty="0"/>
          </a:p>
        </p:txBody>
      </p:sp>
      <p:sp>
        <p:nvSpPr>
          <p:cNvPr id="3" name="Rectangle 2"/>
          <p:cNvSpPr/>
          <p:nvPr/>
        </p:nvSpPr>
        <p:spPr bwMode="auto">
          <a:xfrm flipV="1">
            <a:off x="5953800" y="5692875"/>
            <a:ext cx="2656800" cy="386248"/>
          </a:xfrm>
          <a:prstGeom prst="rect">
            <a:avLst/>
          </a:prstGeom>
          <a:noFill/>
          <a:ln w="381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9" name="Rectangle 13"/>
          <p:cNvSpPr>
            <a:spLocks noChangeArrowheads="1"/>
          </p:cNvSpPr>
          <p:nvPr/>
        </p:nvSpPr>
        <p:spPr bwMode="auto">
          <a:xfrm>
            <a:off x="5861003" y="5716722"/>
            <a:ext cx="2895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dirty="0" smtClean="0">
                <a:solidFill>
                  <a:srgbClr val="FF0000"/>
                </a:solidFill>
                <a:latin typeface="Calibri"/>
              </a:rPr>
              <a:t>≈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1050 in LHC radiation areas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4225925" y="2685591"/>
            <a:ext cx="4003675" cy="2534702"/>
            <a:chOff x="4311650" y="2685591"/>
            <a:chExt cx="4003675" cy="2534702"/>
          </a:xfrm>
        </p:grpSpPr>
        <p:pic>
          <p:nvPicPr>
            <p:cNvPr id="8194" name="Picture 2" descr="\\cern.ch\dfs\Users\b\btodd\Documents\Conferences and Workshops\TWEPP 2012\presentation\468kA.bmp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2685592"/>
              <a:ext cx="2524125" cy="25347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/>
            <p:nvPr/>
          </p:nvSpPr>
          <p:spPr bwMode="auto">
            <a:xfrm>
              <a:off x="4311650" y="2956760"/>
              <a:ext cx="692150" cy="249856"/>
            </a:xfrm>
            <a:prstGeom prst="rect">
              <a:avLst/>
            </a:prstGeom>
            <a:noFill/>
            <a:ln w="38100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5826853" y="2685591"/>
              <a:ext cx="2488472" cy="2534701"/>
            </a:xfrm>
            <a:prstGeom prst="rect">
              <a:avLst/>
            </a:prstGeom>
            <a:noFill/>
            <a:ln w="38100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8" name="Straight Connector 7"/>
            <p:cNvCxnSpPr>
              <a:stCxn id="9" idx="3"/>
              <a:endCxn id="10" idx="1"/>
            </p:cNvCxnSpPr>
            <p:nvPr/>
          </p:nvCxnSpPr>
          <p:spPr bwMode="auto">
            <a:xfrm>
              <a:off x="5003800" y="3081688"/>
              <a:ext cx="823053" cy="871254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3366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20" name="Straight Arrow Connector 19"/>
          <p:cNvCxnSpPr/>
          <p:nvPr/>
        </p:nvCxnSpPr>
        <p:spPr bwMode="auto">
          <a:xfrm>
            <a:off x="6665913" y="1335246"/>
            <a:ext cx="1106487" cy="225516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90355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" grpId="0" animBg="1"/>
      <p:bldP spid="3" grpId="1" animBg="1"/>
      <p:bldP spid="39" grpId="0"/>
      <p:bldP spid="3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3095" y="1676400"/>
            <a:ext cx="6148800" cy="4462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Failures </a:t>
            </a:r>
            <a:r>
              <a:rPr lang="en-GB" dirty="0" smtClean="0"/>
              <a:t>in 2012 (1/</a:t>
            </a:r>
            <a:r>
              <a:rPr lang="pl-PL" dirty="0" smtClean="0"/>
              <a:t>4</a:t>
            </a:r>
            <a:r>
              <a:rPr lang="en-GB" dirty="0" smtClean="0"/>
              <a:t>)</a:t>
            </a:r>
            <a:br>
              <a:rPr lang="en-GB" dirty="0" smtClean="0"/>
            </a:br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621921" y="1700149"/>
            <a:ext cx="6172997" cy="3983805"/>
            <a:chOff x="1524000" y="2667000"/>
            <a:chExt cx="5507562" cy="3513416"/>
          </a:xfrm>
        </p:grpSpPr>
        <p:sp>
          <p:nvSpPr>
            <p:cNvPr id="19" name="Rectangle 18"/>
            <p:cNvSpPr/>
            <p:nvPr/>
          </p:nvSpPr>
          <p:spPr bwMode="auto">
            <a:xfrm>
              <a:off x="1524000" y="5852744"/>
              <a:ext cx="5364000" cy="327672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Rectangle 19"/>
            <p:cNvSpPr/>
            <p:nvPr/>
          </p:nvSpPr>
          <p:spPr bwMode="auto">
            <a:xfrm>
              <a:off x="1524000" y="2667000"/>
              <a:ext cx="5507562" cy="3053288"/>
            </a:xfrm>
            <a:prstGeom prst="rect">
              <a:avLst/>
            </a:prstGeom>
            <a:solidFill>
              <a:schemeClr val="bg1">
                <a:alpha val="50000"/>
              </a:schemeClr>
            </a:solidFill>
            <a:ln w="190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1524000" y="5718945"/>
              <a:ext cx="5364000" cy="126000"/>
            </a:xfrm>
            <a:prstGeom prst="rect">
              <a:avLst/>
            </a:prstGeom>
            <a:noFill/>
            <a:ln w="2857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0" y="970002"/>
            <a:ext cx="9144000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pl-PL" sz="2000" b="1" dirty="0" smtClean="0">
                <a:solidFill>
                  <a:schemeClr val="accent6"/>
                </a:solidFill>
                <a:latin typeface="Calibri" pitchFamily="34" charset="0"/>
              </a:rPr>
              <a:t>Hardware failures leading to a beam dump </a:t>
            </a:r>
          </a:p>
          <a:p>
            <a:r>
              <a:rPr lang="pl-PL" sz="2000" b="1" dirty="0" smtClean="0">
                <a:solidFill>
                  <a:schemeClr val="accent6"/>
                </a:solidFill>
                <a:latin typeface="Calibri" pitchFamily="34" charset="0"/>
              </a:rPr>
              <a:t>Data from </a:t>
            </a:r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Post Mortem</a:t>
            </a:r>
            <a:r>
              <a:rPr lang="pl-PL" sz="2000" b="1" dirty="0" smtClean="0">
                <a:solidFill>
                  <a:schemeClr val="accent6"/>
                </a:solidFill>
                <a:latin typeface="Calibri" pitchFamily="34" charset="0"/>
              </a:rPr>
              <a:t> analysis </a:t>
            </a:r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– Evian 2012</a:t>
            </a:r>
          </a:p>
        </p:txBody>
      </p:sp>
      <p:sp>
        <p:nvSpPr>
          <p:cNvPr id="50" name="ZoneTexte 17"/>
          <p:cNvSpPr txBox="1"/>
          <p:nvPr/>
        </p:nvSpPr>
        <p:spPr>
          <a:xfrm>
            <a:off x="7648334" y="5780265"/>
            <a:ext cx="1030288" cy="369332"/>
          </a:xfrm>
          <a:prstGeom prst="rect">
            <a:avLst/>
          </a:prstGeom>
          <a:solidFill>
            <a:srgbClr val="E39F2E"/>
          </a:solidFill>
          <a:ln w="25400" cap="flat" cmpd="sng" algn="ctr">
            <a:solidFill>
              <a:srgbClr val="E39F2E">
                <a:shade val="50000"/>
              </a:srgbClr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After Todd, Evian’12</a:t>
            </a: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79478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8" y="2832262"/>
            <a:ext cx="52292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Rectangle 13"/>
          <p:cNvSpPr>
            <a:spLocks noChangeArrowheads="1"/>
          </p:cNvSpPr>
          <p:nvPr/>
        </p:nvSpPr>
        <p:spPr bwMode="auto">
          <a:xfrm>
            <a:off x="0" y="41148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Number of hardware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failures of the LHC Power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Converters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Only physics runs with energy above 450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GeV</a:t>
            </a:r>
            <a:endParaRPr lang="en-US" dirty="0" smtClean="0">
              <a:solidFill>
                <a:srgbClr val="062F67"/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Discarded EOF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, MD &amp; MPS TEST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Failures </a:t>
            </a:r>
            <a:r>
              <a:rPr lang="en-GB" dirty="0" smtClean="0"/>
              <a:t>in 2012 (2/4)</a:t>
            </a:r>
            <a:br>
              <a:rPr lang="en-GB" dirty="0" smtClean="0"/>
            </a:br>
            <a:r>
              <a:rPr lang="pl-PL" dirty="0" smtClean="0"/>
              <a:t>Overview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447800"/>
            <a:ext cx="9144000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Sources of information</a:t>
            </a:r>
          </a:p>
        </p:txBody>
      </p:sp>
      <p:sp>
        <p:nvSpPr>
          <p:cNvPr id="26" name="Rectangle 25"/>
          <p:cNvSpPr/>
          <p:nvPr/>
        </p:nvSpPr>
        <p:spPr bwMode="auto">
          <a:xfrm>
            <a:off x="3643314" y="2832022"/>
            <a:ext cx="1293019" cy="400050"/>
          </a:xfrm>
          <a:prstGeom prst="rect">
            <a:avLst/>
          </a:prstGeom>
          <a:noFill/>
          <a:ln w="38100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4960143" y="2832022"/>
            <a:ext cx="1364457" cy="400050"/>
          </a:xfrm>
          <a:prstGeom prst="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Rectangle 13"/>
          <p:cNvSpPr>
            <a:spLocks noChangeArrowheads="1"/>
          </p:cNvSpPr>
          <p:nvPr/>
        </p:nvSpPr>
        <p:spPr bwMode="auto">
          <a:xfrm>
            <a:off x="3703738" y="2570368"/>
            <a:ext cx="117216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1100" dirty="0" smtClean="0">
                <a:solidFill>
                  <a:srgbClr val="062F67"/>
                </a:solidFill>
                <a:latin typeface="Calibri" pitchFamily="34" charset="0"/>
              </a:rPr>
              <a:t>Power Part</a:t>
            </a:r>
            <a:endParaRPr lang="en-US" sz="1100" dirty="0">
              <a:solidFill>
                <a:srgbClr val="062F67"/>
              </a:solidFill>
              <a:latin typeface="Calibri" pitchFamily="34" charset="0"/>
            </a:endParaRPr>
          </a:p>
        </p:txBody>
      </p:sp>
      <p:sp>
        <p:nvSpPr>
          <p:cNvPr id="49" name="Rectangle 13"/>
          <p:cNvSpPr>
            <a:spLocks noChangeArrowheads="1"/>
          </p:cNvSpPr>
          <p:nvPr/>
        </p:nvSpPr>
        <p:spPr bwMode="auto">
          <a:xfrm>
            <a:off x="5056286" y="2565649"/>
            <a:ext cx="117216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1100" dirty="0" smtClean="0">
                <a:solidFill>
                  <a:srgbClr val="C00000"/>
                </a:solidFill>
                <a:latin typeface="Calibri" pitchFamily="34" charset="0"/>
              </a:rPr>
              <a:t>Control </a:t>
            </a:r>
            <a:r>
              <a:rPr lang="en-US" sz="1100" dirty="0" smtClean="0">
                <a:solidFill>
                  <a:srgbClr val="C00000"/>
                </a:solidFill>
                <a:latin typeface="Calibri" pitchFamily="34" charset="0"/>
              </a:rPr>
              <a:t>part</a:t>
            </a:r>
            <a:endParaRPr lang="en-US" sz="1100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51" name="Rectangle 50"/>
          <p:cNvSpPr/>
          <p:nvPr/>
        </p:nvSpPr>
        <p:spPr bwMode="auto">
          <a:xfrm>
            <a:off x="6348408" y="2832022"/>
            <a:ext cx="514356" cy="400050"/>
          </a:xfrm>
          <a:prstGeom prst="rect">
            <a:avLst/>
          </a:prstGeom>
          <a:noFill/>
          <a:ln w="3810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2" name="Rectangle 13"/>
          <p:cNvSpPr>
            <a:spLocks noChangeArrowheads="1"/>
          </p:cNvSpPr>
          <p:nvPr/>
        </p:nvSpPr>
        <p:spPr bwMode="auto">
          <a:xfrm>
            <a:off x="6248400" y="2394109"/>
            <a:ext cx="260274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Unknown origin (power or controls)</a:t>
            </a:r>
          </a:p>
          <a:p>
            <a:pPr algn="l"/>
            <a:r>
              <a:rPr lang="en-US" sz="1100" dirty="0" smtClean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Non radiation related</a:t>
            </a:r>
            <a:endParaRPr lang="en-US" sz="110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</p:txBody>
      </p:sp>
      <p:sp>
        <p:nvSpPr>
          <p:cNvPr id="53" name="Rectangle 52"/>
          <p:cNvSpPr/>
          <p:nvPr/>
        </p:nvSpPr>
        <p:spPr bwMode="auto">
          <a:xfrm>
            <a:off x="6886576" y="2834879"/>
            <a:ext cx="300037" cy="400050"/>
          </a:xfrm>
          <a:prstGeom prst="rect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Rectangle 13"/>
          <p:cNvSpPr>
            <a:spLocks noChangeArrowheads="1"/>
          </p:cNvSpPr>
          <p:nvPr/>
        </p:nvSpPr>
        <p:spPr bwMode="auto">
          <a:xfrm>
            <a:off x="6841051" y="3233901"/>
            <a:ext cx="260274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l"/>
            <a:r>
              <a:rPr lang="en-US" sz="1100" dirty="0" smtClean="0">
                <a:solidFill>
                  <a:srgbClr val="00B050"/>
                </a:solidFill>
                <a:latin typeface="Calibri" pitchFamily="34" charset="0"/>
              </a:rPr>
              <a:t>Total of 35 </a:t>
            </a:r>
            <a:r>
              <a:rPr lang="pl-PL" sz="1100" dirty="0" smtClean="0">
                <a:solidFill>
                  <a:srgbClr val="00B050"/>
                </a:solidFill>
                <a:latin typeface="Calibri" pitchFamily="34" charset="0"/>
              </a:rPr>
              <a:t>Beam Dumps from </a:t>
            </a:r>
            <a:r>
              <a:rPr lang="en-US" sz="1100" dirty="0" smtClean="0">
                <a:solidFill>
                  <a:srgbClr val="00B050"/>
                </a:solidFill>
                <a:latin typeface="Calibri" pitchFamily="34" charset="0"/>
              </a:rPr>
              <a:t>PM’s presented in Evian 2012</a:t>
            </a:r>
            <a:endParaRPr lang="en-US" sz="1100" dirty="0">
              <a:solidFill>
                <a:srgbClr val="00B05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947896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46" grpId="0" animBg="1"/>
      <p:bldP spid="48" grpId="0"/>
      <p:bldP spid="49" grpId="0"/>
      <p:bldP spid="51" grpId="0" animBg="1"/>
      <p:bldP spid="52" grpId="0"/>
      <p:bldP spid="53" grpId="0" animBg="1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7" y="2832262"/>
            <a:ext cx="5229225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Failures </a:t>
            </a:r>
            <a:r>
              <a:rPr lang="en-GB" dirty="0" smtClean="0"/>
              <a:t>in 2012 (2/4)</a:t>
            </a:r>
            <a:br>
              <a:rPr lang="en-GB" dirty="0" smtClean="0"/>
            </a:br>
            <a:r>
              <a:rPr lang="pl-PL" dirty="0" smtClean="0"/>
              <a:t>Overview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447800"/>
            <a:ext cx="9144000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Sources of information</a:t>
            </a:r>
          </a:p>
        </p:txBody>
      </p:sp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0" y="41148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Number of hardware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failures of the LHC Power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Converters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As recorded by operations in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eLogbook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Needs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an expert input to analyze the root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cause of failure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96750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3"/>
          <p:cNvSpPr>
            <a:spLocks noChangeArrowheads="1"/>
          </p:cNvSpPr>
          <p:nvPr/>
        </p:nvSpPr>
        <p:spPr bwMode="auto">
          <a:xfrm>
            <a:off x="0" y="41148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Number of hardware failures of the LHC Power Converters</a:t>
            </a: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As recorded by EPC Logbook comparing directly with </a:t>
            </a:r>
            <a:r>
              <a:rPr lang="en-US" dirty="0" err="1" smtClean="0">
                <a:solidFill>
                  <a:srgbClr val="062F67"/>
                </a:solidFill>
                <a:latin typeface="Calibri" pitchFamily="34" charset="0"/>
              </a:rPr>
              <a:t>eLogbook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Contains equipment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expert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analysis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8" y="2832262"/>
            <a:ext cx="5229225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Failures </a:t>
            </a:r>
            <a:r>
              <a:rPr lang="en-GB" dirty="0" smtClean="0"/>
              <a:t>in 2012 (2/4)</a:t>
            </a:r>
            <a:br>
              <a:rPr lang="en-GB" dirty="0" smtClean="0"/>
            </a:br>
            <a:r>
              <a:rPr lang="pl-PL" dirty="0" smtClean="0"/>
              <a:t>Overview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447800"/>
            <a:ext cx="9144000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Sources of information</a:t>
            </a:r>
          </a:p>
        </p:txBody>
      </p:sp>
    </p:spTree>
    <p:extLst>
      <p:ext uri="{BB962C8B-B14F-4D97-AF65-F5344CB8AC3E}">
        <p14:creationId xmlns:p14="http://schemas.microsoft.com/office/powerpoint/2010/main" val="62596750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8" y="2838450"/>
            <a:ext cx="522922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Failures </a:t>
            </a:r>
            <a:r>
              <a:rPr lang="en-GB" dirty="0" smtClean="0"/>
              <a:t>in 2012 (2/4)</a:t>
            </a:r>
            <a:br>
              <a:rPr lang="en-GB" dirty="0" smtClean="0"/>
            </a:br>
            <a:r>
              <a:rPr lang="pl-PL" dirty="0" smtClean="0"/>
              <a:t>Overview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1C7F64-630B-4998-9764-685EC88B06E4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1447800"/>
            <a:ext cx="9144000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en-US" sz="2000" b="1" dirty="0" smtClean="0">
                <a:solidFill>
                  <a:schemeClr val="accent6"/>
                </a:solidFill>
                <a:latin typeface="Calibri" pitchFamily="34" charset="0"/>
              </a:rPr>
              <a:t>Sources of information</a:t>
            </a:r>
          </a:p>
        </p:txBody>
      </p: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0" y="411480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Number of radiation-induced events in the LHC Power Converters</a:t>
            </a:r>
          </a:p>
          <a:p>
            <a:r>
              <a:rPr lang="en-US" dirty="0" err="1">
                <a:solidFill>
                  <a:srgbClr val="062F67"/>
                </a:solidFill>
                <a:latin typeface="Calibri" pitchFamily="34" charset="0"/>
              </a:rPr>
              <a:t>RadWG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database that contains </a:t>
            </a:r>
            <a:r>
              <a:rPr lang="en-US" dirty="0">
                <a:solidFill>
                  <a:srgbClr val="062F67"/>
                </a:solidFill>
                <a:latin typeface="Calibri" pitchFamily="34" charset="0"/>
              </a:rPr>
              <a:t>the equipment and radiation expert </a:t>
            </a:r>
            <a:r>
              <a:rPr lang="en-US" dirty="0" smtClean="0">
                <a:solidFill>
                  <a:srgbClr val="062F67"/>
                </a:solidFill>
                <a:latin typeface="Calibri" pitchFamily="34" charset="0"/>
              </a:rPr>
              <a:t>analysis</a:t>
            </a:r>
            <a:endParaRPr lang="en-US" dirty="0">
              <a:solidFill>
                <a:srgbClr val="062F67"/>
              </a:solidFill>
              <a:latin typeface="Calibri" pitchFamily="34" charset="0"/>
            </a:endParaRPr>
          </a:p>
          <a:p>
            <a:endParaRPr lang="en-US" dirty="0">
              <a:solidFill>
                <a:srgbClr val="062F67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96750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TODD primary master">
  <a:themeElements>
    <a:clrScheme name="BTODD Theme Colour Set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800080"/>
      </a:accent3>
      <a:accent4>
        <a:srgbClr val="FF6600"/>
      </a:accent4>
      <a:accent5>
        <a:srgbClr val="062F67"/>
      </a:accent5>
      <a:accent6>
        <a:srgbClr val="000000"/>
      </a:accent6>
      <a:hlink>
        <a:srgbClr val="1717FF"/>
      </a:hlink>
      <a:folHlink>
        <a:srgbClr val="0000CC"/>
      </a:folHlink>
    </a:clrScheme>
    <a:fontScheme name="BTODD Theme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40378</TotalTime>
  <Words>813</Words>
  <Application>Microsoft Office PowerPoint</Application>
  <PresentationFormat>On-screen Show (4:3)</PresentationFormat>
  <Paragraphs>173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BTODD primary master</vt:lpstr>
      <vt:lpstr>PowerPoint Presentation</vt:lpstr>
      <vt:lpstr>Outline</vt:lpstr>
      <vt:lpstr>Introduction to LHC Power Converters (1/2) Power &amp; Control</vt:lpstr>
      <vt:lpstr>LHC Power Converters Introduction (2/2) Types of Power Converters</vt:lpstr>
      <vt:lpstr>Failures in 2012 (1/4) Overview</vt:lpstr>
      <vt:lpstr>Failures in 2012 (2/4) Overview</vt:lpstr>
      <vt:lpstr>Failures in 2012 (2/4) Overview</vt:lpstr>
      <vt:lpstr>Failures in 2012 (2/4) Overview</vt:lpstr>
      <vt:lpstr>Failures in 2012 (2/4) Overview</vt:lpstr>
      <vt:lpstr>Failures in 2012 (2/4) Overview</vt:lpstr>
      <vt:lpstr>Operation in 2012 (3/4) Failures of VS</vt:lpstr>
      <vt:lpstr>Operation in 2012 (4/4) Failures of FGC</vt:lpstr>
      <vt:lpstr>Extrapolating from 2012 to LS1-LS2</vt:lpstr>
      <vt:lpstr>Radiation Tolerant Controller  FGClite (1/4) Technical Concept</vt:lpstr>
      <vt:lpstr>Radiation Tolerant Controller FGClite (2/4) Project Timeline</vt:lpstr>
      <vt:lpstr>Radiation Tolerant Controller FGClite (3/4) Installation</vt:lpstr>
      <vt:lpstr>Radiation Tolerant Controller FGClite (4/4) Challenges</vt:lpstr>
      <vt:lpstr>Conclusion</vt:lpstr>
      <vt:lpstr>CERN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LHC Beam Interlock System</dc:title>
  <dc:creator>benjamin todd</dc:creator>
  <cp:lastModifiedBy>Slawosz Uznanski</cp:lastModifiedBy>
  <cp:revision>888</cp:revision>
  <dcterms:created xsi:type="dcterms:W3CDTF">2004-05-13T09:14:00Z</dcterms:created>
  <dcterms:modified xsi:type="dcterms:W3CDTF">2013-11-27T21:43:24Z</dcterms:modified>
</cp:coreProperties>
</file>