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67" r:id="rId2"/>
    <p:sldMasterId id="2147483679" r:id="rId3"/>
  </p:sldMasterIdLst>
  <p:notesMasterIdLst>
    <p:notesMasterId r:id="rId35"/>
  </p:notesMasterIdLst>
  <p:handoutMasterIdLst>
    <p:handoutMasterId r:id="rId36"/>
  </p:handoutMasterIdLst>
  <p:sldIdLst>
    <p:sldId id="337" r:id="rId4"/>
    <p:sldId id="471" r:id="rId5"/>
    <p:sldId id="407" r:id="rId6"/>
    <p:sldId id="477" r:id="rId7"/>
    <p:sldId id="478" r:id="rId8"/>
    <p:sldId id="472" r:id="rId9"/>
    <p:sldId id="499" r:id="rId10"/>
    <p:sldId id="500" r:id="rId11"/>
    <p:sldId id="479" r:id="rId12"/>
    <p:sldId id="483" r:id="rId13"/>
    <p:sldId id="473" r:id="rId14"/>
    <p:sldId id="484" r:id="rId15"/>
    <p:sldId id="497" r:id="rId16"/>
    <p:sldId id="496" r:id="rId17"/>
    <p:sldId id="489" r:id="rId18"/>
    <p:sldId id="491" r:id="rId19"/>
    <p:sldId id="492" r:id="rId20"/>
    <p:sldId id="493" r:id="rId21"/>
    <p:sldId id="474" r:id="rId22"/>
    <p:sldId id="485" r:id="rId23"/>
    <p:sldId id="486" r:id="rId24"/>
    <p:sldId id="487" r:id="rId25"/>
    <p:sldId id="494" r:id="rId26"/>
    <p:sldId id="475" r:id="rId27"/>
    <p:sldId id="498" r:id="rId28"/>
    <p:sldId id="501" r:id="rId29"/>
    <p:sldId id="476" r:id="rId30"/>
    <p:sldId id="502" r:id="rId31"/>
    <p:sldId id="503" r:id="rId32"/>
    <p:sldId id="495" r:id="rId33"/>
    <p:sldId id="438" r:id="rId34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2F67"/>
    <a:srgbClr val="3366FF"/>
    <a:srgbClr val="008000"/>
    <a:srgbClr val="FFFFFF"/>
    <a:srgbClr val="FFFF00"/>
    <a:srgbClr val="FFD9D9"/>
    <a:srgbClr val="FFEBEB"/>
    <a:srgbClr val="6666FF"/>
    <a:srgbClr val="00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7436" autoAdjust="0"/>
  </p:normalViewPr>
  <p:slideViewPr>
    <p:cSldViewPr>
      <p:cViewPr>
        <p:scale>
          <a:sx n="100" d="100"/>
          <a:sy n="100" d="100"/>
        </p:scale>
        <p:origin x="-1944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016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5" y="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83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5" y="943083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0BD5BA7-53CD-495F-A703-AFE6B77DC91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733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479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721" y="0"/>
            <a:ext cx="2944479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3" y="4714594"/>
            <a:ext cx="5437550" cy="446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188"/>
            <a:ext cx="2944479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721" y="9429188"/>
            <a:ext cx="2944479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369889C3-8944-49D8-B3D7-D59249FC20D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90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3.xml"/><Relationship Id="rId1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cap="none" spc="0" dirty="0" smtClean="0">
                <a:ln>
                  <a:noFill/>
                </a:ln>
                <a:solidFill>
                  <a:srgbClr val="062F67"/>
                </a:solidFill>
                <a:effectLst/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cap="none" spc="0" dirty="0">
              <a:ln>
                <a:noFill/>
              </a:ln>
              <a:solidFill>
                <a:srgbClr val="062F6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of 15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mtClean="0"/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SMP @ MPP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fin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thank you!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2895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44196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12192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990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29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13001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Calibri" pitchFamily="34" charset="0"/>
              </a:rPr>
              <a:t>TE/MPE/MI</a:t>
            </a:r>
            <a:endParaRPr lang="en-GB" sz="1800" dirty="0">
              <a:solidFill>
                <a:srgbClr val="FFFF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Calibri" pitchFamily="34" charset="0"/>
              </a:rPr>
              <a:t>March 2011</a:t>
            </a:r>
            <a:endParaRPr lang="en-GB" sz="1800" dirty="0">
              <a:solidFill>
                <a:srgbClr val="FFFFFF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02404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 </a:t>
            </a:r>
            <a:r>
              <a:rPr lang="en-US" sz="1200" baseline="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1v2</a:t>
            </a:r>
            <a:endParaRPr lang="en-US" sz="1200" dirty="0">
              <a:solidFill>
                <a:srgbClr val="FFFFFF">
                  <a:lumMod val="50000"/>
                </a:srgbClr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2089104" y="2410598"/>
            <a:ext cx="496591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LHC Availability Tracking:</a:t>
            </a:r>
          </a:p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Past and Future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731582" y="4078069"/>
            <a:ext cx="5680979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Calibri" pitchFamily="34" charset="0"/>
              </a:rPr>
              <a:t>B.</a:t>
            </a:r>
            <a:r>
              <a:rPr lang="en-US" sz="1800" b="1" baseline="0" dirty="0" smtClean="0">
                <a:solidFill>
                  <a:schemeClr val="bg1"/>
                </a:solidFill>
                <a:latin typeface="Calibri" pitchFamily="34" charset="0"/>
              </a:rPr>
              <a:t> Todd, A. Apollonio, L. Ponce on behalf of the LHC AWG.</a:t>
            </a:r>
            <a:endParaRPr lang="en-US" sz="18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649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" grpId="0"/>
      <p:bldP spid="6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AWG – Kick-Off – 5</a:t>
            </a:r>
            <a:r>
              <a:rPr lang="en-US" sz="1200" baseline="30000" dirty="0" smtClean="0">
                <a:solidFill>
                  <a:srgbClr val="FFFFFF"/>
                </a:solidFill>
                <a:latin typeface="Calibri" pitchFamily="34" charset="0"/>
              </a:rPr>
              <a:t>th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July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86355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9760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38207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9948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96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8095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117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SMP @ MPP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b="0" u="none" cap="none" spc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TE/MPE/MI</a:t>
            </a:r>
            <a:endParaRPr lang="en-GB" sz="1800" b="0" u="none" cap="none" spc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b="0" u="none" cap="none" spc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March 2011</a:t>
            </a:r>
            <a:endParaRPr lang="en-GB" sz="1800" b="0" u="none" cap="none" spc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3055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49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1" hangingPunct="1">
              <a:defRPr/>
            </a:pPr>
            <a:endParaRPr lang="en-US" sz="3800" kern="0" dirty="0" smtClea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5249840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pPr>
              <a:defRPr/>
            </a:pPr>
            <a:fld id="{33880083-F9E0-48F1-997D-633115CB41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4405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18</a:t>
            </a:r>
            <a:r>
              <a:rPr lang="en-US" sz="1200" baseline="300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th  </a:t>
            </a:r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June 2012 – 0v3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Availability Working Group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B. Todd</a:t>
            </a:r>
            <a:r>
              <a:rPr lang="en-US" sz="1800" b="1" baseline="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   &amp;  L. Ponce</a:t>
            </a:r>
            <a:endParaRPr lang="en-US" sz="1800" b="1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Asset and Maintenance Management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cap="none" spc="0" dirty="0" smtClean="0">
                <a:ln>
                  <a:noFill/>
                </a:ln>
                <a:solidFill>
                  <a:srgbClr val="062F67"/>
                </a:solidFill>
                <a:effectLst/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cap="none" spc="0" dirty="0">
              <a:ln>
                <a:noFill/>
              </a:ln>
              <a:solidFill>
                <a:srgbClr val="062F6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image" Target="../media/image2.wmf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0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56" r:id="rId3"/>
    <p:sldLayoutId id="2147483677" r:id="rId4"/>
    <p:sldLayoutId id="2147483662" r:id="rId5"/>
    <p:sldLayoutId id="2147483661" r:id="rId6"/>
    <p:sldLayoutId id="2147483659" r:id="rId7"/>
    <p:sldLayoutId id="2147483663" r:id="rId8"/>
    <p:sldLayoutId id="2147483665" r:id="rId9"/>
    <p:sldLayoutId id="2147483672" r:id="rId10"/>
    <p:sldLayoutId id="2147483678" r:id="rId11"/>
    <p:sldLayoutId id="2147483676" r:id="rId12"/>
    <p:sldLayoutId id="2147483664" r:id="rId13"/>
    <p:sldLayoutId id="2147483660" r:id="rId1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47"/>
          <p:cNvSpPr>
            <a:spLocks noChangeArrowheads="1"/>
          </p:cNvSpPr>
          <p:nvPr userDrawn="1"/>
        </p:nvSpPr>
        <p:spPr bwMode="auto">
          <a:xfrm>
            <a:off x="2868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2868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91168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34"/>
          <p:cNvSpPr>
            <a:spLocks noChangeArrowheads="1"/>
          </p:cNvSpPr>
          <p:nvPr userDrawn="1"/>
        </p:nvSpPr>
        <p:spPr bwMode="auto">
          <a:xfrm>
            <a:off x="1831668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Context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of Presentation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1" r:id="rId2"/>
    <p:sldLayoutId id="2147483669" r:id="rId3"/>
    <p:sldLayoutId id="2147483670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93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41.emf"/><Relationship Id="rId7" Type="http://schemas.openxmlformats.org/officeDocument/2006/relationships/image" Target="../media/image45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image" Target="../media/image54.emf"/><Relationship Id="rId7" Type="http://schemas.openxmlformats.org/officeDocument/2006/relationships/image" Target="../media/image58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7" Type="http://schemas.openxmlformats.org/officeDocument/2006/relationships/image" Target="../media/image65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3.emf"/><Relationship Id="rId11" Type="http://schemas.openxmlformats.org/officeDocument/2006/relationships/image" Target="../media/image18.emf"/><Relationship Id="rId5" Type="http://schemas.openxmlformats.org/officeDocument/2006/relationships/image" Target="../media/image12.emf"/><Relationship Id="rId10" Type="http://schemas.openxmlformats.org/officeDocument/2006/relationships/image" Target="../media/image17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331841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98" y="812292"/>
            <a:ext cx="7804404" cy="566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 Cause –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229599" y="6307723"/>
            <a:ext cx="8989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[5]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791200" y="1295400"/>
            <a:ext cx="2257425" cy="1371600"/>
            <a:chOff x="5791200" y="1295400"/>
            <a:chExt cx="2257425" cy="137160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1295400"/>
              <a:ext cx="2257425" cy="137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968767" y="1312877"/>
              <a:ext cx="3385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4"/>
                  </a:solidFill>
                  <a:latin typeface="Sylfaen" pitchFamily="18" charset="0"/>
                </a:rPr>
                <a:t>11</a:t>
              </a:r>
              <a:endParaRPr lang="en-GB" sz="1200" b="1" dirty="0">
                <a:solidFill>
                  <a:schemeClr val="accent4"/>
                </a:solidFill>
                <a:latin typeface="Sylfae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68767" y="1589876"/>
              <a:ext cx="3385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62F67"/>
                  </a:solidFill>
                  <a:latin typeface="Sylfaen" pitchFamily="18" charset="0"/>
                </a:rPr>
                <a:t>26</a:t>
              </a:r>
              <a:endParaRPr lang="en-GB" sz="1200" b="1" dirty="0">
                <a:solidFill>
                  <a:srgbClr val="062F67"/>
                </a:solidFill>
                <a:latin typeface="Sylfae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68767" y="1842700"/>
              <a:ext cx="3385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3366FF"/>
                  </a:solidFill>
                  <a:latin typeface="Sylfaen" pitchFamily="18" charset="0"/>
                </a:rPr>
                <a:t>74</a:t>
              </a:r>
              <a:endParaRPr lang="en-GB" sz="1200" b="1" dirty="0">
                <a:solidFill>
                  <a:srgbClr val="3366FF"/>
                </a:solidFill>
                <a:latin typeface="Sylfae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30295" y="2100205"/>
              <a:ext cx="4154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8000"/>
                  </a:solidFill>
                  <a:latin typeface="Sylfaen" pitchFamily="18" charset="0"/>
                </a:rPr>
                <a:t>228</a:t>
              </a:r>
              <a:endParaRPr lang="en-GB" sz="1200" b="1" dirty="0">
                <a:solidFill>
                  <a:srgbClr val="008000"/>
                </a:solidFill>
                <a:latin typeface="Sylfae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30295" y="2356445"/>
              <a:ext cx="4154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3"/>
                  </a:solidFill>
                  <a:latin typeface="Sylfaen" pitchFamily="18" charset="0"/>
                </a:rPr>
                <a:t>246</a:t>
              </a:r>
              <a:endParaRPr lang="en-GB" sz="1200" b="1" dirty="0">
                <a:solidFill>
                  <a:schemeClr val="accent3"/>
                </a:solidFill>
                <a:latin typeface="Sylfaen" pitchFamily="18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6278747" y="2743200"/>
            <a:ext cx="1142999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062F67"/>
            </a:solidFill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585 dumps</a:t>
            </a:r>
          </a:p>
        </p:txBody>
      </p:sp>
    </p:spTree>
    <p:extLst>
      <p:ext uri="{BB962C8B-B14F-4D97-AF65-F5344CB8AC3E}">
        <p14:creationId xmlns:p14="http://schemas.microsoft.com/office/powerpoint/2010/main" val="9154573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90990" y="3105834"/>
            <a:ext cx="4562147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baseline="0" dirty="0" smtClean="0">
                <a:solidFill>
                  <a:srgbClr val="FFFFFF"/>
                </a:solidFill>
                <a:latin typeface="Calibri" pitchFamily="34" charset="0"/>
              </a:rPr>
              <a:t>Fault Tracking: post LS</a:t>
            </a:r>
            <a:r>
              <a:rPr lang="en-US" sz="3600" b="1" baseline="-25000" dirty="0" smtClean="0">
                <a:solidFill>
                  <a:srgbClr val="FFFFFF"/>
                </a:solidFill>
                <a:latin typeface="Calibri" pitchFamily="34" charset="0"/>
              </a:rPr>
              <a:t>1</a:t>
            </a:r>
            <a:endParaRPr lang="en-US" sz="3600" b="1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40335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 / Event Information Flow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89256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7502082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7543800" y="5438163"/>
            <a:ext cx="422718" cy="457200"/>
          </a:xfrm>
          <a:prstGeom prst="rect">
            <a:avLst/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259" y="1680703"/>
            <a:ext cx="6862763" cy="3496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 / Event Information Flow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32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 / Event Information Flow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173957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333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1190625"/>
            <a:ext cx="7553325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 / Event Information Flow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24400" y="44196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2. Information Interpretation</a:t>
            </a:r>
            <a:endParaRPr lang="en-GB" dirty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39692" y="1627266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1. Common Data Format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3619500" y="2590800"/>
            <a:ext cx="723900" cy="304800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 flipV="1">
            <a:off x="3981450" y="1981200"/>
            <a:ext cx="266700" cy="609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ectangle 21"/>
          <p:cNvSpPr/>
          <p:nvPr/>
        </p:nvSpPr>
        <p:spPr bwMode="auto">
          <a:xfrm>
            <a:off x="3619500" y="3505200"/>
            <a:ext cx="723900" cy="533400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 flipH="1" flipV="1">
            <a:off x="4343400" y="4038600"/>
            <a:ext cx="609600" cy="381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27"/>
          <p:cNvSpPr/>
          <p:nvPr/>
        </p:nvSpPr>
        <p:spPr bwMode="auto">
          <a:xfrm>
            <a:off x="6019800" y="1981200"/>
            <a:ext cx="1905000" cy="914400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77000" y="12954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3. Viewing and Reporting</a:t>
            </a:r>
          </a:p>
        </p:txBody>
      </p:sp>
      <p:cxnSp>
        <p:nvCxnSpPr>
          <p:cNvPr id="30" name="Straight Connector 29"/>
          <p:cNvCxnSpPr/>
          <p:nvPr/>
        </p:nvCxnSpPr>
        <p:spPr bwMode="auto">
          <a:xfrm flipV="1">
            <a:off x="6984010" y="1633954"/>
            <a:ext cx="533400" cy="3318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5255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endParaRPr lang="en-US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" y="869460"/>
            <a:ext cx="434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62F67"/>
                </a:solidFill>
                <a:latin typeface="+mn-lt"/>
              </a:rPr>
              <a:t>1. Common Data Format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1289807"/>
            <a:ext cx="525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a common set of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fields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to describe faults / events: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52600"/>
            <a:ext cx="5157788" cy="478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1981200" y="3352799"/>
            <a:ext cx="5157788" cy="18287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981200" y="5181599"/>
            <a:ext cx="5157788" cy="13580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981200" y="1544972"/>
            <a:ext cx="5157788" cy="18287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25162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endParaRPr lang="en-US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" y="2088660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62F67"/>
                </a:solidFill>
                <a:latin typeface="+mn-lt"/>
              </a:rPr>
              <a:t>2. Information Interpretation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2509007"/>
            <a:ext cx="830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+mn-lt"/>
              </a:rPr>
              <a:t>Interpreters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to convert information from equipment logs to the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common format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4724400"/>
            <a:ext cx="830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62F67"/>
                </a:solidFill>
                <a:latin typeface="+mn-lt"/>
              </a:rPr>
              <a:t>see how we go…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800" y="3048000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62F67"/>
                </a:solidFill>
                <a:latin typeface="+mn-lt"/>
              </a:rPr>
              <a:t>eLogbook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– change is minimal</a:t>
            </a:r>
          </a:p>
          <a:p>
            <a:r>
              <a:rPr lang="en-US" dirty="0" smtClean="0">
                <a:solidFill>
                  <a:srgbClr val="062F67"/>
                </a:solidFill>
                <a:latin typeface="+mn-lt"/>
              </a:rPr>
              <a:t>Small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– moved by hand</a:t>
            </a:r>
          </a:p>
          <a:p>
            <a:r>
              <a:rPr lang="en-US" dirty="0" smtClean="0">
                <a:solidFill>
                  <a:srgbClr val="062F67"/>
                </a:solidFill>
                <a:latin typeface="+mn-lt"/>
              </a:rPr>
              <a:t>Logged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Variables– use them as a starting point</a:t>
            </a:r>
          </a:p>
          <a:p>
            <a:endParaRPr lang="en-US" dirty="0" smtClean="0">
              <a:solidFill>
                <a:srgbClr val="3366FF"/>
              </a:solidFill>
              <a:latin typeface="+mn-lt"/>
            </a:endParaRPr>
          </a:p>
          <a:p>
            <a:r>
              <a:rPr lang="en-US" dirty="0" smtClean="0">
                <a:solidFill>
                  <a:srgbClr val="062F67"/>
                </a:solidFill>
                <a:latin typeface="+mn-lt"/>
              </a:rPr>
              <a:t>JIRA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,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Power Converter Logs</a:t>
            </a:r>
          </a:p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to be investigated…</a:t>
            </a:r>
          </a:p>
        </p:txBody>
      </p:sp>
    </p:spTree>
    <p:extLst>
      <p:ext uri="{BB962C8B-B14F-4D97-AF65-F5344CB8AC3E}">
        <p14:creationId xmlns:p14="http://schemas.microsoft.com/office/powerpoint/2010/main" val="89598872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endParaRPr lang="en-US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" y="916457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62F67"/>
                </a:solidFill>
                <a:latin typeface="+mn-lt"/>
              </a:rPr>
              <a:t>3. Viewing and Reporting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996707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+mn-lt"/>
              </a:rPr>
              <a:t>Outstanding Faults List</a:t>
            </a:r>
            <a:endParaRPr lang="en-US" dirty="0">
              <a:solidFill>
                <a:srgbClr val="3366FF"/>
              </a:solidFill>
              <a:latin typeface="+mn-lt"/>
            </a:endParaRPr>
          </a:p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All faults which are active at a requested moment in time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1711710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+mn-lt"/>
              </a:rPr>
              <a:t>Availability Tracking</a:t>
            </a:r>
            <a:endParaRPr lang="en-US" dirty="0">
              <a:solidFill>
                <a:srgbClr val="3366FF"/>
              </a:solidFill>
              <a:latin typeface="+mn-lt"/>
            </a:endParaRPr>
          </a:p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system / sub-system availability shown across a defined time frame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3629122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+mn-lt"/>
              </a:rPr>
              <a:t>Availability Matrices</a:t>
            </a:r>
            <a:endParaRPr lang="en-US" dirty="0">
              <a:solidFill>
                <a:srgbClr val="3366FF"/>
              </a:solidFill>
              <a:latin typeface="+mn-lt"/>
            </a:endParaRPr>
          </a:p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For systems completing “failure-mode” the availability matrices drawn on the fly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913" y="2408623"/>
            <a:ext cx="5210175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472" y="4213897"/>
            <a:ext cx="2599055" cy="18859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04800" y="6099847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+mn-lt"/>
              </a:rPr>
              <a:t>Cardiogram</a:t>
            </a:r>
            <a:endParaRPr lang="en-US" dirty="0">
              <a:solidFill>
                <a:srgbClr val="3366FF"/>
              </a:solidFill>
              <a:latin typeface="+mn-lt"/>
            </a:endParaRPr>
          </a:p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The most interesting view…</a:t>
            </a:r>
          </a:p>
        </p:txBody>
      </p:sp>
    </p:spTree>
    <p:extLst>
      <p:ext uri="{BB962C8B-B14F-4D97-AF65-F5344CB8AC3E}">
        <p14:creationId xmlns:p14="http://schemas.microsoft.com/office/powerpoint/2010/main" val="21742936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371929" y="3105834"/>
            <a:ext cx="2400273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baseline="0" dirty="0" smtClean="0">
                <a:solidFill>
                  <a:srgbClr val="FFFFFF"/>
                </a:solidFill>
                <a:latin typeface="Calibri" pitchFamily="34" charset="0"/>
              </a:rPr>
              <a:t>Cardiogram</a:t>
            </a:r>
            <a:endParaRPr lang="en-US" sz="3600" b="1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8455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133600" y="1189580"/>
            <a:ext cx="5105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1.    LHC Physics in Context of Availability</a:t>
            </a:r>
            <a:endParaRPr lang="en-US" dirty="0" smtClean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90800" y="1528134"/>
            <a:ext cx="2895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Key Performance Indicators</a:t>
            </a:r>
          </a:p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Availability 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vs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Operation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33600" y="2245426"/>
            <a:ext cx="5105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2.    Tracking Availability:  2010-2012</a:t>
            </a:r>
            <a:endParaRPr lang="en-US" dirty="0" smtClean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90800" y="2583980"/>
            <a:ext cx="2895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2012 experience, limitations</a:t>
            </a:r>
          </a:p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System survey results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133600" y="3305272"/>
            <a:ext cx="5105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3.   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Tracking Availability: 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post LS1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Outline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90800" y="3643826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LHC System Availability Tracker (LSAT) Requirements</a:t>
            </a:r>
          </a:p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Implementation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133600" y="4336652"/>
            <a:ext cx="5105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4.    The Cardiogram: August 2012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90800" y="4675206"/>
            <a:ext cx="449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Reverse engineering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133600" y="5160672"/>
            <a:ext cx="5105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5.    The future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590800" y="5499226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Milestones and Timeline</a:t>
            </a:r>
          </a:p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Integration with Maintenance Management</a:t>
            </a:r>
          </a:p>
        </p:txBody>
      </p:sp>
    </p:spTree>
    <p:extLst>
      <p:ext uri="{BB962C8B-B14F-4D97-AF65-F5344CB8AC3E}">
        <p14:creationId xmlns:p14="http://schemas.microsoft.com/office/powerpoint/2010/main" val="247452512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9" grpId="0"/>
      <p:bldP spid="11" grpId="0"/>
      <p:bldP spid="12" grpId="0"/>
      <p:bldP spid="23" grpId="0"/>
      <p:bldP spid="17" grpId="0"/>
      <p:bldP spid="18" grpId="0"/>
      <p:bldP spid="20" grpId="0"/>
      <p:bldP spid="21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Cardiogram – August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978116"/>
            <a:ext cx="1600200" cy="5565226"/>
          </a:xfrm>
          <a:prstGeom prst="rect">
            <a:avLst/>
          </a:prstGeom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485273" y="1261646"/>
            <a:ext cx="3581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energy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485273" y="1841708"/>
            <a:ext cx="3581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beam-1 intensity</a:t>
            </a:r>
          </a:p>
          <a:p>
            <a:pPr marL="342900" indent="-342900" algn="ctr" eaLnBrk="0" hangingPunct="0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beam-2 intensity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485273" y="2977558"/>
            <a:ext cx="3581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stable beams = producing physics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485273" y="3276600"/>
            <a:ext cx="3581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post-mortem = beam dump</a:t>
            </a:r>
          </a:p>
        </p:txBody>
      </p:sp>
      <p:sp>
        <p:nvSpPr>
          <p:cNvPr id="5" name="Right Brace 4"/>
          <p:cNvSpPr/>
          <p:nvPr/>
        </p:nvSpPr>
        <p:spPr bwMode="auto">
          <a:xfrm>
            <a:off x="3657600" y="3615154"/>
            <a:ext cx="381000" cy="2861846"/>
          </a:xfrm>
          <a:prstGeom prst="rightBrace">
            <a:avLst>
              <a:gd name="adj1" fmla="val 45764"/>
              <a:gd name="adj2" fmla="val 50000"/>
            </a:avLst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485273" y="4876800"/>
            <a:ext cx="3581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faults recorded</a:t>
            </a:r>
          </a:p>
        </p:txBody>
      </p:sp>
    </p:spTree>
    <p:extLst>
      <p:ext uri="{BB962C8B-B14F-4D97-AF65-F5344CB8AC3E}">
        <p14:creationId xmlns:p14="http://schemas.microsoft.com/office/powerpoint/2010/main" val="216464906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5" grpId="0" animBg="1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Cardiogram – August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334000" y="1261646"/>
            <a:ext cx="3581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energy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334000" y="1841708"/>
            <a:ext cx="3581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beam-1 intensity</a:t>
            </a:r>
          </a:p>
          <a:p>
            <a:pPr marL="342900" indent="-342900" algn="ctr" eaLnBrk="0" hangingPunct="0"/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beam-2 intensity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334000" y="2977558"/>
            <a:ext cx="3581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stable beams = producing physics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334000" y="3276600"/>
            <a:ext cx="3581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post-mortem = beam dump</a:t>
            </a:r>
          </a:p>
        </p:txBody>
      </p:sp>
      <p:sp>
        <p:nvSpPr>
          <p:cNvPr id="5" name="Right Brace 4"/>
          <p:cNvSpPr/>
          <p:nvPr/>
        </p:nvSpPr>
        <p:spPr bwMode="auto">
          <a:xfrm>
            <a:off x="6019800" y="3630463"/>
            <a:ext cx="381000" cy="2861846"/>
          </a:xfrm>
          <a:prstGeom prst="rightBrace">
            <a:avLst>
              <a:gd name="adj1" fmla="val 45764"/>
              <a:gd name="adj2" fmla="val 50000"/>
            </a:avLst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334000" y="4876800"/>
            <a:ext cx="3581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faults recorded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049273"/>
            <a:ext cx="4366071" cy="547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381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Cardiogram – August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25492"/>
            <a:ext cx="8382000" cy="5084513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5800" y="4572000"/>
            <a:ext cx="8001000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The whole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raw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cardiogram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for August 2012 is in the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indico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folder with this presentation</a:t>
            </a:r>
          </a:p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modified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cardiogram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showing some consolidated information is also found there</a:t>
            </a:r>
          </a:p>
        </p:txBody>
      </p:sp>
    </p:spTree>
    <p:extLst>
      <p:ext uri="{BB962C8B-B14F-4D97-AF65-F5344CB8AC3E}">
        <p14:creationId xmlns:p14="http://schemas.microsoft.com/office/powerpoint/2010/main" val="375540531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81"/>
            <a:ext cx="8382000" cy="50845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381000" y="2362200"/>
            <a:ext cx="8610600" cy="4495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546" y="2968944"/>
            <a:ext cx="4868054" cy="134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996" y="4159569"/>
            <a:ext cx="4969604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4227163"/>
            <a:ext cx="4969604" cy="134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5527879"/>
            <a:ext cx="4969604" cy="134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996" y="5505450"/>
            <a:ext cx="4969604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86466" y="2630390"/>
            <a:ext cx="39710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n-lt"/>
              </a:rPr>
              <a:t>Information to be Displayed in the Fault Area:</a:t>
            </a:r>
            <a:endParaRPr lang="en-GB" dirty="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889250"/>
            <a:ext cx="4868054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456570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27364" y="3105834"/>
            <a:ext cx="4889415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baseline="0" dirty="0" smtClean="0">
                <a:solidFill>
                  <a:srgbClr val="FFFFFF"/>
                </a:solidFill>
                <a:latin typeface="Calibri" pitchFamily="34" charset="0"/>
              </a:rPr>
              <a:t>Milestones</a:t>
            </a:r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 and Timeline</a:t>
            </a:r>
          </a:p>
        </p:txBody>
      </p:sp>
    </p:spTree>
    <p:extLst>
      <p:ext uri="{BB962C8B-B14F-4D97-AF65-F5344CB8AC3E}">
        <p14:creationId xmlns:p14="http://schemas.microsoft.com/office/powerpoint/2010/main" val="219200573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98" y="1266825"/>
            <a:ext cx="7804404" cy="566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-76200" y="6553200"/>
            <a:ext cx="93726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Q. What will a “Maintenance  Tracker” cover? </a:t>
            </a:r>
            <a:endParaRPr lang="en-GB" sz="3000" dirty="0"/>
          </a:p>
        </p:txBody>
      </p:sp>
      <p:sp>
        <p:nvSpPr>
          <p:cNvPr id="17" name="Rectangle 16"/>
          <p:cNvSpPr/>
          <p:nvPr/>
        </p:nvSpPr>
        <p:spPr>
          <a:xfrm>
            <a:off x="6278747" y="2743200"/>
            <a:ext cx="1142999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062F67"/>
            </a:solidFill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585 dumps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609600" y="4038600"/>
            <a:ext cx="6240646" cy="1295400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1" y="923925"/>
            <a:ext cx="8763000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machine events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that need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maintenance / repair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to continue operation…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2209800" y="2667000"/>
            <a:ext cx="2400301" cy="381000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278747" y="3152775"/>
            <a:ext cx="1142999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062F67"/>
            </a:solidFill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≈50%</a:t>
            </a:r>
          </a:p>
        </p:txBody>
      </p:sp>
    </p:spTree>
    <p:extLst>
      <p:ext uri="{BB962C8B-B14F-4D97-AF65-F5344CB8AC3E}">
        <p14:creationId xmlns:p14="http://schemas.microsoft.com/office/powerpoint/2010/main" val="33716795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Q. What will a “Maintenance  Tracker” miss? </a:t>
            </a:r>
            <a:endParaRPr lang="en-GB" sz="3000" dirty="0"/>
          </a:p>
        </p:txBody>
      </p:sp>
      <p:sp>
        <p:nvSpPr>
          <p:cNvPr id="10" name="Rectangle 9"/>
          <p:cNvSpPr/>
          <p:nvPr/>
        </p:nvSpPr>
        <p:spPr>
          <a:xfrm>
            <a:off x="228601" y="990600"/>
            <a:ext cx="8763000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machine events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that do not need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maintenance / repair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to continue operation…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1" y="1772483"/>
            <a:ext cx="8763000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Operator = End of Fill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601" y="2302877"/>
            <a:ext cx="8763000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Feedback events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8601" y="2912477"/>
            <a:ext cx="8763000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Beam Loss / UFO events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8601" y="3429000"/>
            <a:ext cx="8763000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Pre-cycles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28601" y="3907423"/>
            <a:ext cx="8763000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Transfer Line Steering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28601" y="4436477"/>
            <a:ext cx="8763000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Waiting for handshakes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28601" y="5257800"/>
            <a:ext cx="8763000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The maintenance / asset management tool alone will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not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provide the information needed.</a:t>
            </a:r>
          </a:p>
        </p:txBody>
      </p:sp>
    </p:spTree>
    <p:extLst>
      <p:ext uri="{BB962C8B-B14F-4D97-AF65-F5344CB8AC3E}">
        <p14:creationId xmlns:p14="http://schemas.microsoft.com/office/powerpoint/2010/main" val="247865935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28600" y="2407860"/>
            <a:ext cx="678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2014: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47875" y="2444911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/>
            <a:r>
              <a:rPr lang="en-US" dirty="0" err="1" smtClean="0">
                <a:solidFill>
                  <a:schemeClr val="accent6"/>
                </a:solidFill>
                <a:latin typeface="Calibri" pitchFamily="34" charset="0"/>
              </a:rPr>
              <a:t>eLogbook</a:t>
            </a:r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– additional fields</a:t>
            </a:r>
          </a:p>
          <a:p>
            <a:pPr marL="342900" indent="-342900" algn="l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Interpreter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feasibility  and first implementation</a:t>
            </a:r>
          </a:p>
          <a:p>
            <a:pPr marL="342900" indent="-342900" algn="l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Viewer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– first implementation</a:t>
            </a:r>
          </a:p>
          <a:p>
            <a:pPr marL="342900" indent="-342900" algn="l"/>
            <a:endParaRPr lang="en-US" dirty="0">
              <a:solidFill>
                <a:srgbClr val="3366FF"/>
              </a:solidFill>
              <a:latin typeface="Calibri" pitchFamily="34" charset="0"/>
            </a:endParaRPr>
          </a:p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Reverse engineering more data from </a:t>
            </a:r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2012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…</a:t>
            </a:r>
          </a:p>
          <a:p>
            <a:pPr marL="342900" indent="-342900" algn="l"/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Milestones and Timeline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3845294"/>
            <a:ext cx="449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3"/>
                </a:solidFill>
                <a:latin typeface="+mn-lt"/>
              </a:rPr>
              <a:t>v1 Prototype </a:t>
            </a:r>
            <a:r>
              <a:rPr lang="en-US" dirty="0" smtClean="0">
                <a:solidFill>
                  <a:schemeClr val="accent3"/>
                </a:solidFill>
                <a:latin typeface="+mn-lt"/>
              </a:rPr>
              <a:t>ready for LHC restart</a:t>
            </a:r>
            <a:endParaRPr lang="en-GB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6400" y="4183848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3"/>
                </a:solidFill>
                <a:latin typeface="+mn-lt"/>
              </a:rPr>
              <a:t>interaction with MMP to identify common areas</a:t>
            </a:r>
            <a:endParaRPr lang="en-GB" dirty="0">
              <a:solidFill>
                <a:schemeClr val="accent3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985429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Milestones and Timeline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1158960"/>
            <a:ext cx="678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2015: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47875" y="896048"/>
            <a:ext cx="678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Every </a:t>
            </a:r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week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– </a:t>
            </a:r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manual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corroboration of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data =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operators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+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experts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Every </a:t>
            </a:r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Technical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Stop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– production of availability snapshot</a:t>
            </a:r>
          </a:p>
          <a:p>
            <a:pPr marL="342900" indent="-342900" algn="l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…Evian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2015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– review of </a:t>
            </a:r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whole year’s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data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48200" y="152400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3"/>
                </a:solidFill>
                <a:latin typeface="+mn-lt"/>
              </a:rPr>
              <a:t>Online tweaking of </a:t>
            </a:r>
            <a:r>
              <a:rPr lang="en-US" dirty="0" smtClean="0">
                <a:solidFill>
                  <a:schemeClr val="accent3"/>
                </a:solidFill>
                <a:latin typeface="+mn-lt"/>
              </a:rPr>
              <a:t>v1 prototype = v2… v3…</a:t>
            </a:r>
            <a:endParaRPr lang="en-US" dirty="0" smtClean="0">
              <a:solidFill>
                <a:schemeClr val="accent3"/>
              </a:solidFill>
              <a:latin typeface="+mn-lt"/>
            </a:endParaRPr>
          </a:p>
          <a:p>
            <a:pPr algn="r"/>
            <a:r>
              <a:rPr lang="en-US" dirty="0" smtClean="0">
                <a:solidFill>
                  <a:schemeClr val="accent3"/>
                </a:solidFill>
                <a:latin typeface="+mn-lt"/>
              </a:rPr>
              <a:t>Determine “usefulness”</a:t>
            </a:r>
            <a:endParaRPr lang="en-GB" dirty="0">
              <a:solidFill>
                <a:schemeClr val="accent3"/>
              </a:solidFill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77" y="2398415"/>
            <a:ext cx="2894323" cy="3630964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2743200"/>
            <a:ext cx="4295775" cy="8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213897"/>
            <a:ext cx="2599055" cy="1885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781532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Milestones and Timeline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838200"/>
            <a:ext cx="678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Longer term: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6400" y="6172200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3"/>
                </a:solidFill>
                <a:latin typeface="+mn-lt"/>
              </a:rPr>
              <a:t>Regular interaction with MMP whilst we learn</a:t>
            </a:r>
            <a:endParaRPr lang="en-GB" dirty="0">
              <a:solidFill>
                <a:schemeClr val="accent3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401763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401763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401763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401763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401763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401763"/>
            <a:ext cx="756285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295900" y="914400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+mn-lt"/>
              </a:rPr>
              <a:t>L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HC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S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ystem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A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vailability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T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racker</a:t>
            </a:r>
            <a:endParaRPr lang="en-GB" dirty="0">
              <a:solidFill>
                <a:srgbClr val="3366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011705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68538" y="3105834"/>
            <a:ext cx="4407039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baseline="0" dirty="0" smtClean="0">
                <a:solidFill>
                  <a:srgbClr val="FFFFFF"/>
                </a:solidFill>
                <a:latin typeface="Calibri" pitchFamily="34" charset="0"/>
              </a:rPr>
              <a:t>Context</a:t>
            </a:r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 of Availability</a:t>
            </a:r>
          </a:p>
        </p:txBody>
      </p:sp>
    </p:spTree>
    <p:extLst>
      <p:ext uri="{BB962C8B-B14F-4D97-AF65-F5344CB8AC3E}">
        <p14:creationId xmlns:p14="http://schemas.microsoft.com/office/powerpoint/2010/main" val="24559451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52400" y="3107323"/>
            <a:ext cx="8839200" cy="3217277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062F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28600" y="4236011"/>
            <a:ext cx="861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66FF"/>
                </a:solidFill>
                <a:latin typeface="+mn-lt"/>
              </a:rPr>
              <a:t>to </a:t>
            </a:r>
            <a:r>
              <a:rPr lang="en-US" dirty="0" err="1" smtClean="0">
                <a:solidFill>
                  <a:srgbClr val="3366FF"/>
                </a:solidFill>
                <a:latin typeface="+mn-lt"/>
              </a:rPr>
              <a:t>optimise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time in physics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and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faults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we must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track faults 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coherently</a:t>
            </a:r>
            <a:endParaRPr lang="en-GB" dirty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8600" y="3257550"/>
            <a:ext cx="678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/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inverse </a:t>
            </a:r>
            <a:r>
              <a:rPr lang="en-US" dirty="0" err="1">
                <a:solidFill>
                  <a:srgbClr val="062F67"/>
                </a:solidFill>
                <a:latin typeface="Calibri" pitchFamily="34" charset="0"/>
              </a:rPr>
              <a:t>femtobarn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is a performance metric of LHC…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47875" y="3596104"/>
            <a:ext cx="678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… a function of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time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 physics,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faults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, beam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performance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and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turnaround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time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cxnSp>
        <p:nvCxnSpPr>
          <p:cNvPr id="46" name="Straight Connector 45"/>
          <p:cNvCxnSpPr>
            <a:endCxn id="43" idx="3"/>
          </p:cNvCxnSpPr>
          <p:nvPr/>
        </p:nvCxnSpPr>
        <p:spPr bwMode="auto">
          <a:xfrm>
            <a:off x="5334000" y="3765381"/>
            <a:ext cx="349567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5562600" y="3318539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+mn-lt"/>
              </a:rPr>
              <a:t>&amp; machine understanding</a:t>
            </a:r>
            <a:endParaRPr lang="en-GB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Conclusions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4804946"/>
            <a:ext cx="861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+mn-lt"/>
              </a:rPr>
              <a:t>LHC System Availability Tracker 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based on the </a:t>
            </a:r>
            <a:r>
              <a:rPr lang="en-US" dirty="0" err="1" smtClean="0">
                <a:solidFill>
                  <a:srgbClr val="062F67"/>
                </a:solidFill>
                <a:latin typeface="+mn-lt"/>
              </a:rPr>
              <a:t>eLogbook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… 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developed in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2014</a:t>
            </a:r>
            <a:endParaRPr lang="en-GB" dirty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600" y="5257800"/>
            <a:ext cx="861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+mn-lt"/>
              </a:rPr>
              <a:t>prototype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with manual interaction… used in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2015</a:t>
            </a:r>
            <a:endParaRPr lang="en-GB" dirty="0">
              <a:solidFill>
                <a:srgbClr val="062F67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8600" y="5715000"/>
            <a:ext cx="861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If LSAT worthwhile integrate into other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asset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/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maintenance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 tracker tools… 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2015+</a:t>
            </a:r>
            <a:endParaRPr lang="en-GB" dirty="0">
              <a:solidFill>
                <a:srgbClr val="062F67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1114961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3366FF"/>
                </a:solidFill>
                <a:latin typeface="+mn-lt"/>
              </a:rPr>
              <a:t>AWG 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aims at providing a tool, </a:t>
            </a:r>
            <a:r>
              <a:rPr lang="en-US" dirty="0">
                <a:solidFill>
                  <a:srgbClr val="3366FF"/>
                </a:solidFill>
                <a:latin typeface="+mn-lt"/>
              </a:rPr>
              <a:t>gathering and generating required 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information for availability tracking.  Information gathered will be used to generate </a:t>
            </a:r>
            <a:r>
              <a:rPr lang="en-US" dirty="0">
                <a:solidFill>
                  <a:srgbClr val="3366FF"/>
                </a:solidFill>
                <a:latin typeface="+mn-lt"/>
              </a:rPr>
              <a:t>reports and views to assess </a:t>
            </a:r>
            <a:r>
              <a:rPr lang="en-US" dirty="0">
                <a:solidFill>
                  <a:srgbClr val="062F67"/>
                </a:solidFill>
                <a:latin typeface="+mn-lt"/>
              </a:rPr>
              <a:t>LHC availability </a:t>
            </a:r>
            <a:r>
              <a:rPr lang="en-US" dirty="0">
                <a:solidFill>
                  <a:srgbClr val="3366FF"/>
                </a:solidFill>
                <a:latin typeface="+mn-lt"/>
              </a:rPr>
              <a:t>in the </a:t>
            </a:r>
            <a:r>
              <a:rPr lang="en-US" dirty="0">
                <a:solidFill>
                  <a:srgbClr val="062F67"/>
                </a:solidFill>
                <a:latin typeface="+mn-lt"/>
              </a:rPr>
              <a:t>post LS1 </a:t>
            </a:r>
            <a:r>
              <a:rPr lang="en-US" dirty="0">
                <a:solidFill>
                  <a:srgbClr val="3366FF"/>
                </a:solidFill>
                <a:latin typeface="+mn-lt"/>
              </a:rPr>
              <a:t>era. </a:t>
            </a:r>
            <a:endParaRPr lang="en-US" dirty="0" smtClean="0">
              <a:solidFill>
                <a:srgbClr val="3366FF"/>
              </a:solidFill>
              <a:latin typeface="+mn-lt"/>
            </a:endParaRPr>
          </a:p>
          <a:p>
            <a:pPr algn="l"/>
            <a:endParaRPr lang="en-US" dirty="0" smtClean="0">
              <a:solidFill>
                <a:srgbClr val="3366FF"/>
              </a:solidFill>
              <a:latin typeface="+mn-lt"/>
            </a:endParaRPr>
          </a:p>
          <a:p>
            <a:pPr algn="l"/>
            <a:r>
              <a:rPr lang="en-US" dirty="0" smtClean="0">
                <a:solidFill>
                  <a:srgbClr val="3366FF"/>
                </a:solidFill>
                <a:latin typeface="+mn-lt"/>
              </a:rPr>
              <a:t>AWG will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collaborate with MMP 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on defining and exploiting tools and needs required for effective tracking of availability and measuring effects on physics performance of the LHC.</a:t>
            </a:r>
            <a:endParaRPr lang="en-GB" dirty="0">
              <a:solidFill>
                <a:srgbClr val="3366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029022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1" grpId="0"/>
      <p:bldP spid="42" grpId="0"/>
      <p:bldP spid="43" grpId="0"/>
      <p:bldP spid="47" grpId="0"/>
      <p:bldP spid="17" grpId="0"/>
      <p:bldP spid="20" grpId="0"/>
      <p:bldP spid="2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85880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of Availability</a:t>
            </a:r>
            <a:endParaRPr lang="en-GB" dirty="0"/>
          </a:p>
        </p:txBody>
      </p:sp>
      <p:sp>
        <p:nvSpPr>
          <p:cNvPr id="4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4</a:t>
            </a:fld>
            <a:endParaRPr lang="en-US" b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107" y="1149350"/>
            <a:ext cx="4141787" cy="252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107" y="1149350"/>
            <a:ext cx="4141787" cy="252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107" y="1146175"/>
            <a:ext cx="4141787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107" y="1146175"/>
            <a:ext cx="4141787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107" y="1146175"/>
            <a:ext cx="4141787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107" y="1146175"/>
            <a:ext cx="4141787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Rectangle 13"/>
          <p:cNvSpPr>
            <a:spLocks noChangeArrowheads="1"/>
          </p:cNvSpPr>
          <p:nvPr/>
        </p:nvSpPr>
        <p:spPr bwMode="auto">
          <a:xfrm>
            <a:off x="533400" y="4483387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l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integrated luminosity is a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function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of…</a:t>
            </a:r>
          </a:p>
        </p:txBody>
      </p:sp>
      <p:sp>
        <p:nvSpPr>
          <p:cNvPr id="34" name="Rectangle 13"/>
          <p:cNvSpPr>
            <a:spLocks noChangeArrowheads="1"/>
          </p:cNvSpPr>
          <p:nvPr/>
        </p:nvSpPr>
        <p:spPr bwMode="auto">
          <a:xfrm>
            <a:off x="533400" y="5029200"/>
            <a:ext cx="8077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>
              <a:buFont typeface="+mj-lt"/>
              <a:buAutoNum type="arabicPeriod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time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colliding physics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beams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turnaround</a:t>
            </a:r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between successive physics beams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time to clear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faults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algn="ctr" eaLnBrk="0" hangingPunct="0">
              <a:buFont typeface="+mj-lt"/>
              <a:buAutoNum type="arabicPeriod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physics performance during colliding beams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2590800" y="5965343"/>
            <a:ext cx="40386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76200" y="5542642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+mn-lt"/>
              </a:rPr>
              <a:t>machine understanding</a:t>
            </a:r>
          </a:p>
          <a:p>
            <a:r>
              <a:rPr lang="en-US" dirty="0" smtClean="0">
                <a:solidFill>
                  <a:schemeClr val="accent3"/>
                </a:solidFill>
                <a:latin typeface="+mn-lt"/>
              </a:rPr>
              <a:t>&amp; operator skill</a:t>
            </a:r>
            <a:endParaRPr lang="en-GB" dirty="0">
              <a:solidFill>
                <a:schemeClr val="accent3"/>
              </a:solidFill>
              <a:latin typeface="+mn-lt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2590800" y="5457110"/>
            <a:ext cx="39624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Rectangle 4"/>
          <p:cNvSpPr/>
          <p:nvPr/>
        </p:nvSpPr>
        <p:spPr bwMode="auto">
          <a:xfrm>
            <a:off x="3124200" y="5029200"/>
            <a:ext cx="2895600" cy="304800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3124200" y="5542642"/>
            <a:ext cx="2895600" cy="304800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58000" y="5287833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+mn-lt"/>
              </a:rPr>
              <a:t>availability!</a:t>
            </a:r>
            <a:endParaRPr lang="en-GB" dirty="0">
              <a:solidFill>
                <a:srgbClr val="008000"/>
              </a:solidFill>
              <a:latin typeface="+mn-lt"/>
            </a:endParaRPr>
          </a:p>
        </p:txBody>
      </p:sp>
      <p:cxnSp>
        <p:nvCxnSpPr>
          <p:cNvPr id="7" name="Straight Connector 6"/>
          <p:cNvCxnSpPr>
            <a:stCxn id="5" idx="3"/>
          </p:cNvCxnSpPr>
          <p:nvPr/>
        </p:nvCxnSpPr>
        <p:spPr bwMode="auto">
          <a:xfrm>
            <a:off x="6019800" y="5181600"/>
            <a:ext cx="1295400" cy="27551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stCxn id="39" idx="3"/>
          </p:cNvCxnSpPr>
          <p:nvPr/>
        </p:nvCxnSpPr>
        <p:spPr bwMode="auto">
          <a:xfrm flipV="1">
            <a:off x="6019800" y="5457110"/>
            <a:ext cx="1295400" cy="2379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211" y="1146175"/>
            <a:ext cx="4141787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211" y="1146175"/>
            <a:ext cx="4141787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211" y="1146175"/>
            <a:ext cx="4141787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211" y="1143000"/>
            <a:ext cx="4141787" cy="2535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533400" y="62484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These are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not independent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variables</a:t>
            </a:r>
          </a:p>
        </p:txBody>
      </p:sp>
    </p:spTree>
    <p:extLst>
      <p:ext uri="{BB962C8B-B14F-4D97-AF65-F5344CB8AC3E}">
        <p14:creationId xmlns:p14="http://schemas.microsoft.com/office/powerpoint/2010/main" val="38201845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6" grpId="0"/>
      <p:bldP spid="5" grpId="0" animBg="1"/>
      <p:bldP spid="39" grpId="0" animBg="1"/>
      <p:bldP spid="40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of Availability</a:t>
            </a:r>
            <a:endParaRPr lang="en-GB" dirty="0"/>
          </a:p>
        </p:txBody>
      </p:sp>
      <p:sp>
        <p:nvSpPr>
          <p:cNvPr id="4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5</a:t>
            </a:fld>
            <a:endParaRPr lang="en-US" b="0" dirty="0"/>
          </a:p>
        </p:txBody>
      </p:sp>
      <p:sp>
        <p:nvSpPr>
          <p:cNvPr id="34" name="Rectangle 13"/>
          <p:cNvSpPr>
            <a:spLocks noChangeArrowheads="1"/>
          </p:cNvSpPr>
          <p:nvPr/>
        </p:nvSpPr>
        <p:spPr bwMode="auto">
          <a:xfrm>
            <a:off x="533400" y="5029200"/>
            <a:ext cx="8077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time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colliding physics </a:t>
            </a: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beams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turnaround</a:t>
            </a:r>
            <a:r>
              <a:rPr lang="en-US" dirty="0">
                <a:solidFill>
                  <a:schemeClr val="accent3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between successive physics beams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time to clear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faults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physics performance during colliding beams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3124200" y="5029200"/>
            <a:ext cx="2895600" cy="304800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3124200" y="5542642"/>
            <a:ext cx="2895600" cy="304800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58000" y="5287833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+mn-lt"/>
              </a:rPr>
              <a:t>availability!</a:t>
            </a:r>
            <a:endParaRPr lang="en-GB" dirty="0">
              <a:solidFill>
                <a:srgbClr val="008000"/>
              </a:solidFill>
              <a:latin typeface="+mn-lt"/>
            </a:endParaRPr>
          </a:p>
        </p:txBody>
      </p:sp>
      <p:cxnSp>
        <p:nvCxnSpPr>
          <p:cNvPr id="7" name="Straight Connector 6"/>
          <p:cNvCxnSpPr>
            <a:stCxn id="5" idx="3"/>
          </p:cNvCxnSpPr>
          <p:nvPr/>
        </p:nvCxnSpPr>
        <p:spPr bwMode="auto">
          <a:xfrm>
            <a:off x="6019800" y="5181600"/>
            <a:ext cx="1295400" cy="27551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stCxn id="39" idx="3"/>
          </p:cNvCxnSpPr>
          <p:nvPr/>
        </p:nvCxnSpPr>
        <p:spPr bwMode="auto">
          <a:xfrm flipV="1">
            <a:off x="6019800" y="5457110"/>
            <a:ext cx="1295400" cy="2379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533400" y="26670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the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vailability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W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orking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roup has been concentrating on understanding these relationships</a:t>
            </a: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533400" y="3077290"/>
            <a:ext cx="8077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Studied 2010-2012 availability</a:t>
            </a:r>
          </a:p>
          <a:p>
            <a:pPr marL="342900" indent="-342900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Studied protection system dependability</a:t>
            </a:r>
          </a:p>
          <a:p>
            <a:pPr marL="342900" indent="-342900" eaLnBrk="0" hangingPunct="0"/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Analysed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methods currently employed</a:t>
            </a:r>
          </a:p>
          <a:p>
            <a:pPr marL="342900" indent="-342900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Proposes a future direction</a:t>
            </a:r>
          </a:p>
        </p:txBody>
      </p:sp>
    </p:spTree>
    <p:extLst>
      <p:ext uri="{BB962C8B-B14F-4D97-AF65-F5344CB8AC3E}">
        <p14:creationId xmlns:p14="http://schemas.microsoft.com/office/powerpoint/2010/main" val="270898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34930" y="3105834"/>
            <a:ext cx="5274264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baseline="0" dirty="0" smtClean="0">
                <a:solidFill>
                  <a:srgbClr val="FFFFFF"/>
                </a:solidFill>
                <a:latin typeface="Calibri" pitchFamily="34" charset="0"/>
              </a:rPr>
              <a:t>Fault Tracking: 2010 - 2012</a:t>
            </a:r>
            <a:endParaRPr lang="en-US" sz="3600" b="1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77494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Survey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2895600"/>
            <a:ext cx="8458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66FF"/>
                </a:solidFill>
                <a:latin typeface="+mj-lt"/>
              </a:rPr>
              <a:t>Q1: How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systems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find </a:t>
            </a:r>
            <a:r>
              <a:rPr lang="en-US" dirty="0">
                <a:solidFill>
                  <a:srgbClr val="062F67"/>
                </a:solidFill>
                <a:latin typeface="+mj-lt"/>
              </a:rPr>
              <a:t>out </a:t>
            </a:r>
            <a:r>
              <a:rPr lang="en-US" dirty="0">
                <a:solidFill>
                  <a:srgbClr val="3366FF"/>
                </a:solidFill>
                <a:latin typeface="+mj-lt"/>
              </a:rPr>
              <a:t>that something is faulty?</a:t>
            </a:r>
          </a:p>
          <a:p>
            <a:endParaRPr lang="en-US" dirty="0">
              <a:solidFill>
                <a:srgbClr val="3366FF"/>
              </a:solidFill>
              <a:latin typeface="+mj-lt"/>
            </a:endParaRPr>
          </a:p>
          <a:p>
            <a:r>
              <a:rPr lang="en-US" dirty="0">
                <a:solidFill>
                  <a:srgbClr val="3366FF"/>
                </a:solidFill>
                <a:latin typeface="+mj-lt"/>
              </a:rPr>
              <a:t>Q2: How do 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systems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keep </a:t>
            </a:r>
            <a:r>
              <a:rPr lang="en-US" dirty="0">
                <a:solidFill>
                  <a:srgbClr val="062F67"/>
                </a:solidFill>
                <a:latin typeface="+mj-lt"/>
              </a:rPr>
              <a:t>track </a:t>
            </a:r>
            <a:r>
              <a:rPr lang="en-US" dirty="0">
                <a:solidFill>
                  <a:srgbClr val="3366FF"/>
                </a:solidFill>
                <a:latin typeface="+mj-lt"/>
              </a:rPr>
              <a:t>of what is faulty and needs repairing?</a:t>
            </a:r>
          </a:p>
          <a:p>
            <a:endParaRPr lang="en-US" dirty="0">
              <a:solidFill>
                <a:srgbClr val="3366FF"/>
              </a:solidFill>
              <a:latin typeface="+mj-lt"/>
            </a:endParaRPr>
          </a:p>
          <a:p>
            <a:r>
              <a:rPr lang="en-US" dirty="0">
                <a:solidFill>
                  <a:srgbClr val="3366FF"/>
                </a:solidFill>
                <a:latin typeface="+mj-lt"/>
              </a:rPr>
              <a:t>Q3: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root </a:t>
            </a:r>
            <a:r>
              <a:rPr lang="en-US" dirty="0">
                <a:solidFill>
                  <a:srgbClr val="062F67"/>
                </a:solidFill>
                <a:latin typeface="+mj-lt"/>
              </a:rPr>
              <a:t>cause / failure mode </a:t>
            </a:r>
            <a:r>
              <a:rPr lang="en-US" dirty="0">
                <a:solidFill>
                  <a:srgbClr val="3366FF"/>
                </a:solidFill>
                <a:latin typeface="+mj-lt"/>
              </a:rPr>
              <a:t>of every fault / event identified?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1447800"/>
            <a:ext cx="8458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j-lt"/>
              </a:rPr>
              <a:t>Three key questions:</a:t>
            </a:r>
            <a:endParaRPr lang="en-US" dirty="0">
              <a:solidFill>
                <a:srgbClr val="3366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25164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Survey – Typical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66800"/>
            <a:ext cx="8115300" cy="47434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8600" y="5974348"/>
            <a:ext cx="8458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  <a:latin typeface="+mj-lt"/>
              </a:rPr>
              <a:t>… there are </a:t>
            </a:r>
            <a:r>
              <a:rPr lang="en-US" dirty="0" smtClean="0">
                <a:solidFill>
                  <a:srgbClr val="062F67"/>
                </a:solidFill>
                <a:latin typeface="+mj-lt"/>
              </a:rPr>
              <a:t>more</a:t>
            </a:r>
            <a:r>
              <a:rPr lang="en-US" dirty="0" smtClean="0">
                <a:solidFill>
                  <a:srgbClr val="3366FF"/>
                </a:solidFill>
                <a:latin typeface="+mj-lt"/>
              </a:rPr>
              <a:t> rows</a:t>
            </a:r>
            <a:endParaRPr lang="en-US" dirty="0">
              <a:solidFill>
                <a:srgbClr val="3366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35325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 / Event Information Flow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H="1" flipV="1">
            <a:off x="1504950" y="4535707"/>
            <a:ext cx="476250" cy="3635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Rectangle 6"/>
          <p:cNvSpPr/>
          <p:nvPr/>
        </p:nvSpPr>
        <p:spPr>
          <a:xfrm>
            <a:off x="1371600" y="4899244"/>
            <a:ext cx="16317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j-lt"/>
              </a:rPr>
              <a:t>for each </a:t>
            </a:r>
          </a:p>
          <a:p>
            <a:r>
              <a:rPr lang="en-US" dirty="0" smtClean="0">
                <a:solidFill>
                  <a:srgbClr val="3366FF"/>
                </a:solidFill>
                <a:latin typeface="+mj-lt"/>
              </a:rPr>
              <a:t>equipment group</a:t>
            </a:r>
            <a:endParaRPr lang="en-GB" dirty="0">
              <a:solidFill>
                <a:srgbClr val="3366FF"/>
              </a:solidFill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2286000" y="4535707"/>
            <a:ext cx="488729" cy="3635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5253479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TODD index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32601</TotalTime>
  <Words>828</Words>
  <Application>Microsoft Office PowerPoint</Application>
  <PresentationFormat>On-screen Show (4:3)</PresentationFormat>
  <Paragraphs>171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BTODD primary master</vt:lpstr>
      <vt:lpstr>BTODD index master</vt:lpstr>
      <vt:lpstr>1_BTODD primary master</vt:lpstr>
      <vt:lpstr>PowerPoint Presentation</vt:lpstr>
      <vt:lpstr>Outline</vt:lpstr>
      <vt:lpstr>PowerPoint Presentation</vt:lpstr>
      <vt:lpstr>Context of Availability</vt:lpstr>
      <vt:lpstr>Context of Availability</vt:lpstr>
      <vt:lpstr>PowerPoint Presentation</vt:lpstr>
      <vt:lpstr>The Survey</vt:lpstr>
      <vt:lpstr>The Survey – Typical Results</vt:lpstr>
      <vt:lpstr>Fault / Event Information Flow</vt:lpstr>
      <vt:lpstr>Dump Cause – 2012</vt:lpstr>
      <vt:lpstr>PowerPoint Presentation</vt:lpstr>
      <vt:lpstr>Fault / Event Information Flow</vt:lpstr>
      <vt:lpstr>Fault / Event Information Flow</vt:lpstr>
      <vt:lpstr>Fault / Event Information Flow</vt:lpstr>
      <vt:lpstr>Fault / Event Information Flow</vt:lpstr>
      <vt:lpstr>PowerPoint Presentation</vt:lpstr>
      <vt:lpstr>PowerPoint Presentation</vt:lpstr>
      <vt:lpstr>PowerPoint Presentation</vt:lpstr>
      <vt:lpstr>PowerPoint Presentation</vt:lpstr>
      <vt:lpstr>Cardiogram – August 2012</vt:lpstr>
      <vt:lpstr>Cardiogram – August 2012</vt:lpstr>
      <vt:lpstr>Cardiogram – August 2012</vt:lpstr>
      <vt:lpstr>PowerPoint Presentation</vt:lpstr>
      <vt:lpstr>PowerPoint Presentation</vt:lpstr>
      <vt:lpstr>Q. What will a “Maintenance  Tracker” cover? </vt:lpstr>
      <vt:lpstr>Q. What will a “Maintenance  Tracker” miss? </vt:lpstr>
      <vt:lpstr>Milestones and Timeline</vt:lpstr>
      <vt:lpstr>Milestones and Timeline</vt:lpstr>
      <vt:lpstr>Milestones and Timeline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Benjamin Todd</cp:lastModifiedBy>
  <cp:revision>847</cp:revision>
  <cp:lastPrinted>2012-12-10T13:29:21Z</cp:lastPrinted>
  <dcterms:created xsi:type="dcterms:W3CDTF">2004-05-13T09:14:00Z</dcterms:created>
  <dcterms:modified xsi:type="dcterms:W3CDTF">2013-11-27T08:00:16Z</dcterms:modified>
</cp:coreProperties>
</file>