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545" r:id="rId2"/>
    <p:sldId id="413" r:id="rId3"/>
    <p:sldId id="548" r:id="rId4"/>
    <p:sldId id="547" r:id="rId5"/>
    <p:sldId id="549" r:id="rId6"/>
    <p:sldId id="539" r:id="rId7"/>
    <p:sldId id="538" r:id="rId8"/>
    <p:sldId id="424" r:id="rId9"/>
    <p:sldId id="540" r:id="rId10"/>
    <p:sldId id="514" r:id="rId11"/>
    <p:sldId id="429" r:id="rId12"/>
    <p:sldId id="430" r:id="rId13"/>
    <p:sldId id="431" r:id="rId14"/>
    <p:sldId id="572" r:id="rId15"/>
    <p:sldId id="438" r:id="rId16"/>
    <p:sldId id="439" r:id="rId17"/>
    <p:sldId id="550" r:id="rId18"/>
    <p:sldId id="567" r:id="rId19"/>
    <p:sldId id="571" r:id="rId20"/>
    <p:sldId id="560" r:id="rId21"/>
    <p:sldId id="556" r:id="rId22"/>
    <p:sldId id="565" r:id="rId23"/>
    <p:sldId id="554" r:id="rId24"/>
    <p:sldId id="569" r:id="rId25"/>
    <p:sldId id="544" r:id="rId26"/>
    <p:sldId id="570" r:id="rId27"/>
    <p:sldId id="551" r:id="rId28"/>
    <p:sldId id="417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B3B"/>
    <a:srgbClr val="00CC00"/>
    <a:srgbClr val="FF00FF"/>
    <a:srgbClr val="66CCFF"/>
    <a:srgbClr val="18DAF4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82284" autoAdjust="0"/>
  </p:normalViewPr>
  <p:slideViewPr>
    <p:cSldViewPr snapToGrid="0" snapToObjects="1">
      <p:cViewPr>
        <p:scale>
          <a:sx n="75" d="100"/>
          <a:sy n="75" d="100"/>
        </p:scale>
        <p:origin x="-50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0499AB-C09C-4E58-8B3B-AC176F4B084C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8C1580-73EA-413F-811F-DBBCEC6786D2}">
      <dgm:prSet phldrT="[Text]" custT="1"/>
      <dgm:spPr/>
      <dgm:t>
        <a:bodyPr/>
        <a:lstStyle/>
        <a:p>
          <a:pPr>
            <a:spcAft>
              <a:spcPts val="0"/>
            </a:spcAft>
          </a:pPr>
          <a:endParaRPr kumimoji="1" lang="en-GB" sz="1000" b="1" kern="1200" dirty="0" smtClean="0">
            <a:latin typeface="Verdana" pitchFamily="34" charset="0"/>
            <a:cs typeface="Arial" charset="0"/>
          </a:endParaRPr>
        </a:p>
        <a:p>
          <a:pPr>
            <a:spcAft>
              <a:spcPts val="0"/>
            </a:spcAft>
          </a:pPr>
          <a:r>
            <a:rPr kumimoji="1" lang="en-GB" sz="1400" b="1" kern="1200" dirty="0" smtClean="0">
              <a:solidFill>
                <a:schemeClr val="dk1"/>
              </a:solidFill>
              <a:latin typeface="+mj-lt"/>
              <a:ea typeface="+mn-ea"/>
              <a:cs typeface="Arial" charset="0"/>
            </a:rPr>
            <a:t>CMMS Development</a:t>
          </a:r>
          <a:endParaRPr kumimoji="1" lang="en-US" sz="1400" b="1" kern="1200" dirty="0">
            <a:solidFill>
              <a:schemeClr val="dk1"/>
            </a:solidFill>
            <a:latin typeface="+mj-lt"/>
            <a:ea typeface="+mn-ea"/>
            <a:cs typeface="Arial" charset="0"/>
          </a:endParaRPr>
        </a:p>
      </dgm:t>
    </dgm:pt>
    <dgm:pt modelId="{ED6432B9-818F-4D5C-9EAA-91296E2C76D2}" type="sibTrans" cxnId="{9831240F-C4B0-464A-84E0-643F6FED82FB}">
      <dgm:prSet/>
      <dgm:spPr/>
      <dgm:t>
        <a:bodyPr/>
        <a:lstStyle/>
        <a:p>
          <a:endParaRPr lang="en-US" sz="1000"/>
        </a:p>
      </dgm:t>
    </dgm:pt>
    <dgm:pt modelId="{C6CE12FC-BA8F-4117-960F-BB876A5BC0CA}" type="parTrans" cxnId="{9831240F-C4B0-464A-84E0-643F6FED82FB}">
      <dgm:prSet/>
      <dgm:spPr/>
      <dgm:t>
        <a:bodyPr/>
        <a:lstStyle/>
        <a:p>
          <a:endParaRPr lang="en-US" sz="1000"/>
        </a:p>
      </dgm:t>
    </dgm:pt>
    <dgm:pt modelId="{86C053AC-048B-44BF-AEB2-16D5702E1A11}" type="pres">
      <dgm:prSet presAssocID="{740499AB-C09C-4E58-8B3B-AC176F4B084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784BB70-11A2-402A-B0FA-919D74FD1E3D}" type="pres">
      <dgm:prSet presAssocID="{088C1580-73EA-413F-811F-DBBCEC6786D2}" presName="root" presStyleCnt="0"/>
      <dgm:spPr/>
      <dgm:t>
        <a:bodyPr/>
        <a:lstStyle/>
        <a:p>
          <a:endParaRPr lang="fr-FR"/>
        </a:p>
      </dgm:t>
    </dgm:pt>
    <dgm:pt modelId="{36620ACA-F4BF-4B8D-835B-C9041BC440AA}" type="pres">
      <dgm:prSet presAssocID="{088C1580-73EA-413F-811F-DBBCEC6786D2}" presName="rootComposite" presStyleCnt="0"/>
      <dgm:spPr/>
      <dgm:t>
        <a:bodyPr/>
        <a:lstStyle/>
        <a:p>
          <a:endParaRPr lang="fr-FR"/>
        </a:p>
      </dgm:t>
    </dgm:pt>
    <dgm:pt modelId="{11EDFE7A-6A20-49A6-BF23-FC865D736563}" type="pres">
      <dgm:prSet presAssocID="{088C1580-73EA-413F-811F-DBBCEC6786D2}" presName="rootText" presStyleLbl="node1" presStyleIdx="0" presStyleCnt="1" custScaleX="100000" custScaleY="59030" custLinFactNeighborX="2803" custLinFactNeighborY="3721"/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CEB733F-B26C-4D60-A346-864488886821}" type="pres">
      <dgm:prSet presAssocID="{088C1580-73EA-413F-811F-DBBCEC6786D2}" presName="rootConnector" presStyleLbl="node1" presStyleIdx="0" presStyleCnt="1"/>
      <dgm:spPr/>
      <dgm:t>
        <a:bodyPr/>
        <a:lstStyle/>
        <a:p>
          <a:endParaRPr lang="en-US"/>
        </a:p>
      </dgm:t>
    </dgm:pt>
    <dgm:pt modelId="{3B4F5D63-5019-416D-B684-327E7B216ECF}" type="pres">
      <dgm:prSet presAssocID="{088C1580-73EA-413F-811F-DBBCEC6786D2}" presName="childShape" presStyleCnt="0"/>
      <dgm:spPr/>
      <dgm:t>
        <a:bodyPr/>
        <a:lstStyle/>
        <a:p>
          <a:endParaRPr lang="fr-FR"/>
        </a:p>
      </dgm:t>
    </dgm:pt>
  </dgm:ptLst>
  <dgm:cxnLst>
    <dgm:cxn modelId="{D59A0FF0-F5E8-4F41-BF65-31F9173964C6}" type="presOf" srcId="{088C1580-73EA-413F-811F-DBBCEC6786D2}" destId="{11EDFE7A-6A20-49A6-BF23-FC865D736563}" srcOrd="0" destOrd="0" presId="urn:microsoft.com/office/officeart/2005/8/layout/hierarchy3"/>
    <dgm:cxn modelId="{9831240F-C4B0-464A-84E0-643F6FED82FB}" srcId="{740499AB-C09C-4E58-8B3B-AC176F4B084C}" destId="{088C1580-73EA-413F-811F-DBBCEC6786D2}" srcOrd="0" destOrd="0" parTransId="{C6CE12FC-BA8F-4117-960F-BB876A5BC0CA}" sibTransId="{ED6432B9-818F-4D5C-9EAA-91296E2C76D2}"/>
    <dgm:cxn modelId="{D3E6E838-6D90-454B-9180-EA56480491F0}" type="presOf" srcId="{088C1580-73EA-413F-811F-DBBCEC6786D2}" destId="{3CEB733F-B26C-4D60-A346-864488886821}" srcOrd="1" destOrd="0" presId="urn:microsoft.com/office/officeart/2005/8/layout/hierarchy3"/>
    <dgm:cxn modelId="{AC73ED4D-6B10-45F9-B37F-B6B80E5FDAFA}" type="presOf" srcId="{740499AB-C09C-4E58-8B3B-AC176F4B084C}" destId="{86C053AC-048B-44BF-AEB2-16D5702E1A11}" srcOrd="0" destOrd="0" presId="urn:microsoft.com/office/officeart/2005/8/layout/hierarchy3"/>
    <dgm:cxn modelId="{BDABD0A3-310A-4363-A27C-ABE7DE59ACBD}" type="presParOf" srcId="{86C053AC-048B-44BF-AEB2-16D5702E1A11}" destId="{3784BB70-11A2-402A-B0FA-919D74FD1E3D}" srcOrd="0" destOrd="0" presId="urn:microsoft.com/office/officeart/2005/8/layout/hierarchy3"/>
    <dgm:cxn modelId="{DC8AA440-2131-4047-9E4D-02717EB3122B}" type="presParOf" srcId="{3784BB70-11A2-402A-B0FA-919D74FD1E3D}" destId="{36620ACA-F4BF-4B8D-835B-C9041BC440AA}" srcOrd="0" destOrd="0" presId="urn:microsoft.com/office/officeart/2005/8/layout/hierarchy3"/>
    <dgm:cxn modelId="{00AA1F53-8201-4EDA-84F4-A775AAD48BC9}" type="presParOf" srcId="{36620ACA-F4BF-4B8D-835B-C9041BC440AA}" destId="{11EDFE7A-6A20-49A6-BF23-FC865D736563}" srcOrd="0" destOrd="0" presId="urn:microsoft.com/office/officeart/2005/8/layout/hierarchy3"/>
    <dgm:cxn modelId="{D80B88E4-A67F-45F5-B419-1D30E5446A7B}" type="presParOf" srcId="{36620ACA-F4BF-4B8D-835B-C9041BC440AA}" destId="{3CEB733F-B26C-4D60-A346-864488886821}" srcOrd="1" destOrd="0" presId="urn:microsoft.com/office/officeart/2005/8/layout/hierarchy3"/>
    <dgm:cxn modelId="{9D0E8D99-C82A-4C57-AB49-CC204FCCAA86}" type="presParOf" srcId="{3784BB70-11A2-402A-B0FA-919D74FD1E3D}" destId="{3B4F5D63-5019-416D-B684-327E7B216ECF}" srcOrd="1" destOrd="0" presId="urn:microsoft.com/office/officeart/2005/8/layout/hierarchy3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0499AB-C09C-4E58-8B3B-AC176F4B084C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8C1580-73EA-413F-811F-DBBCEC6786D2}">
      <dgm:prSet phldrT="[Text]" custT="1"/>
      <dgm:spPr/>
      <dgm:t>
        <a:bodyPr/>
        <a:lstStyle/>
        <a:p>
          <a:pPr>
            <a:spcAft>
              <a:spcPts val="0"/>
            </a:spcAft>
          </a:pPr>
          <a:endParaRPr kumimoji="1" lang="en-GB" sz="1000" b="1" kern="1200" dirty="0" smtClean="0">
            <a:latin typeface="Verdana" pitchFamily="34" charset="0"/>
            <a:cs typeface="Arial" charset="0"/>
          </a:endParaRPr>
        </a:p>
        <a:p>
          <a:pPr>
            <a:spcAft>
              <a:spcPts val="0"/>
            </a:spcAft>
          </a:pPr>
          <a:r>
            <a:rPr kumimoji="1" lang="en-GB" sz="1400" b="1" kern="1200" dirty="0" smtClean="0">
              <a:solidFill>
                <a:schemeClr val="dk1"/>
              </a:solidFill>
              <a:latin typeface="+mj-lt"/>
              <a:ea typeface="+mn-ea"/>
              <a:cs typeface="Arial" charset="0"/>
            </a:rPr>
            <a:t>CMMS development</a:t>
          </a:r>
          <a:r>
            <a:rPr kumimoji="1" lang="en-US" sz="1400" b="1" kern="1200" dirty="0" smtClean="0">
              <a:solidFill>
                <a:schemeClr val="dk1"/>
              </a:solidFill>
              <a:latin typeface="+mj-lt"/>
              <a:ea typeface="+mn-ea"/>
              <a:cs typeface="Arial" charset="0"/>
            </a:rPr>
            <a:t>  team</a:t>
          </a:r>
          <a:endParaRPr kumimoji="1" lang="en-US" sz="1400" b="1" kern="1200" dirty="0">
            <a:solidFill>
              <a:schemeClr val="dk1"/>
            </a:solidFill>
            <a:latin typeface="+mj-lt"/>
            <a:ea typeface="+mn-ea"/>
            <a:cs typeface="Arial" charset="0"/>
          </a:endParaRPr>
        </a:p>
      </dgm:t>
    </dgm:pt>
    <dgm:pt modelId="{ED6432B9-818F-4D5C-9EAA-91296E2C76D2}" type="sibTrans" cxnId="{9831240F-C4B0-464A-84E0-643F6FED82FB}">
      <dgm:prSet/>
      <dgm:spPr/>
      <dgm:t>
        <a:bodyPr/>
        <a:lstStyle/>
        <a:p>
          <a:endParaRPr lang="en-US" sz="1000"/>
        </a:p>
      </dgm:t>
    </dgm:pt>
    <dgm:pt modelId="{C6CE12FC-BA8F-4117-960F-BB876A5BC0CA}" type="parTrans" cxnId="{9831240F-C4B0-464A-84E0-643F6FED82FB}">
      <dgm:prSet/>
      <dgm:spPr/>
      <dgm:t>
        <a:bodyPr/>
        <a:lstStyle/>
        <a:p>
          <a:endParaRPr lang="en-US" sz="1000"/>
        </a:p>
      </dgm:t>
    </dgm:pt>
    <dgm:pt modelId="{86C053AC-048B-44BF-AEB2-16D5702E1A11}" type="pres">
      <dgm:prSet presAssocID="{740499AB-C09C-4E58-8B3B-AC176F4B084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784BB70-11A2-402A-B0FA-919D74FD1E3D}" type="pres">
      <dgm:prSet presAssocID="{088C1580-73EA-413F-811F-DBBCEC6786D2}" presName="root" presStyleCnt="0"/>
      <dgm:spPr/>
      <dgm:t>
        <a:bodyPr/>
        <a:lstStyle/>
        <a:p>
          <a:endParaRPr lang="fr-FR"/>
        </a:p>
      </dgm:t>
    </dgm:pt>
    <dgm:pt modelId="{36620ACA-F4BF-4B8D-835B-C9041BC440AA}" type="pres">
      <dgm:prSet presAssocID="{088C1580-73EA-413F-811F-DBBCEC6786D2}" presName="rootComposite" presStyleCnt="0"/>
      <dgm:spPr/>
      <dgm:t>
        <a:bodyPr/>
        <a:lstStyle/>
        <a:p>
          <a:endParaRPr lang="fr-FR"/>
        </a:p>
      </dgm:t>
    </dgm:pt>
    <dgm:pt modelId="{11EDFE7A-6A20-49A6-BF23-FC865D736563}" type="pres">
      <dgm:prSet presAssocID="{088C1580-73EA-413F-811F-DBBCEC6786D2}" presName="rootText" presStyleLbl="node1" presStyleIdx="0" presStyleCnt="1" custScaleX="109168" custScaleY="59030" custLinFactNeighborX="2803" custLinFactNeighborY="3721"/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CEB733F-B26C-4D60-A346-864488886821}" type="pres">
      <dgm:prSet presAssocID="{088C1580-73EA-413F-811F-DBBCEC6786D2}" presName="rootConnector" presStyleLbl="node1" presStyleIdx="0" presStyleCnt="1"/>
      <dgm:spPr/>
      <dgm:t>
        <a:bodyPr/>
        <a:lstStyle/>
        <a:p>
          <a:endParaRPr lang="en-US"/>
        </a:p>
      </dgm:t>
    </dgm:pt>
    <dgm:pt modelId="{3B4F5D63-5019-416D-B684-327E7B216ECF}" type="pres">
      <dgm:prSet presAssocID="{088C1580-73EA-413F-811F-DBBCEC6786D2}" presName="childShape" presStyleCnt="0"/>
      <dgm:spPr/>
      <dgm:t>
        <a:bodyPr/>
        <a:lstStyle/>
        <a:p>
          <a:endParaRPr lang="fr-FR"/>
        </a:p>
      </dgm:t>
    </dgm:pt>
  </dgm:ptLst>
  <dgm:cxnLst>
    <dgm:cxn modelId="{DF28FD57-39CC-4094-B194-A9EA5C7615C7}" type="presOf" srcId="{088C1580-73EA-413F-811F-DBBCEC6786D2}" destId="{11EDFE7A-6A20-49A6-BF23-FC865D736563}" srcOrd="0" destOrd="0" presId="urn:microsoft.com/office/officeart/2005/8/layout/hierarchy3"/>
    <dgm:cxn modelId="{9831240F-C4B0-464A-84E0-643F6FED82FB}" srcId="{740499AB-C09C-4E58-8B3B-AC176F4B084C}" destId="{088C1580-73EA-413F-811F-DBBCEC6786D2}" srcOrd="0" destOrd="0" parTransId="{C6CE12FC-BA8F-4117-960F-BB876A5BC0CA}" sibTransId="{ED6432B9-818F-4D5C-9EAA-91296E2C76D2}"/>
    <dgm:cxn modelId="{A381BD65-1FDA-4932-953B-0D707EC2643F}" type="presOf" srcId="{088C1580-73EA-413F-811F-DBBCEC6786D2}" destId="{3CEB733F-B26C-4D60-A346-864488886821}" srcOrd="1" destOrd="0" presId="urn:microsoft.com/office/officeart/2005/8/layout/hierarchy3"/>
    <dgm:cxn modelId="{136DFB9E-E61C-4935-A2A2-2A35E12B1088}" type="presOf" srcId="{740499AB-C09C-4E58-8B3B-AC176F4B084C}" destId="{86C053AC-048B-44BF-AEB2-16D5702E1A11}" srcOrd="0" destOrd="0" presId="urn:microsoft.com/office/officeart/2005/8/layout/hierarchy3"/>
    <dgm:cxn modelId="{44E95AFC-DC60-46FD-B26A-73CD80657CF7}" type="presParOf" srcId="{86C053AC-048B-44BF-AEB2-16D5702E1A11}" destId="{3784BB70-11A2-402A-B0FA-919D74FD1E3D}" srcOrd="0" destOrd="0" presId="urn:microsoft.com/office/officeart/2005/8/layout/hierarchy3"/>
    <dgm:cxn modelId="{3CBABB74-F01F-405D-8AB9-E17C9E4B07C6}" type="presParOf" srcId="{3784BB70-11A2-402A-B0FA-919D74FD1E3D}" destId="{36620ACA-F4BF-4B8D-835B-C9041BC440AA}" srcOrd="0" destOrd="0" presId="urn:microsoft.com/office/officeart/2005/8/layout/hierarchy3"/>
    <dgm:cxn modelId="{6C0C5CCF-4505-4D6E-B48D-A8C82B281E8B}" type="presParOf" srcId="{36620ACA-F4BF-4B8D-835B-C9041BC440AA}" destId="{11EDFE7A-6A20-49A6-BF23-FC865D736563}" srcOrd="0" destOrd="0" presId="urn:microsoft.com/office/officeart/2005/8/layout/hierarchy3"/>
    <dgm:cxn modelId="{CF33C34E-64E8-4D9D-92CF-0312CE394D2F}" type="presParOf" srcId="{36620ACA-F4BF-4B8D-835B-C9041BC440AA}" destId="{3CEB733F-B26C-4D60-A346-864488886821}" srcOrd="1" destOrd="0" presId="urn:microsoft.com/office/officeart/2005/8/layout/hierarchy3"/>
    <dgm:cxn modelId="{E01B1B04-D1DD-4100-8DC2-A9501962ECB6}" type="presParOf" srcId="{3784BB70-11A2-402A-B0FA-919D74FD1E3D}" destId="{3B4F5D63-5019-416D-B684-327E7B216ECF}" srcOrd="1" destOrd="0" presId="urn:microsoft.com/office/officeart/2005/8/layout/hierarchy3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DFE7A-6A20-49A6-BF23-FC865D736563}">
      <dsp:nvSpPr>
        <dsp:cNvPr id="0" name=""/>
        <dsp:cNvSpPr/>
      </dsp:nvSpPr>
      <dsp:spPr>
        <a:xfrm>
          <a:off x="156282" y="645"/>
          <a:ext cx="2115579" cy="624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kumimoji="1" lang="en-GB" sz="1000" b="1" kern="1200" dirty="0" smtClean="0">
            <a:latin typeface="Verdana" pitchFamily="34" charset="0"/>
            <a:cs typeface="Arial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en-GB" sz="1400" b="1" kern="1200" dirty="0" smtClean="0">
              <a:solidFill>
                <a:schemeClr val="dk1"/>
              </a:solidFill>
              <a:latin typeface="+mj-lt"/>
              <a:ea typeface="+mn-ea"/>
              <a:cs typeface="Arial" charset="0"/>
            </a:rPr>
            <a:t>CMMS Development</a:t>
          </a:r>
          <a:endParaRPr kumimoji="1" lang="en-US" sz="1400" b="1" kern="1200" dirty="0">
            <a:solidFill>
              <a:schemeClr val="dk1"/>
            </a:solidFill>
            <a:latin typeface="+mj-lt"/>
            <a:ea typeface="+mn-ea"/>
            <a:cs typeface="Arial" charset="0"/>
          </a:endParaRPr>
        </a:p>
      </dsp:txBody>
      <dsp:txXfrm>
        <a:off x="156282" y="645"/>
        <a:ext cx="2115579" cy="6244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DFE7A-6A20-49A6-BF23-FC865D736563}">
      <dsp:nvSpPr>
        <dsp:cNvPr id="0" name=""/>
        <dsp:cNvSpPr/>
      </dsp:nvSpPr>
      <dsp:spPr>
        <a:xfrm>
          <a:off x="9" y="645"/>
          <a:ext cx="2309535" cy="624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kumimoji="1" lang="en-GB" sz="1000" b="1" kern="1200" dirty="0" smtClean="0">
            <a:latin typeface="Verdana" pitchFamily="34" charset="0"/>
            <a:cs typeface="Arial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en-GB" sz="1400" b="1" kern="1200" dirty="0" smtClean="0">
              <a:solidFill>
                <a:schemeClr val="dk1"/>
              </a:solidFill>
              <a:latin typeface="+mj-lt"/>
              <a:ea typeface="+mn-ea"/>
              <a:cs typeface="Arial" charset="0"/>
            </a:rPr>
            <a:t>CMMS development</a:t>
          </a:r>
          <a:r>
            <a:rPr kumimoji="1" lang="en-US" sz="1400" b="1" kern="1200" dirty="0" smtClean="0">
              <a:solidFill>
                <a:schemeClr val="dk1"/>
              </a:solidFill>
              <a:latin typeface="+mj-lt"/>
              <a:ea typeface="+mn-ea"/>
              <a:cs typeface="Arial" charset="0"/>
            </a:rPr>
            <a:t>  team</a:t>
          </a:r>
          <a:endParaRPr kumimoji="1" lang="en-US" sz="1400" b="1" kern="1200" dirty="0">
            <a:solidFill>
              <a:schemeClr val="dk1"/>
            </a:solidFill>
            <a:latin typeface="+mj-lt"/>
            <a:ea typeface="+mn-ea"/>
            <a:cs typeface="Arial" charset="0"/>
          </a:endParaRPr>
        </a:p>
      </dsp:txBody>
      <dsp:txXfrm>
        <a:off x="9" y="645"/>
        <a:ext cx="2309535" cy="624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E47E7-200B-1442-8D16-1F360F6330BB}" type="datetimeFigureOut">
              <a:rPr lang="en-US" smtClean="0"/>
              <a:t>11/28/2013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9AAFA-79C4-B04D-9B20-85C4D205C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5575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30DD7-30D4-FA44-BADA-376171067EAD}" type="datetimeFigureOut">
              <a:rPr lang="en-US" smtClean="0"/>
              <a:t>11/28/2013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7E07A-0D1C-BA46-B8D0-3A0CE40DD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2903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177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Second basic concept</a:t>
            </a:r>
          </a:p>
          <a:p>
            <a:endParaRPr lang="en-GB" dirty="0" smtClean="0">
              <a:effectLst/>
            </a:endParaRPr>
          </a:p>
          <a:p>
            <a:r>
              <a:rPr lang="en-GB" dirty="0" smtClean="0">
                <a:effectLst/>
              </a:rPr>
              <a:t>MMP promotes the systematic use of "Business Process Diagram</a:t>
            </a:r>
            <a:r>
              <a:rPr lang="en-GB" baseline="0" dirty="0" smtClean="0">
                <a:effectLst/>
              </a:rPr>
              <a:t> Notation (BPMN)</a:t>
            </a:r>
            <a:r>
              <a:rPr lang="en-GB" dirty="0" smtClean="0">
                <a:effectLst/>
              </a:rPr>
              <a:t>“. BPMN is a graphical means to describe the sequence</a:t>
            </a:r>
            <a:r>
              <a:rPr lang="en-GB" baseline="0" dirty="0" smtClean="0">
                <a:effectLst/>
              </a:rPr>
              <a:t> of tasks and the associated roles that are required for the process.</a:t>
            </a:r>
            <a:endParaRPr lang="en-GB" dirty="0" smtClean="0">
              <a:effectLst/>
            </a:endParaRPr>
          </a:p>
          <a:p>
            <a:endParaRPr lang="en-GB" sz="1800" dirty="0" smtClean="0">
              <a:effectLst/>
            </a:endParaRPr>
          </a:p>
          <a:p>
            <a:r>
              <a:rPr lang="en-GB" sz="1800" dirty="0" smtClean="0">
                <a:effectLst/>
              </a:rPr>
              <a:t>BPMN diagrams are in fact the</a:t>
            </a:r>
            <a:r>
              <a:rPr lang="en-GB" sz="1800" baseline="0" dirty="0" smtClean="0">
                <a:effectLst/>
              </a:rPr>
              <a:t> central part for the definition of the </a:t>
            </a:r>
            <a:r>
              <a:rPr lang="en-GB" sz="1800" dirty="0" smtClean="0">
                <a:effectLst/>
              </a:rPr>
              <a:t>CMMS configuration.</a:t>
            </a:r>
          </a:p>
          <a:p>
            <a:endParaRPr lang="en-GB" sz="1800" dirty="0" smtClean="0">
              <a:effectLst/>
            </a:endParaRPr>
          </a:p>
          <a:p>
            <a:r>
              <a:rPr lang="en-GB" sz="1800" dirty="0" smtClean="0">
                <a:effectLst/>
              </a:rPr>
              <a:t>The</a:t>
            </a:r>
            <a:r>
              <a:rPr lang="en-GB" sz="1800" baseline="0" dirty="0" smtClean="0">
                <a:effectLst/>
              </a:rPr>
              <a:t> BPMN shown on this slide , describes the process for corrective maintenance.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68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 will present now</a:t>
            </a:r>
            <a:r>
              <a:rPr lang="en-GB" baseline="0" dirty="0" smtClean="0"/>
              <a:t> the 2 main activities of MMP/MFIO, on-going,   that are Maintenance Documentation management and the  part</a:t>
            </a:r>
            <a:r>
              <a:rPr lang="en-GB" dirty="0" smtClean="0"/>
              <a:t> management </a:t>
            </a:r>
            <a:endParaRPr lang="en-GB" baseline="0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3140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strategy  for the management of the maintenance documentation</a:t>
            </a:r>
            <a:r>
              <a:rPr lang="en-GB" baseline="0" dirty="0" smtClean="0"/>
              <a:t> is that all documents shall be stored in CERN`s </a:t>
            </a:r>
            <a:r>
              <a:rPr lang="en-GB" dirty="0" smtClean="0"/>
              <a:t>document management system called EDMS</a:t>
            </a:r>
            <a:r>
              <a:rPr lang="en-GB" b="0" dirty="0" smtClean="0">
                <a:effectLst/>
              </a:rPr>
              <a:t>.</a:t>
            </a:r>
            <a:endParaRPr lang="en-GB" dirty="0" smtClean="0">
              <a:effectLst/>
            </a:endParaRPr>
          </a:p>
          <a:p>
            <a:endParaRPr lang="en-GB" dirty="0" smtClean="0"/>
          </a:p>
          <a:p>
            <a:r>
              <a:rPr lang="en-GB" dirty="0" smtClean="0"/>
              <a:t>In order to ensure homogeneous storage principles – some rules have been defined e.g.:</a:t>
            </a:r>
            <a:br>
              <a:rPr lang="en-GB" dirty="0" smtClean="0"/>
            </a:br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baseline="0" dirty="0" smtClean="0"/>
              <a:t>Maintenance related documents are separated and treated differently from other CERN documents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Ownership of documents is transferred to the Group Maintenance Information Officer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Document metadata have to fulfil specific rules and 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Likewise document formats have to fulfil specific rules</a:t>
            </a:r>
          </a:p>
          <a:p>
            <a:pPr marL="0" indent="0">
              <a:buFontTx/>
              <a:buNone/>
            </a:pPr>
            <a:endParaRPr lang="en-GB" baseline="0" dirty="0" smtClean="0"/>
          </a:p>
          <a:p>
            <a:pPr marL="0" indent="0">
              <a:buFontTx/>
              <a:buNone/>
            </a:pPr>
            <a:r>
              <a:rPr lang="en-GB" baseline="0" dirty="0" smtClean="0"/>
              <a:t>This standardization allows finally the automation of certain documentation management tasks.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796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</a:t>
            </a:r>
            <a:r>
              <a:rPr lang="en-GB" baseline="0" dirty="0" smtClean="0"/>
              <a:t> are documents collected and handled</a:t>
            </a:r>
            <a:r>
              <a:rPr lang="en-GB" dirty="0" smtClean="0"/>
              <a:t>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tx2"/>
                </a:solidFill>
              </a:rPr>
              <a:t>The MFIO provides</a:t>
            </a:r>
            <a:r>
              <a:rPr lang="en-GB" sz="1200" baseline="0" dirty="0" smtClean="0">
                <a:solidFill>
                  <a:schemeClr val="tx2"/>
                </a:solidFill>
              </a:rPr>
              <a:t> the following support</a:t>
            </a:r>
            <a:r>
              <a:rPr lang="en-GB" sz="1200" dirty="0" smtClean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buFontTx/>
              <a:buChar char="-"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team of 2 experts to train and support the </a:t>
            </a:r>
            <a:r>
              <a:rPr lang="en-GB" sz="1800" baseline="0" dirty="0" smtClean="0"/>
              <a:t>Group Maintenance Information Officer</a:t>
            </a:r>
            <a:endParaRPr lang="en-GB" sz="18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buFontTx/>
              <a:buChar char="-"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set of specific IT tools to treat documents</a:t>
            </a:r>
          </a:p>
          <a:p>
            <a:pPr marL="742950" lvl="1" indent="-285750">
              <a:buFontTx/>
              <a:buChar char="-"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required set of methods and processes</a:t>
            </a:r>
          </a:p>
          <a:p>
            <a:endParaRPr lang="en-GB" dirty="0" smtClean="0"/>
          </a:p>
          <a:p>
            <a:r>
              <a:rPr lang="en-GB" dirty="0" smtClean="0"/>
              <a:t>The</a:t>
            </a:r>
            <a:r>
              <a:rPr lang="en-GB" baseline="0" dirty="0" smtClean="0"/>
              <a:t> treatment is done in two</a:t>
            </a:r>
            <a:r>
              <a:rPr lang="en-GB" dirty="0" smtClean="0"/>
              <a:t> phases:</a:t>
            </a:r>
          </a:p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GB" sz="1200" dirty="0" smtClean="0">
                <a:solidFill>
                  <a:schemeClr val="tx2"/>
                </a:solidFill>
              </a:rPr>
              <a:t>The documents are collected and treated</a:t>
            </a:r>
            <a:r>
              <a:rPr lang="en-GB" sz="1200" baseline="0" dirty="0" smtClean="0">
                <a:solidFill>
                  <a:schemeClr val="tx2"/>
                </a:solidFill>
              </a:rPr>
              <a:t> in a file server structure called DFS</a:t>
            </a:r>
            <a:endParaRPr lang="en-GB" sz="1200" dirty="0" smtClean="0">
              <a:solidFill>
                <a:schemeClr val="tx2"/>
              </a:solidFill>
            </a:endParaRPr>
          </a:p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GB" sz="1200" dirty="0" smtClean="0">
                <a:solidFill>
                  <a:schemeClr val="tx2"/>
                </a:solidFill>
              </a:rPr>
              <a:t>Once prepared, the documents are uploaded into EDMS batch wise</a:t>
            </a:r>
            <a:endParaRPr lang="en-GB" dirty="0" smtClean="0"/>
          </a:p>
          <a:p>
            <a:endParaRPr lang="en-GB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34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Here is an example of the documentation treatment process. On the left side the structured folder system</a:t>
            </a:r>
            <a:r>
              <a:rPr lang="en-GB" baseline="0" dirty="0" smtClean="0"/>
              <a:t> on the file server that contains the documents that have been treated following the rules. </a:t>
            </a:r>
          </a:p>
          <a:p>
            <a:r>
              <a:rPr lang="en-GB" baseline="0" dirty="0" smtClean="0"/>
              <a:t>On the right hand side, is show the resulting EDMS structure after the upload. The documents are now fully linked to the associated parts or assets.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drawing contains a barcode stamp that indicates the treatment of the document and its EDMS number.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344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The strategy for the management of parts is to ensure a transparent view across the departments and groups</a:t>
            </a:r>
          </a:p>
          <a:p>
            <a:endParaRPr lang="en-GB" sz="2400" dirty="0" smtClean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tx2"/>
                </a:solidFill>
              </a:rPr>
              <a:t>Therefore we carry</a:t>
            </a:r>
            <a:r>
              <a:rPr lang="en-GB" sz="2400" baseline="0" dirty="0" smtClean="0">
                <a:solidFill>
                  <a:schemeClr val="tx2"/>
                </a:solidFill>
              </a:rPr>
              <a:t> out a standardized </a:t>
            </a:r>
            <a:r>
              <a:rPr lang="en-GB" sz="2400" dirty="0" smtClean="0">
                <a:solidFill>
                  <a:schemeClr val="tx2"/>
                </a:solidFill>
              </a:rPr>
              <a:t>treatment of the data</a:t>
            </a: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classes and customs fields are proposed by a panel of experts,</a:t>
            </a: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Collection process is unified and well defined (BPMN)</a:t>
            </a: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Automated</a:t>
            </a:r>
            <a:r>
              <a:rPr lang="en-GB" sz="18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expert v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alidation</a:t>
            </a:r>
            <a:r>
              <a:rPr lang="en-GB" sz="18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processes are in place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457200" lvl="2">
              <a:spcBef>
                <a:spcPts val="600"/>
              </a:spcBef>
              <a:buSzTx/>
            </a:pPr>
            <a:endParaRPr lang="en-GB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400" dirty="0" smtClean="0">
                <a:solidFill>
                  <a:schemeClr val="tx2"/>
                </a:solidFill>
              </a:rPr>
              <a:t>For</a:t>
            </a:r>
            <a:r>
              <a:rPr lang="en-GB" sz="2400" baseline="0" dirty="0" smtClean="0">
                <a:solidFill>
                  <a:schemeClr val="tx2"/>
                </a:solidFill>
              </a:rPr>
              <a:t> the p</a:t>
            </a:r>
            <a:r>
              <a:rPr lang="en-GB" sz="2400" dirty="0" smtClean="0">
                <a:solidFill>
                  <a:schemeClr val="tx2"/>
                </a:solidFill>
              </a:rPr>
              <a:t>art management 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roles of GCO* and GSPO* are essential at group level</a:t>
            </a: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EAM provides functionalities and specific user interfaces to manage stores and to guarantees the part traceability.</a:t>
            </a:r>
          </a:p>
          <a:p>
            <a:pPr marL="457200" lvl="2">
              <a:spcBef>
                <a:spcPts val="600"/>
              </a:spcBef>
              <a:buSzTx/>
            </a:pPr>
            <a:endParaRPr lang="en-GB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152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Like for the documentation collection process, the MFIO provides 2 experts to train and to support the GSPO</a:t>
            </a:r>
            <a:r>
              <a:rPr lang="en-GB" baseline="0" dirty="0" smtClean="0"/>
              <a:t> and a set of specific tools for the collection process.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</a:t>
            </a:r>
            <a:r>
              <a:rPr lang="en-GB" baseline="0" dirty="0" smtClean="0"/>
              <a:t> first step is the definition of classes and custom fields. </a:t>
            </a:r>
          </a:p>
          <a:p>
            <a:r>
              <a:rPr lang="en-GB" baseline="0" dirty="0" smtClean="0"/>
              <a:t>Then the data is collected in the field and finally the part data is uploaded into the CMMS.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347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445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Objective No. 1 MMP project is to provide consistent methods</a:t>
            </a:r>
            <a:br>
              <a:rPr lang="en-GB" dirty="0" smtClean="0">
                <a:effectLst/>
              </a:rPr>
            </a:b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dirty="0" smtClean="0">
                <a:effectLst/>
              </a:rPr>
              <a:t>Here is an example of the different stages .....: When a failure takes place, CCC or field technicians can be called directly, the response and resources are organized according to procedures, documentation, maintenance plans, </a:t>
            </a:r>
            <a:r>
              <a:rPr lang="en-GB" dirty="0" err="1" smtClean="0">
                <a:effectLst/>
              </a:rPr>
              <a:t>ect</a:t>
            </a:r>
            <a:r>
              <a:rPr lang="en-GB" dirty="0" smtClean="0">
                <a:effectLst/>
              </a:rPr>
              <a:t> ... All this information is essential for optimal action on the ground.</a:t>
            </a:r>
            <a:endParaRPr lang="fr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893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Objective No. 1 MMP project is to provide consistent methods</a:t>
            </a:r>
            <a:br>
              <a:rPr lang="en-GB" dirty="0" smtClean="0">
                <a:effectLst/>
              </a:rPr>
            </a:b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dirty="0" smtClean="0">
                <a:effectLst/>
              </a:rPr>
              <a:t>Here is an example of the different stages .....: When a failure takes place, CCC or field technicians can be called directly, the response and resources are organized according to procedures, documentation, maintenance plans, </a:t>
            </a:r>
            <a:r>
              <a:rPr lang="en-GB" dirty="0" err="1" smtClean="0">
                <a:effectLst/>
              </a:rPr>
              <a:t>ect</a:t>
            </a:r>
            <a:r>
              <a:rPr lang="en-GB" dirty="0" smtClean="0">
                <a:effectLst/>
              </a:rPr>
              <a:t> ... All this information is essential for optimal action on the ground.</a:t>
            </a:r>
            <a:endParaRPr lang="fr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89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822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4D5C2-BB02-49BE-9CB0-16CD96CDE2F6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2719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066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559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202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985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</a:t>
            </a:r>
            <a:r>
              <a:rPr lang="en-GB" baseline="0" dirty="0" smtClean="0"/>
              <a:t> is the CMMS integration at CERN, where the commercial package </a:t>
            </a:r>
            <a:r>
              <a:rPr lang="en-GB" baseline="0" dirty="0" err="1" smtClean="0"/>
              <a:t>Infor</a:t>
            </a:r>
            <a:r>
              <a:rPr lang="en-GB" baseline="0" dirty="0" smtClean="0"/>
              <a:t> EAM is the </a:t>
            </a:r>
            <a:r>
              <a:rPr lang="en-GB" baseline="0" dirty="0" err="1" smtClean="0"/>
              <a:t>center</a:t>
            </a:r>
            <a:r>
              <a:rPr lang="en-GB" baseline="0" dirty="0" smtClean="0"/>
              <a:t> of the system. I have not talked about </a:t>
            </a:r>
            <a:r>
              <a:rPr lang="en-GB" baseline="0" dirty="0" err="1" smtClean="0"/>
              <a:t>infor</a:t>
            </a:r>
            <a:r>
              <a:rPr lang="en-GB" baseline="0" dirty="0" smtClean="0"/>
              <a:t> EAM until now because next presentations will talk more in deep about this subject.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5630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893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99B5E-6590-9446-8849-999E4C8EAC5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680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58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With the first collisions in the LHC, CERN completed a long period of development and entered the operating phase in 2010.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In this new phase, equipment groups gradually discover the behaviour, of the new accelerator and its injectors, across different operating modes. They correct the teething problems and organize maintenance activities.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It has rapidly turned out, that it is necessary to use a CMMS system</a:t>
            </a:r>
            <a:r>
              <a:rPr lang="en-GB" sz="1200" baseline="0" dirty="0" smtClean="0"/>
              <a:t> </a:t>
            </a:r>
            <a:r>
              <a:rPr lang="en-GB" sz="1200" dirty="0" smtClean="0"/>
              <a:t>to assist the management of maintenance activities.</a:t>
            </a: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presentation will introduce the MMP project, and its Maintenance Framework Implementation Office (MFIO). It shall give an overview of the objectives, the organization, the developed concepts with a spotlight on the current developments in the area of documentation management and asset and spare part management.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075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r>
              <a:rPr lang="en-GB" sz="2000" dirty="0" smtClean="0"/>
              <a:t>At the end of 2011, the 3 Accelerator Sector departments have launched the MMP project with the target to:</a:t>
            </a:r>
          </a:p>
          <a:p>
            <a:endParaRPr lang="en-GB" sz="20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Develop a central data system to share technical information dedicated to maintenance activities</a:t>
            </a:r>
            <a:endParaRPr lang="fr-FR" sz="20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Define and formalize a global approach to manage the maintenance activities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r>
              <a:rPr lang="en-GB" dirty="0" smtClean="0"/>
              <a:t>A Concept report has been written and defines the 3MF (Modular Maintenance Management Framework) as a set composed of :</a:t>
            </a:r>
          </a:p>
          <a:p>
            <a:endParaRPr lang="en-GB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Maintenance management methods based on international standards and best practices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Harmonized maintenance roles and workflows for supporting the maintenance teams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IT systems and applications for simplifying maintenance management tasks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86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625" lvl="2" indent="0">
              <a:buFont typeface="Arial" pitchFamily="34" charset="0"/>
              <a:buNone/>
            </a:pPr>
            <a:r>
              <a:rPr lang="en-GB" sz="2000" u="none" dirty="0" smtClean="0"/>
              <a:t>The</a:t>
            </a:r>
            <a:r>
              <a:rPr lang="en-GB" sz="2000" u="none" baseline="0" dirty="0" smtClean="0"/>
              <a:t> detailed objectives of the project are:</a:t>
            </a:r>
          </a:p>
          <a:p>
            <a:pPr marL="174625" lvl="2" indent="0">
              <a:buFont typeface="Arial" pitchFamily="34" charset="0"/>
              <a:buNone/>
            </a:pPr>
            <a:endParaRPr lang="en-GB" sz="2000" u="none" baseline="0" dirty="0" smtClean="0"/>
          </a:p>
          <a:p>
            <a:pPr marL="517525" lvl="2" indent="-342900">
              <a:buFontTx/>
              <a:buChar char="-"/>
            </a:pPr>
            <a:r>
              <a:rPr lang="en-GB" sz="2000" u="none" baseline="0" dirty="0" smtClean="0"/>
              <a:t>The implementation of the modular 3MF until the end of 2014 (two thousand fourteen)</a:t>
            </a:r>
          </a:p>
          <a:p>
            <a:pPr marL="517525" lvl="2" indent="-342900">
              <a:buFontTx/>
              <a:buChar char="-"/>
            </a:pPr>
            <a:r>
              <a:rPr lang="en-GB" sz="2000" u="none" baseline="0" dirty="0" smtClean="0"/>
              <a:t>Deploying the 3MF for 95% of the critical assets and for 50% of all assets</a:t>
            </a:r>
          </a:p>
          <a:p>
            <a:pPr marL="517525" lvl="2" indent="-342900">
              <a:buFontTx/>
              <a:buChar char="-"/>
            </a:pPr>
            <a:r>
              <a:rPr lang="en-GB" sz="2000" u="none" baseline="0" dirty="0" smtClean="0"/>
              <a:t>Make available performance KPIs and </a:t>
            </a:r>
          </a:p>
          <a:p>
            <a:pPr marL="517525" lvl="2" indent="-342900">
              <a:buFontTx/>
              <a:buChar char="-"/>
            </a:pPr>
            <a:r>
              <a:rPr lang="en-GB" sz="2000" u="none" dirty="0" smtClean="0"/>
              <a:t>Propos a structure to operate</a:t>
            </a:r>
            <a:r>
              <a:rPr lang="en-GB" sz="2000" u="none" baseline="0" dirty="0" smtClean="0"/>
              <a:t> the 3MF on the long term</a:t>
            </a:r>
          </a:p>
          <a:p>
            <a:pPr marL="174625" lvl="2" indent="0">
              <a:buFontTx/>
              <a:buNone/>
            </a:pPr>
            <a:endParaRPr lang="en-GB" sz="2000" u="none" baseline="0" dirty="0" smtClean="0">
              <a:effectLst/>
            </a:endParaRPr>
          </a:p>
          <a:p>
            <a:pPr marL="174625" lvl="2" indent="0">
              <a:buFontTx/>
              <a:buNone/>
            </a:pPr>
            <a:r>
              <a:rPr lang="en-GB" sz="1600" dirty="0" smtClean="0">
                <a:effectLst/>
              </a:rPr>
              <a:t>The</a:t>
            </a:r>
            <a:r>
              <a:rPr lang="en-GB" sz="1600" baseline="0" dirty="0" smtClean="0">
                <a:effectLst/>
              </a:rPr>
              <a:t> 3MF concerns at present 16 groups in 3 departments.</a:t>
            </a:r>
          </a:p>
          <a:p>
            <a:pPr marL="174625" lvl="2" indent="0">
              <a:buFontTx/>
              <a:buNone/>
            </a:pPr>
            <a:r>
              <a:rPr lang="en-GB" sz="1600" baseline="0" dirty="0" smtClean="0">
                <a:effectLst/>
              </a:rPr>
              <a:t>4 groups that use the CMMS already extensively and</a:t>
            </a:r>
          </a:p>
          <a:p>
            <a:pPr marL="174625" lvl="2" indent="0">
              <a:buFontTx/>
              <a:buNone/>
            </a:pPr>
            <a:r>
              <a:rPr lang="en-GB" sz="1600" baseline="0" dirty="0" smtClean="0">
                <a:effectLst/>
              </a:rPr>
              <a:t>12 groups that have various levels of maintenance management maturity.</a:t>
            </a:r>
          </a:p>
          <a:p>
            <a:pPr marL="174625" lvl="2" indent="0">
              <a:buFontTx/>
              <a:buNone/>
            </a:pPr>
            <a:endParaRPr lang="en-GB" sz="1600" baseline="0" dirty="0" smtClean="0">
              <a:effectLst/>
            </a:endParaRPr>
          </a:p>
          <a:p>
            <a:pPr marL="174625" lvl="2" indent="0">
              <a:buFontTx/>
              <a:buNone/>
            </a:pPr>
            <a:r>
              <a:rPr lang="en-GB" sz="1600" baseline="0" dirty="0" smtClean="0">
                <a:effectLst/>
              </a:rPr>
              <a:t>Our principle has been to start with groups that are volunteering and that are ready to invest time and resources.</a:t>
            </a:r>
          </a:p>
          <a:p>
            <a:pPr marL="174625" lvl="2" indent="0">
              <a:buFontTx/>
              <a:buNone/>
            </a:pPr>
            <a:r>
              <a:rPr lang="en-GB" sz="1600" baseline="0" dirty="0" smtClean="0">
                <a:effectLst/>
              </a:rPr>
              <a:t>We ensure however, that all concerned groups are regularly informed about the advancements.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49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The MMP project is sponsored by the four department</a:t>
            </a:r>
            <a:r>
              <a:rPr lang="en-GB" baseline="0" dirty="0" smtClean="0">
                <a:effectLst/>
              </a:rPr>
              <a:t> heads</a:t>
            </a:r>
            <a:r>
              <a:rPr lang="en-GB" dirty="0" smtClean="0">
                <a:effectLst/>
              </a:rPr>
              <a:t> who constitute the steering committee. The</a:t>
            </a:r>
            <a:r>
              <a:rPr lang="en-GB" baseline="0" dirty="0" smtClean="0">
                <a:effectLst/>
              </a:rPr>
              <a:t> project </a:t>
            </a:r>
            <a:r>
              <a:rPr lang="en-GB" dirty="0" smtClean="0">
                <a:effectLst/>
              </a:rPr>
              <a:t>is organized in five subprojects which are: </a:t>
            </a:r>
          </a:p>
          <a:p>
            <a:pPr marL="171450" indent="-171450">
              <a:buFontTx/>
              <a:buChar char="-"/>
            </a:pPr>
            <a:r>
              <a:rPr lang="en-GB" dirty="0" smtClean="0">
                <a:effectLst/>
              </a:rPr>
              <a:t>the maintenance management quality assurance,</a:t>
            </a:r>
          </a:p>
          <a:p>
            <a:pPr marL="171450" indent="-171450">
              <a:buFontTx/>
              <a:buChar char="-"/>
            </a:pPr>
            <a:r>
              <a:rPr lang="en-GB" dirty="0" smtClean="0">
                <a:effectLst/>
              </a:rPr>
              <a:t>the CMMS development,</a:t>
            </a:r>
          </a:p>
          <a:p>
            <a:pPr marL="171450" indent="-171450">
              <a:buFontTx/>
              <a:buChar char="-"/>
            </a:pPr>
            <a:r>
              <a:rPr lang="en-GB" dirty="0" smtClean="0">
                <a:effectLst/>
              </a:rPr>
              <a:t>the</a:t>
            </a:r>
            <a:r>
              <a:rPr lang="en-GB" baseline="0" dirty="0" smtClean="0">
                <a:effectLst/>
              </a:rPr>
              <a:t> implementation of the framework in each of the three participating departments </a:t>
            </a:r>
            <a:r>
              <a:rPr lang="en-GB" dirty="0" smtClean="0">
                <a:effectLst/>
              </a:rPr>
              <a:t>TE, BE and EN.</a:t>
            </a:r>
          </a:p>
          <a:p>
            <a:pPr marL="171450" indent="-171450">
              <a:buFontTx/>
              <a:buChar char="-"/>
            </a:pPr>
            <a:endParaRPr lang="en-GB" dirty="0" smtClean="0">
              <a:effectLst/>
            </a:endParaRPr>
          </a:p>
          <a:p>
            <a:endParaRPr lang="en-GB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99B5E-6590-9446-8849-999E4C8EAC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35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Two structures have been created inside the Maintenance</a:t>
            </a:r>
            <a:r>
              <a:rPr lang="en-GB" baseline="0" dirty="0" smtClean="0">
                <a:effectLst/>
              </a:rPr>
              <a:t> Management Project</a:t>
            </a:r>
            <a:r>
              <a:rPr lang="en-GB" dirty="0" smtClean="0">
                <a:effectLst/>
              </a:rPr>
              <a:t>. Firstly, on</a:t>
            </a:r>
            <a:r>
              <a:rPr lang="en-GB" baseline="0" dirty="0" smtClean="0">
                <a:effectLst/>
              </a:rPr>
              <a:t> the conceptual layer</a:t>
            </a:r>
            <a:r>
              <a:rPr lang="en-GB" dirty="0" smtClean="0">
                <a:effectLst/>
              </a:rPr>
              <a:t>, a set of six working groups” who  should analyse user needs in their respective field</a:t>
            </a:r>
            <a:r>
              <a:rPr lang="en-GB" baseline="0" dirty="0" smtClean="0">
                <a:effectLst/>
              </a:rPr>
              <a:t> </a:t>
            </a:r>
            <a:r>
              <a:rPr lang="en-GB" dirty="0" smtClean="0">
                <a:effectLst/>
              </a:rPr>
              <a:t>and identify and specify methods as</a:t>
            </a:r>
            <a:r>
              <a:rPr lang="en-GB" baseline="0" dirty="0" smtClean="0">
                <a:effectLst/>
              </a:rPr>
              <a:t> well as</a:t>
            </a:r>
            <a:r>
              <a:rPr lang="en-GB" dirty="0" smtClean="0">
                <a:effectLst/>
              </a:rPr>
              <a:t> tools that allow to perform a comprehensive management of maintenance activities.</a:t>
            </a:r>
          </a:p>
          <a:p>
            <a:r>
              <a:rPr lang="en-GB" baseline="0" dirty="0" smtClean="0">
                <a:effectLst/>
              </a:rPr>
              <a:t>The 6WG cover: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200" b="1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Asset management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200" b="1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Work management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200" b="1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Planning &amp; Scheduling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200" b="1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Information management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200" b="1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Parts management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200" b="1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Analysis &amp; Reporting </a:t>
            </a:r>
            <a:endParaRPr kumimoji="1" lang="en-GB" sz="1200" b="1" dirty="0" smtClean="0">
              <a:solidFill>
                <a:schemeClr val="tx1"/>
              </a:solidFill>
              <a:latin typeface="Verdana" pitchFamily="34" charset="0"/>
              <a:cs typeface="Arial" charset="0"/>
            </a:endParaRPr>
          </a:p>
          <a:p>
            <a:endParaRPr lang="en-GB" baseline="0" dirty="0" smtClean="0">
              <a:effectLst/>
            </a:endParaRPr>
          </a:p>
          <a:p>
            <a:r>
              <a:rPr lang="en-GB" baseline="0" dirty="0" smtClean="0">
                <a:effectLst/>
              </a:rPr>
              <a:t>The second structure, on the executive level, is the Maintenance Framework Implementation Office which acts as interface between the users and the Maintenance Management Project. The MFIO is composed of 4 engineers and 4 technicians that ensure two main activities: The management of user requests and the deployment of the framework.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99B5E-6590-9446-8849-999E4C8EAC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35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project monitoring is done by using the Hermes project management method.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Depending on the sub-project, we </a:t>
            </a:r>
            <a:r>
              <a:rPr lang="en-GB" baseline="0" dirty="0" smtClean="0"/>
              <a:t>are today in the implementation or in the deployment phase. </a:t>
            </a:r>
          </a:p>
          <a:p>
            <a:endParaRPr lang="en-GB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aseline="0" dirty="0" smtClean="0"/>
              <a:t>At present the 3 main activities of MMP/MFIO are the developments in part management, documentation management as well as the Issue management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 smtClean="0"/>
              <a:t>I will come back to these three activities.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F59A2-EB7F-7C46-857F-740BBCAF7BC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934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 would like to highlight basic concepts of the 3MF: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>
              <a:effectLst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effectLst/>
              </a:rPr>
              <a:t>First!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>
              <a:effectLst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effectLst/>
              </a:rPr>
              <a:t> We</a:t>
            </a:r>
            <a:r>
              <a:rPr lang="en-GB" baseline="0" dirty="0" smtClean="0">
                <a:effectLst/>
              </a:rPr>
              <a:t> believe that all</a:t>
            </a:r>
            <a:r>
              <a:rPr lang="en-GB" dirty="0" smtClean="0">
                <a:effectLst/>
              </a:rPr>
              <a:t> processes should</a:t>
            </a:r>
            <a:r>
              <a:rPr lang="en-GB" baseline="0" dirty="0" smtClean="0">
                <a:effectLst/>
              </a:rPr>
              <a:t> be</a:t>
            </a:r>
            <a:r>
              <a:rPr lang="en-GB" dirty="0" smtClean="0">
                <a:effectLst/>
              </a:rPr>
              <a:t> defined and established at the group level.</a:t>
            </a:r>
            <a:r>
              <a:rPr lang="en-GB" baseline="0" dirty="0" smtClean="0">
                <a:effectLst/>
              </a:rPr>
              <a:t> We therefore promote the implementation of 4</a:t>
            </a:r>
            <a:r>
              <a:rPr lang="en-GB" dirty="0" smtClean="0">
                <a:effectLst/>
              </a:rPr>
              <a:t> transversal roles in each group:</a:t>
            </a:r>
            <a:br>
              <a:rPr lang="en-GB" dirty="0" smtClean="0">
                <a:effectLst/>
              </a:rPr>
            </a:br>
            <a:endParaRPr lang="en-GB" dirty="0" smtClean="0">
              <a:effectLst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 smtClean="0"/>
              <a:t>Quality/methods officer </a:t>
            </a:r>
            <a:r>
              <a:rPr lang="en-GB" sz="1200" dirty="0" smtClean="0"/>
              <a:t>role (GQMO)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 smtClean="0"/>
              <a:t>Maintenance information officer </a:t>
            </a:r>
            <a:r>
              <a:rPr lang="en-GB" sz="1200" dirty="0" smtClean="0"/>
              <a:t>role (GMIO):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 smtClean="0"/>
              <a:t>Coding officer </a:t>
            </a:r>
            <a:r>
              <a:rPr lang="en-GB" sz="1200" dirty="0" smtClean="0"/>
              <a:t>role (GCO)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 smtClean="0"/>
              <a:t>Spare part officer </a:t>
            </a:r>
            <a:r>
              <a:rPr lang="en-GB" sz="1200" dirty="0" smtClean="0"/>
              <a:t>role (GSPO)</a:t>
            </a:r>
            <a:endParaRPr lang="en-GB" dirty="0" smtClean="0">
              <a:effectLst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>
              <a:effectLst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effectLst/>
              </a:rPr>
              <a:t>These roles shall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>
              <a:effectLst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effectLst/>
              </a:rPr>
              <a:t>	- facilitate the communication</a:t>
            </a:r>
            <a:r>
              <a:rPr lang="en-GB" baseline="0" dirty="0" smtClean="0">
                <a:effectLst/>
              </a:rPr>
              <a:t> between the equipment groups and the</a:t>
            </a:r>
            <a:r>
              <a:rPr lang="en-GB" dirty="0" smtClean="0">
                <a:effectLst/>
              </a:rPr>
              <a:t> MFIO,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effectLst/>
              </a:rPr>
              <a:t>	- actively participate in the implementation of the 3MF,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effectLst/>
              </a:rPr>
              <a:t>	-</a:t>
            </a:r>
            <a:r>
              <a:rPr lang="en-GB" baseline="0" dirty="0" smtClean="0">
                <a:effectLst/>
              </a:rPr>
              <a:t> promote </a:t>
            </a:r>
            <a:r>
              <a:rPr lang="en-GB" dirty="0" smtClean="0">
                <a:effectLst/>
              </a:rPr>
              <a:t>best practices and recommendations</a:t>
            </a:r>
            <a:r>
              <a:rPr lang="en-GB" baseline="0" dirty="0" smtClean="0">
                <a:effectLst/>
              </a:rPr>
              <a:t> and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dirty="0" smtClean="0">
                <a:effectLst/>
              </a:rPr>
              <a:t>	- provide support to the maintenance teams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>
              <a:effectLst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effectLst/>
              </a:rPr>
              <a:t>These roles shall in addition act as </a:t>
            </a:r>
            <a:r>
              <a:rPr lang="en-GB" baseline="0" dirty="0" smtClean="0">
                <a:effectLst/>
              </a:rPr>
              <a:t>link persons with other concerned services, for example: the naming service and the layout service.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E07A-0D1C-BA46-B8D0-3A0CE40DDE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51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0"/>
            <a:ext cx="8229600" cy="1828800"/>
          </a:xfrm>
        </p:spPr>
        <p:txBody>
          <a:bodyPr/>
          <a:lstStyle>
            <a:lvl1pPr algn="ctr">
              <a:defRPr b="1" i="0">
                <a:solidFill>
                  <a:srgbClr val="3861AA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/>
          <a:lstStyle>
            <a:lvl1pPr marL="0" indent="0" algn="ctr">
              <a:spcBef>
                <a:spcPts val="0"/>
              </a:spcBef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54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8587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71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284579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79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251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094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46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284579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789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0719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28601" y="-228600"/>
            <a:ext cx="960120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9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EWLOOK-LOGO2010 OMS PLEIN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1125"/>
            <a:ext cx="5048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16"/>
          <p:cNvSpPr>
            <a:spLocks noChangeShapeType="1"/>
          </p:cNvSpPr>
          <p:nvPr userDrawn="1"/>
        </p:nvSpPr>
        <p:spPr bwMode="auto">
          <a:xfrm flipV="1">
            <a:off x="179388" y="549275"/>
            <a:ext cx="8496300" cy="0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CH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316913" y="6381750"/>
            <a:ext cx="349250" cy="36036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fr-FR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 userDrawn="1"/>
        </p:nvSpPr>
        <p:spPr bwMode="auto">
          <a:xfrm>
            <a:off x="2922436" y="6642556"/>
            <a:ext cx="260680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1F497D"/>
                </a:solidFill>
                <a:latin typeface="Comic Sans MS" pitchFamily="66" charset="0"/>
              </a:rPr>
              <a:t>1158719_V1_TE-MSI Project Draft for discussion</a:t>
            </a:r>
            <a:endParaRPr lang="fr-FR" sz="800" dirty="0">
              <a:solidFill>
                <a:srgbClr val="1F497D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287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338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ts val="600"/>
        </a:spcBef>
        <a:buClr>
          <a:srgbClr val="3861AA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ts val="400"/>
        </a:spcBef>
        <a:buClr>
          <a:srgbClr val="3861AA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ts val="200"/>
        </a:spcBef>
        <a:buClr>
          <a:srgbClr val="3861AA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ts val="200"/>
        </a:spcBef>
        <a:buClr>
          <a:srgbClr val="9CB0D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hyperlink" Target="http://www.google.ch/url?sa=i&amp;rct=j&amp;q=&amp;esrc=s&amp;frm=1&amp;source=images&amp;cd=&amp;docid=WeGZTTKK-QgKLM&amp;tbnid=P0fgD2TWQZz7AM:&amp;ved=0CAUQjRw&amp;url=http://pchardwarepro.com/how-to-deal-with-hp-laptop-power-problems/&amp;ei=Pw1VUo26F8XPtAb0hYH4Bg&amp;bvm=bv.53760139,d.Yms&amp;psig=AFQjCNEp5e8r2dZyWTi_81v_18-_vqxhgw&amp;ust=1381392045383990" TargetMode="Externa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13" Type="http://schemas.openxmlformats.org/officeDocument/2006/relationships/image" Target="../media/image47.emf"/><Relationship Id="rId3" Type="http://schemas.openxmlformats.org/officeDocument/2006/relationships/image" Target="../media/image37.emf"/><Relationship Id="rId7" Type="http://schemas.openxmlformats.org/officeDocument/2006/relationships/image" Target="../media/image41.emf"/><Relationship Id="rId12" Type="http://schemas.openxmlformats.org/officeDocument/2006/relationships/image" Target="../media/image4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emf"/><Relationship Id="rId11" Type="http://schemas.openxmlformats.org/officeDocument/2006/relationships/image" Target="../media/image45.emf"/><Relationship Id="rId5" Type="http://schemas.openxmlformats.org/officeDocument/2006/relationships/image" Target="../media/image39.emf"/><Relationship Id="rId10" Type="http://schemas.openxmlformats.org/officeDocument/2006/relationships/image" Target="../media/image44.emf"/><Relationship Id="rId4" Type="http://schemas.openxmlformats.org/officeDocument/2006/relationships/image" Target="../media/image38.emf"/><Relationship Id="rId9" Type="http://schemas.openxmlformats.org/officeDocument/2006/relationships/image" Target="../media/image4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9.pn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48.jpeg"/><Relationship Id="rId10" Type="http://schemas.openxmlformats.org/officeDocument/2006/relationships/image" Target="../media/image55.png"/><Relationship Id="rId4" Type="http://schemas.openxmlformats.org/officeDocument/2006/relationships/image" Target="../media/image50.jpeg"/><Relationship Id="rId9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effectLst/>
              </a:rPr>
              <a:t>CERN’s Maintenance Management Project 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2000" dirty="0" smtClean="0">
                <a:effectLst/>
              </a:rPr>
              <a:t>Available methods and tools to support LHC operation post LS1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3933746" cy="2108200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lang="en-US" b="1" dirty="0" smtClean="0">
                <a:solidFill>
                  <a:srgbClr val="BFBFBF"/>
                </a:solidFill>
              </a:rPr>
              <a:t>Pierre </a:t>
            </a:r>
            <a:r>
              <a:rPr lang="en-US" b="1" dirty="0">
                <a:solidFill>
                  <a:srgbClr val="BFBFBF"/>
                </a:solidFill>
              </a:rPr>
              <a:t>Bonnal </a:t>
            </a:r>
            <a:r>
              <a:rPr lang="en-US" dirty="0">
                <a:solidFill>
                  <a:srgbClr val="BFBFBF"/>
                </a:solidFill>
              </a:rPr>
              <a:t>DG-DI</a:t>
            </a:r>
          </a:p>
          <a:p>
            <a:pPr algn="r"/>
            <a:r>
              <a:rPr lang="en-US" b="1" dirty="0">
                <a:solidFill>
                  <a:srgbClr val="BFBFBF"/>
                </a:solidFill>
              </a:rPr>
              <a:t>Christophe Delamare </a:t>
            </a:r>
            <a:r>
              <a:rPr lang="en-US" dirty="0">
                <a:solidFill>
                  <a:srgbClr val="BFBFBF"/>
                </a:solidFill>
              </a:rPr>
              <a:t>GS-ASE</a:t>
            </a:r>
          </a:p>
          <a:p>
            <a:pPr algn="r"/>
            <a:r>
              <a:rPr lang="en-US" b="1" dirty="0" smtClean="0">
                <a:solidFill>
                  <a:srgbClr val="BFBFBF"/>
                </a:solidFill>
              </a:rPr>
              <a:t>Marine Gourber-Pace BE-CO</a:t>
            </a:r>
          </a:p>
          <a:p>
            <a:pPr algn="r"/>
            <a:r>
              <a:rPr lang="en-US" b="1" dirty="0" smtClean="0">
                <a:solidFill>
                  <a:srgbClr val="BFBFBF"/>
                </a:solidFill>
              </a:rPr>
              <a:t>Damien Lafarge EN-HE</a:t>
            </a:r>
          </a:p>
          <a:p>
            <a:pPr algn="r"/>
            <a:r>
              <a:rPr lang="en-US" b="1" dirty="0"/>
              <a:t>Christophe Mugnier TE-EPC</a:t>
            </a:r>
          </a:p>
          <a:p>
            <a:pPr algn="r"/>
            <a:r>
              <a:rPr lang="en-US" b="1" dirty="0">
                <a:solidFill>
                  <a:srgbClr val="BFBFBF"/>
                </a:solidFill>
              </a:rPr>
              <a:t>Goran </a:t>
            </a:r>
            <a:r>
              <a:rPr lang="en-US" b="1" dirty="0" err="1">
                <a:solidFill>
                  <a:srgbClr val="BFBFBF"/>
                </a:solidFill>
              </a:rPr>
              <a:t>Perinić</a:t>
            </a:r>
            <a:r>
              <a:rPr lang="en-US" b="1" dirty="0">
                <a:solidFill>
                  <a:srgbClr val="BFBFBF"/>
                </a:solidFill>
              </a:rPr>
              <a:t> </a:t>
            </a:r>
            <a:r>
              <a:rPr lang="en-US" b="1" dirty="0" smtClean="0">
                <a:solidFill>
                  <a:srgbClr val="BFBFBF"/>
                </a:solidFill>
              </a:rPr>
              <a:t>TE-CRG</a:t>
            </a:r>
          </a:p>
          <a:p>
            <a:pPr algn="r"/>
            <a:r>
              <a:rPr lang="en-US" b="1" dirty="0" err="1" smtClean="0">
                <a:solidFill>
                  <a:srgbClr val="BFBFBF"/>
                </a:solidFill>
              </a:rPr>
              <a:t>Régis</a:t>
            </a:r>
            <a:r>
              <a:rPr lang="en-US" b="1" dirty="0" smtClean="0">
                <a:solidFill>
                  <a:srgbClr val="BFBFBF"/>
                </a:solidFill>
              </a:rPr>
              <a:t> Pilon TE-EPC</a:t>
            </a:r>
            <a:endParaRPr lang="en-US" b="1" dirty="0">
              <a:solidFill>
                <a:srgbClr val="BFBFBF"/>
              </a:solidFill>
            </a:endParaRPr>
          </a:p>
          <a:p>
            <a:pPr algn="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Ingo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Ruehl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EN-HE</a:t>
            </a:r>
          </a:p>
          <a:p>
            <a:pPr algn="r"/>
            <a:r>
              <a:rPr lang="en-US" b="1" dirty="0" smtClean="0">
                <a:solidFill>
                  <a:srgbClr val="BFBFBF"/>
                </a:solidFill>
              </a:rPr>
              <a:t>Eric van Uytvinck EN-EL</a:t>
            </a:r>
          </a:p>
          <a:p>
            <a:pPr algn="r"/>
            <a:r>
              <a:rPr lang="en-US" b="1" dirty="0" smtClean="0">
                <a:solidFill>
                  <a:srgbClr val="BFBFBF"/>
                </a:solidFill>
              </a:rPr>
              <a:t>David Widegren GS-ASE</a:t>
            </a:r>
          </a:p>
          <a:p>
            <a:pPr algn="r"/>
            <a:r>
              <a:rPr lang="en-US" b="1" dirty="0" smtClean="0">
                <a:solidFill>
                  <a:srgbClr val="BFBFBF"/>
                </a:solidFill>
              </a:rPr>
              <a:t>Zornitsa </a:t>
            </a:r>
            <a:r>
              <a:rPr lang="en-US" b="1" dirty="0">
                <a:solidFill>
                  <a:srgbClr val="BFBFBF"/>
                </a:solidFill>
              </a:rPr>
              <a:t>Zaharieva </a:t>
            </a:r>
            <a:r>
              <a:rPr lang="en-US" dirty="0" smtClean="0">
                <a:solidFill>
                  <a:srgbClr val="BFBFBF"/>
                </a:solidFill>
              </a:rPr>
              <a:t>BE-CO</a:t>
            </a:r>
          </a:p>
          <a:p>
            <a:pPr algn="r"/>
            <a:endParaRPr lang="en-US" dirty="0"/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4753054" y="4144312"/>
            <a:ext cx="3933746" cy="19897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457200" rtl="0" eaLnBrk="1" latinLnBrk="0" hangingPunct="1">
              <a:spcBef>
                <a:spcPts val="0"/>
              </a:spcBef>
              <a:buClr>
                <a:srgbClr val="3861AA"/>
              </a:buClr>
              <a:buFont typeface="Arial"/>
              <a:buNone/>
              <a:defRPr sz="3200" kern="120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None/>
              <a:defRPr sz="32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sz="2200" b="1" dirty="0"/>
              <a:t>Maintenance 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>Management </a:t>
            </a:r>
            <a:br>
              <a:rPr lang="en-US" sz="2200" b="1" dirty="0" smtClean="0"/>
            </a:br>
            <a:r>
              <a:rPr lang="en-US" sz="2200" b="1" dirty="0" smtClean="0"/>
              <a:t>Project</a:t>
            </a:r>
          </a:p>
          <a:p>
            <a:pPr algn="l">
              <a:lnSpc>
                <a:spcPct val="80000"/>
              </a:lnSpc>
            </a:pPr>
            <a:endParaRPr lang="en-US" sz="2000" b="1" dirty="0" smtClean="0"/>
          </a:p>
          <a:p>
            <a:pPr algn="l">
              <a:lnSpc>
                <a:spcPct val="80000"/>
              </a:lnSpc>
            </a:pPr>
            <a:r>
              <a:rPr lang="en-US" sz="2000" b="1" dirty="0" smtClean="0"/>
              <a:t>Workshop on Machine availability and dependability for post LS1 LHC</a:t>
            </a:r>
            <a:br>
              <a:rPr lang="en-US" sz="2000" b="1" dirty="0" smtClean="0"/>
            </a:br>
            <a:r>
              <a:rPr lang="en-US" sz="2000" dirty="0" smtClean="0"/>
              <a:t>28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November 2013</a:t>
            </a:r>
            <a:endParaRPr lang="en-US" sz="2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3588" y="4136085"/>
            <a:ext cx="0" cy="1998015"/>
          </a:xfrm>
          <a:prstGeom prst="line">
            <a:avLst/>
          </a:prstGeom>
          <a:ln w="12700" cmpd="sng">
            <a:solidFill>
              <a:srgbClr val="BFBFB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977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2"/>
          <p:cNvSpPr txBox="1">
            <a:spLocks/>
          </p:cNvSpPr>
          <p:nvPr/>
        </p:nvSpPr>
        <p:spPr>
          <a:xfrm>
            <a:off x="143322" y="980761"/>
            <a:ext cx="8495854" cy="914859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Description of processes by BPMN:</a:t>
            </a:r>
            <a:endParaRPr lang="en-GB" sz="2400" dirty="0">
              <a:solidFill>
                <a:schemeClr val="tx2"/>
              </a:solidFill>
            </a:endParaRP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processes are described/documented by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 Business Process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Diagrams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9" t="18246" r="8021" b="44638"/>
          <a:stretch/>
        </p:blipFill>
        <p:spPr bwMode="auto">
          <a:xfrm>
            <a:off x="3288" y="2048020"/>
            <a:ext cx="9000263" cy="299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158746" y="169797"/>
            <a:ext cx="8229600" cy="634082"/>
          </a:xfrm>
        </p:spPr>
        <p:txBody>
          <a:bodyPr>
            <a:normAutofit/>
          </a:bodyPr>
          <a:lstStyle/>
          <a:p>
            <a:pPr algn="l"/>
            <a:r>
              <a:rPr lang="en-US" sz="3200" spc="-60" dirty="0">
                <a:solidFill>
                  <a:schemeClr val="tx2"/>
                </a:solidFill>
                <a:latin typeface="Calibri" pitchFamily="34" charset="0"/>
              </a:rPr>
              <a:t>Basic concept for </a:t>
            </a:r>
            <a:r>
              <a:rPr lang="en-US" sz="3200" spc="-60" dirty="0" smtClean="0">
                <a:solidFill>
                  <a:schemeClr val="tx2"/>
                </a:solidFill>
                <a:latin typeface="Calibri" pitchFamily="34" charset="0"/>
              </a:rPr>
              <a:t>the definition of processes</a:t>
            </a:r>
            <a:endParaRPr lang="en-GB" sz="3200" spc="-6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10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7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3322" y="5210178"/>
            <a:ext cx="8495854" cy="1327782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tx2"/>
                </a:solidFill>
              </a:rPr>
              <a:t>Business Process Diagrams are: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 part for the definition of the CMMS configuration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to the Quality Assurance Plan</a:t>
            </a:r>
          </a:p>
        </p:txBody>
      </p:sp>
    </p:spTree>
    <p:extLst>
      <p:ext uri="{BB962C8B-B14F-4D97-AF65-F5344CB8AC3E}">
        <p14:creationId xmlns:p14="http://schemas.microsoft.com/office/powerpoint/2010/main" val="76317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A004B2-1541-5046-B6F2-22AF56585712}" type="slidenum">
              <a:rPr lang="en-US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algn="r"/>
              <a:t>11</a:t>
            </a:fld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34975" y="3076575"/>
            <a:ext cx="8229600" cy="1828800"/>
          </a:xfrm>
          <a:prstGeom prst="rect">
            <a:avLst/>
          </a:prstGeom>
        </p:spPr>
        <p:txBody>
          <a:bodyPr vert="horz" lIns="36000" tIns="0" rIns="3600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i="0" kern="1200" baseline="0">
                <a:solidFill>
                  <a:srgbClr val="3861AA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lvl="1" algn="ctr" defTabSz="914400"/>
            <a:r>
              <a:rPr lang="en-US" sz="5400" u="sng" kern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MMP/MFIO activities</a:t>
            </a:r>
            <a:endParaRPr lang="en-US" sz="5400" u="sng" kern="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Date Placeholder 2"/>
          <p:cNvSpPr txBox="1">
            <a:spLocks/>
          </p:cNvSpPr>
          <p:nvPr/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 smtClean="0">
                <a:solidFill>
                  <a:schemeClr val="bg1">
                    <a:lumMod val="75000"/>
                  </a:schemeClr>
                </a:solidFill>
              </a:rPr>
              <a:t>AvailabilityWS2013- </a:t>
            </a:r>
            <a:r>
              <a:rPr lang="en-GB" sz="800" dirty="0" err="1" smtClean="0">
                <a:solidFill>
                  <a:schemeClr val="bg1">
                    <a:lumMod val="75000"/>
                  </a:schemeClr>
                </a:solidFill>
              </a:rPr>
              <a:t>Ch.M</a:t>
            </a:r>
            <a:r>
              <a:rPr lang="en-GB" sz="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25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4679889" y="2544432"/>
            <a:ext cx="4121281" cy="3844676"/>
            <a:chOff x="3747574" y="3210005"/>
            <a:chExt cx="5396425" cy="3675332"/>
          </a:xfrm>
        </p:grpSpPr>
        <p:sp>
          <p:nvSpPr>
            <p:cNvPr id="9" name="Oval 8"/>
            <p:cNvSpPr/>
            <p:nvPr/>
          </p:nvSpPr>
          <p:spPr>
            <a:xfrm>
              <a:off x="3752961" y="4278079"/>
              <a:ext cx="5227561" cy="1927162"/>
            </a:xfrm>
            <a:prstGeom prst="ellipse">
              <a:avLst/>
            </a:prstGeom>
            <a:noFill/>
            <a:ln w="476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027796" y="5943630"/>
              <a:ext cx="2590800" cy="5001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i="1" dirty="0" smtClean="0"/>
                <a:t>Distribution of documents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37525" y="4741182"/>
              <a:ext cx="1473577" cy="1048542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/>
                <a:t>Documentation </a:t>
              </a:r>
              <a:r>
                <a:rPr lang="en-GB" sz="1000" b="1" dirty="0"/>
                <a:t>for the maintenance and operational activities</a:t>
              </a:r>
              <a:endParaRPr lang="fr-FR" sz="1000" dirty="0" smtClean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6366741" y="6692377"/>
              <a:ext cx="1251855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6366741" y="4756772"/>
              <a:ext cx="2023071" cy="0"/>
            </a:xfrm>
            <a:prstGeom prst="straightConnector1">
              <a:avLst/>
            </a:prstGeom>
            <a:ln w="2540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6366741" y="6460760"/>
              <a:ext cx="0" cy="228600"/>
            </a:xfrm>
            <a:prstGeom prst="straightConnector1">
              <a:avLst/>
            </a:prstGeom>
            <a:ln w="34925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6366741" y="3210005"/>
              <a:ext cx="0" cy="1893155"/>
            </a:xfrm>
            <a:prstGeom prst="straightConnector1">
              <a:avLst/>
            </a:prstGeom>
            <a:ln w="349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6366741" y="5281835"/>
              <a:ext cx="0" cy="661795"/>
            </a:xfrm>
            <a:prstGeom prst="straightConnector1">
              <a:avLst/>
            </a:prstGeom>
            <a:ln w="349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398218" y="5103160"/>
              <a:ext cx="3188899" cy="3744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i="1" dirty="0" smtClean="0"/>
                <a:t>Doc management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7635624" y="6515216"/>
              <a:ext cx="1508375" cy="37011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users</a:t>
              </a:r>
              <a:endParaRPr lang="fr-FR" sz="1600" dirty="0"/>
            </a:p>
          </p:txBody>
        </p:sp>
        <p:cxnSp>
          <p:nvCxnSpPr>
            <p:cNvPr id="22" name="Straight Arrow Connector 21"/>
            <p:cNvCxnSpPr>
              <a:stCxn id="21" idx="0"/>
            </p:cNvCxnSpPr>
            <p:nvPr/>
          </p:nvCxnSpPr>
          <p:spPr>
            <a:xfrm flipH="1" flipV="1">
              <a:off x="8389811" y="5477641"/>
              <a:ext cx="1" cy="1037575"/>
            </a:xfrm>
            <a:prstGeom prst="straightConnector1">
              <a:avLst/>
            </a:prstGeom>
            <a:ln w="2540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8389811" y="4756772"/>
              <a:ext cx="1" cy="346389"/>
            </a:xfrm>
            <a:prstGeom prst="straightConnector1">
              <a:avLst/>
            </a:prstGeom>
            <a:ln w="25400"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endCxn id="28" idx="6"/>
            </p:cNvCxnSpPr>
            <p:nvPr/>
          </p:nvCxnSpPr>
          <p:spPr>
            <a:xfrm flipH="1" flipV="1">
              <a:off x="5027797" y="6673042"/>
              <a:ext cx="1082227" cy="1932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6111254" y="6460760"/>
              <a:ext cx="0" cy="228600"/>
            </a:xfrm>
            <a:prstGeom prst="straightConnector1">
              <a:avLst/>
            </a:prstGeom>
            <a:ln w="34925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3747574" y="6460768"/>
              <a:ext cx="1280223" cy="42456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External systems</a:t>
              </a:r>
              <a:endParaRPr lang="fr-FR" sz="12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6484243" y="3534434"/>
              <a:ext cx="1891725" cy="0"/>
            </a:xfrm>
            <a:prstGeom prst="straightConnector1">
              <a:avLst/>
            </a:prstGeom>
            <a:ln w="349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279571" y="3902306"/>
              <a:ext cx="2174340" cy="5001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i="1" dirty="0" smtClean="0"/>
                <a:t>Homogenization, formatting</a:t>
              </a:r>
            </a:p>
          </p:txBody>
        </p:sp>
      </p:grpSp>
      <p:sp>
        <p:nvSpPr>
          <p:cNvPr id="33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pc="-60" dirty="0" smtClean="0">
                <a:solidFill>
                  <a:schemeClr val="tx2"/>
                </a:solidFill>
                <a:latin typeface="Calibri" pitchFamily="34" charset="0"/>
              </a:rPr>
              <a:t>1) Documentation management: </a:t>
            </a:r>
            <a:r>
              <a:rPr lang="en-GB" sz="3200" spc="-60" dirty="0">
                <a:solidFill>
                  <a:schemeClr val="tx2"/>
                </a:solidFill>
                <a:latin typeface="Calibri" pitchFamily="34" charset="0"/>
              </a:rPr>
              <a:t>Strategy</a:t>
            </a:r>
            <a:r>
              <a:rPr lang="fr-CH" sz="3200" b="1" dirty="0"/>
              <a:t>	</a:t>
            </a:r>
            <a:endParaRPr lang="en-GB" sz="3200" b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770424" y="2567126"/>
            <a:ext cx="0" cy="3245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Flowchart: Magnetic Disk 35"/>
          <p:cNvSpPr/>
          <p:nvPr/>
        </p:nvSpPr>
        <p:spPr>
          <a:xfrm>
            <a:off x="8223333" y="2434269"/>
            <a:ext cx="899303" cy="1094595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TextBox 37"/>
          <p:cNvSpPr txBox="1"/>
          <p:nvPr/>
        </p:nvSpPr>
        <p:spPr>
          <a:xfrm>
            <a:off x="8275988" y="2776610"/>
            <a:ext cx="816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>
                <a:solidFill>
                  <a:schemeClr val="bg1"/>
                </a:solidFill>
              </a:rPr>
              <a:t>Archives</a:t>
            </a:r>
            <a:endParaRPr lang="fr-FR" sz="1400" b="1" i="1" dirty="0">
              <a:solidFill>
                <a:schemeClr val="bg1"/>
              </a:solidFill>
            </a:endParaRPr>
          </a:p>
        </p:txBody>
      </p:sp>
      <p:pic>
        <p:nvPicPr>
          <p:cNvPr id="49" name="Picture 5" descr="\\cern.ch\dfs\Users\m\mbomont\Desktop\Edm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834" y="4278035"/>
            <a:ext cx="827184" cy="69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2" name="Group 51"/>
          <p:cNvGrpSpPr/>
          <p:nvPr/>
        </p:nvGrpSpPr>
        <p:grpSpPr>
          <a:xfrm>
            <a:off x="5930268" y="826485"/>
            <a:ext cx="1512182" cy="1800933"/>
            <a:chOff x="3867847" y="1973465"/>
            <a:chExt cx="1512182" cy="1800933"/>
          </a:xfrm>
        </p:grpSpPr>
        <p:sp>
          <p:nvSpPr>
            <p:cNvPr id="51" name="Rectangle 50"/>
            <p:cNvSpPr/>
            <p:nvPr/>
          </p:nvSpPr>
          <p:spPr>
            <a:xfrm>
              <a:off x="3867847" y="1973465"/>
              <a:ext cx="1512182" cy="18009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27" name="Picture 3" descr="\\cern.ch\dfs\Users\m\mugnier\Documents\My Pictures\documentation1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336" y="2496685"/>
              <a:ext cx="1392405" cy="1185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TextBox 46"/>
            <p:cNvSpPr txBox="1"/>
            <p:nvPr/>
          </p:nvSpPr>
          <p:spPr>
            <a:xfrm>
              <a:off x="3919478" y="2037741"/>
              <a:ext cx="139240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i="1" dirty="0" smtClean="0"/>
                <a:t>Project</a:t>
              </a:r>
            </a:p>
            <a:p>
              <a:pPr algn="ctr"/>
              <a:r>
                <a:rPr lang="en-GB" sz="1400" b="1" i="1" dirty="0" smtClean="0"/>
                <a:t> Documentation</a:t>
              </a:r>
              <a:endParaRPr lang="fr-FR" sz="1400" b="1" i="1" dirty="0"/>
            </a:p>
          </p:txBody>
        </p:sp>
      </p:grpSp>
      <p:sp>
        <p:nvSpPr>
          <p:cNvPr id="55" name="Rounded Rectangle 54"/>
          <p:cNvSpPr/>
          <p:nvPr/>
        </p:nvSpPr>
        <p:spPr>
          <a:xfrm>
            <a:off x="1657974" y="890761"/>
            <a:ext cx="3017994" cy="83883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 smtClean="0">
                <a:solidFill>
                  <a:schemeClr val="tx1"/>
                </a:solidFill>
              </a:rPr>
              <a:t>Objective: </a:t>
            </a:r>
          </a:p>
          <a:p>
            <a:pPr algn="ctr"/>
            <a:r>
              <a:rPr lang="en-GB" i="1" dirty="0" smtClean="0">
                <a:solidFill>
                  <a:schemeClr val="tx1"/>
                </a:solidFill>
              </a:rPr>
              <a:t>Constitute the maintenance </a:t>
            </a:r>
            <a:r>
              <a:rPr lang="en-GB" i="1" dirty="0">
                <a:solidFill>
                  <a:schemeClr val="tx1"/>
                </a:solidFill>
              </a:rPr>
              <a:t>documentation </a:t>
            </a:r>
            <a:endParaRPr lang="fr-FR" i="1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81671" y="6359215"/>
            <a:ext cx="2818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*</a:t>
            </a:r>
            <a:r>
              <a:rPr lang="en-GB" sz="1200" dirty="0" smtClean="0"/>
              <a:t>Group Maintenance </a:t>
            </a:r>
            <a:r>
              <a:rPr lang="en-GB" sz="1200" dirty="0"/>
              <a:t>Information Officer </a:t>
            </a:r>
            <a:endParaRPr lang="fr-FR" sz="12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0171" y="1874481"/>
            <a:ext cx="5617485" cy="999597"/>
          </a:xfrm>
          <a:ln>
            <a:noFill/>
          </a:ln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A well defined perimeter 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Documentation mainly dedicated to maintenance activities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130172" y="3026185"/>
            <a:ext cx="5175358" cy="1596694"/>
          </a:xfrm>
          <a:prstGeom prst="rect">
            <a:avLst/>
          </a:prstGeom>
          <a:ln>
            <a:noFill/>
          </a:ln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Specific treatment</a:t>
            </a:r>
          </a:p>
          <a:p>
            <a:pPr marL="228600" lvl="2" indent="0">
              <a:spcBef>
                <a:spcPts val="600"/>
              </a:spcBef>
              <a:buSzTx/>
              <a:buFont typeface="Arial"/>
              <a:buNone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Documents and files are:</a:t>
            </a: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Formatted, clearly identifiable</a:t>
            </a: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Stored in EDMS with predefined keywords</a:t>
            </a:r>
          </a:p>
          <a:p>
            <a:pPr marL="457200" lvl="2">
              <a:spcBef>
                <a:spcPts val="600"/>
              </a:spcBef>
              <a:buSzTx/>
            </a:pP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130172" y="4708839"/>
            <a:ext cx="5175358" cy="1613235"/>
          </a:xfrm>
          <a:prstGeom prst="rect">
            <a:avLst/>
          </a:prstGeom>
          <a:ln>
            <a:noFill/>
          </a:ln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Documentation Management </a:t>
            </a: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GMIO* is in charge of the management, he/she disposes of the required IT tools</a:t>
            </a: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Documents and files  are updated as required, easily accessible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Slide Number Placeholder 3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A004B2-1541-5046-B6F2-22AF56585712}" type="slidenum">
              <a:rPr lang="en-US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algn="r"/>
              <a:t>12</a:t>
            </a:fld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37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9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9367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 txBox="1">
            <a:spLocks/>
          </p:cNvSpPr>
          <p:nvPr/>
        </p:nvSpPr>
        <p:spPr>
          <a:xfrm>
            <a:off x="113124" y="860666"/>
            <a:ext cx="7533775" cy="1745821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1</a:t>
            </a:r>
            <a:r>
              <a:rPr lang="en-GB" sz="2400" baseline="30000" dirty="0" smtClean="0">
                <a:solidFill>
                  <a:schemeClr val="tx2"/>
                </a:solidFill>
              </a:rPr>
              <a:t>st</a:t>
            </a:r>
            <a:r>
              <a:rPr lang="en-GB" sz="2400" dirty="0" smtClean="0">
                <a:solidFill>
                  <a:schemeClr val="tx2"/>
                </a:solidFill>
              </a:rPr>
              <a:t> : treatment </a:t>
            </a:r>
            <a:r>
              <a:rPr lang="en-GB" sz="2400" dirty="0">
                <a:solidFill>
                  <a:schemeClr val="tx2"/>
                </a:solidFill>
              </a:rPr>
              <a:t>of documentation </a:t>
            </a:r>
            <a:r>
              <a:rPr lang="en-GB" sz="2400" dirty="0" smtClean="0">
                <a:solidFill>
                  <a:schemeClr val="tx2"/>
                </a:solidFill>
              </a:rPr>
              <a:t>in DFS</a:t>
            </a:r>
            <a:endParaRPr lang="en-GB" sz="2400" dirty="0">
              <a:solidFill>
                <a:schemeClr val="tx2"/>
              </a:solidFill>
            </a:endParaRPr>
          </a:p>
          <a:p>
            <a:pPr lvl="1"/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Establishing the functional breakdown of the equipment (assemblies, parts, assets)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Collecting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sorting, cleaning,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formatting of documents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files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metadata filling and storage of documents uniformly in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DFS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05740" y="27865"/>
            <a:ext cx="8229600" cy="782960"/>
          </a:xfrm>
        </p:spPr>
        <p:txBody>
          <a:bodyPr/>
          <a:lstStyle/>
          <a:p>
            <a:r>
              <a:rPr lang="en-GB" sz="3200" dirty="0" smtClean="0">
                <a:solidFill>
                  <a:schemeClr val="tx2"/>
                </a:solidFill>
              </a:rPr>
              <a:t>1) Documentation </a:t>
            </a:r>
            <a:r>
              <a:rPr lang="en-GB" sz="3200" dirty="0">
                <a:solidFill>
                  <a:schemeClr val="tx2"/>
                </a:solidFill>
              </a:rPr>
              <a:t>collection</a:t>
            </a:r>
            <a:r>
              <a:rPr lang="en-GB" sz="3200" dirty="0" smtClean="0">
                <a:solidFill>
                  <a:schemeClr val="tx2"/>
                </a:solidFill>
              </a:rPr>
              <a:t>: Process</a:t>
            </a:r>
            <a:endParaRPr lang="fr-FR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lowchart: Magnetic Disk 10"/>
          <p:cNvSpPr/>
          <p:nvPr/>
        </p:nvSpPr>
        <p:spPr>
          <a:xfrm>
            <a:off x="7794396" y="5027304"/>
            <a:ext cx="923352" cy="1234269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12" name="Straight Arrow Connector 11"/>
          <p:cNvCxnSpPr>
            <a:stCxn id="21" idx="4"/>
            <a:endCxn id="11" idx="1"/>
          </p:cNvCxnSpPr>
          <p:nvPr/>
        </p:nvCxnSpPr>
        <p:spPr>
          <a:xfrm>
            <a:off x="8249675" y="4211432"/>
            <a:ext cx="6397" cy="815872"/>
          </a:xfrm>
          <a:prstGeom prst="straightConnector1">
            <a:avLst/>
          </a:prstGeom>
          <a:ln w="3492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7646899" y="2651366"/>
            <a:ext cx="1205552" cy="1560066"/>
            <a:chOff x="3944899" y="4898732"/>
            <a:chExt cx="1205552" cy="1809656"/>
          </a:xfrm>
        </p:grpSpPr>
        <p:sp>
          <p:nvSpPr>
            <p:cNvPr id="21" name="Oval 20"/>
            <p:cNvSpPr/>
            <p:nvPr/>
          </p:nvSpPr>
          <p:spPr>
            <a:xfrm>
              <a:off x="3944899" y="4898732"/>
              <a:ext cx="1205552" cy="18096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Flowchart: Magnetic Disk 9"/>
            <p:cNvSpPr/>
            <p:nvPr/>
          </p:nvSpPr>
          <p:spPr>
            <a:xfrm>
              <a:off x="4246942" y="5295177"/>
              <a:ext cx="576064" cy="504056"/>
            </a:xfrm>
            <a:prstGeom prst="flowChartMagneticDisk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 smtClean="0">
                  <a:solidFill>
                    <a:schemeClr val="tx1"/>
                  </a:solidFill>
                  <a:latin typeface="Aharoni" pitchFamily="2" charset="-79"/>
                  <a:cs typeface="Aharoni" pitchFamily="2" charset="-79"/>
                </a:rPr>
                <a:t>dfs</a:t>
              </a:r>
              <a:endParaRPr lang="en-US" sz="1200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endParaRPr>
            </a:p>
          </p:txBody>
        </p:sp>
        <p:pic>
          <p:nvPicPr>
            <p:cNvPr id="13" name="Picture 2" descr="C:\Program Files (x86)\Microsoft Office\MEDIA\CAGCAT10\j0292982.wmf"/>
            <p:cNvPicPr>
              <a:picLocks noChangeAspect="1" noChangeArrowheads="1"/>
            </p:cNvPicPr>
            <p:nvPr/>
          </p:nvPicPr>
          <p:blipFill>
            <a:blip r:embed="rId3" cstate="print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3028" y="5935667"/>
              <a:ext cx="529978" cy="523131"/>
            </a:xfrm>
            <a:prstGeom prst="rect">
              <a:avLst/>
            </a:prstGeom>
            <a:noFill/>
          </p:spPr>
        </p:pic>
        <p:cxnSp>
          <p:nvCxnSpPr>
            <p:cNvPr id="16" name="Straight Arrow Connector 15"/>
            <p:cNvCxnSpPr/>
            <p:nvPr/>
          </p:nvCxnSpPr>
          <p:spPr>
            <a:xfrm>
              <a:off x="4534974" y="5799233"/>
              <a:ext cx="0" cy="15942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687374" y="5951633"/>
              <a:ext cx="0" cy="15942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Content Placeholder 2"/>
          <p:cNvSpPr txBox="1">
            <a:spLocks/>
          </p:cNvSpPr>
          <p:nvPr/>
        </p:nvSpPr>
        <p:spPr>
          <a:xfrm>
            <a:off x="118455" y="2854966"/>
            <a:ext cx="8388105" cy="171750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2</a:t>
            </a:r>
            <a:r>
              <a:rPr lang="en-GB" sz="2400" baseline="30000" dirty="0" smtClean="0">
                <a:solidFill>
                  <a:schemeClr val="tx2"/>
                </a:solidFill>
              </a:rPr>
              <a:t>nd</a:t>
            </a:r>
            <a:r>
              <a:rPr lang="en-GB" sz="2400" dirty="0" smtClean="0">
                <a:solidFill>
                  <a:schemeClr val="tx2"/>
                </a:solidFill>
              </a:rPr>
              <a:t> : </a:t>
            </a:r>
            <a:r>
              <a:rPr lang="en-GB" sz="2400" dirty="0">
                <a:solidFill>
                  <a:schemeClr val="tx2"/>
                </a:solidFill>
              </a:rPr>
              <a:t>massive and automatic upload </a:t>
            </a:r>
            <a:r>
              <a:rPr lang="en-GB" sz="2400" dirty="0" smtClean="0">
                <a:solidFill>
                  <a:schemeClr val="tx2"/>
                </a:solidFill>
              </a:rPr>
              <a:t>into EDMS</a:t>
            </a:r>
            <a:endParaRPr lang="en-GB" sz="2400" dirty="0">
              <a:solidFill>
                <a:schemeClr val="tx2"/>
              </a:solidFill>
            </a:endParaRPr>
          </a:p>
          <a:p>
            <a:pPr lvl="1"/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Creation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empty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EDMS documents 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 of the EDMS number into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PDF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file (stamp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Upload of metadata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files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into the prepared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EDMS documents</a:t>
            </a:r>
            <a:endParaRPr lang="fr-F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8252669" y="1604480"/>
            <a:ext cx="0" cy="1046886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3" descr="\\cern.ch\dfs\Users\m\mugnier\Documents\My Pictures\documentation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467" y="682662"/>
            <a:ext cx="1392405" cy="1185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\\cern.ch\dfs\Users\m\mbomont\Desktop\Edm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210" y="5795334"/>
            <a:ext cx="413592" cy="34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08857" y="5457516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EDMS</a:t>
            </a:r>
            <a:endParaRPr lang="fr-FR" dirty="0"/>
          </a:p>
        </p:txBody>
      </p:sp>
      <p:sp>
        <p:nvSpPr>
          <p:cNvPr id="24" name="Slide Number Placeholder 3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A004B2-1541-5046-B6F2-22AF56585712}" type="slidenum">
              <a:rPr lang="en-US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algn="r"/>
              <a:t>13</a:t>
            </a:fld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2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13124" y="4597658"/>
            <a:ext cx="9030876" cy="1630927"/>
          </a:xfrm>
          <a:prstGeom prst="rect">
            <a:avLst/>
          </a:prstGeom>
          <a:ln>
            <a:noFill/>
          </a:ln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Support provided by MFIO</a:t>
            </a:r>
            <a:endParaRPr lang="en-GB" sz="2400" dirty="0">
              <a:solidFill>
                <a:schemeClr val="tx2"/>
              </a:solidFill>
            </a:endParaRPr>
          </a:p>
          <a:p>
            <a:pPr lvl="1"/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team of 2 experts to train and support the GMIO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set of specific IT tools to treat documents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set of methods and processes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026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18" y="915790"/>
            <a:ext cx="2783840" cy="277558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551" y="1175657"/>
            <a:ext cx="3256284" cy="172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31" y="3840199"/>
            <a:ext cx="4454315" cy="2789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687" y="6380336"/>
            <a:ext cx="3461259" cy="270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>
            <a:off x="5017738" y="2522140"/>
            <a:ext cx="855330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377180" y="3080372"/>
            <a:ext cx="0" cy="7598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035" idx="3"/>
          </p:cNvCxnSpPr>
          <p:nvPr/>
        </p:nvCxnSpPr>
        <p:spPr>
          <a:xfrm flipH="1">
            <a:off x="5195946" y="5050244"/>
            <a:ext cx="498914" cy="1846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3318333" y="994471"/>
            <a:ext cx="2376527" cy="95569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 smtClean="0">
                <a:solidFill>
                  <a:schemeClr val="tx1"/>
                </a:solidFill>
              </a:rPr>
              <a:t>1) The functional breakdown is set-up in DFS</a:t>
            </a:r>
            <a:endParaRPr lang="fr-FR" sz="1600" i="1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675242" y="2044295"/>
            <a:ext cx="2376527" cy="95569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 smtClean="0">
                <a:solidFill>
                  <a:schemeClr val="tx1"/>
                </a:solidFill>
              </a:rPr>
              <a:t>2) EDMS functional breakdown is automatically  created from DFS</a:t>
            </a:r>
            <a:endParaRPr lang="fr-FR" sz="1600" i="1" dirty="0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580789" y="1472316"/>
            <a:ext cx="855330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205740" y="27865"/>
            <a:ext cx="8938260" cy="782960"/>
          </a:xfrm>
        </p:spPr>
        <p:txBody>
          <a:bodyPr/>
          <a:lstStyle/>
          <a:p>
            <a:r>
              <a:rPr lang="en-GB" sz="3000" dirty="0" smtClean="0">
                <a:solidFill>
                  <a:schemeClr val="tx2"/>
                </a:solidFill>
              </a:rPr>
              <a:t>Documentation collection Process: </a:t>
            </a:r>
            <a:r>
              <a:rPr lang="en-GB" sz="3000" dirty="0">
                <a:solidFill>
                  <a:schemeClr val="tx2"/>
                </a:solidFill>
              </a:rPr>
              <a:t>e.g. </a:t>
            </a:r>
            <a:r>
              <a:rPr lang="en-GB" sz="3000" dirty="0" smtClean="0">
                <a:solidFill>
                  <a:schemeClr val="tx2"/>
                </a:solidFill>
              </a:rPr>
              <a:t>EN-HE group</a:t>
            </a:r>
            <a:endParaRPr lang="fr-FR" sz="30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359" y="4017607"/>
            <a:ext cx="3495043" cy="18593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1" name="Slide Number Placeholder 3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A004B2-1541-5046-B6F2-22AF56585712}" type="slidenum">
              <a:rPr lang="en-US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algn="r"/>
              <a:t>14</a:t>
            </a:fld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/>
              <a:t>AMMW2013 -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  <p:sp>
        <p:nvSpPr>
          <p:cNvPr id="23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232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2) Parts management: Strategy</a:t>
            </a:r>
            <a:r>
              <a:rPr lang="fr-CH" sz="2800" b="1" dirty="0"/>
              <a:t>	</a:t>
            </a:r>
            <a:endParaRPr lang="en-GB" sz="2800" b="1" dirty="0"/>
          </a:p>
        </p:txBody>
      </p:sp>
      <p:sp>
        <p:nvSpPr>
          <p:cNvPr id="55" name="Rounded Rectangle 54"/>
          <p:cNvSpPr/>
          <p:nvPr/>
        </p:nvSpPr>
        <p:spPr>
          <a:xfrm>
            <a:off x="1657974" y="890761"/>
            <a:ext cx="3017994" cy="83883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 smtClean="0">
                <a:solidFill>
                  <a:schemeClr val="tx1"/>
                </a:solidFill>
              </a:rPr>
              <a:t>Objective: </a:t>
            </a:r>
          </a:p>
          <a:p>
            <a:pPr algn="ctr"/>
            <a:r>
              <a:rPr lang="en-GB" i="1" dirty="0" smtClean="0">
                <a:solidFill>
                  <a:schemeClr val="tx1"/>
                </a:solidFill>
              </a:rPr>
              <a:t>Constitute a global catalogue of parts across departments</a:t>
            </a:r>
            <a:endParaRPr lang="fr-FR" i="1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30171" y="6209599"/>
            <a:ext cx="15785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*Group Coding Officer</a:t>
            </a:r>
          </a:p>
          <a:p>
            <a:r>
              <a:rPr lang="en-GB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*Group Part Officer </a:t>
            </a:r>
            <a:endParaRPr lang="fr-FR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0171" y="1760181"/>
            <a:ext cx="5940935" cy="1506894"/>
          </a:xfrm>
          <a:ln>
            <a:noFill/>
          </a:ln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Perimeter 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BE/TE/EN global rules and codification, to allow a global view across department and groups</a:t>
            </a:r>
          </a:p>
          <a:p>
            <a:pPr lvl="1"/>
            <a:endParaRPr lang="en-GB" sz="1800" dirty="0">
              <a:effectLst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120646" y="2905562"/>
            <a:ext cx="6695819" cy="1768037"/>
          </a:xfrm>
          <a:prstGeom prst="rect">
            <a:avLst/>
          </a:prstGeom>
          <a:ln>
            <a:noFill/>
          </a:ln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Specific treatment of data</a:t>
            </a: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Classes and customs fields are proposed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a panel of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experts,</a:t>
            </a: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Collection process is unified and well defined (BPMN)</a:t>
            </a: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records are validated (by automatic means or expert checking) 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101596" y="4785039"/>
            <a:ext cx="7408844" cy="1756227"/>
          </a:xfrm>
          <a:prstGeom prst="rect">
            <a:avLst/>
          </a:prstGeom>
          <a:ln>
            <a:noFill/>
          </a:ln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Part Management 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GCO*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GSPO* roles are essential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manage parts at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level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2">
              <a:spcBef>
                <a:spcPts val="600"/>
              </a:spcBef>
              <a:buSzTx/>
            </a:pP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EAM provides functionalities and specific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 interfaces to manage stores and to guarantees the part traceability.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9" name="Picture 2" descr="\\cern.ch\dfs\Users\m\mugnier\Documents\My Pictures\Picture\parts%20collage%20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656" y="1286538"/>
            <a:ext cx="1068810" cy="70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\\cern.ch\dfs\Users\m\mugnier\Documents\My Pictures\Picture\parts%20collage%20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035" y="1286538"/>
            <a:ext cx="1068810" cy="70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\\cern.ch\dfs\Users\m\mugnier\Documents\My Pictures\Picture\parts%20collage%20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373" y="1286538"/>
            <a:ext cx="1068810" cy="70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Flowchart: Magnetic Disk 41"/>
          <p:cNvSpPr/>
          <p:nvPr/>
        </p:nvSpPr>
        <p:spPr>
          <a:xfrm>
            <a:off x="6884410" y="3437927"/>
            <a:ext cx="1155650" cy="1544788"/>
          </a:xfrm>
          <a:prstGeom prst="flowChartMagneticDisk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124700" y="3028950"/>
            <a:ext cx="0" cy="6096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7491390" y="2095500"/>
            <a:ext cx="0" cy="154305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7805715" y="3028950"/>
            <a:ext cx="0" cy="6096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6353175" y="3028950"/>
            <a:ext cx="77152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7787670" y="3028950"/>
            <a:ext cx="77152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353175" y="1992120"/>
            <a:ext cx="0" cy="103683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8559195" y="1992120"/>
            <a:ext cx="0" cy="103683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071106" y="964037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</a:t>
            </a:r>
            <a:endParaRPr lang="fr-FR" dirty="0"/>
          </a:p>
        </p:txBody>
      </p:sp>
      <p:sp>
        <p:nvSpPr>
          <p:cNvPr id="63" name="TextBox 62"/>
          <p:cNvSpPr txBox="1"/>
          <p:nvPr/>
        </p:nvSpPr>
        <p:spPr>
          <a:xfrm>
            <a:off x="7251280" y="964037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</a:t>
            </a:r>
            <a:endParaRPr lang="fr-FR" dirty="0"/>
          </a:p>
        </p:txBody>
      </p:sp>
      <p:sp>
        <p:nvSpPr>
          <p:cNvPr id="64" name="TextBox 63"/>
          <p:cNvSpPr txBox="1"/>
          <p:nvPr/>
        </p:nvSpPr>
        <p:spPr>
          <a:xfrm>
            <a:off x="8391823" y="964037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</a:t>
            </a:r>
            <a:endParaRPr lang="fr-FR" dirty="0"/>
          </a:p>
        </p:txBody>
      </p: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229" y="4041619"/>
            <a:ext cx="492278" cy="337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5" descr="http://pchardwarepro.com/wp-content/uploads/2013/08/How-to-deal-with-HP-laptop-power-issues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047" y="3390573"/>
            <a:ext cx="620460" cy="49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7" name="Group 66"/>
          <p:cNvGrpSpPr/>
          <p:nvPr/>
        </p:nvGrpSpPr>
        <p:grpSpPr>
          <a:xfrm>
            <a:off x="8371187" y="4556439"/>
            <a:ext cx="636361" cy="589612"/>
            <a:chOff x="3685555" y="2751325"/>
            <a:chExt cx="3660573" cy="3391659"/>
          </a:xfrm>
        </p:grpSpPr>
        <p:pic>
          <p:nvPicPr>
            <p:cNvPr id="68" name="6c6eff3a-d031-454f-98bc-c19f4265d6cf" descr="7ECAB30F-AB80-4545-8D40-514E414EF6FD@cern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0677" y="2751325"/>
              <a:ext cx="1815451" cy="3391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4f5e1d98-2d5a-4c5e-804a-e709fd5b48e1" descr="5B56C793-B123-4C70-A061-59587319F737@cern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5555" y="2777223"/>
              <a:ext cx="1848470" cy="3359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0" name="TextBox 69"/>
          <p:cNvSpPr txBox="1"/>
          <p:nvPr/>
        </p:nvSpPr>
        <p:spPr>
          <a:xfrm>
            <a:off x="7081154" y="4200611"/>
            <a:ext cx="771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EAM</a:t>
            </a:r>
          </a:p>
          <a:p>
            <a:pPr algn="ctr"/>
            <a:r>
              <a:rPr lang="en-GB" dirty="0" smtClean="0"/>
              <a:t>(</a:t>
            </a:r>
            <a:r>
              <a:rPr lang="en-GB" dirty="0" err="1" smtClean="0"/>
              <a:t>Infor</a:t>
            </a:r>
            <a:r>
              <a:rPr lang="en-GB" dirty="0" smtClean="0"/>
              <a:t>)</a:t>
            </a:r>
            <a:endParaRPr lang="fr-FR" dirty="0"/>
          </a:p>
        </p:txBody>
      </p:sp>
      <p:sp>
        <p:nvSpPr>
          <p:cNvPr id="31" name="Slide Number Placeholder 3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A004B2-1541-5046-B6F2-22AF56585712}" type="slidenum">
              <a:rPr lang="en-US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algn="r"/>
              <a:t>15</a:t>
            </a:fld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30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2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07513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 txBox="1">
            <a:spLocks/>
          </p:cNvSpPr>
          <p:nvPr/>
        </p:nvSpPr>
        <p:spPr>
          <a:xfrm>
            <a:off x="36924" y="836199"/>
            <a:ext cx="7533775" cy="1490091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1</a:t>
            </a:r>
            <a:r>
              <a:rPr lang="en-GB" sz="2400" baseline="30000" dirty="0" smtClean="0">
                <a:solidFill>
                  <a:schemeClr val="tx2"/>
                </a:solidFill>
              </a:rPr>
              <a:t>st</a:t>
            </a:r>
            <a:r>
              <a:rPr lang="en-GB" sz="2400" dirty="0" smtClean="0">
                <a:solidFill>
                  <a:schemeClr val="tx2"/>
                </a:solidFill>
              </a:rPr>
              <a:t> : treatment </a:t>
            </a:r>
            <a:r>
              <a:rPr lang="en-GB" sz="2400" dirty="0">
                <a:solidFill>
                  <a:schemeClr val="tx2"/>
                </a:solidFill>
              </a:rPr>
              <a:t>of </a:t>
            </a:r>
            <a:r>
              <a:rPr lang="en-GB" sz="2400" dirty="0" smtClean="0">
                <a:solidFill>
                  <a:schemeClr val="tx2"/>
                </a:solidFill>
              </a:rPr>
              <a:t>records in an external </a:t>
            </a:r>
            <a:r>
              <a:rPr lang="en-GB" sz="2400" dirty="0">
                <a:solidFill>
                  <a:schemeClr val="tx2"/>
                </a:solidFill>
              </a:rPr>
              <a:t>system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Predefining and formatting classes and custom fields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lowchart: Magnetic Disk 10"/>
          <p:cNvSpPr/>
          <p:nvPr/>
        </p:nvSpPr>
        <p:spPr>
          <a:xfrm>
            <a:off x="7985056" y="5027304"/>
            <a:ext cx="771559" cy="1234269"/>
          </a:xfrm>
          <a:prstGeom prst="flowChartMagneticDisk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12" name="Straight Arrow Connector 11"/>
          <p:cNvCxnSpPr>
            <a:stCxn id="21" idx="4"/>
            <a:endCxn id="11" idx="1"/>
          </p:cNvCxnSpPr>
          <p:nvPr/>
        </p:nvCxnSpPr>
        <p:spPr>
          <a:xfrm flipH="1">
            <a:off x="8370836" y="4211432"/>
            <a:ext cx="5839" cy="815872"/>
          </a:xfrm>
          <a:prstGeom prst="straightConnector1">
            <a:avLst/>
          </a:prstGeom>
          <a:ln w="34925">
            <a:solidFill>
              <a:srgbClr val="7030A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7773899" y="2651366"/>
            <a:ext cx="1205552" cy="1560066"/>
            <a:chOff x="3944899" y="4898732"/>
            <a:chExt cx="1205552" cy="1809656"/>
          </a:xfrm>
          <a:solidFill>
            <a:srgbClr val="00B050"/>
          </a:solidFill>
        </p:grpSpPr>
        <p:sp>
          <p:nvSpPr>
            <p:cNvPr id="21" name="Oval 20"/>
            <p:cNvSpPr/>
            <p:nvPr/>
          </p:nvSpPr>
          <p:spPr>
            <a:xfrm>
              <a:off x="3944899" y="4898732"/>
              <a:ext cx="1205552" cy="1809656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Flowchart: Magnetic Disk 9"/>
            <p:cNvSpPr/>
            <p:nvPr/>
          </p:nvSpPr>
          <p:spPr>
            <a:xfrm>
              <a:off x="4246942" y="5295177"/>
              <a:ext cx="576064" cy="504056"/>
            </a:xfrm>
            <a:prstGeom prst="flowChartMagneticDisk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 smtClean="0">
                  <a:solidFill>
                    <a:schemeClr val="tx1"/>
                  </a:solidFill>
                  <a:latin typeface="Aharoni" pitchFamily="2" charset="-79"/>
                  <a:cs typeface="Aharoni" pitchFamily="2" charset="-79"/>
                </a:rPr>
                <a:t>dfs</a:t>
              </a:r>
              <a:endParaRPr lang="en-US" sz="1200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endParaRPr>
            </a:p>
          </p:txBody>
        </p:sp>
        <p:pic>
          <p:nvPicPr>
            <p:cNvPr id="13" name="Picture 2" descr="C:\Program Files (x86)\Microsoft Office\MEDIA\CAGCAT10\j0292982.wmf"/>
            <p:cNvPicPr>
              <a:picLocks noChangeAspect="1" noChangeArrowheads="1"/>
            </p:cNvPicPr>
            <p:nvPr/>
          </p:nvPicPr>
          <p:blipFill>
            <a:blip r:embed="rId3" cstate="print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3028" y="5935667"/>
              <a:ext cx="529978" cy="523131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pic>
        <p:cxnSp>
          <p:nvCxnSpPr>
            <p:cNvPr id="16" name="Straight Arrow Connector 15"/>
            <p:cNvCxnSpPr/>
            <p:nvPr/>
          </p:nvCxnSpPr>
          <p:spPr>
            <a:xfrm>
              <a:off x="4534974" y="5799233"/>
              <a:ext cx="0" cy="159427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687374" y="5951633"/>
              <a:ext cx="0" cy="159427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>
            <a:off x="8354269" y="1604480"/>
            <a:ext cx="0" cy="1046886"/>
          </a:xfrm>
          <a:prstGeom prst="straightConnector1">
            <a:avLst/>
          </a:prstGeom>
          <a:ln w="349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010457" y="5457516"/>
            <a:ext cx="771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EAM</a:t>
            </a:r>
          </a:p>
          <a:p>
            <a:r>
              <a:rPr lang="en-GB" dirty="0" smtClean="0"/>
              <a:t>(</a:t>
            </a:r>
            <a:r>
              <a:rPr lang="en-GB" dirty="0" err="1" smtClean="0"/>
              <a:t>Infor</a:t>
            </a:r>
            <a:r>
              <a:rPr lang="en-GB" dirty="0" smtClean="0"/>
              <a:t>)</a:t>
            </a:r>
            <a:endParaRPr lang="fr-FR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2) Parts </a:t>
            </a:r>
            <a:r>
              <a:rPr lang="en-GB" sz="3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collection: </a:t>
            </a:r>
            <a:r>
              <a:rPr lang="en-GB" sz="3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Process</a:t>
            </a:r>
            <a:r>
              <a:rPr lang="fr-CH" sz="2800" dirty="0"/>
              <a:t>		</a:t>
            </a:r>
            <a:endParaRPr lang="en-GB" sz="2800" dirty="0"/>
          </a:p>
        </p:txBody>
      </p:sp>
      <p:pic>
        <p:nvPicPr>
          <p:cNvPr id="2050" name="Picture 2" descr="\\cern.ch\dfs\Users\m\mugnier\Documents\My Pictures\Picture\parts%20collage%20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287" y="351693"/>
            <a:ext cx="1897713" cy="125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43794" y="1730967"/>
            <a:ext cx="7876573" cy="133330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2</a:t>
            </a:r>
            <a:r>
              <a:rPr lang="en-GB" sz="2400" baseline="30000" dirty="0" smtClean="0">
                <a:solidFill>
                  <a:schemeClr val="tx2"/>
                </a:solidFill>
              </a:rPr>
              <a:t>nd</a:t>
            </a:r>
            <a:r>
              <a:rPr lang="en-GB" sz="2400" dirty="0" smtClean="0">
                <a:solidFill>
                  <a:schemeClr val="tx2"/>
                </a:solidFill>
              </a:rPr>
              <a:t> : </a:t>
            </a:r>
            <a:r>
              <a:rPr lang="en-GB" sz="2400" dirty="0">
                <a:solidFill>
                  <a:schemeClr val="tx2"/>
                </a:solidFill>
              </a:rPr>
              <a:t>i</a:t>
            </a:r>
            <a:r>
              <a:rPr lang="en-GB" sz="2400" dirty="0" smtClean="0">
                <a:solidFill>
                  <a:schemeClr val="tx2"/>
                </a:solidFill>
              </a:rPr>
              <a:t>n the field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Collecting, sorting parts and record the characteristics and pictures in the external system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Attribution of MFIO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temporary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codes for provisional labelling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n-GB" sz="1600" dirty="0">
              <a:effectLst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255" y="3175584"/>
            <a:ext cx="7675941" cy="161022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3</a:t>
            </a:r>
            <a:r>
              <a:rPr lang="en-GB" sz="2400" baseline="30000" dirty="0" smtClean="0">
                <a:solidFill>
                  <a:schemeClr val="tx2"/>
                </a:solidFill>
              </a:rPr>
              <a:t>rd</a:t>
            </a:r>
            <a:r>
              <a:rPr lang="en-GB" sz="2400" dirty="0" smtClean="0">
                <a:solidFill>
                  <a:schemeClr val="tx2"/>
                </a:solidFill>
              </a:rPr>
              <a:t> : setting up store management with EAM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Formal code attribution by Naming Service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Massive upload into EAM by the means of web services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an EAM integrated solution for store management, labelling and traceability</a:t>
            </a:r>
          </a:p>
          <a:p>
            <a:pPr lvl="1"/>
            <a:endParaRPr lang="fr-FR" sz="1600" dirty="0">
              <a:effectLst/>
            </a:endParaRPr>
          </a:p>
        </p:txBody>
      </p:sp>
      <p:sp>
        <p:nvSpPr>
          <p:cNvPr id="27" name="Slide Number Placeholder 3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A004B2-1541-5046-B6F2-22AF56585712}" type="slidenum">
              <a:rPr lang="en-US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algn="r"/>
              <a:t>16</a:t>
            </a:fld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3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6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924" y="4905044"/>
            <a:ext cx="9030876" cy="163092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spcBef>
                <a:spcPts val="600"/>
              </a:spcBef>
              <a:buClr>
                <a:srgbClr val="3861AA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2"/>
                </a:solidFill>
              </a:rPr>
              <a:t>Support provided by MFIO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team of 2 people to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and train the Group Part Officer (GSPO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set of specific IT tools to define classes and custom fields and to record parts</a:t>
            </a:r>
          </a:p>
          <a:p>
            <a:pPr lvl="1"/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Methods and processes well defined for part recording and store management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161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 Management</a:t>
            </a:r>
            <a:endParaRPr lang="en-GB" sz="5400" u="sng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A004B2-1541-5046-B6F2-22AF56585712}" type="slidenum">
              <a:rPr lang="en-US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algn="r"/>
              <a:t>17</a:t>
            </a:fld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Date Placeholder 2"/>
          <p:cNvSpPr txBox="1">
            <a:spLocks/>
          </p:cNvSpPr>
          <p:nvPr/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 smtClean="0">
                <a:solidFill>
                  <a:schemeClr val="bg1">
                    <a:lumMod val="75000"/>
                  </a:schemeClr>
                </a:solidFill>
              </a:rPr>
              <a:t>AvailabilityWS2013- </a:t>
            </a:r>
            <a:r>
              <a:rPr lang="en-GB" sz="800" dirty="0" err="1" smtClean="0">
                <a:solidFill>
                  <a:schemeClr val="bg1">
                    <a:lumMod val="75000"/>
                  </a:schemeClr>
                </a:solidFill>
              </a:rPr>
              <a:t>Ch.M</a:t>
            </a:r>
            <a:r>
              <a:rPr lang="en-GB" sz="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45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205740" y="742941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Issue Management: Objectives</a:t>
            </a:r>
            <a:r>
              <a:rPr lang="fr-CH" sz="2800" dirty="0"/>
              <a:t>		</a:t>
            </a:r>
            <a:endParaRPr lang="en-GB" sz="2800" dirty="0"/>
          </a:p>
        </p:txBody>
      </p:sp>
      <p:sp>
        <p:nvSpPr>
          <p:cNvPr id="23" name="AutoShape 73"/>
          <p:cNvSpPr>
            <a:spLocks noChangeArrowheads="1"/>
          </p:cNvSpPr>
          <p:nvPr/>
        </p:nvSpPr>
        <p:spPr bwMode="auto">
          <a:xfrm>
            <a:off x="795647" y="1111749"/>
            <a:ext cx="7305367" cy="1377331"/>
          </a:xfrm>
          <a:prstGeom prst="chevron">
            <a:avLst>
              <a:gd name="adj" fmla="val 53372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 dirty="0"/>
          </a:p>
        </p:txBody>
      </p:sp>
      <p:sp>
        <p:nvSpPr>
          <p:cNvPr id="30" name="Text Box 79"/>
          <p:cNvSpPr txBox="1">
            <a:spLocks noChangeArrowheads="1"/>
          </p:cNvSpPr>
          <p:nvPr/>
        </p:nvSpPr>
        <p:spPr bwMode="auto">
          <a:xfrm>
            <a:off x="7929110" y="1375260"/>
            <a:ext cx="1115195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sz="1050" b="1" dirty="0" smtClean="0">
                <a:solidFill>
                  <a:srgbClr val="00B050"/>
                </a:solidFill>
              </a:rPr>
              <a:t>Correction performed</a:t>
            </a:r>
          </a:p>
          <a:p>
            <a:pPr algn="ctr"/>
            <a:r>
              <a:rPr lang="en-GB" sz="105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GB" sz="1050" b="1" dirty="0">
                <a:solidFill>
                  <a:srgbClr val="00B050"/>
                </a:solidFill>
              </a:rPr>
              <a:t/>
            </a:r>
            <a:br>
              <a:rPr lang="en-GB" sz="1050" b="1" dirty="0">
                <a:solidFill>
                  <a:srgbClr val="00B050"/>
                </a:solidFill>
              </a:rPr>
            </a:br>
            <a:r>
              <a:rPr lang="en-GB" sz="1050" b="1" dirty="0">
                <a:solidFill>
                  <a:srgbClr val="00B050"/>
                </a:solidFill>
              </a:rPr>
              <a:t>Equipment </a:t>
            </a:r>
            <a:r>
              <a:rPr lang="en-GB" sz="1050" b="1" dirty="0" smtClean="0">
                <a:solidFill>
                  <a:srgbClr val="00B050"/>
                </a:solidFill>
              </a:rPr>
              <a:t>is in </a:t>
            </a:r>
            <a:r>
              <a:rPr lang="en-GB" sz="1050" b="1" dirty="0">
                <a:solidFill>
                  <a:srgbClr val="00B050"/>
                </a:solidFill>
              </a:rPr>
              <a:t>operation</a:t>
            </a:r>
            <a:endParaRPr lang="fr-FR" sz="1050" b="1" dirty="0">
              <a:solidFill>
                <a:srgbClr val="00B05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414732" y="1111749"/>
            <a:ext cx="60020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GB" b="1" baseline="30000" dirty="0" smtClean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 line intervention</a:t>
            </a:r>
            <a:endParaRPr lang="fr-CH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84735" y="3305321"/>
            <a:ext cx="8907496" cy="2298361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spcBef>
                <a:spcPts val="600"/>
              </a:spcBef>
              <a:buClr>
                <a:srgbClr val="3861AA"/>
              </a:buClr>
              <a:buFont typeface="Arial"/>
              <a:buChar char="•"/>
            </a:pPr>
            <a:r>
              <a:rPr lang="en-GB" sz="2400" dirty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Objectives through the equipment groups:</a:t>
            </a:r>
          </a:p>
          <a:p>
            <a:pPr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 a common process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first line interventions</a:t>
            </a:r>
          </a:p>
          <a:p>
            <a:pPr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 a shared computerized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tools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allows to follow and trace the interventions</a:t>
            </a:r>
          </a:p>
          <a:p>
            <a:pPr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 the exchange of information between CCC and equipment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 a central repository of information concerning the interventions in order to enable feedbacks and allow the performing of analysis and decisions . 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17245" y="1325223"/>
            <a:ext cx="1057564" cy="1057564"/>
            <a:chOff x="1417245" y="1325223"/>
            <a:chExt cx="1057564" cy="1057564"/>
          </a:xfrm>
        </p:grpSpPr>
        <p:sp>
          <p:nvSpPr>
            <p:cNvPr id="38" name="Oval 37"/>
            <p:cNvSpPr/>
            <p:nvPr/>
          </p:nvSpPr>
          <p:spPr>
            <a:xfrm>
              <a:off x="1417245" y="1325223"/>
              <a:ext cx="1057564" cy="1057564"/>
            </a:xfrm>
            <a:prstGeom prst="ellipse">
              <a:avLst/>
            </a:prstGeom>
            <a:gradFill flip="none" rotWithShape="1">
              <a:gsLst>
                <a:gs pos="18000">
                  <a:schemeClr val="accent1">
                    <a:tint val="100000"/>
                    <a:shade val="100000"/>
                    <a:satMod val="130000"/>
                    <a:lumMod val="0"/>
                    <a:lumOff val="100000"/>
                  </a:schemeClr>
                </a:gs>
                <a:gs pos="59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35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571008" y="1698154"/>
              <a:ext cx="750037" cy="29874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 dirty="0" smtClean="0">
                  <a:solidFill>
                    <a:schemeClr val="bg1"/>
                  </a:solidFill>
                </a:rPr>
                <a:t>CCC</a:t>
              </a:r>
              <a:endParaRPr lang="fr-FR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724495" y="1496983"/>
            <a:ext cx="1655427" cy="925512"/>
            <a:chOff x="5724495" y="1496983"/>
            <a:chExt cx="1655427" cy="925512"/>
          </a:xfrm>
        </p:grpSpPr>
        <p:sp>
          <p:nvSpPr>
            <p:cNvPr id="28" name="Rectangle 27"/>
            <p:cNvSpPr/>
            <p:nvPr/>
          </p:nvSpPr>
          <p:spPr>
            <a:xfrm>
              <a:off x="5724495" y="1496983"/>
              <a:ext cx="1655427" cy="925512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100" b="1" dirty="0" smtClean="0">
                  <a:solidFill>
                    <a:srgbClr val="002060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Maintenance action</a:t>
              </a:r>
            </a:p>
            <a:p>
              <a:pPr algn="ctr">
                <a:defRPr/>
              </a:pPr>
              <a:endParaRPr lang="fr-FR" sz="1100" b="1" dirty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endParaRPr lang="fr-FR" sz="1100" b="1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endParaRPr lang="fr-FR" sz="1100" b="1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endParaRPr lang="fr-FR" sz="1100" b="1" dirty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</p:txBody>
        </p:sp>
        <p:pic>
          <p:nvPicPr>
            <p:cNvPr id="41" name="Picture 7" descr="\\cern.ch\dfs\Users\m\mugnier\Documents\My Pictures\8109032-technicien-3d-reparation-pc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5865" y="1690290"/>
              <a:ext cx="872443" cy="6237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63" name="Straight Arrow Connector 62"/>
          <p:cNvCxnSpPr/>
          <p:nvPr/>
        </p:nvCxnSpPr>
        <p:spPr>
          <a:xfrm>
            <a:off x="3086979" y="1981040"/>
            <a:ext cx="2409469" cy="0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4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25381" y="1410875"/>
            <a:ext cx="456413" cy="50608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 Box 78"/>
          <p:cNvSpPr txBox="1">
            <a:spLocks noChangeArrowheads="1"/>
          </p:cNvSpPr>
          <p:nvPr/>
        </p:nvSpPr>
        <p:spPr bwMode="auto">
          <a:xfrm>
            <a:off x="-41043" y="1530841"/>
            <a:ext cx="14557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Equipment faulty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</a:p>
          <a:p>
            <a:pPr algn="ctr"/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Physic’s stopped</a:t>
            </a:r>
            <a:endParaRPr lang="fr-FR" sz="1200" b="1" dirty="0">
              <a:solidFill>
                <a:srgbClr val="FF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55315" y="1505937"/>
            <a:ext cx="535623" cy="403352"/>
            <a:chOff x="1255315" y="1505937"/>
            <a:chExt cx="535623" cy="403352"/>
          </a:xfrm>
        </p:grpSpPr>
        <p:sp>
          <p:nvSpPr>
            <p:cNvPr id="40" name="Oval 39"/>
            <p:cNvSpPr/>
            <p:nvPr/>
          </p:nvSpPr>
          <p:spPr>
            <a:xfrm>
              <a:off x="1671882" y="1505937"/>
              <a:ext cx="119056" cy="11905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flipV="1">
              <a:off x="1255315" y="1648709"/>
              <a:ext cx="396195" cy="26058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4" name="Picture 2" descr="\\cern.ch\dfs\Users\m\mugnier\Documents\My Pictures\imagesCAZ0BGQ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792" y="1443052"/>
            <a:ext cx="377681" cy="4616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1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3386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/>
      <p:bldP spid="37" grpId="0" animBg="1"/>
      <p:bldP spid="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205740" y="742941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Issue Management: Objectives</a:t>
            </a:r>
            <a:r>
              <a:rPr lang="fr-CH" sz="2800" dirty="0"/>
              <a:t>		</a:t>
            </a:r>
            <a:endParaRPr lang="en-GB" sz="2800" dirty="0"/>
          </a:p>
        </p:txBody>
      </p:sp>
      <p:sp>
        <p:nvSpPr>
          <p:cNvPr id="23" name="AutoShape 73"/>
          <p:cNvSpPr>
            <a:spLocks noChangeArrowheads="1"/>
          </p:cNvSpPr>
          <p:nvPr/>
        </p:nvSpPr>
        <p:spPr bwMode="auto">
          <a:xfrm>
            <a:off x="795647" y="1111749"/>
            <a:ext cx="7305367" cy="1377331"/>
          </a:xfrm>
          <a:prstGeom prst="chevron">
            <a:avLst>
              <a:gd name="adj" fmla="val 53372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 dirty="0"/>
          </a:p>
        </p:txBody>
      </p:sp>
      <p:sp>
        <p:nvSpPr>
          <p:cNvPr id="30" name="Text Box 79"/>
          <p:cNvSpPr txBox="1">
            <a:spLocks noChangeArrowheads="1"/>
          </p:cNvSpPr>
          <p:nvPr/>
        </p:nvSpPr>
        <p:spPr bwMode="auto">
          <a:xfrm>
            <a:off x="7929110" y="1375260"/>
            <a:ext cx="1115195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sz="1050" b="1" dirty="0" smtClean="0">
                <a:solidFill>
                  <a:srgbClr val="00B050"/>
                </a:solidFill>
              </a:rPr>
              <a:t>Correction performed</a:t>
            </a:r>
          </a:p>
          <a:p>
            <a:pPr algn="ctr"/>
            <a:r>
              <a:rPr lang="en-GB" sz="105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GB" sz="1050" b="1" dirty="0">
                <a:solidFill>
                  <a:srgbClr val="00B050"/>
                </a:solidFill>
              </a:rPr>
              <a:t/>
            </a:r>
            <a:br>
              <a:rPr lang="en-GB" sz="1050" b="1" dirty="0">
                <a:solidFill>
                  <a:srgbClr val="00B050"/>
                </a:solidFill>
              </a:rPr>
            </a:br>
            <a:r>
              <a:rPr lang="en-GB" sz="1050" b="1" dirty="0">
                <a:solidFill>
                  <a:srgbClr val="00B050"/>
                </a:solidFill>
              </a:rPr>
              <a:t>Equipment </a:t>
            </a:r>
            <a:r>
              <a:rPr lang="en-GB" sz="1050" b="1" dirty="0" smtClean="0">
                <a:solidFill>
                  <a:srgbClr val="00B050"/>
                </a:solidFill>
              </a:rPr>
              <a:t>is in </a:t>
            </a:r>
            <a:r>
              <a:rPr lang="en-GB" sz="1050" b="1" dirty="0">
                <a:solidFill>
                  <a:srgbClr val="00B050"/>
                </a:solidFill>
              </a:rPr>
              <a:t>operation</a:t>
            </a:r>
            <a:endParaRPr lang="fr-FR" sz="1050" b="1" dirty="0">
              <a:solidFill>
                <a:srgbClr val="00B05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1417245" y="1325223"/>
            <a:ext cx="1057564" cy="1057564"/>
          </a:xfrm>
          <a:prstGeom prst="ellipse">
            <a:avLst/>
          </a:prstGeom>
          <a:gradFill flip="none" rotWithShape="1">
            <a:gsLst>
              <a:gs pos="18000">
                <a:schemeClr val="accent1">
                  <a:tint val="100000"/>
                  <a:shade val="100000"/>
                  <a:satMod val="130000"/>
                  <a:lumMod val="0"/>
                  <a:lumOff val="100000"/>
                </a:schemeClr>
              </a:gs>
              <a:gs pos="59000">
                <a:schemeClr val="accent1">
                  <a:tint val="50000"/>
                  <a:shade val="100000"/>
                  <a:satMod val="35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 b="1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571008" y="1698154"/>
            <a:ext cx="750037" cy="2987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CCC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671882" y="1505937"/>
            <a:ext cx="119056" cy="1190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 2"/>
          <p:cNvGrpSpPr/>
          <p:nvPr/>
        </p:nvGrpSpPr>
        <p:grpSpPr>
          <a:xfrm>
            <a:off x="5724495" y="1496983"/>
            <a:ext cx="1655427" cy="925512"/>
            <a:chOff x="5724495" y="1496983"/>
            <a:chExt cx="1655427" cy="925512"/>
          </a:xfrm>
        </p:grpSpPr>
        <p:sp>
          <p:nvSpPr>
            <p:cNvPr id="28" name="Rectangle 27"/>
            <p:cNvSpPr/>
            <p:nvPr/>
          </p:nvSpPr>
          <p:spPr>
            <a:xfrm>
              <a:off x="5724495" y="1496983"/>
              <a:ext cx="1655427" cy="925512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100" b="1" dirty="0" smtClean="0">
                  <a:solidFill>
                    <a:srgbClr val="002060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Maintenance action</a:t>
              </a:r>
            </a:p>
            <a:p>
              <a:pPr algn="ctr">
                <a:defRPr/>
              </a:pPr>
              <a:endParaRPr lang="fr-FR" sz="1100" b="1" dirty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endParaRPr lang="fr-FR" sz="1100" b="1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endParaRPr lang="fr-FR" sz="1100" b="1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endParaRPr lang="fr-FR" sz="1100" b="1" dirty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</p:txBody>
        </p:sp>
        <p:pic>
          <p:nvPicPr>
            <p:cNvPr id="41" name="Picture 7" descr="\\cern.ch\dfs\Users\m\mugnier\Documents\My Pictures\8109032-technicien-3d-reparation-pc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5865" y="1690290"/>
              <a:ext cx="872443" cy="6237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63" name="Straight Arrow Connector 62"/>
          <p:cNvCxnSpPr/>
          <p:nvPr/>
        </p:nvCxnSpPr>
        <p:spPr>
          <a:xfrm>
            <a:off x="3086979" y="1981040"/>
            <a:ext cx="2409469" cy="0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4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25381" y="1410875"/>
            <a:ext cx="456413" cy="50608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 Box 78"/>
          <p:cNvSpPr txBox="1">
            <a:spLocks noChangeArrowheads="1"/>
          </p:cNvSpPr>
          <p:nvPr/>
        </p:nvSpPr>
        <p:spPr bwMode="auto">
          <a:xfrm>
            <a:off x="-41043" y="1530841"/>
            <a:ext cx="14557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Equipment faulty </a:t>
            </a:r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</a:p>
          <a:p>
            <a:pPr algn="ctr"/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Physic’s stopped</a:t>
            </a:r>
            <a:endParaRPr lang="fr-FR" sz="1200" b="1" dirty="0">
              <a:solidFill>
                <a:srgbClr val="FF0000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255315" y="1648709"/>
            <a:ext cx="396195" cy="2605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2" descr="\\cern.ch\dfs\Users\m\mugnier\Documents\My Pictures\imagesCAZ0BGQ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792" y="1443052"/>
            <a:ext cx="377681" cy="4616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2553588" y="1708508"/>
            <a:ext cx="5678386" cy="4400632"/>
            <a:chOff x="2553588" y="1709665"/>
            <a:chExt cx="5678386" cy="4400632"/>
          </a:xfrm>
        </p:grpSpPr>
        <p:sp>
          <p:nvSpPr>
            <p:cNvPr id="24" name="Rectangle 23"/>
            <p:cNvSpPr/>
            <p:nvPr/>
          </p:nvSpPr>
          <p:spPr>
            <a:xfrm>
              <a:off x="3028590" y="5429639"/>
              <a:ext cx="1909007" cy="680658"/>
            </a:xfrm>
            <a:prstGeom prst="rect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100" b="1" dirty="0" smtClean="0">
                  <a:solidFill>
                    <a:srgbClr val="11171D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Maintenance </a:t>
              </a:r>
              <a:r>
                <a:rPr lang="fr-FR" sz="1100" b="1" dirty="0" err="1" smtClean="0">
                  <a:solidFill>
                    <a:srgbClr val="11171D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Methods</a:t>
              </a:r>
              <a:endParaRPr lang="fr-FR" sz="1100" b="1" dirty="0" smtClean="0">
                <a:solidFill>
                  <a:srgbClr val="11171D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endParaRPr lang="fr-FR" sz="1100" b="1" dirty="0" smtClean="0">
                <a:solidFill>
                  <a:srgbClr val="11171D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r>
                <a:rPr lang="fr-FR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(Organisation &amp; </a:t>
              </a:r>
              <a:r>
                <a:rPr lang="fr-FR" sz="800" dirty="0" err="1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processes</a:t>
              </a:r>
              <a:r>
                <a:rPr lang="fr-FR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)</a:t>
              </a:r>
              <a:endParaRPr lang="fr-FR" sz="800" dirty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017747" y="3117481"/>
              <a:ext cx="1892632" cy="71800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100" b="1" dirty="0" err="1" smtClean="0">
                  <a:solidFill>
                    <a:srgbClr val="11171D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Means</a:t>
              </a:r>
              <a:r>
                <a:rPr lang="fr-FR" sz="1100" b="1" dirty="0" smtClean="0">
                  <a:solidFill>
                    <a:srgbClr val="11171D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- </a:t>
              </a:r>
              <a:r>
                <a:rPr lang="fr-FR" sz="1100" b="1" dirty="0" err="1" smtClean="0">
                  <a:solidFill>
                    <a:srgbClr val="11171D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Resources</a:t>
              </a:r>
              <a:r>
                <a:rPr lang="fr-FR" sz="1100" b="1" dirty="0" smtClean="0">
                  <a:solidFill>
                    <a:srgbClr val="11171D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-Tools</a:t>
              </a:r>
            </a:p>
            <a:p>
              <a:pPr algn="ctr">
                <a:defRPr/>
              </a:pPr>
              <a:endParaRPr lang="fr-FR" sz="1100" b="1" dirty="0" smtClean="0">
                <a:solidFill>
                  <a:srgbClr val="11171D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r>
                <a:rPr lang="fr-FR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(</a:t>
              </a:r>
              <a:r>
                <a:rPr lang="fr-FR" sz="800" dirty="0" err="1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Logistic</a:t>
              </a:r>
              <a:r>
                <a:rPr lang="fr-FR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aspects)</a:t>
              </a:r>
              <a:endParaRPr lang="fr-FR" sz="1100" b="1" dirty="0" smtClean="0">
                <a:solidFill>
                  <a:srgbClr val="11171D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021012" y="4047477"/>
              <a:ext cx="1891305" cy="106713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100" b="1" dirty="0" err="1" smtClean="0">
                  <a:solidFill>
                    <a:srgbClr val="11171D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Databases</a:t>
              </a:r>
              <a:endParaRPr lang="fr-FR" sz="1100" b="1" dirty="0" smtClean="0">
                <a:solidFill>
                  <a:srgbClr val="11171D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r>
                <a:rPr lang="fr-FR" sz="1100" b="1" dirty="0" smtClean="0">
                  <a:solidFill>
                    <a:srgbClr val="11171D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- Documentation </a:t>
              </a:r>
            </a:p>
            <a:p>
              <a:pPr marL="171450" indent="-171450" algn="ctr">
                <a:buFontTx/>
                <a:buChar char="-"/>
                <a:defRPr/>
              </a:pPr>
              <a:r>
                <a:rPr lang="fr-FR" sz="1100" b="1" dirty="0" err="1" smtClean="0">
                  <a:solidFill>
                    <a:srgbClr val="11171D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Spare</a:t>
              </a:r>
              <a:r>
                <a:rPr lang="fr-FR" sz="1100" b="1" dirty="0" smtClean="0">
                  <a:solidFill>
                    <a:srgbClr val="11171D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Parts  </a:t>
              </a:r>
            </a:p>
            <a:p>
              <a:pPr marL="171450" indent="-171450" algn="ctr">
                <a:buFontTx/>
                <a:buChar char="-"/>
                <a:defRPr/>
              </a:pPr>
              <a:endParaRPr lang="fr-FR" sz="1100" b="1" dirty="0" smtClean="0">
                <a:solidFill>
                  <a:srgbClr val="11171D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r>
                <a:rPr lang="fr-FR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(Information </a:t>
              </a:r>
              <a:r>
                <a:rPr lang="fr-FR" sz="800" dirty="0" err="1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concerning</a:t>
              </a:r>
              <a:r>
                <a:rPr lang="fr-FR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</a:t>
              </a:r>
              <a:r>
                <a:rPr lang="fr-FR" sz="800" dirty="0" err="1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equipments</a:t>
              </a:r>
              <a:r>
                <a:rPr lang="fr-FR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, </a:t>
              </a:r>
              <a:r>
                <a:rPr lang="fr-FR" sz="800" dirty="0" err="1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context</a:t>
              </a:r>
              <a:r>
                <a:rPr lang="fr-FR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and environnement )</a:t>
              </a:r>
              <a:endParaRPr lang="fr-FR" sz="800" b="1" dirty="0">
                <a:solidFill>
                  <a:srgbClr val="11171D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34540" y="3917479"/>
              <a:ext cx="1894570" cy="825500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100" b="1" dirty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Key performance </a:t>
              </a:r>
              <a:r>
                <a:rPr lang="en-US" sz="1100" b="1" dirty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indicators (data analysis)</a:t>
              </a:r>
            </a:p>
            <a:p>
              <a:pPr algn="ctr">
                <a:defRPr/>
              </a:pPr>
              <a:endParaRPr lang="fr-FR" sz="1100" b="1" dirty="0">
                <a:solidFill>
                  <a:srgbClr val="11171D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endParaRPr lang="fr-FR" sz="1100" b="1" dirty="0" smtClean="0">
                <a:solidFill>
                  <a:srgbClr val="11171D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r>
                <a:rPr lang="fr-FR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(</a:t>
              </a:r>
              <a:r>
                <a:rPr lang="en-US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What </a:t>
              </a:r>
              <a:r>
                <a:rPr lang="en-US" sz="800" dirty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are the real </a:t>
              </a:r>
              <a:r>
                <a:rPr lang="en-US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facts ?</a:t>
              </a:r>
              <a:r>
                <a:rPr lang="fr-FR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)</a:t>
              </a:r>
              <a:endParaRPr lang="fr-FR" sz="800" dirty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041830" y="5297018"/>
              <a:ext cx="1887280" cy="81327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1100" b="1" dirty="0">
                <a:solidFill>
                  <a:srgbClr val="11171D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r>
                <a:rPr lang="fr-FR" sz="1100" b="1" dirty="0" smtClean="0">
                  <a:solidFill>
                    <a:srgbClr val="11171D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Feedback</a:t>
              </a:r>
            </a:p>
            <a:p>
              <a:pPr algn="ctr">
                <a:defRPr/>
              </a:pPr>
              <a:endParaRPr lang="en-US" sz="800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endParaRPr lang="en-US" sz="800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(</a:t>
              </a:r>
              <a:r>
                <a:rPr lang="en-US" sz="800" dirty="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Loop analysis, advanced decision making)</a:t>
              </a:r>
              <a:endParaRPr lang="fr-FR" sz="800" dirty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  <a:p>
              <a:pPr algn="ctr">
                <a:defRPr/>
              </a:pPr>
              <a:endParaRPr lang="fr-FR" sz="800" dirty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32" name="Down Arrow 31"/>
            <p:cNvSpPr>
              <a:spLocks noChangeArrowheads="1"/>
            </p:cNvSpPr>
            <p:nvPr/>
          </p:nvSpPr>
          <p:spPr bwMode="auto">
            <a:xfrm flipH="1">
              <a:off x="6912003" y="4792139"/>
              <a:ext cx="153930" cy="473075"/>
            </a:xfrm>
            <a:prstGeom prst="downArrow">
              <a:avLst>
                <a:gd name="adj1" fmla="val 43333"/>
                <a:gd name="adj2" fmla="val 99170"/>
              </a:avLst>
            </a:prstGeom>
            <a:solidFill>
              <a:srgbClr val="846648"/>
            </a:solidFill>
            <a:ln w="28575" algn="ctr">
              <a:solidFill>
                <a:srgbClr val="753E3E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r"/>
              <a:endParaRPr lang="fr-FR">
                <a:solidFill>
                  <a:srgbClr val="FFFFFF"/>
                </a:solidFill>
              </a:endParaRPr>
            </a:p>
          </p:txBody>
        </p:sp>
        <p:pic>
          <p:nvPicPr>
            <p:cNvPr id="33" name="Picture 4" descr="http://www.adviso.ca/blog/wp-content/uploads/2008/06/icone_kpi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5908" y="4286177"/>
              <a:ext cx="311309" cy="3113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http://www.cfnews.net/var/cfnews/storage/images/mediatheque/nouvelles_images_cfnews/visuels/icone_graphique_hausse/1215351-2-fre-FR/icone_graphique_hausse_article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8865" y="4320308"/>
              <a:ext cx="294936" cy="2524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8" descr="http://t0.gstatic.com/images?q=tbn:ANd9GcQAK_t8uszI5NVWtRlqJIk8W_1LuXzNQgcuS4cAjzS0touKdYELDQ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4936" y="5593298"/>
              <a:ext cx="205586" cy="205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6" name="Straight Arrow Connector 35"/>
            <p:cNvCxnSpPr/>
            <p:nvPr/>
          </p:nvCxnSpPr>
          <p:spPr>
            <a:xfrm flipH="1" flipV="1">
              <a:off x="4313236" y="2275506"/>
              <a:ext cx="1" cy="475624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2553594" y="2767625"/>
              <a:ext cx="1785043" cy="0"/>
            </a:xfrm>
            <a:prstGeom prst="line">
              <a:avLst/>
            </a:prstGeom>
            <a:ln w="571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553588" y="2731034"/>
              <a:ext cx="0" cy="3234454"/>
            </a:xfrm>
            <a:prstGeom prst="line">
              <a:avLst/>
            </a:prstGeom>
            <a:ln w="571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6940358" y="2451179"/>
              <a:ext cx="0" cy="1233451"/>
            </a:xfrm>
            <a:prstGeom prst="straightConnector1">
              <a:avLst/>
            </a:prstGeom>
            <a:ln w="57150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323182" y="3348378"/>
              <a:ext cx="0" cy="2637206"/>
            </a:xfrm>
            <a:prstGeom prst="line">
              <a:avLst/>
            </a:prstGeom>
            <a:ln w="57150">
              <a:solidFill>
                <a:srgbClr val="9933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4906920" y="3468954"/>
              <a:ext cx="369527" cy="0"/>
            </a:xfrm>
            <a:prstGeom prst="line">
              <a:avLst/>
            </a:prstGeom>
            <a:ln w="38100">
              <a:solidFill>
                <a:srgbClr val="9933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2611438" y="4577176"/>
              <a:ext cx="369527" cy="0"/>
            </a:xfrm>
            <a:prstGeom prst="line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2611438" y="5743539"/>
              <a:ext cx="369527" cy="0"/>
            </a:xfrm>
            <a:prstGeom prst="line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4906920" y="4558851"/>
              <a:ext cx="369527" cy="0"/>
            </a:xfrm>
            <a:prstGeom prst="line">
              <a:avLst/>
            </a:prstGeom>
            <a:ln w="38100">
              <a:solidFill>
                <a:srgbClr val="9933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4906920" y="5804773"/>
              <a:ext cx="369527" cy="0"/>
            </a:xfrm>
            <a:prstGeom prst="line">
              <a:avLst/>
            </a:prstGeom>
            <a:ln w="38100">
              <a:solidFill>
                <a:srgbClr val="9933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5392756" y="5795435"/>
              <a:ext cx="587310" cy="0"/>
            </a:xfrm>
            <a:prstGeom prst="line">
              <a:avLst/>
            </a:prstGeom>
            <a:ln w="38100">
              <a:solidFill>
                <a:srgbClr val="9933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/>
            <p:cNvGrpSpPr/>
            <p:nvPr/>
          </p:nvGrpSpPr>
          <p:grpSpPr>
            <a:xfrm>
              <a:off x="4066468" y="1709665"/>
              <a:ext cx="542751" cy="542751"/>
              <a:chOff x="4228393" y="1287649"/>
              <a:chExt cx="542751" cy="542751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4228393" y="1287649"/>
                <a:ext cx="542751" cy="542751"/>
              </a:xfrm>
              <a:prstGeom prst="ellips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1" name="Straight Connector 60"/>
              <p:cNvCxnSpPr>
                <a:stCxn id="58" idx="1"/>
                <a:endCxn id="58" idx="5"/>
              </p:cNvCxnSpPr>
              <p:nvPr/>
            </p:nvCxnSpPr>
            <p:spPr>
              <a:xfrm>
                <a:off x="4307877" y="1367133"/>
                <a:ext cx="383783" cy="38378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stCxn id="58" idx="7"/>
                <a:endCxn id="58" idx="3"/>
              </p:cNvCxnSpPr>
              <p:nvPr/>
            </p:nvCxnSpPr>
            <p:spPr>
              <a:xfrm flipH="1">
                <a:off x="4307877" y="1367133"/>
                <a:ext cx="383783" cy="38378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3" name="Picture 8" descr="\\cern.ch\dfs\Users\m\mugnier\Documents\My Pictures\imagesCA95AQUV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5882" y="2896733"/>
              <a:ext cx="916092" cy="1005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5" name="Straight Arrow Connector 54"/>
            <p:cNvCxnSpPr/>
            <p:nvPr/>
          </p:nvCxnSpPr>
          <p:spPr>
            <a:xfrm>
              <a:off x="4737456" y="2002188"/>
              <a:ext cx="915975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3086979" y="1981040"/>
              <a:ext cx="914755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2611438" y="3399728"/>
              <a:ext cx="369527" cy="0"/>
            </a:xfrm>
            <a:prstGeom prst="line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Rounded Rectangle 96"/>
          <p:cNvSpPr/>
          <p:nvPr/>
        </p:nvSpPr>
        <p:spPr>
          <a:xfrm>
            <a:off x="154860" y="3348378"/>
            <a:ext cx="2308362" cy="229836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i="1" dirty="0">
                <a:solidFill>
                  <a:schemeClr val="tx1"/>
                </a:solidFill>
              </a:rPr>
              <a:t>This example shows a first-line maintenance response process </a:t>
            </a:r>
            <a:r>
              <a:rPr lang="en-GB" sz="2000" i="1" dirty="0" smtClean="0">
                <a:solidFill>
                  <a:schemeClr val="tx1"/>
                </a:solidFill>
              </a:rPr>
              <a:t>… and </a:t>
            </a:r>
            <a:r>
              <a:rPr lang="en-GB" sz="2000" i="1" dirty="0">
                <a:solidFill>
                  <a:schemeClr val="tx1"/>
                </a:solidFill>
              </a:rPr>
              <a:t>all the phases involved.</a:t>
            </a:r>
            <a:endParaRPr lang="fr-FR" sz="2000" i="1" dirty="0">
              <a:solidFill>
                <a:schemeClr val="tx1"/>
              </a:solidFill>
            </a:endParaRPr>
          </a:p>
        </p:txBody>
      </p:sp>
      <p:sp>
        <p:nvSpPr>
          <p:cNvPr id="9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19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9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0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  <p:sp>
        <p:nvSpPr>
          <p:cNvPr id="101" name="Rectangle 100"/>
          <p:cNvSpPr/>
          <p:nvPr/>
        </p:nvSpPr>
        <p:spPr>
          <a:xfrm>
            <a:off x="1414732" y="1111749"/>
            <a:ext cx="60020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GB" b="1" baseline="30000" dirty="0" smtClean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 line intervention</a:t>
            </a:r>
            <a:endParaRPr lang="fr-CH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18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9119"/>
            <a:ext cx="8229600" cy="534924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sz="2800" dirty="0" smtClean="0"/>
              <a:t>Introduction</a:t>
            </a:r>
          </a:p>
          <a:p>
            <a:pPr marL="0" indent="0">
              <a:buNone/>
            </a:pPr>
            <a:r>
              <a:rPr lang="en-US" sz="1300" dirty="0" smtClean="0"/>
              <a:t>			</a:t>
            </a:r>
            <a:r>
              <a:rPr lang="en-US" sz="1300" dirty="0"/>
              <a:t>			</a:t>
            </a:r>
          </a:p>
          <a:p>
            <a:r>
              <a:rPr lang="en-US" sz="2800" dirty="0"/>
              <a:t>Maintenance Management Project (MMP)</a:t>
            </a:r>
          </a:p>
          <a:p>
            <a:pPr lvl="1"/>
            <a:r>
              <a:rPr lang="en-GB" sz="2100" dirty="0"/>
              <a:t>Launch of the Maintenance Management Project</a:t>
            </a:r>
          </a:p>
          <a:p>
            <a:pPr lvl="1"/>
            <a:r>
              <a:rPr lang="fr-CH" sz="2100" dirty="0" err="1" smtClean="0"/>
              <a:t>Organizational</a:t>
            </a:r>
            <a:r>
              <a:rPr lang="fr-CH" sz="2100" dirty="0" smtClean="0"/>
              <a:t> structure of MMP/MFIO</a:t>
            </a:r>
          </a:p>
          <a:p>
            <a:pPr lvl="1"/>
            <a:r>
              <a:rPr lang="fr-CH" sz="2100" dirty="0" smtClean="0"/>
              <a:t>Basic concepts </a:t>
            </a:r>
            <a:r>
              <a:rPr lang="fr-CH" sz="2000" dirty="0"/>
              <a:t>	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sz="2100" dirty="0"/>
              <a:t>MMP/MFIO </a:t>
            </a:r>
            <a:r>
              <a:rPr lang="en-US" sz="2100" dirty="0" smtClean="0"/>
              <a:t>activities</a:t>
            </a:r>
          </a:p>
          <a:p>
            <a:pPr lvl="1"/>
            <a:endParaRPr lang="en-US" sz="1300" dirty="0"/>
          </a:p>
          <a:p>
            <a:pPr marL="228600" lvl="1">
              <a:spcBef>
                <a:spcPts val="600"/>
              </a:spcBef>
            </a:pPr>
            <a:r>
              <a:rPr lang="en-GB" sz="2800" dirty="0" smtClean="0">
                <a:effectLst/>
              </a:rPr>
              <a:t>Issue management</a:t>
            </a:r>
          </a:p>
          <a:p>
            <a:pPr lvl="1"/>
            <a:r>
              <a:rPr lang="en-US" sz="2100" dirty="0" smtClean="0"/>
              <a:t>Equipment group side: MMP </a:t>
            </a:r>
            <a:r>
              <a:rPr lang="en-US" sz="2100" dirty="0"/>
              <a:t>issue </a:t>
            </a:r>
            <a:r>
              <a:rPr lang="en-US" sz="2100" dirty="0" smtClean="0"/>
              <a:t>management</a:t>
            </a:r>
          </a:p>
          <a:p>
            <a:pPr lvl="1"/>
            <a:r>
              <a:rPr lang="en-US" sz="2100" dirty="0" smtClean="0"/>
              <a:t>CCC side : Operation issue management project (OPIM)</a:t>
            </a:r>
          </a:p>
          <a:p>
            <a:pPr lvl="1"/>
            <a:r>
              <a:rPr lang="en-US" sz="2100" dirty="0" err="1" smtClean="0"/>
              <a:t>Infor</a:t>
            </a:r>
            <a:r>
              <a:rPr lang="en-US" sz="2100" dirty="0" smtClean="0"/>
              <a:t>-EAM as Computerized Maintenance Management System</a:t>
            </a:r>
          </a:p>
          <a:p>
            <a:pPr lvl="1"/>
            <a:endParaRPr lang="en-US" sz="1300" dirty="0" smtClean="0"/>
          </a:p>
          <a:p>
            <a:r>
              <a:rPr lang="en-US" sz="2800" dirty="0" smtClean="0">
                <a:effectLst/>
              </a:rPr>
              <a:t>Conclusion</a:t>
            </a:r>
            <a:r>
              <a:rPr lang="en-US" dirty="0" smtClean="0"/>
              <a:t>		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2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pc="-60" dirty="0" smtClean="0">
                <a:solidFill>
                  <a:schemeClr val="tx2"/>
                </a:solidFill>
                <a:latin typeface="Calibri" pitchFamily="34" charset="0"/>
              </a:rPr>
              <a:t>Agenda</a:t>
            </a:r>
            <a:endParaRPr lang="en-GB" sz="2800" b="1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  <p:sp>
        <p:nvSpPr>
          <p:cNvPr id="8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810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6110" y="1197264"/>
            <a:ext cx="9001125" cy="3638550"/>
            <a:chOff x="73119" y="1820359"/>
            <a:chExt cx="9001125" cy="3638550"/>
          </a:xfrm>
        </p:grpSpPr>
        <p:grpSp>
          <p:nvGrpSpPr>
            <p:cNvPr id="5" name="Group 4"/>
            <p:cNvGrpSpPr/>
            <p:nvPr/>
          </p:nvGrpSpPr>
          <p:grpSpPr>
            <a:xfrm>
              <a:off x="73119" y="1820359"/>
              <a:ext cx="9001125" cy="3638550"/>
              <a:chOff x="73119" y="1820359"/>
              <a:chExt cx="9001125" cy="3638550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119" y="1820359"/>
                <a:ext cx="9001125" cy="3638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2771800" y="5058820"/>
                <a:ext cx="39149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Equipment group or external contractor</a:t>
                </a:r>
                <a:endParaRPr lang="fr-FR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6200000">
                <a:off x="-623921" y="2562763"/>
                <a:ext cx="1642576" cy="215445"/>
              </a:xfrm>
              <a:prstGeom prst="rect">
                <a:avLst/>
              </a:prstGeom>
              <a:solidFill>
                <a:srgbClr val="66CCFF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800" b="1"/>
                </a:lvl1pPr>
              </a:lstStyle>
              <a:p>
                <a:r>
                  <a:rPr lang="en-GB" dirty="0" err="1"/>
                  <a:t>Cern</a:t>
                </a:r>
                <a:r>
                  <a:rPr lang="en-GB" dirty="0"/>
                  <a:t> Control </a:t>
                </a:r>
                <a:r>
                  <a:rPr lang="en-GB" dirty="0" err="1"/>
                  <a:t>Center</a:t>
                </a:r>
                <a:endParaRPr lang="fr-FR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6200000">
                <a:off x="-684661" y="4388164"/>
                <a:ext cx="1764055" cy="215444"/>
              </a:xfrm>
              <a:prstGeom prst="rect">
                <a:avLst/>
              </a:prstGeom>
              <a:solidFill>
                <a:srgbClr val="66CCFF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 smtClean="0"/>
                  <a:t>Equipment groups or contractors</a:t>
                </a:r>
                <a:endParaRPr lang="fr-FR" sz="800" b="1" dirty="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3545533" y="1849198"/>
              <a:ext cx="20529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Cern</a:t>
              </a:r>
              <a:r>
                <a:rPr lang="en-GB" dirty="0" smtClean="0"/>
                <a:t> Control </a:t>
              </a:r>
              <a:r>
                <a:rPr lang="en-GB" dirty="0" err="1" smtClean="0"/>
                <a:t>Center</a:t>
              </a:r>
              <a:endParaRPr lang="fr-FR" dirty="0"/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 bwMode="auto">
          <a:xfrm>
            <a:off x="209953" y="234885"/>
            <a:ext cx="8666944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0"/>
              </a:spcBef>
            </a:pPr>
            <a:r>
              <a:rPr lang="en-US" sz="3200" dirty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Common processes for first line intervention</a:t>
            </a:r>
          </a:p>
        </p:txBody>
      </p:sp>
      <p:sp>
        <p:nvSpPr>
          <p:cNvPr id="15" name="Oval 14"/>
          <p:cNvSpPr/>
          <p:nvPr/>
        </p:nvSpPr>
        <p:spPr>
          <a:xfrm>
            <a:off x="2784791" y="1776651"/>
            <a:ext cx="753032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4548988" y="1848659"/>
            <a:ext cx="753032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Oval 22"/>
          <p:cNvSpPr/>
          <p:nvPr/>
        </p:nvSpPr>
        <p:spPr>
          <a:xfrm>
            <a:off x="6516216" y="2064683"/>
            <a:ext cx="753032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Straight Arrow Connector 24"/>
          <p:cNvCxnSpPr>
            <a:stCxn id="14" idx="0"/>
            <a:endCxn id="15" idx="4"/>
          </p:cNvCxnSpPr>
          <p:nvPr/>
        </p:nvCxnSpPr>
        <p:spPr>
          <a:xfrm flipH="1" flipV="1">
            <a:off x="3161307" y="3360827"/>
            <a:ext cx="1334883" cy="17354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4" idx="0"/>
            <a:endCxn id="17" idx="4"/>
          </p:cNvCxnSpPr>
          <p:nvPr/>
        </p:nvCxnSpPr>
        <p:spPr>
          <a:xfrm flipV="1">
            <a:off x="4496190" y="3000787"/>
            <a:ext cx="429314" cy="20954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4" idx="0"/>
          </p:cNvCxnSpPr>
          <p:nvPr/>
        </p:nvCxnSpPr>
        <p:spPr>
          <a:xfrm flipV="1">
            <a:off x="4496190" y="3872126"/>
            <a:ext cx="2203584" cy="12241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05567" y="5096262"/>
            <a:ext cx="8581245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tx1"/>
              </a:buClr>
              <a:buSzPct val="70000"/>
            </a:pPr>
            <a:r>
              <a:rPr lang="en-GB" dirty="0">
                <a:latin typeface="Vijaya" pitchFamily="34" charset="0"/>
                <a:cs typeface="Vijaya" pitchFamily="34" charset="0"/>
              </a:rPr>
              <a:t>A collaboration with CCC and equipment groups is important in order to achieve to define the various interactions between the both processes</a:t>
            </a:r>
            <a:endParaRPr lang="en-US" dirty="0">
              <a:latin typeface="Vijaya" pitchFamily="34" charset="0"/>
              <a:cs typeface="Vijaya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6110" y="3000811"/>
            <a:ext cx="8919777" cy="1764054"/>
          </a:xfrm>
          <a:prstGeom prst="rect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309981" y="2990763"/>
            <a:ext cx="0" cy="1764054"/>
          </a:xfrm>
          <a:prstGeom prst="line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09981" y="1200260"/>
            <a:ext cx="0" cy="1620038"/>
          </a:xfrm>
          <a:prstGeom prst="line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6" name="Rectangle 25"/>
          <p:cNvSpPr/>
          <p:nvPr/>
        </p:nvSpPr>
        <p:spPr>
          <a:xfrm>
            <a:off x="86110" y="1202288"/>
            <a:ext cx="8919777" cy="1654483"/>
          </a:xfrm>
          <a:prstGeom prst="rect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30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1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89600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68" y="586270"/>
            <a:ext cx="7920842" cy="5857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09953" y="234885"/>
            <a:ext cx="8666944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GB" sz="3200" dirty="0" smtClean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OP </a:t>
            </a:r>
            <a:r>
              <a:rPr lang="en-GB" sz="3200" dirty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issues Management </a:t>
            </a:r>
            <a:r>
              <a:rPr lang="en-GB" sz="3200" dirty="0" smtClean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Project (OPIM)</a:t>
            </a:r>
            <a:endParaRPr lang="fr-FR" sz="3200" dirty="0">
              <a:solidFill>
                <a:schemeClr val="tx2"/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pPr algn="r"/>
            <a:fld id="{0FA004B2-1541-5046-B6F2-22AF56585712}" type="slidenum">
              <a:rPr lang="en-US" sz="12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algn="r"/>
              <a:t>21</a:t>
            </a:fld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Date Placeholder 2"/>
          <p:cNvSpPr txBox="1">
            <a:spLocks/>
          </p:cNvSpPr>
          <p:nvPr/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1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800" dirty="0" smtClean="0">
                <a:solidFill>
                  <a:schemeClr val="bg1">
                    <a:lumMod val="75000"/>
                  </a:schemeClr>
                </a:solidFill>
              </a:rPr>
              <a:t>AvailabilityWS2013- </a:t>
            </a:r>
            <a:r>
              <a:rPr lang="en-GB" sz="800" dirty="0" err="1" smtClean="0">
                <a:solidFill>
                  <a:schemeClr val="bg1">
                    <a:lumMod val="75000"/>
                  </a:schemeClr>
                </a:solidFill>
              </a:rPr>
              <a:t>Ch.M</a:t>
            </a:r>
            <a:r>
              <a:rPr lang="en-GB" sz="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2209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10848" y="298779"/>
            <a:ext cx="8666944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3000" spc="-60" dirty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Calibri" pitchFamily="34" charset="0"/>
                <a:ea typeface="+mj-ea"/>
                <a:cs typeface="+mj-cs"/>
              </a:rPr>
              <a:t>Common processes for first line </a:t>
            </a:r>
            <a:r>
              <a:rPr lang="en-US" sz="3000" spc="-60" dirty="0" smtClean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Calibri" pitchFamily="34" charset="0"/>
                <a:ea typeface="+mj-ea"/>
                <a:cs typeface="+mj-cs"/>
              </a:rPr>
              <a:t>interventions: </a:t>
            </a:r>
            <a:r>
              <a:rPr lang="en-US" sz="3000" spc="-60" dirty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Calibri" pitchFamily="34" charset="0"/>
                <a:ea typeface="+mj-ea"/>
                <a:cs typeface="+mj-cs"/>
              </a:rPr>
              <a:t>objectives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79511" y="1002991"/>
            <a:ext cx="885698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buClr>
                <a:srgbClr val="3861AA"/>
              </a:buClr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Optimization of first line interventions  in terms of call and action.</a:t>
            </a:r>
          </a:p>
          <a:p>
            <a:pPr marL="228600" indent="-228600">
              <a:spcBef>
                <a:spcPts val="600"/>
              </a:spcBef>
              <a:buClr>
                <a:srgbClr val="3861AA"/>
              </a:buClr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Determine </a:t>
            </a:r>
            <a:r>
              <a:rPr lang="en-US" sz="2400" dirty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and provide to the CCC, means (tools, information) to:</a:t>
            </a:r>
          </a:p>
        </p:txBody>
      </p:sp>
      <p:sp>
        <p:nvSpPr>
          <p:cNvPr id="8" name="Rectangle 7"/>
          <p:cNvSpPr/>
          <p:nvPr/>
        </p:nvSpPr>
        <p:spPr>
          <a:xfrm>
            <a:off x="179511" y="1929021"/>
            <a:ext cx="6984777" cy="4544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 the appropriate diagnostic,</a:t>
            </a:r>
          </a:p>
          <a:p>
            <a:pPr marL="533400"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 the relevant piquet/specialist when necessary,</a:t>
            </a:r>
          </a:p>
          <a:p>
            <a:pPr marL="533400"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 interventions (token, access, synchronization with other accelerators…), </a:t>
            </a:r>
          </a:p>
          <a:p>
            <a:pPr marL="533400"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Undertake the 1st actions to postpone the intervention,</a:t>
            </a:r>
          </a:p>
          <a:p>
            <a:pPr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3400"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Ensure the follow up and coordinate interventions in case of major event, </a:t>
            </a:r>
          </a:p>
          <a:p>
            <a:pPr marL="533400"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3400"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Realize tests and restart of equipment</a:t>
            </a:r>
          </a:p>
          <a:p>
            <a:pPr marL="533400"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Report the progress of the intervention,</a:t>
            </a:r>
          </a:p>
          <a:p>
            <a:pPr marL="533400"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3400" lvl="1" indent="-228600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Analyze, gather feedbacks </a:t>
            </a:r>
          </a:p>
          <a:p>
            <a:pPr marL="285750" indent="-285750" algn="just">
              <a:buClr>
                <a:srgbClr val="FF0000"/>
              </a:buClr>
              <a:buFontTx/>
              <a:buChar char="-"/>
            </a:pPr>
            <a:endParaRPr lang="en-US" dirty="0">
              <a:solidFill>
                <a:srgbClr val="0000FF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7236296" y="2141727"/>
            <a:ext cx="220344" cy="12961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7642896" y="2615181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Before</a:t>
            </a:r>
            <a:endParaRPr lang="fr-FR" dirty="0"/>
          </a:p>
        </p:txBody>
      </p:sp>
      <p:sp>
        <p:nvSpPr>
          <p:cNvPr id="11" name="Right Brace 10"/>
          <p:cNvSpPr/>
          <p:nvPr/>
        </p:nvSpPr>
        <p:spPr>
          <a:xfrm>
            <a:off x="7236296" y="3848570"/>
            <a:ext cx="220344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7642896" y="4014399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During</a:t>
            </a:r>
            <a:endParaRPr lang="fr-FR" dirty="0"/>
          </a:p>
        </p:txBody>
      </p:sp>
      <p:sp>
        <p:nvSpPr>
          <p:cNvPr id="13" name="Right Brace 12"/>
          <p:cNvSpPr/>
          <p:nvPr/>
        </p:nvSpPr>
        <p:spPr>
          <a:xfrm>
            <a:off x="7236296" y="4857951"/>
            <a:ext cx="220344" cy="5040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7652944" y="4925313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</a:t>
            </a:r>
            <a:endParaRPr lang="fr-FR" dirty="0"/>
          </a:p>
        </p:txBody>
      </p:sp>
      <p:sp>
        <p:nvSpPr>
          <p:cNvPr id="15" name="Right Brace 14"/>
          <p:cNvSpPr/>
          <p:nvPr/>
        </p:nvSpPr>
        <p:spPr>
          <a:xfrm>
            <a:off x="7236296" y="5746425"/>
            <a:ext cx="220344" cy="36004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/>
          <p:cNvSpPr txBox="1"/>
          <p:nvPr/>
        </p:nvSpPr>
        <p:spPr>
          <a:xfrm>
            <a:off x="7642158" y="5737133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Afterwards</a:t>
            </a:r>
            <a:endParaRPr lang="fr-FR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61093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z="12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23</a:t>
            </a:fld>
            <a:endParaRPr lang="en-US" sz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601788"/>
            <a:ext cx="7493000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H="1" flipV="1">
            <a:off x="1504950" y="4535707"/>
            <a:ext cx="476250" cy="3635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Rectangle 6"/>
          <p:cNvSpPr/>
          <p:nvPr/>
        </p:nvSpPr>
        <p:spPr>
          <a:xfrm>
            <a:off x="1371600" y="4899244"/>
            <a:ext cx="16317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j-lt"/>
              </a:rPr>
              <a:t>for each </a:t>
            </a:r>
          </a:p>
          <a:p>
            <a:r>
              <a:rPr lang="en-US" dirty="0" smtClean="0">
                <a:solidFill>
                  <a:srgbClr val="3366FF"/>
                </a:solidFill>
                <a:latin typeface="+mj-lt"/>
              </a:rPr>
              <a:t>equipment group</a:t>
            </a:r>
            <a:endParaRPr lang="en-GB" dirty="0">
              <a:solidFill>
                <a:srgbClr val="3366FF"/>
              </a:solidFill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2286000" y="4535707"/>
            <a:ext cx="488729" cy="3635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itle 1"/>
          <p:cNvSpPr txBox="1">
            <a:spLocks/>
          </p:cNvSpPr>
          <p:nvPr/>
        </p:nvSpPr>
        <p:spPr bwMode="auto">
          <a:xfrm>
            <a:off x="169948" y="234885"/>
            <a:ext cx="8666944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0"/>
              </a:spcBef>
            </a:pPr>
            <a:r>
              <a:rPr lang="en-US" sz="3200" dirty="0" smtClean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Availability WG needs</a:t>
            </a:r>
            <a:endParaRPr lang="en-US" sz="3200" dirty="0">
              <a:solidFill>
                <a:schemeClr val="tx2"/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05740" y="938232"/>
            <a:ext cx="33402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000" dirty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Fault / Event Information </a:t>
            </a:r>
            <a:r>
              <a:rPr lang="en-US" sz="2000" dirty="0" smtClean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Flow</a:t>
            </a:r>
            <a:endParaRPr lang="en-US" sz="2000" dirty="0">
              <a:solidFill>
                <a:schemeClr val="tx2"/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483724" y="5853132"/>
            <a:ext cx="34904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000" dirty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A</a:t>
            </a:r>
            <a:r>
              <a:rPr lang="en-US" sz="2000" dirty="0" smtClean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ccording  B. Todd presentation</a:t>
            </a:r>
            <a:endParaRPr lang="en-US" sz="2000" dirty="0">
              <a:solidFill>
                <a:schemeClr val="tx2"/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</p:txBody>
      </p:sp>
      <p:sp>
        <p:nvSpPr>
          <p:cNvPr id="22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4" name="Date Placeholder 2"/>
          <p:cNvSpPr txBox="1">
            <a:spLocks/>
          </p:cNvSpPr>
          <p:nvPr/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1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800" dirty="0" smtClean="0">
                <a:solidFill>
                  <a:schemeClr val="bg1">
                    <a:lumMod val="75000"/>
                  </a:schemeClr>
                </a:solidFill>
              </a:rPr>
              <a:t>AvailabilityWS2013- </a:t>
            </a:r>
            <a:r>
              <a:rPr lang="en-GB" sz="800" dirty="0" err="1" smtClean="0">
                <a:solidFill>
                  <a:schemeClr val="bg1">
                    <a:lumMod val="75000"/>
                  </a:schemeClr>
                </a:solidFill>
              </a:rPr>
              <a:t>Ch.M</a:t>
            </a:r>
            <a:r>
              <a:rPr lang="en-GB" sz="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7481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76" y="1053465"/>
            <a:ext cx="6321202" cy="3082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09953" y="234885"/>
            <a:ext cx="8666944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0"/>
              </a:spcBef>
            </a:pPr>
            <a:r>
              <a:rPr lang="en-US" sz="3200" dirty="0" smtClean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AWG Needs: Fault </a:t>
            </a:r>
            <a:r>
              <a:rPr lang="en-US" sz="3200" dirty="0">
                <a:solidFill>
                  <a:schemeClr val="tx2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/ Event Information Flow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3342640" y="888423"/>
            <a:ext cx="1786529" cy="406545"/>
            <a:chOff x="5415148" y="1090149"/>
            <a:chExt cx="2006930" cy="429891"/>
          </a:xfrm>
        </p:grpSpPr>
        <p:sp>
          <p:nvSpPr>
            <p:cNvPr id="9" name="Rounded Rectangle 8"/>
            <p:cNvSpPr/>
            <p:nvPr/>
          </p:nvSpPr>
          <p:spPr>
            <a:xfrm>
              <a:off x="5415148" y="1090149"/>
              <a:ext cx="1911928" cy="415636"/>
            </a:xfrm>
            <a:prstGeom prst="roundRect">
              <a:avLst/>
            </a:prstGeom>
            <a:gradFill>
              <a:gsLst>
                <a:gs pos="0">
                  <a:srgbClr val="FF0000"/>
                </a:gs>
                <a:gs pos="100000">
                  <a:srgbClr val="FF7C8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15155" y="1104404"/>
              <a:ext cx="2006923" cy="415636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</a:rPr>
                <a:t>OP issues Management Project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261916" y="2349896"/>
            <a:ext cx="743924" cy="1349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ounded Rectangle 10"/>
          <p:cNvSpPr/>
          <p:nvPr/>
        </p:nvSpPr>
        <p:spPr>
          <a:xfrm>
            <a:off x="160020" y="2432685"/>
            <a:ext cx="3550920" cy="1767840"/>
          </a:xfrm>
          <a:prstGeom prst="roundRect">
            <a:avLst/>
          </a:prstGeom>
          <a:noFill/>
          <a:ln w="28575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269536" y="1094638"/>
            <a:ext cx="743924" cy="1349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ounded Rectangle 6"/>
          <p:cNvSpPr/>
          <p:nvPr/>
        </p:nvSpPr>
        <p:spPr>
          <a:xfrm>
            <a:off x="160020" y="1192587"/>
            <a:ext cx="3550920" cy="1110558"/>
          </a:xfrm>
          <a:prstGeom prst="roundRect">
            <a:avLst/>
          </a:prstGeom>
          <a:noFill/>
          <a:ln w="28575">
            <a:solidFill>
              <a:srgbClr val="FF3B3B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1450636" y="4107974"/>
            <a:ext cx="1140164" cy="18510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 smtClean="0">
                <a:solidFill>
                  <a:schemeClr val="tx1"/>
                </a:solidFill>
              </a:rPr>
              <a:t>Equipment groups</a:t>
            </a:r>
            <a:endParaRPr lang="fr-FR" sz="900" b="1" dirty="0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430137" y="4045387"/>
            <a:ext cx="2006930" cy="415636"/>
            <a:chOff x="5415148" y="5379522"/>
            <a:chExt cx="2006930" cy="415636"/>
          </a:xfrm>
        </p:grpSpPr>
        <p:sp>
          <p:nvSpPr>
            <p:cNvPr id="13" name="Rounded Rectangle 12"/>
            <p:cNvSpPr/>
            <p:nvPr/>
          </p:nvSpPr>
          <p:spPr>
            <a:xfrm>
              <a:off x="5415148" y="5379522"/>
              <a:ext cx="1911928" cy="41563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415155" y="5379522"/>
              <a:ext cx="2006923" cy="415636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</a:rPr>
                <a:t>Maintenance Management Project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1450636" y="1113517"/>
            <a:ext cx="1140164" cy="185102"/>
          </a:xfrm>
          <a:prstGeom prst="rect">
            <a:avLst/>
          </a:prstGeom>
          <a:solidFill>
            <a:schemeClr val="bg1"/>
          </a:solidFill>
          <a:ln w="19050">
            <a:solidFill>
              <a:srgbClr val="FF3B3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 smtClean="0">
                <a:solidFill>
                  <a:schemeClr val="tx1"/>
                </a:solidFill>
              </a:rPr>
              <a:t>Operation</a:t>
            </a:r>
            <a:endParaRPr lang="fr-FR" sz="900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077785" y="2074069"/>
            <a:ext cx="0" cy="831056"/>
          </a:xfrm>
          <a:prstGeom prst="straightConnector1">
            <a:avLst/>
          </a:prstGeom>
          <a:ln>
            <a:solidFill>
              <a:srgbClr val="00CC00"/>
            </a:solidFill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947098" y="2202180"/>
            <a:ext cx="0" cy="781050"/>
          </a:xfrm>
          <a:prstGeom prst="straightConnector1">
            <a:avLst/>
          </a:prstGeom>
          <a:ln>
            <a:solidFill>
              <a:srgbClr val="00CC00"/>
            </a:solidFill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154306" y="4549923"/>
            <a:ext cx="8770240" cy="1978411"/>
            <a:chOff x="154305" y="4600723"/>
            <a:chExt cx="8913495" cy="2028677"/>
          </a:xfrm>
        </p:grpSpPr>
        <p:sp>
          <p:nvSpPr>
            <p:cNvPr id="38" name="Rectangle 37"/>
            <p:cNvSpPr/>
            <p:nvPr/>
          </p:nvSpPr>
          <p:spPr>
            <a:xfrm>
              <a:off x="160020" y="4600723"/>
              <a:ext cx="8907780" cy="202867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675120" y="4950599"/>
              <a:ext cx="2156460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2"/>
              <a:r>
                <a:rPr lang="fr-FR" sz="1600" b="1" u="sng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Serial issues :</a:t>
              </a:r>
            </a:p>
            <a:p>
              <a:pPr marL="177800" lvl="2"/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-Parts ID</a:t>
              </a:r>
            </a:p>
            <a:p>
              <a:pPr marL="177800" lvl="2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-Part end time ( s or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fr-FR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177800" lvl="2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-Part status</a:t>
              </a:r>
              <a:endParaRPr lang="fr-FR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87154" y="4947918"/>
              <a:ext cx="4198947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2"/>
              <a:r>
                <a:rPr lang="fr-FR" sz="1600" b="1" u="sng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General </a:t>
              </a:r>
            </a:p>
            <a:p>
              <a:pPr marL="177800" lvl="2"/>
              <a:r>
                <a:rPr lang="fr-FR" sz="1400" dirty="0" smtClean="0"/>
                <a:t>- </a:t>
              </a:r>
              <a:r>
                <a:rPr lang="fr-F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Unique 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ID</a:t>
              </a:r>
            </a:p>
            <a:p>
              <a:pPr marL="177800" lvl="2"/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Start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time (s or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fr-FR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177800" lvl="2"/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End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time ( s or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fr-FR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177800" lvl="2"/>
              <a:r>
                <a:rPr lang="fr-F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System 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and/or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equipment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Group (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from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a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list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</a:t>
              </a:r>
            </a:p>
            <a:p>
              <a:pPr marL="177800" lvl="2"/>
              <a:r>
                <a:rPr lang="fr-F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</a:t>
              </a:r>
              <a:r>
                <a:rPr lang="fr-FR" sz="1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Sub</a:t>
              </a:r>
              <a:r>
                <a:rPr lang="fr-F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-system 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and/or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equipment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Group (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from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a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list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</a:t>
              </a:r>
            </a:p>
            <a:p>
              <a:pPr marL="177800" lvl="2"/>
              <a:r>
                <a:rPr lang="fr-F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</a:t>
              </a:r>
              <a:r>
                <a:rPr lang="fr-FR" sz="1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Fault</a:t>
              </a:r>
              <a:r>
                <a:rPr lang="fr-F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 Event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074330" y="4944315"/>
              <a:ext cx="2216185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2"/>
              <a:r>
                <a:rPr lang="fr-FR" sz="1600" b="1" u="sng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Linked</a:t>
              </a:r>
              <a:r>
                <a:rPr lang="fr-FR" sz="1600" b="1" u="sng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issues :</a:t>
              </a:r>
            </a:p>
            <a:p>
              <a:pPr marL="177800" lvl="2"/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Children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(ID or table)</a:t>
              </a:r>
            </a:p>
            <a:p>
              <a:pPr marL="177800" lvl="2"/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Parents (ID or table)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54305" y="4625975"/>
              <a:ext cx="37443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2"/>
              <a:r>
                <a:rPr lang="fr-FR" b="1" u="sng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Requested</a:t>
              </a:r>
              <a:r>
                <a:rPr lang="fr-FR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in the </a:t>
              </a:r>
              <a:r>
                <a:rPr lang="fr-FR" b="1" u="sng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framework</a:t>
              </a:r>
              <a:r>
                <a:rPr lang="fr-FR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of AW:</a:t>
              </a:r>
              <a:endParaRPr lang="fr-FR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915377" y="1120876"/>
            <a:ext cx="1563527" cy="875575"/>
            <a:chOff x="3747120" y="3514328"/>
            <a:chExt cx="1905000" cy="1066800"/>
          </a:xfrm>
        </p:grpSpPr>
        <p:sp>
          <p:nvSpPr>
            <p:cNvPr id="42" name="AutoShape 26"/>
            <p:cNvSpPr>
              <a:spLocks noChangeArrowheads="1"/>
            </p:cNvSpPr>
            <p:nvPr/>
          </p:nvSpPr>
          <p:spPr bwMode="auto">
            <a:xfrm>
              <a:off x="3747120" y="3514328"/>
              <a:ext cx="1905000" cy="1066800"/>
            </a:xfrm>
            <a:prstGeom prst="can">
              <a:avLst>
                <a:gd name="adj" fmla="val 30269"/>
              </a:avLst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  <a:headEnd/>
              <a:tailEnd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605"/>
            <a:stretch/>
          </p:blipFill>
          <p:spPr>
            <a:xfrm>
              <a:off x="4241431" y="3995310"/>
              <a:ext cx="391211" cy="394593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4602390" y="4017081"/>
              <a:ext cx="6286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EAM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pPr algn="r"/>
            <a:fld id="{0FA004B2-1541-5046-B6F2-22AF56585712}" type="slidenum">
              <a:rPr lang="en-US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algn="r"/>
              <a:t>24</a:t>
            </a:fld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32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6" name="Date Placeholder 2"/>
          <p:cNvSpPr txBox="1">
            <a:spLocks/>
          </p:cNvSpPr>
          <p:nvPr/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1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800" dirty="0" smtClean="0">
                <a:solidFill>
                  <a:schemeClr val="bg1">
                    <a:lumMod val="75000"/>
                  </a:schemeClr>
                </a:solidFill>
              </a:rPr>
              <a:t>AvailabilityWS2013- </a:t>
            </a:r>
            <a:r>
              <a:rPr lang="en-GB" sz="800" dirty="0" err="1" smtClean="0">
                <a:solidFill>
                  <a:schemeClr val="bg1">
                    <a:lumMod val="75000"/>
                  </a:schemeClr>
                </a:solidFill>
              </a:rPr>
              <a:t>Ch.M</a:t>
            </a:r>
            <a:r>
              <a:rPr lang="en-GB" sz="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0793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26" grpId="0" animBg="1"/>
      <p:bldP spid="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979826" y="908720"/>
            <a:ext cx="3088118" cy="1937169"/>
            <a:chOff x="697956" y="1275671"/>
            <a:chExt cx="3088118" cy="1937169"/>
          </a:xfrm>
        </p:grpSpPr>
        <p:pic>
          <p:nvPicPr>
            <p:cNvPr id="60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732"/>
            <a:stretch/>
          </p:blipFill>
          <p:spPr bwMode="auto">
            <a:xfrm>
              <a:off x="706127" y="1650416"/>
              <a:ext cx="1271662" cy="13986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1" name="Group 60"/>
            <p:cNvGrpSpPr/>
            <p:nvPr/>
          </p:nvGrpSpPr>
          <p:grpSpPr>
            <a:xfrm>
              <a:off x="697956" y="1275671"/>
              <a:ext cx="3088118" cy="1937169"/>
              <a:chOff x="697956" y="1275671"/>
              <a:chExt cx="3088118" cy="1937169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697956" y="1275671"/>
                <a:ext cx="1420445" cy="1937169"/>
                <a:chOff x="697956" y="1275671"/>
                <a:chExt cx="1420445" cy="1937169"/>
              </a:xfrm>
            </p:grpSpPr>
            <p:pic>
              <p:nvPicPr>
                <p:cNvPr id="64" name="4f5e1d98-2d5a-4c5e-804a-e709fd5b48e1" descr="5B56C793-B123-4C70-A061-59587319F737@cern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77354" y="2047737"/>
                  <a:ext cx="641047" cy="11651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5" name="TextBox 64"/>
                <p:cNvSpPr txBox="1"/>
                <p:nvPr/>
              </p:nvSpPr>
              <p:spPr>
                <a:xfrm>
                  <a:off x="697956" y="1275671"/>
                  <a:ext cx="12490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</a:rPr>
                    <a:t>EAM Light</a:t>
                  </a:r>
                </a:p>
              </p:txBody>
            </p:sp>
          </p:grpSp>
          <p:sp>
            <p:nvSpPr>
              <p:cNvPr id="63" name="Up-Down Arrow 62"/>
              <p:cNvSpPr/>
              <p:nvPr/>
            </p:nvSpPr>
            <p:spPr>
              <a:xfrm rot="18425327">
                <a:off x="2997322" y="2363037"/>
                <a:ext cx="138980" cy="1438525"/>
              </a:xfrm>
              <a:prstGeom prst="upDownArrow">
                <a:avLst/>
              </a:prstGeom>
              <a:gradFill rotWithShape="1">
                <a:gsLst>
                  <a:gs pos="0">
                    <a:srgbClr val="0055A0">
                      <a:tint val="73000"/>
                      <a:satMod val="150000"/>
                    </a:srgbClr>
                  </a:gs>
                  <a:gs pos="25000">
                    <a:srgbClr val="0055A0">
                      <a:tint val="96000"/>
                      <a:shade val="80000"/>
                      <a:satMod val="105000"/>
                    </a:srgbClr>
                  </a:gs>
                  <a:gs pos="38000">
                    <a:srgbClr val="0055A0">
                      <a:tint val="96000"/>
                      <a:shade val="59000"/>
                      <a:satMod val="120000"/>
                    </a:srgbClr>
                  </a:gs>
                  <a:gs pos="55000">
                    <a:srgbClr val="0055A0">
                      <a:shade val="57000"/>
                      <a:satMod val="120000"/>
                    </a:srgbClr>
                  </a:gs>
                  <a:gs pos="80000">
                    <a:srgbClr val="0055A0">
                      <a:shade val="56000"/>
                      <a:satMod val="145000"/>
                    </a:srgbClr>
                  </a:gs>
                  <a:gs pos="88000">
                    <a:srgbClr val="0055A0">
                      <a:shade val="63000"/>
                      <a:satMod val="160000"/>
                    </a:srgbClr>
                  </a:gs>
                  <a:gs pos="100000">
                    <a:srgbClr val="0055A0">
                      <a:tint val="99555"/>
                      <a:satMod val="155000"/>
                    </a:srgbClr>
                  </a:gs>
                </a:gsLst>
                <a:lin ang="5400000" scaled="1"/>
              </a:gradFill>
              <a:ln>
                <a:noFill/>
              </a:ln>
              <a:effectLst>
                <a:glow rad="76200">
                  <a:srgbClr val="0055A0">
                    <a:tint val="30000"/>
                    <a:shade val="95000"/>
                    <a:satMod val="300000"/>
                    <a:alpha val="50000"/>
                  </a:srgbClr>
                </a:glow>
              </a:effectLst>
              <a:scene3d>
                <a:camera prst="orthographicFront" fov="0">
                  <a:rot lat="0" lon="0" rev="0"/>
                </a:camera>
                <a:lightRig rig="harsh" dir="t">
                  <a:rot lat="6000000" lon="6000000" rev="0"/>
                </a:lightRig>
              </a:scene3d>
              <a:sp3d contourW="10000" prstMaterial="metal">
                <a:bevelT w="20000" h="9000" prst="softRound"/>
                <a:contourClr>
                  <a:srgbClr val="0055A0">
                    <a:shade val="30000"/>
                    <a:satMod val="200000"/>
                  </a:srgbClr>
                </a:contour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67" name="TextBox 66"/>
          <p:cNvSpPr txBox="1"/>
          <p:nvPr/>
        </p:nvSpPr>
        <p:spPr>
          <a:xfrm>
            <a:off x="6444208" y="3037703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Accelerators Layout DB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68" name="Up-Down Arrow 67"/>
          <p:cNvSpPr/>
          <p:nvPr/>
        </p:nvSpPr>
        <p:spPr>
          <a:xfrm rot="6467575">
            <a:off x="6050395" y="3715332"/>
            <a:ext cx="138980" cy="679204"/>
          </a:xfrm>
          <a:prstGeom prst="upDownArrow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055A0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3725175" y="3369638"/>
            <a:ext cx="1905000" cy="1066800"/>
            <a:chOff x="3747120" y="3514328"/>
            <a:chExt cx="1905000" cy="1066800"/>
          </a:xfrm>
        </p:grpSpPr>
        <p:sp>
          <p:nvSpPr>
            <p:cNvPr id="70" name="AutoShape 26"/>
            <p:cNvSpPr>
              <a:spLocks noChangeArrowheads="1"/>
            </p:cNvSpPr>
            <p:nvPr/>
          </p:nvSpPr>
          <p:spPr bwMode="auto">
            <a:xfrm>
              <a:off x="3747120" y="3514328"/>
              <a:ext cx="1905000" cy="1066800"/>
            </a:xfrm>
            <a:prstGeom prst="can">
              <a:avLst>
                <a:gd name="adj" fmla="val 30269"/>
              </a:avLst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  <a:headEnd/>
              <a:tailEnd/>
            </a:ln>
            <a:effectLst>
              <a:glow rad="700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605"/>
            <a:stretch/>
          </p:blipFill>
          <p:spPr>
            <a:xfrm>
              <a:off x="4241431" y="3995310"/>
              <a:ext cx="391211" cy="394593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4602390" y="4017081"/>
              <a:ext cx="6286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EAM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492635" y="1133434"/>
            <a:ext cx="2985667" cy="1884590"/>
            <a:chOff x="5514580" y="1278124"/>
            <a:chExt cx="2985667" cy="1884590"/>
          </a:xfrm>
        </p:grpSpPr>
        <p:sp>
          <p:nvSpPr>
            <p:cNvPr id="74" name="Up-Down Arrow 73"/>
            <p:cNvSpPr/>
            <p:nvPr/>
          </p:nvSpPr>
          <p:spPr>
            <a:xfrm rot="3000119">
              <a:off x="6098551" y="2439763"/>
              <a:ext cx="138980" cy="1306922"/>
            </a:xfrm>
            <a:prstGeom prst="upDownArrow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>
              <a:noFill/>
            </a:ln>
            <a:effectLst>
              <a:glow rad="762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0055A0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75" name="Picture 4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5" t="17163" r="2403" b="9573"/>
            <a:stretch/>
          </p:blipFill>
          <p:spPr bwMode="auto">
            <a:xfrm>
              <a:off x="6904159" y="1768740"/>
              <a:ext cx="1596088" cy="7593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6" name="TextBox 75"/>
            <p:cNvSpPr txBox="1"/>
            <p:nvPr/>
          </p:nvSpPr>
          <p:spPr>
            <a:xfrm>
              <a:off x="7189448" y="1278124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EDMS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127663" y="4475498"/>
            <a:ext cx="1184941" cy="1116907"/>
            <a:chOff x="4149608" y="4620188"/>
            <a:chExt cx="1184941" cy="1116907"/>
          </a:xfrm>
        </p:grpSpPr>
        <p:sp>
          <p:nvSpPr>
            <p:cNvPr id="78" name="Up-Down Arrow 77"/>
            <p:cNvSpPr/>
            <p:nvPr/>
          </p:nvSpPr>
          <p:spPr>
            <a:xfrm rot="10800000">
              <a:off x="4630130" y="4620188"/>
              <a:ext cx="138980" cy="679204"/>
            </a:xfrm>
            <a:prstGeom prst="upDownArrow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>
              <a:noFill/>
            </a:ln>
            <a:effectLst>
              <a:glow rad="762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0055A0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149608" y="5367763"/>
              <a:ext cx="1184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GESMAR</a:t>
              </a: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131840" y="1124744"/>
            <a:ext cx="3243196" cy="2123881"/>
            <a:chOff x="3153785" y="1269434"/>
            <a:chExt cx="3243196" cy="2123881"/>
          </a:xfrm>
        </p:grpSpPr>
        <p:sp>
          <p:nvSpPr>
            <p:cNvPr id="81" name="TextBox 80"/>
            <p:cNvSpPr txBox="1"/>
            <p:nvPr/>
          </p:nvSpPr>
          <p:spPr>
            <a:xfrm>
              <a:off x="3153785" y="1269434"/>
              <a:ext cx="3243196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Control room</a:t>
              </a:r>
              <a:r>
                <a:rPr kumimoji="0" lang="en-US" sz="1700" b="0" i="0" u="none" strike="noStrike" kern="0" cap="none" spc="0" normalizeH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 (TI-OP Logbooks)</a:t>
              </a: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Up-Down Arrow 81"/>
            <p:cNvSpPr/>
            <p:nvPr/>
          </p:nvSpPr>
          <p:spPr>
            <a:xfrm rot="10800000">
              <a:off x="4651245" y="2883877"/>
              <a:ext cx="138980" cy="509438"/>
            </a:xfrm>
            <a:prstGeom prst="upDownArrow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>
              <a:noFill/>
            </a:ln>
            <a:effectLst>
              <a:glow rad="762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0055A0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4" t="31919" r="30157" b="17421"/>
            <a:stretch/>
          </p:blipFill>
          <p:spPr>
            <a:xfrm>
              <a:off x="3807074" y="1705586"/>
              <a:ext cx="1850167" cy="93370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84" name="Group 83"/>
          <p:cNvGrpSpPr/>
          <p:nvPr/>
        </p:nvGrpSpPr>
        <p:grpSpPr>
          <a:xfrm>
            <a:off x="35496" y="4076482"/>
            <a:ext cx="3330191" cy="1512758"/>
            <a:chOff x="179860" y="4110073"/>
            <a:chExt cx="3330191" cy="1512758"/>
          </a:xfrm>
        </p:grpSpPr>
        <p:grpSp>
          <p:nvGrpSpPr>
            <p:cNvPr id="85" name="Group 84"/>
            <p:cNvGrpSpPr/>
            <p:nvPr/>
          </p:nvGrpSpPr>
          <p:grpSpPr>
            <a:xfrm>
              <a:off x="179860" y="4110073"/>
              <a:ext cx="2146742" cy="1512758"/>
              <a:chOff x="179860" y="4110073"/>
              <a:chExt cx="2146742" cy="1512758"/>
            </a:xfrm>
          </p:grpSpPr>
          <p:pic>
            <p:nvPicPr>
              <p:cNvPr id="87" name="Picture 86" descr="Ikon_EAM-Mobile.jpg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866776" y="4422401"/>
                <a:ext cx="663020" cy="120043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noFill/>
                <a:miter lim="800000"/>
              </a:ln>
              <a:effectLst/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contourClr>
                  <a:srgbClr val="FFFFFF"/>
                </a:contourClr>
              </a:sp3d>
            </p:spPr>
          </p:pic>
          <p:sp>
            <p:nvSpPr>
              <p:cNvPr id="88" name="TextBox 87"/>
              <p:cNvSpPr txBox="1"/>
              <p:nvPr/>
            </p:nvSpPr>
            <p:spPr>
              <a:xfrm>
                <a:off x="179860" y="4110073"/>
                <a:ext cx="21467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</a:rPr>
                  <a:t>CERN EAM Mobile</a:t>
                </a:r>
              </a:p>
            </p:txBody>
          </p:sp>
        </p:grpSp>
        <p:sp>
          <p:nvSpPr>
            <p:cNvPr id="86" name="Up-Down Arrow 85"/>
            <p:cNvSpPr/>
            <p:nvPr/>
          </p:nvSpPr>
          <p:spPr>
            <a:xfrm rot="15356518">
              <a:off x="3077852" y="3832482"/>
              <a:ext cx="138980" cy="725418"/>
            </a:xfrm>
            <a:prstGeom prst="upDownArrow">
              <a:avLst/>
            </a:prstGeom>
            <a:gradFill rotWithShape="1">
              <a:gsLst>
                <a:gs pos="0">
                  <a:srgbClr val="0055A0">
                    <a:tint val="73000"/>
                    <a:satMod val="150000"/>
                  </a:srgbClr>
                </a:gs>
                <a:gs pos="25000">
                  <a:srgbClr val="0055A0">
                    <a:tint val="96000"/>
                    <a:shade val="80000"/>
                    <a:satMod val="105000"/>
                  </a:srgbClr>
                </a:gs>
                <a:gs pos="38000">
                  <a:srgbClr val="0055A0">
                    <a:tint val="96000"/>
                    <a:shade val="59000"/>
                    <a:satMod val="120000"/>
                  </a:srgbClr>
                </a:gs>
                <a:gs pos="55000">
                  <a:srgbClr val="0055A0">
                    <a:shade val="57000"/>
                    <a:satMod val="120000"/>
                  </a:srgbClr>
                </a:gs>
                <a:gs pos="80000">
                  <a:srgbClr val="0055A0">
                    <a:shade val="56000"/>
                    <a:satMod val="145000"/>
                  </a:srgbClr>
                </a:gs>
                <a:gs pos="88000">
                  <a:srgbClr val="0055A0">
                    <a:shade val="63000"/>
                    <a:satMod val="160000"/>
                  </a:srgbClr>
                </a:gs>
                <a:gs pos="100000">
                  <a:srgbClr val="0055A0">
                    <a:tint val="99555"/>
                    <a:satMod val="155000"/>
                  </a:srgbClr>
                </a:gs>
              </a:gsLst>
              <a:lin ang="5400000" scaled="1"/>
            </a:gradFill>
            <a:ln>
              <a:noFill/>
            </a:ln>
            <a:effectLst>
              <a:glow rad="76200">
                <a:srgbClr val="0055A0">
                  <a:tint val="30000"/>
                  <a:shade val="95000"/>
                  <a:satMod val="300000"/>
                  <a:alpha val="50000"/>
                </a:s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0055A0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3328553" y="5166484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GIS</a:t>
            </a:r>
          </a:p>
        </p:txBody>
      </p:sp>
      <p:sp>
        <p:nvSpPr>
          <p:cNvPr id="91" name="Up-Down Arrow 90"/>
          <p:cNvSpPr/>
          <p:nvPr/>
        </p:nvSpPr>
        <p:spPr>
          <a:xfrm rot="13622174">
            <a:off x="3790869" y="4418832"/>
            <a:ext cx="138980" cy="679204"/>
          </a:xfrm>
          <a:prstGeom prst="upDownArrow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055A0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3" name="Up-Down Arrow 92"/>
          <p:cNvSpPr/>
          <p:nvPr/>
        </p:nvSpPr>
        <p:spPr>
          <a:xfrm rot="14557755">
            <a:off x="3216637" y="4185696"/>
            <a:ext cx="138980" cy="679204"/>
          </a:xfrm>
          <a:prstGeom prst="upDownArrow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055A0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508035" y="4365104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Reporting tools</a:t>
            </a:r>
          </a:p>
        </p:txBody>
      </p:sp>
      <p:pic>
        <p:nvPicPr>
          <p:cNvPr id="96" name="Picture 3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0201" r="41682" b="13569"/>
          <a:stretch/>
        </p:blipFill>
        <p:spPr bwMode="auto">
          <a:xfrm>
            <a:off x="6807032" y="4718021"/>
            <a:ext cx="1037950" cy="709207"/>
          </a:xfrm>
          <a:prstGeom prst="rect">
            <a:avLst/>
          </a:prstGeom>
          <a:noFill/>
          <a:ln w="9525">
            <a:solidFill>
              <a:srgbClr val="0055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8" name="Picture 2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" t="16943" r="5322" b="4818"/>
          <a:stretch/>
        </p:blipFill>
        <p:spPr bwMode="auto">
          <a:xfrm>
            <a:off x="1121731" y="3305084"/>
            <a:ext cx="1181838" cy="668242"/>
          </a:xfrm>
          <a:prstGeom prst="rect">
            <a:avLst/>
          </a:prstGeom>
          <a:noFill/>
          <a:ln w="9525">
            <a:solidFill>
              <a:srgbClr val="0055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9" name="TextBox 98"/>
          <p:cNvSpPr txBox="1"/>
          <p:nvPr/>
        </p:nvSpPr>
        <p:spPr>
          <a:xfrm>
            <a:off x="452578" y="2924944"/>
            <a:ext cx="2463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Manufacturing &amp; Tests</a:t>
            </a:r>
          </a:p>
        </p:txBody>
      </p:sp>
      <p:sp>
        <p:nvSpPr>
          <p:cNvPr id="100" name="Up-Down Arrow 99"/>
          <p:cNvSpPr/>
          <p:nvPr/>
        </p:nvSpPr>
        <p:spPr>
          <a:xfrm rot="7436982">
            <a:off x="5926692" y="4166669"/>
            <a:ext cx="138980" cy="679204"/>
          </a:xfrm>
          <a:prstGeom prst="upDownArrow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055A0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027656" y="472255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TREC</a:t>
            </a:r>
          </a:p>
        </p:txBody>
      </p:sp>
      <p:pic>
        <p:nvPicPr>
          <p:cNvPr id="103" name="Picture 102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1743" b="57667"/>
          <a:stretch/>
        </p:blipFill>
        <p:spPr bwMode="auto">
          <a:xfrm>
            <a:off x="1979712" y="5097965"/>
            <a:ext cx="1027352" cy="563283"/>
          </a:xfrm>
          <a:prstGeom prst="rect">
            <a:avLst/>
          </a:prstGeom>
          <a:noFill/>
          <a:ln w="9525">
            <a:solidFill>
              <a:srgbClr val="0055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" name="Up-Down Arrow 103"/>
          <p:cNvSpPr/>
          <p:nvPr/>
        </p:nvSpPr>
        <p:spPr>
          <a:xfrm rot="4862645">
            <a:off x="5997003" y="3188944"/>
            <a:ext cx="138980" cy="679204"/>
          </a:xfrm>
          <a:prstGeom prst="upDownArrow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055A0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708831" y="3887761"/>
            <a:ext cx="103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IMPACT</a:t>
            </a:r>
          </a:p>
        </p:txBody>
      </p:sp>
      <p:sp>
        <p:nvSpPr>
          <p:cNvPr id="107" name="Up-Down Arrow 106"/>
          <p:cNvSpPr/>
          <p:nvPr/>
        </p:nvSpPr>
        <p:spPr>
          <a:xfrm rot="16707313">
            <a:off x="3053058" y="3264083"/>
            <a:ext cx="138980" cy="679204"/>
          </a:xfrm>
          <a:prstGeom prst="upDownArrow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055A0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Up-Down Arrow 108"/>
          <p:cNvSpPr/>
          <p:nvPr/>
        </p:nvSpPr>
        <p:spPr>
          <a:xfrm rot="8595232">
            <a:off x="5560685" y="4425258"/>
            <a:ext cx="138980" cy="679204"/>
          </a:xfrm>
          <a:prstGeom prst="upDownArrow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055A0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436096" y="5119570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ERP</a:t>
            </a:r>
            <a:b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</a:b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(BAAN)</a:t>
            </a:r>
          </a:p>
        </p:txBody>
      </p:sp>
      <p:sp>
        <p:nvSpPr>
          <p:cNvPr id="113" name="Title 1"/>
          <p:cNvSpPr>
            <a:spLocks noGrp="1"/>
          </p:cNvSpPr>
          <p:nvPr>
            <p:ph type="title"/>
          </p:nvPr>
        </p:nvSpPr>
        <p:spPr>
          <a:xfrm>
            <a:off x="152400" y="14908"/>
            <a:ext cx="8458200" cy="940443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Infor</a:t>
            </a:r>
            <a:r>
              <a:rPr lang="en-US" sz="3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EAM </a:t>
            </a:r>
            <a:r>
              <a:rPr lang="en-US" sz="3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as CMMS</a:t>
            </a:r>
            <a:endParaRPr lang="it-IT" sz="3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488082" y="5857527"/>
            <a:ext cx="2692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Slide provided by </a:t>
            </a:r>
            <a:r>
              <a:rPr lang="en-GB" sz="1400" dirty="0" err="1" smtClean="0"/>
              <a:t>D.Widegren</a:t>
            </a:r>
            <a:endParaRPr lang="en-GB" sz="1400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Slide Number Placeholder 3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A004B2-1541-5046-B6F2-22AF56585712}" type="slidenum">
              <a:rPr lang="en-US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algn="r"/>
              <a:t>25</a:t>
            </a:fld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50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2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4998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205740" y="742941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Conclusion</a:t>
            </a:r>
            <a:r>
              <a:rPr lang="fr-CH" sz="2800" dirty="0"/>
              <a:t>		</a:t>
            </a:r>
            <a:endParaRPr lang="en-GB" sz="2800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26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  <p:sp>
        <p:nvSpPr>
          <p:cNvPr id="2" name="Rectangle 1"/>
          <p:cNvSpPr/>
          <p:nvPr/>
        </p:nvSpPr>
        <p:spPr>
          <a:xfrm>
            <a:off x="249814" y="962874"/>
            <a:ext cx="8674731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>
              <a:spcBef>
                <a:spcPts val="600"/>
              </a:spcBef>
              <a:buClr>
                <a:srgbClr val="3861AA"/>
              </a:buClr>
              <a:buFont typeface="Arial"/>
              <a:buChar char="•"/>
            </a:pP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3MF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a specific set of methods, roles and tools for the management of maintenance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activities. Its aim is to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means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share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information,  and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provide a global view of the operation of the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accelerators.</a:t>
            </a:r>
          </a:p>
          <a:p>
            <a:pPr marL="228600" lvl="1" indent="-228600">
              <a:spcBef>
                <a:spcPts val="600"/>
              </a:spcBef>
              <a:buClr>
                <a:srgbClr val="3861AA"/>
              </a:buClr>
              <a:buFont typeface="Arial"/>
              <a:buChar char="•"/>
            </a:pP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Currently, we (MMP/MFIO) are 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giving a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Groups to:</a:t>
            </a:r>
          </a:p>
          <a:p>
            <a:pPr marL="685800" lvl="2" indent="-228600">
              <a:spcBef>
                <a:spcPts val="600"/>
              </a:spcBef>
              <a:buClr>
                <a:srgbClr val="3861AA"/>
              </a:buClr>
              <a:buFont typeface="Arial"/>
              <a:buChar char="•"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 the functional breakdown of their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facilities</a:t>
            </a:r>
          </a:p>
          <a:p>
            <a:pPr marL="685800" lvl="2" indent="-228600">
              <a:spcBef>
                <a:spcPts val="600"/>
              </a:spcBef>
              <a:buClr>
                <a:srgbClr val="3861AA"/>
              </a:buClr>
              <a:buFont typeface="Arial"/>
              <a:buChar char="•"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inventory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codification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equipment/parts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assets of all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installations</a:t>
            </a:r>
          </a:p>
          <a:p>
            <a:pPr marL="685800" lvl="2" indent="-228600">
              <a:spcBef>
                <a:spcPts val="600"/>
              </a:spcBef>
              <a:buClr>
                <a:srgbClr val="3861AA"/>
              </a:buClr>
              <a:buFont typeface="Arial"/>
              <a:buChar char="•"/>
            </a:pP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constitute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dedicated documentation for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maintenance activities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228600" lvl="1" indent="-228600">
              <a:spcBef>
                <a:spcPts val="600"/>
              </a:spcBef>
              <a:buClr>
                <a:srgbClr val="3861AA"/>
              </a:buClr>
              <a:buFont typeface="Arial"/>
              <a:buChar char="•"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make the definition of specific workflows as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“Issue management"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set up in the CMMS. As equipment groups,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AWG 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welcome to help us to identify their needs.</a:t>
            </a:r>
            <a:endParaRPr lang="en-GB" sz="22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241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A004B2-1541-5046-B6F2-22AF56585712}" type="slidenum">
              <a:rPr lang="en-US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algn="r"/>
              <a:t>27</a:t>
            </a:fld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2286000"/>
            <a:ext cx="8229600" cy="1828800"/>
          </a:xfrm>
          <a:prstGeom prst="rect">
            <a:avLst/>
          </a:prstGeom>
        </p:spPr>
        <p:txBody>
          <a:bodyPr vert="horz" lIns="36000" tIns="0" rIns="36000" bIns="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  <a:endParaRPr lang="en-GB" sz="5400" u="sng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937276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5"/>
          <p:cNvSpPr txBox="1">
            <a:spLocks/>
          </p:cNvSpPr>
          <p:nvPr/>
        </p:nvSpPr>
        <p:spPr>
          <a:xfrm>
            <a:off x="3329940" y="67570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2">
                    <a:lumMod val="90000"/>
                  </a:scheme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2">
                    <a:lumMod val="9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</a:p>
          <a:p>
            <a:r>
              <a:rPr lang="en-US" sz="1000" dirty="0" smtClean="0">
                <a:solidFill>
                  <a:schemeClr val="bg2">
                    <a:lumMod val="90000"/>
                  </a:schemeClr>
                </a:solidFill>
                <a:latin typeface="Calibri"/>
              </a:rPr>
              <a:t> </a:t>
            </a:r>
            <a:endParaRPr lang="en-US" sz="1000" dirty="0">
              <a:solidFill>
                <a:schemeClr val="bg2">
                  <a:lumMod val="90000"/>
                </a:schemeClr>
              </a:solidFill>
              <a:latin typeface="Calibri"/>
            </a:endParaRPr>
          </a:p>
        </p:txBody>
      </p:sp>
      <p:sp>
        <p:nvSpPr>
          <p:cNvPr id="3" name="Date Placeholder 2"/>
          <p:cNvSpPr txBox="1">
            <a:spLocks/>
          </p:cNvSpPr>
          <p:nvPr/>
        </p:nvSpPr>
        <p:spPr>
          <a:xfrm rot="16200000">
            <a:off x="5973064" y="3294380"/>
            <a:ext cx="6537962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 smtClean="0">
                <a:solidFill>
                  <a:schemeClr val="bg1"/>
                </a:solidFill>
              </a:rPr>
              <a:t>AvailabilityWS2013- </a:t>
            </a:r>
            <a:r>
              <a:rPr lang="en-GB" sz="800" dirty="0" err="1" smtClean="0">
                <a:solidFill>
                  <a:schemeClr val="bg1"/>
                </a:solidFill>
              </a:rPr>
              <a:t>Ch.M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04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pic>
        <p:nvPicPr>
          <p:cNvPr id="1026" name="Picture 2" descr="\\cern.ch\dfs\Users\m\mugnier\Documents\My Pictures\CERN-accelerator-compl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984" y="2392837"/>
            <a:ext cx="4509509" cy="405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82800" y="1189038"/>
            <a:ext cx="70040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the first collisions in the LHC, CERN completed a long period of development and entered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operating phase in 2010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endParaRPr lang="fr-FR" sz="2000" dirty="0"/>
          </a:p>
        </p:txBody>
      </p:sp>
      <p:pic>
        <p:nvPicPr>
          <p:cNvPr id="1027" name="Picture 3" descr="\\cern.ch\dfs\Users\m\mugnier\Documents\My Pictures\alice_firstleadco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05" y="2420229"/>
            <a:ext cx="1807311" cy="133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57304" y="3800820"/>
            <a:ext cx="1807311" cy="1280581"/>
            <a:chOff x="228600" y="3506077"/>
            <a:chExt cx="2209800" cy="1565767"/>
          </a:xfrm>
        </p:grpSpPr>
        <p:pic>
          <p:nvPicPr>
            <p:cNvPr id="1028" name="Picture 4" descr="\\cern.ch\dfs\Users\m\mugnier\Documents\My Pictures\alicelead3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3506077"/>
              <a:ext cx="2209800" cy="15657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28600" y="4799350"/>
              <a:ext cx="1017729" cy="2615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400" dirty="0"/>
                <a:t>ALICE detector</a:t>
              </a:r>
              <a:endParaRPr lang="fr-FR" sz="400" dirty="0"/>
            </a:p>
            <a:p>
              <a:r>
                <a:rPr lang="en-GB" sz="400" dirty="0" smtClean="0"/>
                <a:t>LHC's </a:t>
              </a:r>
              <a:r>
                <a:rPr lang="en-GB" sz="400" dirty="0"/>
                <a:t>first lead-ion </a:t>
              </a:r>
              <a:r>
                <a:rPr lang="en-GB" sz="400" dirty="0" smtClean="0"/>
                <a:t>collisions </a:t>
              </a:r>
              <a:endParaRPr lang="fr-FR" sz="400" dirty="0"/>
            </a:p>
          </p:txBody>
        </p:sp>
      </p:grpSp>
      <p:pic>
        <p:nvPicPr>
          <p:cNvPr id="1029" name="Picture 5" descr="\\cern.ch\dfs\Users\m\mugnier\Documents\My Pictures\atlas_firstleadcoll-cop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06" y="1251829"/>
            <a:ext cx="1807311" cy="110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cern.ch\dfs\Users\m\mugnier\Documents\My Pictures\cms_firstleadcol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06" y="5138128"/>
            <a:ext cx="1807311" cy="130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pc="-60" dirty="0" smtClean="0">
                <a:solidFill>
                  <a:schemeClr val="tx2"/>
                </a:solidFill>
                <a:latin typeface="Calibri" pitchFamily="34" charset="0"/>
              </a:rPr>
              <a:t>Introduction</a:t>
            </a:r>
            <a:r>
              <a:rPr lang="fr-CH" sz="2800" b="1" dirty="0"/>
              <a:t>	</a:t>
            </a:r>
            <a:endParaRPr lang="en-GB" sz="2800" b="1" dirty="0"/>
          </a:p>
        </p:txBody>
      </p:sp>
      <p:sp>
        <p:nvSpPr>
          <p:cNvPr id="15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13552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586" y="3429000"/>
            <a:ext cx="3377759" cy="2771701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874196" y="4969595"/>
            <a:ext cx="411803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1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Concept report defines the Modular Maintenance Management Framework.</a:t>
            </a:r>
          </a:p>
          <a:p>
            <a:pPr lvl="1"/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3MF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Methods + Roles + IT tools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74072" y="-47483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5739" y="1074989"/>
            <a:ext cx="869309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2011, the 3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Sector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departments have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launched the MMP project with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target to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 a central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ystem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share technical information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 and formalize a global approach to manage the maintenance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activities: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Tools and Methods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pc="-60" dirty="0" smtClean="0">
                <a:solidFill>
                  <a:schemeClr val="tx2"/>
                </a:solidFill>
                <a:latin typeface="Calibri" pitchFamily="34" charset="0"/>
              </a:rPr>
              <a:t>Launch of the Maintenance </a:t>
            </a:r>
            <a:r>
              <a:rPr lang="en-GB" sz="3200" spc="-60" dirty="0">
                <a:solidFill>
                  <a:schemeClr val="tx2"/>
                </a:solidFill>
                <a:latin typeface="Calibri" pitchFamily="34" charset="0"/>
              </a:rPr>
              <a:t>Management </a:t>
            </a:r>
            <a:r>
              <a:rPr lang="en-GB" sz="3200" spc="-60" dirty="0" smtClean="0">
                <a:solidFill>
                  <a:schemeClr val="tx2"/>
                </a:solidFill>
                <a:latin typeface="Calibri" pitchFamily="34" charset="0"/>
              </a:rPr>
              <a:t>Project</a:t>
            </a:r>
            <a:r>
              <a:rPr lang="fr-CH" sz="2800" b="1" dirty="0"/>
              <a:t>		</a:t>
            </a:r>
            <a:endParaRPr lang="en-GB" sz="2800" b="1" dirty="0"/>
          </a:p>
        </p:txBody>
      </p:sp>
      <p:sp>
        <p:nvSpPr>
          <p:cNvPr id="9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7014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pc="-60" dirty="0" smtClean="0">
                <a:solidFill>
                  <a:schemeClr val="tx2"/>
                </a:solidFill>
                <a:latin typeface="Calibri" pitchFamily="34" charset="0"/>
              </a:rPr>
              <a:t>Purpose, Objectives and Impact of the Project</a:t>
            </a:r>
            <a:r>
              <a:rPr lang="fr-CH" sz="2800" b="1" dirty="0"/>
              <a:t>		</a:t>
            </a:r>
            <a:endParaRPr lang="en-GB" sz="28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296288" y="4471606"/>
            <a:ext cx="8628257" cy="786194"/>
            <a:chOff x="-558801" y="3471633"/>
            <a:chExt cx="8628257" cy="992250"/>
          </a:xfrm>
        </p:grpSpPr>
        <p:sp>
          <p:nvSpPr>
            <p:cNvPr id="15" name="Rectangle 14"/>
            <p:cNvSpPr/>
            <p:nvPr/>
          </p:nvSpPr>
          <p:spPr>
            <a:xfrm>
              <a:off x="-308370" y="3471633"/>
              <a:ext cx="7848872" cy="9922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-558801" y="3513831"/>
              <a:ext cx="8628257" cy="7439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160" tIns="208280" rIns="609160" bIns="113792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Design, </a:t>
              </a:r>
              <a:r>
                <a:rPr lang="fr-FR" sz="16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develop</a:t>
              </a:r>
              <a:r>
                <a:rPr lang="fr-FR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and </a:t>
              </a:r>
              <a:r>
                <a:rPr lang="fr-FR" sz="16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deploy</a:t>
              </a:r>
              <a:r>
                <a:rPr lang="fr-FR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6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 </a:t>
              </a:r>
              <a:r>
                <a:rPr lang="fr-FR" sz="16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organization</a:t>
              </a:r>
              <a:r>
                <a:rPr lang="fr-FR" sz="16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for </a:t>
              </a:r>
              <a:r>
                <a:rPr lang="fr-FR" sz="16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addressing</a:t>
              </a:r>
              <a:r>
                <a:rPr lang="fr-FR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the </a:t>
              </a:r>
              <a:r>
                <a:rPr lang="fr-FR" sz="16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remaining</a:t>
              </a:r>
              <a:r>
                <a:rPr lang="fr-FR" sz="16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6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assets</a:t>
              </a:r>
              <a:r>
                <a:rPr lang="fr-FR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 </a:t>
              </a:r>
              <a:r>
                <a:rPr lang="fr-FR" sz="16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from</a:t>
              </a:r>
              <a:r>
                <a:rPr lang="fr-FR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the end of LS1, and for </a:t>
              </a:r>
              <a:r>
                <a:rPr lang="fr-FR" sz="16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operating the MMF  </a:t>
              </a:r>
              <a:r>
                <a:rPr lang="fr-FR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on the longer </a:t>
              </a:r>
              <a:r>
                <a:rPr lang="fr-FR" sz="16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term</a:t>
              </a:r>
              <a:endParaRPr lang="en-GB" sz="160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31140" y="3671322"/>
            <a:ext cx="8356600" cy="588831"/>
            <a:chOff x="-406400" y="2676586"/>
            <a:chExt cx="8356600" cy="588831"/>
          </a:xfrm>
        </p:grpSpPr>
        <p:sp>
          <p:nvSpPr>
            <p:cNvPr id="24" name="Rectangle 23"/>
            <p:cNvSpPr/>
            <p:nvPr/>
          </p:nvSpPr>
          <p:spPr>
            <a:xfrm>
              <a:off x="0" y="2676586"/>
              <a:ext cx="7950200" cy="551250"/>
            </a:xfrm>
            <a:prstGeom prst="rect">
              <a:avLst/>
            </a:pr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-406400" y="2714167"/>
              <a:ext cx="7848872" cy="55125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160" tIns="208280" rIns="609160" bIns="113792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Provide through the 3MF KPIs for critical assets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17283" y="3397427"/>
            <a:ext cx="5577942" cy="421495"/>
            <a:chOff x="392443" y="2402691"/>
            <a:chExt cx="5577942" cy="421495"/>
          </a:xfrm>
        </p:grpSpPr>
        <p:sp>
          <p:nvSpPr>
            <p:cNvPr id="22" name="Rounded Rectangle 21"/>
            <p:cNvSpPr/>
            <p:nvPr/>
          </p:nvSpPr>
          <p:spPr>
            <a:xfrm>
              <a:off x="392443" y="2402691"/>
              <a:ext cx="5577942" cy="42149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6"/>
            <p:cNvSpPr/>
            <p:nvPr/>
          </p:nvSpPr>
          <p:spPr>
            <a:xfrm>
              <a:off x="413019" y="2423267"/>
              <a:ext cx="5536790" cy="380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7668" tIns="0" rIns="207668" bIns="0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smtClean="0"/>
                <a:t>Key performance indicators (KPIs)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52212" y="1161034"/>
            <a:ext cx="8244224" cy="745547"/>
            <a:chOff x="252212" y="1402334"/>
            <a:chExt cx="8244224" cy="745547"/>
          </a:xfrm>
        </p:grpSpPr>
        <p:sp>
          <p:nvSpPr>
            <p:cNvPr id="38" name="Rectangle 37"/>
            <p:cNvSpPr/>
            <p:nvPr/>
          </p:nvSpPr>
          <p:spPr>
            <a:xfrm>
              <a:off x="662940" y="1402334"/>
              <a:ext cx="7833496" cy="74554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252212" y="1499482"/>
              <a:ext cx="7824988" cy="551250"/>
              <a:chOff x="-487044" y="374372"/>
              <a:chExt cx="8335916" cy="55125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0" y="374372"/>
                <a:ext cx="7848872" cy="5512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7" name="Rectangle 36"/>
              <p:cNvSpPr/>
              <p:nvPr/>
            </p:nvSpPr>
            <p:spPr>
              <a:xfrm>
                <a:off x="-487044" y="374372"/>
                <a:ext cx="7848871" cy="55125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160" tIns="208280" rIns="609160" bIns="113792" numCol="1" spcCol="1270" anchor="t" anchorCtr="0">
                <a:noAutofit/>
              </a:bodyPr>
              <a:lstStyle/>
              <a:p>
                <a:pPr marL="171450" lvl="1" indent="-171450" algn="l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GB" sz="16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Develop a </a:t>
                </a:r>
                <a:r>
                  <a:rPr lang="en-GB" sz="16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Modular MMF</a:t>
                </a:r>
                <a:r>
                  <a:rPr lang="en-GB" sz="1600" b="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- t</a:t>
                </a:r>
                <a:r>
                  <a:rPr lang="fr-CH" sz="16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ime target </a:t>
                </a:r>
                <a:r>
                  <a:rPr lang="fr-CH" sz="16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end of LS1</a:t>
                </a:r>
                <a:endParaRPr lang="en-US" sz="160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1040007" y="928874"/>
            <a:ext cx="5557613" cy="431000"/>
            <a:chOff x="392443" y="90971"/>
            <a:chExt cx="5557613" cy="431000"/>
          </a:xfrm>
        </p:grpSpPr>
        <p:sp>
          <p:nvSpPr>
            <p:cNvPr id="34" name="Rounded Rectangle 33"/>
            <p:cNvSpPr/>
            <p:nvPr/>
          </p:nvSpPr>
          <p:spPr>
            <a:xfrm>
              <a:off x="392443" y="90971"/>
              <a:ext cx="5557613" cy="4310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ounded Rectangle 6"/>
            <p:cNvSpPr/>
            <p:nvPr/>
          </p:nvSpPr>
          <p:spPr>
            <a:xfrm>
              <a:off x="413483" y="112011"/>
              <a:ext cx="5515533" cy="3889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7668" tIns="0" rIns="207668" bIns="0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smtClean="0"/>
                <a:t>Modular Maintenance Management Framework (3MF)</a:t>
              </a:r>
              <a:endParaRPr lang="en-US" sz="1600" kern="12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28464" y="2154499"/>
            <a:ext cx="8359276" cy="1146235"/>
            <a:chOff x="228464" y="2154499"/>
            <a:chExt cx="8359276" cy="1146235"/>
          </a:xfrm>
        </p:grpSpPr>
        <p:grpSp>
          <p:nvGrpSpPr>
            <p:cNvPr id="26" name="Group 25"/>
            <p:cNvGrpSpPr/>
            <p:nvPr/>
          </p:nvGrpSpPr>
          <p:grpSpPr>
            <a:xfrm>
              <a:off x="228464" y="2229734"/>
              <a:ext cx="8267972" cy="1071000"/>
              <a:chOff x="-419100" y="1277691"/>
              <a:chExt cx="8267972" cy="1071000"/>
            </a:xfrm>
            <a:noFill/>
          </p:grpSpPr>
          <p:sp>
            <p:nvSpPr>
              <p:cNvPr id="30" name="Rectangle 29"/>
              <p:cNvSpPr/>
              <p:nvPr/>
            </p:nvSpPr>
            <p:spPr>
              <a:xfrm>
                <a:off x="0" y="1277691"/>
                <a:ext cx="7848872" cy="1071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1" name="Rectangle 30"/>
              <p:cNvSpPr/>
              <p:nvPr/>
            </p:nvSpPr>
            <p:spPr>
              <a:xfrm>
                <a:off x="-419100" y="1277691"/>
                <a:ext cx="7848872" cy="1071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160" tIns="208280" rIns="609160" bIns="113792" numCol="1" spcCol="1270" anchor="t" anchorCtr="0">
                <a:noAutofit/>
              </a:bodyPr>
              <a:lstStyle/>
              <a:p>
                <a:pPr marL="171450" lvl="1" indent="-171450" algn="l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GB" sz="16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Manage </a:t>
                </a:r>
                <a:r>
                  <a:rPr lang="en-GB" sz="16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50%</a:t>
                </a:r>
                <a:r>
                  <a:rPr lang="en-GB" sz="16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of assets, spare parts &amp; their documentation through the 3MF</a:t>
                </a:r>
              </a:p>
              <a:p>
                <a:pPr marL="171450" lvl="1" indent="-171450" algn="l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GB" sz="16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Identify at least </a:t>
                </a:r>
                <a:r>
                  <a:rPr lang="en-GB" sz="16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95%</a:t>
                </a:r>
                <a:r>
                  <a:rPr lang="en-GB" sz="16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of the critical assets</a:t>
                </a:r>
              </a:p>
              <a:p>
                <a:pPr marL="171450" lvl="1" indent="-171450" algn="l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GB" sz="16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Review </a:t>
                </a:r>
                <a:r>
                  <a:rPr lang="en-GB" sz="16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maintenance requirements</a:t>
                </a:r>
                <a:r>
                  <a:rPr lang="en-GB" sz="16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for the identified critical assets</a:t>
                </a:r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662940" y="2154499"/>
              <a:ext cx="7924800" cy="1146235"/>
            </a:xfrm>
            <a:prstGeom prst="rect">
              <a:avLst/>
            </a:prstGeom>
            <a:noFill/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040007" y="1931665"/>
            <a:ext cx="5577942" cy="445669"/>
            <a:chOff x="392443" y="979622"/>
            <a:chExt cx="5577942" cy="445669"/>
          </a:xfrm>
        </p:grpSpPr>
        <p:sp>
          <p:nvSpPr>
            <p:cNvPr id="28" name="Rounded Rectangle 27"/>
            <p:cNvSpPr/>
            <p:nvPr/>
          </p:nvSpPr>
          <p:spPr>
            <a:xfrm>
              <a:off x="392443" y="979622"/>
              <a:ext cx="5577942" cy="44566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ounded Rectangle 6"/>
            <p:cNvSpPr/>
            <p:nvPr/>
          </p:nvSpPr>
          <p:spPr>
            <a:xfrm>
              <a:off x="414199" y="1001378"/>
              <a:ext cx="5534430" cy="402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7668" tIns="0" rIns="207668" bIns="0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smtClean="0"/>
                <a:t>Assets, critical assets, spare parts and documentation</a:t>
              </a:r>
              <a:endParaRPr lang="en-GB" sz="1200" b="1" kern="1200" dirty="0" smtClean="0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662940" y="4513804"/>
            <a:ext cx="7924800" cy="743996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 11"/>
          <p:cNvGrpSpPr/>
          <p:nvPr/>
        </p:nvGrpSpPr>
        <p:grpSpPr>
          <a:xfrm>
            <a:off x="1017283" y="4281809"/>
            <a:ext cx="5571074" cy="379594"/>
            <a:chOff x="392443" y="3281836"/>
            <a:chExt cx="5571074" cy="379594"/>
          </a:xfrm>
        </p:grpSpPr>
        <p:sp>
          <p:nvSpPr>
            <p:cNvPr id="13" name="Rounded Rectangle 12"/>
            <p:cNvSpPr/>
            <p:nvPr/>
          </p:nvSpPr>
          <p:spPr>
            <a:xfrm>
              <a:off x="392443" y="3281836"/>
              <a:ext cx="5571074" cy="37959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6"/>
            <p:cNvSpPr/>
            <p:nvPr/>
          </p:nvSpPr>
          <p:spPr>
            <a:xfrm>
              <a:off x="410973" y="3300366"/>
              <a:ext cx="5534014" cy="3425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7668" tIns="0" rIns="207668" bIns="0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smtClean="0"/>
                <a:t>Maintenance management organization</a:t>
              </a:r>
            </a:p>
          </p:txBody>
        </p:sp>
      </p:grpSp>
      <p:sp>
        <p:nvSpPr>
          <p:cNvPr id="44" name="Rectangle 43"/>
          <p:cNvSpPr/>
          <p:nvPr/>
        </p:nvSpPr>
        <p:spPr>
          <a:xfrm>
            <a:off x="789940" y="5511800"/>
            <a:ext cx="804926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groups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3 departments, are directly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involved: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groups already use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CMMS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extensively and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new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features</a:t>
            </a:r>
          </a:p>
          <a:p>
            <a:pPr marL="628650" lvl="2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12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groups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not or only partially implemented the CMMS</a:t>
            </a:r>
            <a:endParaRPr lang="fr-FR" sz="1600" dirty="0"/>
          </a:p>
          <a:p>
            <a:pPr marL="457200" lvl="2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5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81471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761" y="2464585"/>
            <a:ext cx="8721184" cy="272463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ounded Rectangle 91"/>
          <p:cNvSpPr/>
          <p:nvPr/>
        </p:nvSpPr>
        <p:spPr>
          <a:xfrm>
            <a:off x="107504" y="2032785"/>
            <a:ext cx="2838174" cy="6002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extBox 98"/>
          <p:cNvSpPr txBox="1"/>
          <p:nvPr/>
        </p:nvSpPr>
        <p:spPr>
          <a:xfrm>
            <a:off x="115842" y="1940117"/>
            <a:ext cx="2838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Steering Board</a:t>
            </a:r>
            <a:endParaRPr lang="en-GB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34987" y="4996502"/>
            <a:ext cx="2605165" cy="61523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accent3">
                    <a:lumMod val="50000"/>
                  </a:schemeClr>
                </a:solidFill>
              </a:rPr>
              <a:t>EN Department </a:t>
            </a:r>
            <a:endParaRPr lang="en-GB" sz="12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GB" sz="1200" b="1" dirty="0" smtClean="0">
                <a:solidFill>
                  <a:schemeClr val="accent3">
                    <a:lumMod val="50000"/>
                  </a:schemeClr>
                </a:solidFill>
              </a:rPr>
              <a:t>Maintenance Framework </a:t>
            </a:r>
            <a:r>
              <a:rPr lang="en-GB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Implementation</a:t>
            </a:r>
            <a:endParaRPr lang="en-GB" sz="1200" dirty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206490" y="5001863"/>
            <a:ext cx="2720401" cy="61523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accent3">
                    <a:lumMod val="50000"/>
                  </a:schemeClr>
                </a:solidFill>
              </a:rPr>
              <a:t>BE Department  </a:t>
            </a:r>
            <a:endParaRPr lang="en-GB" sz="12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GB" sz="1200" b="1" dirty="0">
                <a:solidFill>
                  <a:schemeClr val="accent3">
                    <a:lumMod val="50000"/>
                  </a:schemeClr>
                </a:solidFill>
              </a:rPr>
              <a:t>Maintenance </a:t>
            </a:r>
            <a:r>
              <a:rPr lang="en-GB" sz="1200" b="1" dirty="0" smtClean="0">
                <a:solidFill>
                  <a:schemeClr val="accent3">
                    <a:lumMod val="50000"/>
                  </a:schemeClr>
                </a:solidFill>
              </a:rPr>
              <a:t>Framework </a:t>
            </a:r>
            <a:r>
              <a:rPr lang="en-GB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Implementation</a:t>
            </a:r>
            <a:endParaRPr lang="en-GB" sz="1200" dirty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637790" y="2529779"/>
            <a:ext cx="2254690" cy="702753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4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Maintenance Management Project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6084168" y="4784312"/>
            <a:ext cx="1508262" cy="27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200" dirty="0">
                <a:solidFill>
                  <a:schemeClr val="tx1"/>
                </a:solidFill>
                <a:latin typeface="+mj-lt"/>
                <a:cs typeface="Arial" charset="0"/>
              </a:rPr>
              <a:t>M. Gourber-Pace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160664" y="2284646"/>
            <a:ext cx="2730189" cy="42654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100" b="1" dirty="0" smtClean="0">
                <a:solidFill>
                  <a:schemeClr val="tx1"/>
                </a:solidFill>
                <a:cs typeface="Arial" charset="0"/>
              </a:rPr>
              <a:t>Department Heads BE</a:t>
            </a:r>
            <a:r>
              <a:rPr kumimoji="1" lang="en-GB" sz="1100" b="1" dirty="0">
                <a:solidFill>
                  <a:schemeClr val="tx1"/>
                </a:solidFill>
                <a:cs typeface="Arial" charset="0"/>
              </a:rPr>
              <a:t>, EN, TE, GS</a:t>
            </a:r>
          </a:p>
          <a:p>
            <a:pPr algn="ctr"/>
            <a:r>
              <a:rPr kumimoji="1" lang="en-GB" sz="1100" b="1" dirty="0" smtClean="0">
                <a:solidFill>
                  <a:schemeClr val="tx1"/>
                </a:solidFill>
                <a:cs typeface="Arial" charset="0"/>
              </a:rPr>
              <a:t>Task force members</a:t>
            </a:r>
          </a:p>
        </p:txBody>
      </p:sp>
      <p:cxnSp>
        <p:nvCxnSpPr>
          <p:cNvPr id="47" name="Straight Arrow Connector 46"/>
          <p:cNvCxnSpPr>
            <a:endCxn id="45" idx="4"/>
          </p:cNvCxnSpPr>
          <p:nvPr/>
        </p:nvCxnSpPr>
        <p:spPr>
          <a:xfrm flipV="1">
            <a:off x="7092280" y="1992594"/>
            <a:ext cx="0" cy="45915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5364088" y="1427420"/>
            <a:ext cx="3456384" cy="56517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u="sng" dirty="0" smtClean="0"/>
              <a:t>Others </a:t>
            </a:r>
            <a:r>
              <a:rPr lang="en-GB" sz="1400" b="1" u="sng" dirty="0"/>
              <a:t>CERN services </a:t>
            </a:r>
            <a:endParaRPr lang="en-GB" sz="1400" b="1" u="sng" dirty="0" smtClean="0"/>
          </a:p>
        </p:txBody>
      </p:sp>
      <p:sp>
        <p:nvSpPr>
          <p:cNvPr id="48" name="Rectangle 47"/>
          <p:cNvSpPr/>
          <p:nvPr/>
        </p:nvSpPr>
        <p:spPr>
          <a:xfrm>
            <a:off x="3180464" y="2109394"/>
            <a:ext cx="2622205" cy="625060"/>
          </a:xfrm>
          <a:prstGeom prst="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en-GB" sz="1400" b="1" dirty="0">
                <a:latin typeface="+mj-lt"/>
                <a:cs typeface="Arial" charset="0"/>
              </a:rPr>
              <a:t>Project Coordination</a:t>
            </a:r>
            <a:endParaRPr kumimoji="1" lang="fr-FR" sz="1400" b="1" dirty="0">
              <a:latin typeface="+mj-lt"/>
              <a:cs typeface="Arial" charset="0"/>
            </a:endParaRPr>
          </a:p>
        </p:txBody>
      </p:sp>
      <p:sp>
        <p:nvSpPr>
          <p:cNvPr id="251" name="Rounded Rectangle 250"/>
          <p:cNvSpPr/>
          <p:nvPr/>
        </p:nvSpPr>
        <p:spPr>
          <a:xfrm>
            <a:off x="4459507" y="1992594"/>
            <a:ext cx="1637187" cy="24997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200" b="1" dirty="0">
                <a:solidFill>
                  <a:schemeClr val="tx1"/>
                </a:solidFill>
                <a:latin typeface="+mj-lt"/>
                <a:cs typeface="Arial" charset="0"/>
              </a:rPr>
              <a:t>I. </a:t>
            </a:r>
            <a:r>
              <a:rPr kumimoji="1" lang="en-GB" sz="1200" b="1" dirty="0" err="1">
                <a:solidFill>
                  <a:schemeClr val="tx1"/>
                </a:solidFill>
                <a:latin typeface="+mj-lt"/>
                <a:cs typeface="Arial" charset="0"/>
              </a:rPr>
              <a:t>Rühl</a:t>
            </a:r>
            <a:r>
              <a:rPr kumimoji="1" lang="en-GB" sz="1200" b="1" dirty="0">
                <a:solidFill>
                  <a:schemeClr val="tx1"/>
                </a:solidFill>
                <a:latin typeface="+mj-lt"/>
                <a:cs typeface="Arial" charset="0"/>
              </a:rPr>
              <a:t>, G. </a:t>
            </a:r>
            <a:r>
              <a:rPr kumimoji="1" lang="en-GB" sz="1200" b="1" dirty="0" err="1" smtClean="0">
                <a:solidFill>
                  <a:schemeClr val="tx1"/>
                </a:solidFill>
                <a:latin typeface="+mj-lt"/>
                <a:cs typeface="Arial" charset="0"/>
              </a:rPr>
              <a:t>Perinić</a:t>
            </a:r>
            <a:endParaRPr kumimoji="1" lang="en-GB" sz="1200" b="1" dirty="0">
              <a:solidFill>
                <a:schemeClr val="tx1"/>
              </a:solidFill>
              <a:latin typeface="+mj-lt"/>
              <a:cs typeface="Arial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4566250" y="2768531"/>
            <a:ext cx="0" cy="2261465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3191543" y="4792568"/>
            <a:ext cx="1041067" cy="2488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200" dirty="0">
                <a:solidFill>
                  <a:schemeClr val="tx1"/>
                </a:solidFill>
                <a:latin typeface="+mj-lt"/>
                <a:cs typeface="Arial" charset="0"/>
              </a:rPr>
              <a:t>D. Lafarge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1703968" y="4373083"/>
            <a:ext cx="5928274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1703968" y="4373083"/>
            <a:ext cx="0" cy="656914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42123" y="4996502"/>
            <a:ext cx="2723690" cy="61523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accent3">
                    <a:lumMod val="50000"/>
                  </a:schemeClr>
                </a:solidFill>
              </a:rPr>
              <a:t>TE Department </a:t>
            </a:r>
            <a:endParaRPr lang="en-GB" sz="12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GB" sz="1200" b="1" dirty="0">
                <a:solidFill>
                  <a:schemeClr val="accent3">
                    <a:lumMod val="50000"/>
                  </a:schemeClr>
                </a:solidFill>
              </a:rPr>
              <a:t>Maintenance </a:t>
            </a:r>
            <a:r>
              <a:rPr lang="en-GB" sz="1200" b="1" dirty="0" smtClean="0">
                <a:solidFill>
                  <a:schemeClr val="accent3">
                    <a:lumMod val="50000"/>
                  </a:schemeClr>
                </a:solidFill>
              </a:rPr>
              <a:t>Framework </a:t>
            </a:r>
            <a:r>
              <a:rPr lang="en-GB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Implementation</a:t>
            </a:r>
            <a:endParaRPr lang="en-GB" sz="1200" dirty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49" name="Rounded Rectangle 248"/>
          <p:cNvSpPr/>
          <p:nvPr/>
        </p:nvSpPr>
        <p:spPr>
          <a:xfrm>
            <a:off x="220658" y="4781138"/>
            <a:ext cx="1075000" cy="27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200" dirty="0">
                <a:solidFill>
                  <a:schemeClr val="tx1"/>
                </a:solidFill>
                <a:latin typeface="+mj-lt"/>
                <a:cs typeface="Arial" charset="0"/>
              </a:rPr>
              <a:t>C. </a:t>
            </a:r>
            <a:r>
              <a:rPr kumimoji="1" lang="en-GB" sz="1200" dirty="0" err="1">
                <a:solidFill>
                  <a:schemeClr val="tx1"/>
                </a:solidFill>
                <a:latin typeface="+mj-lt"/>
                <a:cs typeface="Arial" charset="0"/>
              </a:rPr>
              <a:t>Mugnier</a:t>
            </a:r>
            <a:endParaRPr kumimoji="1" lang="en-GB" sz="1200" dirty="0">
              <a:solidFill>
                <a:schemeClr val="tx1"/>
              </a:solidFill>
              <a:latin typeface="+mj-lt"/>
              <a:cs typeface="Arial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7632242" y="4373083"/>
            <a:ext cx="0" cy="656914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pc="-60" dirty="0" smtClean="0">
                <a:solidFill>
                  <a:schemeClr val="tx2"/>
                </a:solidFill>
                <a:latin typeface="Calibri" pitchFamily="34" charset="0"/>
              </a:rPr>
              <a:t>The MMP Project</a:t>
            </a:r>
            <a:r>
              <a:rPr lang="fr-CH" sz="2800" b="1" dirty="0"/>
              <a:t>		</a:t>
            </a:r>
            <a:endParaRPr lang="en-GB" sz="2800" b="1" dirty="0"/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2901044" y="3726046"/>
            <a:ext cx="3736746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" name="Diagram 101"/>
          <p:cNvGraphicFramePr/>
          <p:nvPr>
            <p:extLst>
              <p:ext uri="{D42A27DB-BD31-4B8C-83A1-F6EECF244321}">
                <p14:modId xmlns:p14="http://schemas.microsoft.com/office/powerpoint/2010/main" val="2826445083"/>
              </p:ext>
            </p:extLst>
          </p:nvPr>
        </p:nvGraphicFramePr>
        <p:xfrm>
          <a:off x="6414937" y="3335784"/>
          <a:ext cx="2309545" cy="625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7" name="Rounded Rectangle 246"/>
          <p:cNvSpPr/>
          <p:nvPr/>
        </p:nvSpPr>
        <p:spPr>
          <a:xfrm>
            <a:off x="7691398" y="3142124"/>
            <a:ext cx="1137920" cy="27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200" b="1" dirty="0">
                <a:solidFill>
                  <a:schemeClr val="tx1"/>
                </a:solidFill>
                <a:latin typeface="+mj-lt"/>
                <a:cs typeface="Arial" charset="0"/>
              </a:rPr>
              <a:t>C. </a:t>
            </a:r>
            <a:r>
              <a:rPr kumimoji="1" lang="en-GB" sz="1200" b="1" dirty="0" err="1">
                <a:solidFill>
                  <a:schemeClr val="tx1"/>
                </a:solidFill>
                <a:latin typeface="+mj-lt"/>
                <a:cs typeface="Arial" charset="0"/>
              </a:rPr>
              <a:t>Delamare</a:t>
            </a:r>
            <a:endParaRPr kumimoji="1" lang="en-GB" sz="1200" b="1" dirty="0">
              <a:solidFill>
                <a:schemeClr val="tx1"/>
              </a:solidFill>
              <a:latin typeface="+mj-lt"/>
              <a:cs typeface="Arial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86430" y="3391694"/>
            <a:ext cx="2622205" cy="625060"/>
          </a:xfrm>
          <a:prstGeom prst="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51" name="Rectangle 50"/>
          <p:cNvSpPr/>
          <p:nvPr/>
        </p:nvSpPr>
        <p:spPr>
          <a:xfrm>
            <a:off x="309012" y="3440898"/>
            <a:ext cx="2622205" cy="570297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5240" tIns="10160" rIns="15240" bIns="10160" numCol="1" spcCol="1270" anchor="ctr" anchorCtr="0">
            <a:noAutofit/>
          </a:bodyPr>
          <a:lstStyle/>
          <a:p>
            <a:pPr lvl="0" algn="ctr" defTabSz="3556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kumimoji="1" lang="en-GB" sz="1400" b="1" kern="1200" dirty="0" smtClean="0">
                <a:latin typeface="+mj-lt"/>
                <a:cs typeface="Arial" charset="0"/>
              </a:rPr>
              <a:t>Maintenance Management</a:t>
            </a:r>
            <a:br>
              <a:rPr kumimoji="1" lang="en-GB" sz="1400" b="1" kern="1200" dirty="0" smtClean="0">
                <a:latin typeface="+mj-lt"/>
                <a:cs typeface="Arial" charset="0"/>
              </a:rPr>
            </a:br>
            <a:r>
              <a:rPr kumimoji="1" lang="en-GB" sz="1400" b="1" dirty="0" smtClean="0">
                <a:latin typeface="+mj-lt"/>
                <a:cs typeface="Arial" charset="0"/>
              </a:rPr>
              <a:t>Quality Assurance</a:t>
            </a:r>
            <a:endParaRPr lang="en-US" sz="1400" kern="12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286430" y="2998108"/>
            <a:ext cx="1278589" cy="41414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200" b="1" dirty="0">
                <a:solidFill>
                  <a:schemeClr val="tx1"/>
                </a:solidFill>
                <a:latin typeface="+mj-lt"/>
                <a:cs typeface="Arial" charset="0"/>
              </a:rPr>
              <a:t>P. </a:t>
            </a:r>
            <a:r>
              <a:rPr kumimoji="1" lang="en-GB" sz="1200" b="1" dirty="0" err="1">
                <a:solidFill>
                  <a:schemeClr val="tx1"/>
                </a:solidFill>
                <a:latin typeface="+mj-lt"/>
                <a:cs typeface="Arial" charset="0"/>
              </a:rPr>
              <a:t>Bonnal</a:t>
            </a:r>
            <a:r>
              <a:rPr kumimoji="1" lang="en-GB" sz="1200" b="1" dirty="0">
                <a:solidFill>
                  <a:schemeClr val="tx1"/>
                </a:solidFill>
                <a:latin typeface="+mj-lt"/>
                <a:cs typeface="Arial" charset="0"/>
              </a:rPr>
              <a:t>,</a:t>
            </a:r>
          </a:p>
          <a:p>
            <a:pPr algn="ctr"/>
            <a:r>
              <a:rPr kumimoji="1" lang="en-GB" sz="1200" b="1" dirty="0">
                <a:solidFill>
                  <a:schemeClr val="tx1"/>
                </a:solidFill>
                <a:latin typeface="+mj-lt"/>
                <a:cs typeface="Arial" charset="0"/>
              </a:rPr>
              <a:t>Z. </a:t>
            </a:r>
            <a:r>
              <a:rPr kumimoji="1" lang="en-GB" sz="1200" b="1" dirty="0" err="1">
                <a:solidFill>
                  <a:schemeClr val="tx1"/>
                </a:solidFill>
                <a:latin typeface="+mj-lt"/>
                <a:cs typeface="Arial" charset="0"/>
              </a:rPr>
              <a:t>Zaharieva</a:t>
            </a:r>
            <a:endParaRPr kumimoji="1" lang="en-GB" sz="1200" b="1" dirty="0">
              <a:solidFill>
                <a:schemeClr val="tx1"/>
              </a:solidFill>
              <a:latin typeface="+mj-lt"/>
              <a:cs typeface="Arial" charset="0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197658" y="868306"/>
            <a:ext cx="5581418" cy="35179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Organizational Structure MMP/MFIO</a:t>
            </a:r>
          </a:p>
        </p:txBody>
      </p:sp>
      <p:sp>
        <p:nvSpPr>
          <p:cNvPr id="3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6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31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3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825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761" y="1220095"/>
            <a:ext cx="8721184" cy="496949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02" name="Diagram 101"/>
          <p:cNvGraphicFramePr/>
          <p:nvPr>
            <p:extLst>
              <p:ext uri="{D42A27DB-BD31-4B8C-83A1-F6EECF244321}">
                <p14:modId xmlns:p14="http://schemas.microsoft.com/office/powerpoint/2010/main" val="4134500802"/>
              </p:ext>
            </p:extLst>
          </p:nvPr>
        </p:nvGraphicFramePr>
        <p:xfrm>
          <a:off x="6414937" y="1301244"/>
          <a:ext cx="2309545" cy="625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ounded Rectangle 1"/>
          <p:cNvSpPr/>
          <p:nvPr/>
        </p:nvSpPr>
        <p:spPr>
          <a:xfrm>
            <a:off x="286430" y="3425660"/>
            <a:ext cx="8606050" cy="21826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651510" y="3427107"/>
            <a:ext cx="3875890" cy="527774"/>
          </a:xfrm>
          <a:prstGeom prst="round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600" b="1" dirty="0" smtClean="0">
                <a:solidFill>
                  <a:srgbClr val="7030A0"/>
                </a:solidFill>
                <a:ea typeface="Verdana" pitchFamily="34" charset="0"/>
                <a:cs typeface="Verdana" pitchFamily="34" charset="0"/>
              </a:rPr>
              <a:t>MFI Office</a:t>
            </a:r>
          </a:p>
          <a:p>
            <a:pPr algn="ctr"/>
            <a:r>
              <a:rPr lang="en-GB" sz="1400" dirty="0">
                <a:solidFill>
                  <a:srgbClr val="7030A0"/>
                </a:solidFill>
              </a:rPr>
              <a:t>(Maintenance Framework Implementation </a:t>
            </a:r>
            <a:r>
              <a:rPr lang="en-GB" sz="1400" dirty="0" smtClean="0">
                <a:solidFill>
                  <a:srgbClr val="7030A0"/>
                </a:solidFill>
              </a:rPr>
              <a:t>)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76413" y="5967256"/>
            <a:ext cx="2723690" cy="61523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3">
                    <a:lumMod val="50000"/>
                  </a:schemeClr>
                </a:solidFill>
              </a:rPr>
              <a:t>TE </a:t>
            </a:r>
          </a:p>
          <a:p>
            <a:pPr algn="ctr"/>
            <a:r>
              <a:rPr lang="en-GB" sz="1200" b="1" dirty="0">
                <a:solidFill>
                  <a:schemeClr val="accent3">
                    <a:lumMod val="50000"/>
                  </a:schemeClr>
                </a:solidFill>
              </a:rPr>
              <a:t>Maintenance </a:t>
            </a:r>
            <a:r>
              <a:rPr lang="en-GB" sz="1200" b="1" dirty="0" smtClean="0">
                <a:solidFill>
                  <a:schemeClr val="accent3">
                    <a:lumMod val="50000"/>
                  </a:schemeClr>
                </a:solidFill>
              </a:rPr>
              <a:t>Framework </a:t>
            </a:r>
            <a:r>
              <a:rPr lang="en-GB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Implementation</a:t>
            </a:r>
            <a:endParaRPr lang="en-GB" sz="1200" dirty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34987" y="5967256"/>
            <a:ext cx="2605165" cy="61523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3">
                    <a:lumMod val="50000"/>
                  </a:schemeClr>
                </a:solidFill>
              </a:rPr>
              <a:t>EN </a:t>
            </a:r>
          </a:p>
          <a:p>
            <a:pPr algn="ctr"/>
            <a:r>
              <a:rPr lang="en-GB" sz="1200" b="1" dirty="0">
                <a:solidFill>
                  <a:schemeClr val="accent3">
                    <a:lumMod val="50000"/>
                  </a:schemeClr>
                </a:solidFill>
              </a:rPr>
              <a:t>Maintenance </a:t>
            </a:r>
            <a:r>
              <a:rPr lang="en-GB" sz="1200" b="1" dirty="0" smtClean="0">
                <a:solidFill>
                  <a:schemeClr val="accent3">
                    <a:lumMod val="50000"/>
                  </a:schemeClr>
                </a:solidFill>
              </a:rPr>
              <a:t>Framework </a:t>
            </a:r>
            <a:r>
              <a:rPr lang="en-GB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Implementation</a:t>
            </a:r>
            <a:endParaRPr lang="en-GB" sz="1200" dirty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171754" y="5939123"/>
            <a:ext cx="2572257" cy="61523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3">
                    <a:lumMod val="50000"/>
                  </a:schemeClr>
                </a:solidFill>
              </a:rPr>
              <a:t>BE </a:t>
            </a:r>
          </a:p>
          <a:p>
            <a:pPr algn="ctr"/>
            <a:r>
              <a:rPr lang="en-GB" sz="1200" b="1" dirty="0">
                <a:solidFill>
                  <a:schemeClr val="accent3">
                    <a:lumMod val="50000"/>
                  </a:schemeClr>
                </a:solidFill>
              </a:rPr>
              <a:t>Maintenance </a:t>
            </a:r>
            <a:r>
              <a:rPr lang="en-GB" sz="1200" b="1" dirty="0" smtClean="0">
                <a:solidFill>
                  <a:schemeClr val="accent3">
                    <a:lumMod val="50000"/>
                  </a:schemeClr>
                </a:solidFill>
              </a:rPr>
              <a:t>Framework </a:t>
            </a:r>
            <a:r>
              <a:rPr lang="en-GB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Implementation</a:t>
            </a:r>
            <a:endParaRPr lang="en-GB" sz="1200" dirty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76413" y="1398146"/>
            <a:ext cx="2622205" cy="625060"/>
          </a:xfrm>
          <a:prstGeom prst="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51" name="Rectangle 50"/>
          <p:cNvSpPr/>
          <p:nvPr/>
        </p:nvSpPr>
        <p:spPr>
          <a:xfrm>
            <a:off x="309012" y="1430409"/>
            <a:ext cx="2622205" cy="570297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5240" tIns="10160" rIns="15240" bIns="10160" numCol="1" spcCol="1270" anchor="ctr" anchorCtr="0">
            <a:noAutofit/>
          </a:bodyPr>
          <a:lstStyle/>
          <a:p>
            <a:pPr lvl="0" algn="ctr" defTabSz="3556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kumimoji="1" lang="en-GB" sz="1400" b="1" kern="1200" dirty="0" smtClean="0">
                <a:latin typeface="+mj-lt"/>
                <a:cs typeface="Arial" charset="0"/>
              </a:rPr>
              <a:t>Maintenance Management</a:t>
            </a:r>
            <a:br>
              <a:rPr kumimoji="1" lang="en-GB" sz="1400" b="1" kern="1200" dirty="0" smtClean="0">
                <a:latin typeface="+mj-lt"/>
                <a:cs typeface="Arial" charset="0"/>
              </a:rPr>
            </a:br>
            <a:r>
              <a:rPr kumimoji="1" lang="en-GB" sz="1400" b="1" dirty="0" smtClean="0">
                <a:latin typeface="+mj-lt"/>
                <a:cs typeface="Arial" charset="0"/>
              </a:rPr>
              <a:t>Quality Assurance plan</a:t>
            </a:r>
          </a:p>
        </p:txBody>
      </p:sp>
      <p:cxnSp>
        <p:nvCxnSpPr>
          <p:cNvPr id="40" name="Straight Arrow Connector 39"/>
          <p:cNvCxnSpPr>
            <a:stCxn id="36" idx="0"/>
          </p:cNvCxnSpPr>
          <p:nvPr/>
        </p:nvCxnSpPr>
        <p:spPr>
          <a:xfrm flipV="1">
            <a:off x="1738258" y="5593502"/>
            <a:ext cx="0" cy="37375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/>
          <p:cNvSpPr txBox="1">
            <a:spLocks/>
          </p:cNvSpPr>
          <p:nvPr/>
        </p:nvSpPr>
        <p:spPr>
          <a:xfrm>
            <a:off x="197658" y="868306"/>
            <a:ext cx="5581418" cy="35179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Organizational Structure MMP/MFIO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6886" y="4274468"/>
            <a:ext cx="3527904" cy="12618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Management of requests</a:t>
            </a:r>
            <a:endParaRPr lang="en-GB" sz="1400" dirty="0"/>
          </a:p>
          <a:p>
            <a:pPr marL="87313" indent="-87313">
              <a:buFont typeface="Arial" pitchFamily="34" charset="0"/>
              <a:buChar char="•"/>
            </a:pPr>
            <a:r>
              <a:rPr lang="en-GB" sz="1200" b="1" dirty="0"/>
              <a:t>Centralizes </a:t>
            </a:r>
            <a:r>
              <a:rPr lang="en-GB" sz="1200" b="1" dirty="0" smtClean="0"/>
              <a:t>and </a:t>
            </a:r>
            <a:r>
              <a:rPr lang="en-GB" sz="1200" b="1" dirty="0"/>
              <a:t>dispatches the </a:t>
            </a:r>
            <a:r>
              <a:rPr lang="en-GB" sz="1200" b="1" dirty="0" smtClean="0"/>
              <a:t>requests</a:t>
            </a:r>
            <a:endParaRPr lang="en-GB" sz="1200" b="1" dirty="0"/>
          </a:p>
          <a:p>
            <a:pPr marL="87313" indent="-87313">
              <a:buFont typeface="Arial" pitchFamily="34" charset="0"/>
              <a:buChar char="•"/>
            </a:pPr>
            <a:r>
              <a:rPr lang="en-GB" sz="1200" b="1" dirty="0"/>
              <a:t>Elaborates </a:t>
            </a:r>
            <a:r>
              <a:rPr lang="en-GB" sz="1200" b="1" dirty="0" smtClean="0"/>
              <a:t>specifications, BPMN of activities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en-GB" sz="1200" b="1" dirty="0" smtClean="0"/>
              <a:t>Informs </a:t>
            </a:r>
            <a:r>
              <a:rPr lang="en-GB" sz="1200" b="1" dirty="0"/>
              <a:t>and supports </a:t>
            </a:r>
            <a:r>
              <a:rPr lang="en-GB" sz="1200" b="1" dirty="0" smtClean="0"/>
              <a:t>users </a:t>
            </a:r>
            <a:r>
              <a:rPr lang="en-GB" sz="1200" dirty="0"/>
              <a:t>(Question =&gt; Answer)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en-GB" sz="1200" b="1" dirty="0"/>
              <a:t>Manages the </a:t>
            </a:r>
            <a:r>
              <a:rPr lang="en-GB" sz="1200" b="1" dirty="0" smtClean="0"/>
              <a:t>website </a:t>
            </a:r>
            <a:r>
              <a:rPr lang="en-GB" sz="1200" b="1" dirty="0"/>
              <a:t>and  the </a:t>
            </a:r>
            <a:r>
              <a:rPr lang="en-GB" sz="1200" b="1" dirty="0" smtClean="0"/>
              <a:t>hotline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1200" dirty="0"/>
          </a:p>
        </p:txBody>
      </p:sp>
      <p:sp>
        <p:nvSpPr>
          <p:cNvPr id="32" name="Rectangle 31"/>
          <p:cNvSpPr/>
          <p:nvPr/>
        </p:nvSpPr>
        <p:spPr>
          <a:xfrm>
            <a:off x="3303044" y="1374818"/>
            <a:ext cx="2781124" cy="16996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200" b="1" u="sng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Working groups </a:t>
            </a:r>
            <a:endParaRPr kumimoji="1" lang="en-US" sz="1200" b="1" u="sng" dirty="0" smtClean="0">
              <a:solidFill>
                <a:schemeClr val="tx1"/>
              </a:solidFill>
              <a:latin typeface="Verdana" pitchFamily="34" charset="0"/>
              <a:cs typeface="Arial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050" b="1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Asset management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050" b="1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Work management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050" b="1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Planning &amp; Scheduling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050" b="1" dirty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Information management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050" b="1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Parts management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kumimoji="1" lang="en-US" sz="1050" b="1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Analysis &amp; Reporting </a:t>
            </a:r>
            <a:endParaRPr kumimoji="1" lang="en-GB" sz="1050" b="1" dirty="0" smtClean="0">
              <a:solidFill>
                <a:schemeClr val="tx1"/>
              </a:solidFill>
              <a:latin typeface="Verdana" pitchFamily="34" charset="0"/>
              <a:cs typeface="Arial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itle 1"/>
          <p:cNvSpPr txBox="1">
            <a:spLocks/>
          </p:cNvSpPr>
          <p:nvPr/>
        </p:nvSpPr>
        <p:spPr>
          <a:xfrm>
            <a:off x="158746" y="49637"/>
            <a:ext cx="8833485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pc="-60" dirty="0" smtClean="0">
                <a:solidFill>
                  <a:schemeClr val="tx2"/>
                </a:solidFill>
                <a:latin typeface="Calibri" pitchFamily="34" charset="0"/>
              </a:rPr>
              <a:t>The MMP Project</a:t>
            </a:r>
            <a:r>
              <a:rPr lang="fr-CH" sz="2800" b="1" dirty="0"/>
              <a:t>		</a:t>
            </a:r>
            <a:endParaRPr lang="en-GB" sz="28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4693606" y="4274468"/>
            <a:ext cx="4013026" cy="12618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Framework deployment</a:t>
            </a:r>
            <a:endParaRPr lang="en-GB" sz="1000" b="1" dirty="0"/>
          </a:p>
          <a:p>
            <a:pPr marL="87313" indent="-87313">
              <a:buFont typeface="Arial" pitchFamily="34" charset="0"/>
              <a:buChar char="•"/>
            </a:pPr>
            <a:r>
              <a:rPr lang="en-GB" sz="1200" b="1" dirty="0"/>
              <a:t>Manages data collection and deployment tools:</a:t>
            </a:r>
          </a:p>
          <a:p>
            <a:pPr marL="271463" lvl="1" indent="-87313">
              <a:buFont typeface="Arial" pitchFamily="34" charset="0"/>
              <a:buChar char="•"/>
            </a:pPr>
            <a:r>
              <a:rPr lang="en-GB" sz="1200" dirty="0"/>
              <a:t>Plans, manages and </a:t>
            </a:r>
            <a:r>
              <a:rPr lang="en-GB" sz="1200" dirty="0" smtClean="0"/>
              <a:t>monitors </a:t>
            </a:r>
            <a:r>
              <a:rPr lang="en-GB" sz="1200" dirty="0"/>
              <a:t>the collection,</a:t>
            </a:r>
          </a:p>
          <a:p>
            <a:pPr marL="271463" lvl="1" indent="-87313">
              <a:buFont typeface="Arial" pitchFamily="34" charset="0"/>
              <a:buChar char="•"/>
            </a:pPr>
            <a:r>
              <a:rPr lang="en-GB" sz="1200" dirty="0" smtClean="0"/>
              <a:t>Analyses </a:t>
            </a:r>
            <a:r>
              <a:rPr lang="en-GB" sz="1200" dirty="0"/>
              <a:t>records and </a:t>
            </a:r>
            <a:r>
              <a:rPr lang="en-GB" sz="1200" dirty="0" smtClean="0"/>
              <a:t>corrects where necessary</a:t>
            </a:r>
            <a:endParaRPr lang="en-GB" sz="1200" dirty="0"/>
          </a:p>
          <a:p>
            <a:pPr marL="87313" indent="-87313">
              <a:buFont typeface="Arial" pitchFamily="34" charset="0"/>
              <a:buChar char="•"/>
            </a:pPr>
            <a:r>
              <a:rPr lang="en-GB" sz="1200" b="1" dirty="0"/>
              <a:t>Develops interfaces and </a:t>
            </a:r>
            <a:r>
              <a:rPr lang="en-GB" sz="1200" b="1" dirty="0" smtClean="0"/>
              <a:t>transitional databases</a:t>
            </a:r>
            <a:endParaRPr lang="en-GB" sz="1200" b="1" dirty="0"/>
          </a:p>
          <a:p>
            <a:pPr marL="87313" indent="-87313">
              <a:buFont typeface="Arial" pitchFamily="34" charset="0"/>
              <a:buChar char="•"/>
            </a:pPr>
            <a:r>
              <a:rPr lang="en-GB" sz="1200" b="1" dirty="0"/>
              <a:t>Centralizes and specifies requirements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4572000" y="5593502"/>
            <a:ext cx="0" cy="37375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7326630" y="5593502"/>
            <a:ext cx="0" cy="37375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4572000" y="3051906"/>
            <a:ext cx="0" cy="37375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7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4" name="Footer Placeholder 5"/>
          <p:cNvSpPr txBox="1">
            <a:spLocks/>
          </p:cNvSpPr>
          <p:nvPr/>
        </p:nvSpPr>
        <p:spPr>
          <a:xfrm>
            <a:off x="34823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5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62672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45" y="288976"/>
            <a:ext cx="8229600" cy="468312"/>
          </a:xfrm>
        </p:spPr>
        <p:txBody>
          <a:bodyPr>
            <a:noAutofit/>
          </a:bodyPr>
          <a:lstStyle/>
          <a:p>
            <a:r>
              <a:rPr lang="en-US" sz="3200" spc="-60" dirty="0">
                <a:solidFill>
                  <a:schemeClr val="tx2"/>
                </a:solidFill>
                <a:latin typeface="Calibri" pitchFamily="34" charset="0"/>
              </a:rPr>
              <a:t>The MMP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-32037" y="1325563"/>
            <a:ext cx="8226425" cy="466725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757" y="1677507"/>
            <a:ext cx="7492907" cy="90723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own Arrow Callout 4"/>
          <p:cNvSpPr/>
          <p:nvPr/>
        </p:nvSpPr>
        <p:spPr>
          <a:xfrm>
            <a:off x="476015" y="1353657"/>
            <a:ext cx="346721" cy="527857"/>
          </a:xfrm>
          <a:prstGeom prst="downArrowCallo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50241" y="4481507"/>
            <a:ext cx="1216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MMP Roadmap</a:t>
            </a:r>
          </a:p>
          <a:p>
            <a:pPr algn="ctr"/>
            <a:r>
              <a:rPr lang="en-US" sz="1600" b="1" dirty="0" smtClean="0">
                <a:latin typeface="Arial"/>
                <a:cs typeface="Arial"/>
              </a:rPr>
              <a:t>Feb 2012 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22382" y="4201257"/>
            <a:ext cx="15420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MMP Concept Report</a:t>
            </a:r>
          </a:p>
          <a:p>
            <a:pPr algn="ctr"/>
            <a:r>
              <a:rPr lang="en-US" sz="1600" b="1" dirty="0" smtClean="0">
                <a:latin typeface="Arial"/>
                <a:cs typeface="Arial"/>
              </a:rPr>
              <a:t>May 2012 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6052" y="5162030"/>
            <a:ext cx="15420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Maintenance workshop Nov 2011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99686" y="3514610"/>
            <a:ext cx="1800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Methods office implementation July 2012</a:t>
            </a:r>
            <a:endParaRPr lang="en-US" sz="1600" b="1" dirty="0"/>
          </a:p>
        </p:txBody>
      </p:sp>
      <p:cxnSp>
        <p:nvCxnSpPr>
          <p:cNvPr id="12" name="Gerade Verbindung 11"/>
          <p:cNvCxnSpPr>
            <a:endCxn id="8" idx="0"/>
          </p:cNvCxnSpPr>
          <p:nvPr/>
        </p:nvCxnSpPr>
        <p:spPr>
          <a:xfrm>
            <a:off x="1917091" y="2697124"/>
            <a:ext cx="0" cy="24649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 flipH="1">
            <a:off x="2458822" y="2697124"/>
            <a:ext cx="1" cy="17936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>
            <a:endCxn id="7" idx="0"/>
          </p:cNvCxnSpPr>
          <p:nvPr/>
        </p:nvCxnSpPr>
        <p:spPr>
          <a:xfrm>
            <a:off x="3493421" y="2697124"/>
            <a:ext cx="0" cy="15041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>
            <a:endCxn id="9" idx="0"/>
          </p:cNvCxnSpPr>
          <p:nvPr/>
        </p:nvCxnSpPr>
        <p:spPr>
          <a:xfrm>
            <a:off x="4597587" y="2697124"/>
            <a:ext cx="2343" cy="8174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128901" y="5157098"/>
            <a:ext cx="15420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CMMWG</a:t>
            </a:r>
            <a:br>
              <a:rPr lang="en-US" sz="1600" b="1" dirty="0" smtClean="0">
                <a:latin typeface="Arial"/>
                <a:cs typeface="Arial"/>
              </a:rPr>
            </a:br>
            <a:r>
              <a:rPr lang="en-US" sz="1600" b="1" dirty="0" smtClean="0">
                <a:latin typeface="Arial"/>
                <a:cs typeface="Arial"/>
              </a:rPr>
              <a:t>CMMSB</a:t>
            </a:r>
            <a:r>
              <a:rPr lang="en-US" sz="1600" b="1" dirty="0">
                <a:latin typeface="Arial"/>
                <a:cs typeface="Arial"/>
              </a:rPr>
              <a:t/>
            </a:r>
            <a:br>
              <a:rPr lang="en-US" sz="1600" b="1" dirty="0">
                <a:latin typeface="Arial"/>
                <a:cs typeface="Arial"/>
              </a:rPr>
            </a:br>
            <a:r>
              <a:rPr lang="en-US" sz="1600" b="1" dirty="0" smtClean="0">
                <a:latin typeface="Arial"/>
                <a:cs typeface="Arial"/>
              </a:rPr>
              <a:t>Aug 2010</a:t>
            </a:r>
            <a:endParaRPr lang="en-US" sz="1600" b="1" dirty="0">
              <a:latin typeface="Arial"/>
              <a:cs typeface="Arial"/>
            </a:endParaRPr>
          </a:p>
        </p:txBody>
      </p:sp>
      <p:cxnSp>
        <p:nvCxnSpPr>
          <p:cNvPr id="17" name="Gerade Verbindung 11"/>
          <p:cNvCxnSpPr>
            <a:endCxn id="16" idx="0"/>
          </p:cNvCxnSpPr>
          <p:nvPr/>
        </p:nvCxnSpPr>
        <p:spPr>
          <a:xfrm>
            <a:off x="642138" y="2157699"/>
            <a:ext cx="0" cy="2999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-90331" y="3385229"/>
            <a:ext cx="260856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Audit of the operation of LHC and its injectors</a:t>
            </a:r>
            <a:r>
              <a:rPr lang="en-US" sz="1400" dirty="0" smtClean="0"/>
              <a:t>”</a:t>
            </a:r>
            <a:endParaRPr lang="en-US" sz="1400" dirty="0"/>
          </a:p>
          <a:p>
            <a:r>
              <a:rPr lang="en-US" sz="1400" dirty="0" smtClean="0"/>
              <a:t>audit in 4 groups (BalticBerg)</a:t>
            </a:r>
          </a:p>
          <a:p>
            <a:endParaRPr lang="en-US" sz="600" dirty="0" smtClean="0"/>
          </a:p>
          <a:p>
            <a:r>
              <a:rPr lang="en-US" sz="1400" dirty="0" smtClean="0"/>
              <a:t>internal TE audit (C. Mugnier) </a:t>
            </a:r>
            <a:endParaRPr lang="en-US" sz="14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181455"/>
              </p:ext>
            </p:extLst>
          </p:nvPr>
        </p:nvGraphicFramePr>
        <p:xfrm>
          <a:off x="6077917" y="258650"/>
          <a:ext cx="2920000" cy="8886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0000"/>
              </a:tblGrid>
              <a:tr h="888605">
                <a:tc>
                  <a:txBody>
                    <a:bodyPr/>
                    <a:lstStyle/>
                    <a:p>
                      <a:pPr algn="l"/>
                      <a:endParaRPr lang="fr-CH" sz="1400" baseline="0" noProof="0" dirty="0" smtClean="0"/>
                    </a:p>
                    <a:p>
                      <a:pPr algn="l"/>
                      <a:endParaRPr lang="en-GB" sz="1400" baseline="0" noProof="0" dirty="0" smtClean="0"/>
                    </a:p>
                    <a:p>
                      <a:pPr algn="l"/>
                      <a:r>
                        <a:rPr lang="en-GB" sz="1400" baseline="0" noProof="0" dirty="0" smtClean="0"/>
                        <a:t>project management method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Left Brace 21"/>
          <p:cNvSpPr/>
          <p:nvPr/>
        </p:nvSpPr>
        <p:spPr>
          <a:xfrm rot="5400000" flipV="1">
            <a:off x="4478044" y="-2309767"/>
            <a:ext cx="420495" cy="7492906"/>
          </a:xfrm>
          <a:prstGeom prst="leftBrace">
            <a:avLst>
              <a:gd name="adj1" fmla="val 8333"/>
              <a:gd name="adj2" fmla="val 8810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10"/>
          <a:stretch/>
        </p:blipFill>
        <p:spPr bwMode="auto">
          <a:xfrm>
            <a:off x="6191441" y="369132"/>
            <a:ext cx="1872000" cy="3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Chevron 23"/>
          <p:cNvSpPr/>
          <p:nvPr/>
        </p:nvSpPr>
        <p:spPr>
          <a:xfrm>
            <a:off x="3629298" y="2618502"/>
            <a:ext cx="903757" cy="252042"/>
          </a:xfrm>
          <a:prstGeom prst="chevron">
            <a:avLst/>
          </a:prstGeom>
          <a:noFill/>
          <a:ln w="15875">
            <a:solidFill>
              <a:srgbClr val="0A54A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smtClean="0">
                <a:solidFill>
                  <a:schemeClr val="tx2"/>
                </a:solidFill>
              </a:rPr>
              <a:t>Data </a:t>
            </a:r>
            <a:r>
              <a:rPr lang="en-US" sz="900" dirty="0" err="1" smtClean="0">
                <a:solidFill>
                  <a:schemeClr val="tx2"/>
                </a:solidFill>
              </a:rPr>
              <a:t>mngmt</a:t>
            </a:r>
            <a:r>
              <a:rPr lang="en-US" sz="900" dirty="0" smtClean="0">
                <a:solidFill>
                  <a:schemeClr val="tx2"/>
                </a:solidFill>
              </a:rPr>
              <a:t>.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4533055" y="2620993"/>
            <a:ext cx="903757" cy="252042"/>
          </a:xfrm>
          <a:prstGeom prst="chevron">
            <a:avLst/>
          </a:prstGeom>
          <a:noFill/>
          <a:ln w="15875">
            <a:solidFill>
              <a:srgbClr val="0A54A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3934098" y="2923302"/>
            <a:ext cx="903757" cy="252042"/>
          </a:xfrm>
          <a:prstGeom prst="chevron">
            <a:avLst/>
          </a:prstGeom>
          <a:noFill/>
          <a:ln w="15875">
            <a:solidFill>
              <a:srgbClr val="0A54A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 smtClean="0">
                <a:solidFill>
                  <a:srgbClr val="11569D"/>
                </a:solidFill>
              </a:rPr>
              <a:t>Parts,assts</a:t>
            </a:r>
            <a:r>
              <a:rPr lang="en-US" sz="900" dirty="0" smtClean="0">
                <a:solidFill>
                  <a:srgbClr val="11569D"/>
                </a:solidFill>
              </a:rPr>
              <a:t>.</a:t>
            </a:r>
            <a:endParaRPr lang="en-US" sz="900" dirty="0">
              <a:solidFill>
                <a:srgbClr val="11569D"/>
              </a:solidFill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4837855" y="2923302"/>
            <a:ext cx="903757" cy="252042"/>
          </a:xfrm>
          <a:prstGeom prst="chevron">
            <a:avLst/>
          </a:prstGeom>
          <a:noFill/>
          <a:ln w="15875">
            <a:solidFill>
              <a:srgbClr val="0A54A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hevron 28"/>
          <p:cNvSpPr/>
          <p:nvPr/>
        </p:nvSpPr>
        <p:spPr>
          <a:xfrm>
            <a:off x="4685556" y="3260844"/>
            <a:ext cx="903757" cy="252042"/>
          </a:xfrm>
          <a:prstGeom prst="chevron">
            <a:avLst/>
          </a:prstGeom>
          <a:noFill/>
          <a:ln w="15875">
            <a:solidFill>
              <a:srgbClr val="0A54A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 smtClean="0">
                <a:solidFill>
                  <a:srgbClr val="11569D"/>
                </a:solidFill>
              </a:rPr>
              <a:t>Interv.workfl</a:t>
            </a:r>
            <a:r>
              <a:rPr lang="en-US" sz="900" dirty="0" smtClean="0">
                <a:solidFill>
                  <a:srgbClr val="11569D"/>
                </a:solidFill>
              </a:rPr>
              <a:t>.</a:t>
            </a:r>
            <a:endParaRPr lang="en-US" sz="900" dirty="0">
              <a:solidFill>
                <a:srgbClr val="11569D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751696" y="5032254"/>
            <a:ext cx="4178490" cy="14226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 Main activities currently in progress: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Parts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Documentation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 Management</a:t>
            </a:r>
          </a:p>
        </p:txBody>
      </p:sp>
      <p:sp>
        <p:nvSpPr>
          <p:cNvPr id="3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8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36" name="Gerade Verbindung 14"/>
          <p:cNvCxnSpPr/>
          <p:nvPr/>
        </p:nvCxnSpPr>
        <p:spPr>
          <a:xfrm>
            <a:off x="6693087" y="2697124"/>
            <a:ext cx="0" cy="1919631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14"/>
          <p:cNvCxnSpPr/>
          <p:nvPr/>
        </p:nvCxnSpPr>
        <p:spPr>
          <a:xfrm>
            <a:off x="4769204" y="2672068"/>
            <a:ext cx="0" cy="1944687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970573" y="4474954"/>
            <a:ext cx="154207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Today</a:t>
            </a:r>
          </a:p>
          <a:p>
            <a:pPr algn="ctr"/>
            <a:r>
              <a:rPr lang="en-US" sz="1000" dirty="0" smtClean="0">
                <a:latin typeface="Arial"/>
                <a:cs typeface="Arial"/>
              </a:rPr>
              <a:t>(December 2013)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0" name="Left-Right Arrow 19"/>
          <p:cNvSpPr/>
          <p:nvPr/>
        </p:nvSpPr>
        <p:spPr>
          <a:xfrm>
            <a:off x="5001763" y="4177574"/>
            <a:ext cx="1479697" cy="420980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Gerade Verbindung 14"/>
          <p:cNvCxnSpPr/>
          <p:nvPr/>
        </p:nvCxnSpPr>
        <p:spPr>
          <a:xfrm>
            <a:off x="7214868" y="2697124"/>
            <a:ext cx="0" cy="15041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704924" y="4177574"/>
            <a:ext cx="1014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End of LS1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1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2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2612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7 L 0.58871 3.7037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114299" y="226513"/>
            <a:ext cx="8938261" cy="571182"/>
          </a:xfrm>
        </p:spPr>
        <p:txBody>
          <a:bodyPr>
            <a:noAutofit/>
          </a:bodyPr>
          <a:lstStyle/>
          <a:p>
            <a:r>
              <a:rPr lang="de-DE" sz="3000" spc="-60" dirty="0">
                <a:solidFill>
                  <a:schemeClr val="tx2"/>
                </a:solidFill>
                <a:latin typeface="Calibri" pitchFamily="34" charset="0"/>
              </a:rPr>
              <a:t>The roles concept for a modern </a:t>
            </a:r>
            <a:r>
              <a:rPr lang="de-DE" sz="3000" spc="-60" dirty="0" smtClean="0">
                <a:solidFill>
                  <a:schemeClr val="tx2"/>
                </a:solidFill>
                <a:latin typeface="Calibri" pitchFamily="34" charset="0"/>
              </a:rPr>
              <a:t>maintenance organisation</a:t>
            </a:r>
            <a:endParaRPr lang="de-DE" sz="3000" spc="-6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23856" y="1356786"/>
            <a:ext cx="4977588" cy="4556340"/>
          </a:xfrm>
        </p:spPr>
        <p:txBody>
          <a:bodyPr>
            <a:noAutofit/>
          </a:bodyPr>
          <a:lstStyle/>
          <a:p>
            <a:pPr lvl="0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group 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quality/methods officer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 (GQMO):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promoting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policy, procedures and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standards</a:t>
            </a:r>
            <a:b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implementing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QA system at group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</a:t>
            </a:r>
          </a:p>
          <a:p>
            <a:pPr lvl="0"/>
            <a:endParaRPr lang="en-US" sz="1600" dirty="0"/>
          </a:p>
          <a:p>
            <a:pPr lvl="0"/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 information officer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 (GMIO):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promoting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practices and guaranteeing coherent </a:t>
            </a:r>
            <a:b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management of information and documentation</a:t>
            </a:r>
            <a:b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group 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 officer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 (GCO):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ink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aming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ervice </a:t>
            </a:r>
            <a:b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promoting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practices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guaranteeing that coding is coherently implemented at group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</a:t>
            </a:r>
            <a:b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group </a:t>
            </a:r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spare part officer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 (GSPO):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romoting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practices</a:t>
            </a:r>
            <a:b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providing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for managing spare part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Bild 24"/>
          <p:cNvPicPr>
            <a:picLocks noChangeAspect="1"/>
          </p:cNvPicPr>
          <p:nvPr/>
        </p:nvPicPr>
        <p:blipFill rotWithShape="1">
          <a:blip r:embed="rId3"/>
          <a:srcRect l="-2" r="40272"/>
          <a:stretch/>
        </p:blipFill>
        <p:spPr>
          <a:xfrm>
            <a:off x="72213" y="845820"/>
            <a:ext cx="4051644" cy="4784959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A78DB-282C-4C45-9400-78CE1DB8BBD9}" type="slidenum">
              <a:rPr lang="en-US" smtClean="0"/>
              <a:t>9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05740" y="742950"/>
            <a:ext cx="8595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5"/>
          <p:cNvSpPr txBox="1">
            <a:spLocks/>
          </p:cNvSpPr>
          <p:nvPr/>
        </p:nvSpPr>
        <p:spPr>
          <a:xfrm>
            <a:off x="3329940" y="6604635"/>
            <a:ext cx="2480310" cy="25336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https://edms.cern.ch/document/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1332829</a:t>
            </a:r>
            <a:endParaRPr lang="en-US" sz="10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GB" sz="800" dirty="0" smtClean="0"/>
              <a:t>AvailabilityWS2013- </a:t>
            </a:r>
            <a:r>
              <a:rPr lang="en-GB" sz="800" dirty="0" err="1"/>
              <a:t>Ch.M</a:t>
            </a:r>
            <a:r>
              <a:rPr lang="en-GB" sz="800" dirty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53919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_PresentationTemplate_v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44132</TotalTime>
  <Words>3004</Words>
  <Application>Microsoft Office PowerPoint</Application>
  <PresentationFormat>On-screen Show (4:3)</PresentationFormat>
  <Paragraphs>582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CERN__PresentationTemplate_v2011</vt:lpstr>
      <vt:lpstr>CERN’s Maintenance Management Project  Available methods and tools to support LHC operation post LS1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MMP project</vt:lpstr>
      <vt:lpstr>The roles concept for a modern maintenance organisation</vt:lpstr>
      <vt:lpstr>Basic concept for the definition of processes</vt:lpstr>
      <vt:lpstr>PowerPoint Presentation</vt:lpstr>
      <vt:lpstr>PowerPoint Presentation</vt:lpstr>
      <vt:lpstr>1) Documentation collection: Process</vt:lpstr>
      <vt:lpstr>Documentation collection Process: e.g. EN-HE group</vt:lpstr>
      <vt:lpstr>PowerPoint Presentation</vt:lpstr>
      <vt:lpstr>PowerPoint Presentation</vt:lpstr>
      <vt:lpstr>Issue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Infor EAM as CMMS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Management Project Conclusions</dc:title>
  <dc:creator>Ingo RUEHL</dc:creator>
  <cp:lastModifiedBy>Christophe Mugnier</cp:lastModifiedBy>
  <cp:revision>463</cp:revision>
  <dcterms:created xsi:type="dcterms:W3CDTF">2012-08-24T08:43:26Z</dcterms:created>
  <dcterms:modified xsi:type="dcterms:W3CDTF">2013-11-28T12:46:40Z</dcterms:modified>
</cp:coreProperties>
</file>