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5" r:id="rId1"/>
    <p:sldMasterId id="2147483667" r:id="rId2"/>
    <p:sldMasterId id="2147483679" r:id="rId3"/>
  </p:sldMasterIdLst>
  <p:notesMasterIdLst>
    <p:notesMasterId r:id="rId13"/>
  </p:notesMasterIdLst>
  <p:handoutMasterIdLst>
    <p:handoutMasterId r:id="rId14"/>
  </p:handoutMasterIdLst>
  <p:sldIdLst>
    <p:sldId id="337" r:id="rId4"/>
    <p:sldId id="505" r:id="rId5"/>
    <p:sldId id="502" r:id="rId6"/>
    <p:sldId id="508" r:id="rId7"/>
    <p:sldId id="499" r:id="rId8"/>
    <p:sldId id="509" r:id="rId9"/>
    <p:sldId id="471" r:id="rId10"/>
    <p:sldId id="507" r:id="rId11"/>
    <p:sldId id="506" r:id="rId12"/>
  </p:sldIdLst>
  <p:sldSz cx="9144000" cy="6858000" type="screen4x3"/>
  <p:notesSz cx="6797675" cy="9928225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2F67"/>
    <a:srgbClr val="3366FF"/>
    <a:srgbClr val="008000"/>
    <a:srgbClr val="FFFFFF"/>
    <a:srgbClr val="FFFF00"/>
    <a:srgbClr val="FFD9D9"/>
    <a:srgbClr val="FFEBEB"/>
    <a:srgbClr val="6666FF"/>
    <a:srgbClr val="0000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67" autoAdjust="0"/>
    <p:restoredTop sz="97436" autoAdjust="0"/>
  </p:normalViewPr>
  <p:slideViewPr>
    <p:cSldViewPr>
      <p:cViewPr>
        <p:scale>
          <a:sx n="112" d="100"/>
          <a:sy n="112" d="100"/>
        </p:scale>
        <p:origin x="-1656" y="-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2016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955" cy="495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endParaRPr lang="en-US" dirty="0"/>
          </a:p>
        </p:txBody>
      </p:sp>
      <p:sp>
        <p:nvSpPr>
          <p:cNvPr id="3850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245" y="0"/>
            <a:ext cx="2945955" cy="495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dirty="0"/>
          </a:p>
        </p:txBody>
      </p:sp>
      <p:sp>
        <p:nvSpPr>
          <p:cNvPr id="3850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830"/>
            <a:ext cx="2945955" cy="495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endParaRPr lang="en-US" dirty="0"/>
          </a:p>
        </p:txBody>
      </p:sp>
      <p:sp>
        <p:nvSpPr>
          <p:cNvPr id="3850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245" y="9430830"/>
            <a:ext cx="2945955" cy="495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0BD5BA7-53CD-495F-A703-AFE6B77DC911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7332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479" cy="497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8" tIns="45914" rIns="91828" bIns="45914" numCol="1" anchor="t" anchorCtr="0" compatLnSpc="1">
            <a:prstTxWarp prst="textNoShape">
              <a:avLst/>
            </a:prstTxWarp>
          </a:bodyPr>
          <a:lstStyle>
            <a:lvl1pPr algn="l" defTabSz="919163" eaLnBrk="1" hangingPunct="1">
              <a:defRPr sz="1200"/>
            </a:lvl1pPr>
          </a:lstStyle>
          <a:p>
            <a:endParaRPr lang="en-US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721" y="0"/>
            <a:ext cx="2944479" cy="497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8" tIns="45914" rIns="91828" bIns="45914" numCol="1" anchor="t" anchorCtr="0" compatLnSpc="1">
            <a:prstTxWarp prst="textNoShape">
              <a:avLst/>
            </a:prstTxWarp>
          </a:bodyPr>
          <a:lstStyle>
            <a:lvl1pPr algn="r" defTabSz="919163" eaLnBrk="1" hangingPunct="1">
              <a:defRPr sz="1200"/>
            </a:lvl1pPr>
          </a:lstStyle>
          <a:p>
            <a:endParaRPr lang="en-US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4538"/>
            <a:ext cx="4960937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063" y="4714594"/>
            <a:ext cx="5437550" cy="4468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8" tIns="45914" rIns="91828" bIns="459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188"/>
            <a:ext cx="2944479" cy="497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8" tIns="45914" rIns="91828" bIns="45914" numCol="1" anchor="b" anchorCtr="0" compatLnSpc="1">
            <a:prstTxWarp prst="textNoShape">
              <a:avLst/>
            </a:prstTxWarp>
          </a:bodyPr>
          <a:lstStyle>
            <a:lvl1pPr algn="l" defTabSz="919163" eaLnBrk="1" hangingPunct="1">
              <a:defRPr sz="1200"/>
            </a:lvl1pPr>
          </a:lstStyle>
          <a:p>
            <a:endParaRPr lang="en-US" dirty="0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721" y="9429188"/>
            <a:ext cx="2944479" cy="497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8" tIns="45914" rIns="91828" bIns="45914" numCol="1" anchor="b" anchorCtr="0" compatLnSpc="1">
            <a:prstTxWarp prst="textNoShape">
              <a:avLst/>
            </a:prstTxWarp>
          </a:bodyPr>
          <a:lstStyle>
            <a:lvl1pPr algn="r" defTabSz="919163" eaLnBrk="1" hangingPunct="1">
              <a:defRPr sz="1200"/>
            </a:lvl1pPr>
          </a:lstStyle>
          <a:p>
            <a:fld id="{369889C3-8944-49D8-B3D7-D59249FC20DA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59011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video" Target="file:///\\cern.ch\dfs\Departments\AB\Projects\beaminterlocks\Individual_Folders\BTodd\presentations\TEMPLATE\BTODD_MOVIE_END_LOGO.wmv" TargetMode="External"/><Relationship Id="rId1" Type="http://schemas.microsoft.com/office/2007/relationships/media" Target="file:///\\cern.ch\dfs\Departments\AB\Projects\beaminterlocks\Individual_Folders\BTodd\presentations\TEMPLATE\BTODD_MOVIE_END_LOGO.wmv" TargetMode="Externa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video" Target="file:///\\cern.ch\dfs\Departments\AB\Projects\beaminterlocks\Individual_Folders\BTodd\presentations\TEMPLATE\BTODD_MOVIE_END_LOGO.wmv" TargetMode="External"/><Relationship Id="rId1" Type="http://schemas.microsoft.com/office/2007/relationships/media" Target="file:///\\cern.ch\dfs\Departments\AB\Projects\beaminterlocks\Individual_Folders\BTodd\presentations\TEMPLATE\BTODD_MOVIE_END_LOGO.wmv" TargetMode="Externa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logue Linked Video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TODD_MOVIE_END_LOGO.wmv">
            <a:hlinkClick r:id="" action="ppaction://media"/>
          </p:cNvPr>
          <p:cNvPicPr>
            <a:picLocks noRot="1"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9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4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video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age without spinning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62F67"/>
                </a:solidFill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962" y="95247"/>
            <a:ext cx="623888" cy="622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339" y="161924"/>
            <a:ext cx="48379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 userDrawn="1"/>
        </p:nvSpPr>
        <p:spPr>
          <a:xfrm>
            <a:off x="-9525" y="188752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cap="none" spc="0" dirty="0" smtClean="0">
                <a:ln>
                  <a:noFill/>
                </a:ln>
                <a:solidFill>
                  <a:srgbClr val="062F67"/>
                </a:solidFill>
                <a:effectLst/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000" b="1" cap="none" spc="0" dirty="0">
              <a:ln>
                <a:noFill/>
              </a:ln>
              <a:solidFill>
                <a:srgbClr val="062F67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letely 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lete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Fade In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u="none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49064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u="none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84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809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19357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61764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benjamin.todd@cern.ch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49064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61764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Dependability Workshop 2013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1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" dur="10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0" dur="10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2" dur="10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4" dur="10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6" dur="1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8" dur="1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0" dur="100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2" dur="10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/>
      <p:bldP spid="11" grpId="0"/>
      <p:bldP spid="12" grpId="0"/>
      <p:bldP spid="13" grpId="0"/>
      <p:bldP spid="14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49064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smtClean="0"/>
              <a:pPr/>
              <a:t>‹#›</a:t>
            </a:fld>
            <a:r>
              <a:rPr lang="en-US" dirty="0" smtClean="0"/>
              <a:t> of 15</a:t>
            </a:r>
            <a:endParaRPr lang="en-US" dirty="0"/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49064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u="none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61764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bis-smp-team@cern.ch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 userDrawn="1"/>
        </p:nvSpPr>
        <p:spPr bwMode="auto">
          <a:xfrm>
            <a:off x="8001000" y="6649064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1C7F64-630B-4998-9764-685EC88B06E4}" type="slidenum">
              <a:rPr lang="en-US" smtClean="0"/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61764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SMP @ MPP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u="none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84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809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19357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4"/>
          <p:cNvSpPr txBox="1">
            <a:spLocks noChangeArrowheads="1"/>
          </p:cNvSpPr>
          <p:nvPr userDrawn="1"/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Rectangle 15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 Box 5"/>
          <p:cNvSpPr txBox="1">
            <a:spLocks noChangeArrowheads="1"/>
          </p:cNvSpPr>
          <p:nvPr userDrawn="1"/>
        </p:nvSpPr>
        <p:spPr bwMode="auto">
          <a:xfrm>
            <a:off x="3200400" y="2833469"/>
            <a:ext cx="2743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3600" b="1" cap="none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fin</a:t>
            </a:r>
            <a:endParaRPr lang="en-US" sz="3600" b="1" u="none" cap="none" spc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9" name="Text Box 5"/>
          <p:cNvSpPr txBox="1">
            <a:spLocks noChangeArrowheads="1"/>
          </p:cNvSpPr>
          <p:nvPr userDrawn="1"/>
        </p:nvSpPr>
        <p:spPr bwMode="auto">
          <a:xfrm>
            <a:off x="1828800" y="3366869"/>
            <a:ext cx="5486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3600" b="1" cap="none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thank you!</a:t>
            </a:r>
            <a:endParaRPr lang="en-US" sz="3600" b="1" u="none" cap="none" spc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/>
      <p:bldP spid="19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inde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2895600"/>
            <a:ext cx="9144000" cy="3200400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4419600"/>
            <a:ext cx="9144000" cy="1676400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1219200"/>
            <a:ext cx="9144000" cy="1676400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thr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990600"/>
            <a:ext cx="9144000" cy="3200400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logue Linked Video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TODD_MOVIE_END_LOGO.wmv">
            <a:hlinkClick r:id="" action="ppaction://media"/>
          </p:cNvPr>
          <p:cNvPicPr>
            <a:picLocks noRot="1"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3299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9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4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video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logue Animated Gif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todd_animated_gif_delayed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logue Animated Gif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todd_animated_gif_delayed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13001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Aeria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ectangle 14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dirty="0" smtClean="0">
              <a:solidFill>
                <a:srgbClr val="FFFFFF"/>
              </a:solidFill>
            </a:endParaRPr>
          </a:p>
        </p:txBody>
      </p:sp>
      <p:sp>
        <p:nvSpPr>
          <p:cNvPr id="16" name="Rectangle 47"/>
          <p:cNvSpPr>
            <a:spLocks noChangeArrowheads="1"/>
          </p:cNvSpPr>
          <p:nvPr userDrawn="1"/>
        </p:nvSpPr>
        <p:spPr bwMode="auto">
          <a:xfrm>
            <a:off x="1181100" y="2667000"/>
            <a:ext cx="6781800" cy="1524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1257300" y="3048000"/>
            <a:ext cx="6705600" cy="6463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91440" tIns="45720" rIns="91440" bIns="45720">
            <a:spAutoFit/>
          </a:bodyPr>
          <a:lstStyle/>
          <a:p>
            <a:r>
              <a:rPr lang="en-US" sz="3600" b="1" dirty="0" smtClean="0">
                <a:solidFill>
                  <a:srgbClr val="FFFFFF"/>
                </a:solidFill>
                <a:latin typeface="Calibri" pitchFamily="34" charset="0"/>
              </a:rPr>
              <a:t>SMP @ MPP</a:t>
            </a:r>
          </a:p>
        </p:txBody>
      </p:sp>
      <p:sp>
        <p:nvSpPr>
          <p:cNvPr id="19" name="Rectangle 18"/>
          <p:cNvSpPr/>
          <p:nvPr userDrawn="1"/>
        </p:nvSpPr>
        <p:spPr>
          <a:xfrm>
            <a:off x="1623105" y="3730079"/>
            <a:ext cx="12715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smtClean="0">
                <a:solidFill>
                  <a:srgbClr val="FFFFFF"/>
                </a:solidFill>
                <a:latin typeface="Calibri" pitchFamily="34" charset="0"/>
              </a:rPr>
              <a:t>TE/MPE/MI</a:t>
            </a:r>
            <a:endParaRPr lang="en-GB" sz="1800" dirty="0">
              <a:solidFill>
                <a:srgbClr val="FFFFFF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6174765" y="3730079"/>
            <a:ext cx="13097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smtClean="0">
                <a:solidFill>
                  <a:srgbClr val="FFFFFF"/>
                </a:solidFill>
                <a:latin typeface="Calibri" pitchFamily="34" charset="0"/>
              </a:rPr>
              <a:t>March 2011</a:t>
            </a:r>
            <a:endParaRPr lang="en-GB" sz="1800" dirty="0">
              <a:solidFill>
                <a:srgbClr val="FFFFFF"/>
              </a:solidFill>
            </a:endParaRPr>
          </a:p>
        </p:txBody>
      </p:sp>
      <p:sp>
        <p:nvSpPr>
          <p:cNvPr id="22" name="Rectangle 8"/>
          <p:cNvSpPr>
            <a:spLocks noChangeArrowheads="1"/>
          </p:cNvSpPr>
          <p:nvPr userDrawn="1"/>
        </p:nvSpPr>
        <p:spPr bwMode="auto">
          <a:xfrm>
            <a:off x="8458200" y="6581001"/>
            <a:ext cx="685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0v1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402404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/>
      <p:bldP spid="19" grpId="0"/>
      <p:bldP spid="20" grpId="0"/>
      <p:bldP spid="22" grpId="0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 Blank Titl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8"/>
          <p:cNvSpPr>
            <a:spLocks noChangeArrowheads="1"/>
          </p:cNvSpPr>
          <p:nvPr userDrawn="1"/>
        </p:nvSpPr>
        <p:spPr bwMode="auto">
          <a:xfrm>
            <a:off x="7239000" y="6581001"/>
            <a:ext cx="1905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200" baseline="0" dirty="0" smtClean="0">
                <a:solidFill>
                  <a:srgbClr val="FFFFFF">
                    <a:lumMod val="50000"/>
                  </a:srgbClr>
                </a:solidFill>
                <a:latin typeface="Calibri" pitchFamily="34" charset="0"/>
              </a:rPr>
              <a:t> </a:t>
            </a:r>
            <a:r>
              <a:rPr lang="en-US" sz="1200" baseline="0" dirty="0" smtClean="0">
                <a:solidFill>
                  <a:srgbClr val="FFFFFF">
                    <a:lumMod val="50000"/>
                  </a:srgbClr>
                </a:solidFill>
                <a:latin typeface="Calibri" pitchFamily="34" charset="0"/>
              </a:rPr>
              <a:t>1v1</a:t>
            </a:r>
            <a:endParaRPr lang="en-US" sz="1200" dirty="0">
              <a:solidFill>
                <a:srgbClr val="FFFFFF">
                  <a:lumMod val="50000"/>
                </a:srgbClr>
              </a:solidFill>
              <a:latin typeface="Calibri" pitchFamily="34" charset="0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2382041" y="2828836"/>
            <a:ext cx="4379918" cy="120032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en-US" sz="3600" b="1" dirty="0" smtClean="0">
                <a:solidFill>
                  <a:srgbClr val="FFFFFF"/>
                </a:solidFill>
                <a:latin typeface="Calibri" pitchFamily="34" charset="0"/>
              </a:rPr>
              <a:t>Availability </a:t>
            </a:r>
            <a:r>
              <a:rPr lang="en-US" sz="3600" b="1" baseline="0" dirty="0" smtClean="0">
                <a:solidFill>
                  <a:srgbClr val="FFFFFF"/>
                </a:solidFill>
                <a:latin typeface="Calibri" pitchFamily="34" charset="0"/>
              </a:rPr>
              <a:t>Workshop</a:t>
            </a:r>
          </a:p>
          <a:p>
            <a:r>
              <a:rPr lang="en-US" sz="3600" b="1" baseline="0" dirty="0" smtClean="0">
                <a:solidFill>
                  <a:srgbClr val="FFFFFF"/>
                </a:solidFill>
                <a:latin typeface="Calibri" pitchFamily="34" charset="0"/>
              </a:rPr>
              <a:t>Introduction</a:t>
            </a:r>
            <a:endParaRPr lang="en-US" sz="3600" b="1" dirty="0" smtClean="0">
              <a:solidFill>
                <a:srgbClr val="FFFF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06493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4" grpId="0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to Fade In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dirty="0" smtClean="0">
              <a:solidFill>
                <a:srgbClr val="FFFFFF"/>
              </a:solidFill>
            </a:endParaRPr>
          </a:p>
        </p:txBody>
      </p:sp>
      <p:sp>
        <p:nvSpPr>
          <p:cNvPr id="5" name="Rectangle 47"/>
          <p:cNvSpPr>
            <a:spLocks noChangeArrowheads="1"/>
          </p:cNvSpPr>
          <p:nvPr userDrawn="1"/>
        </p:nvSpPr>
        <p:spPr bwMode="auto">
          <a:xfrm>
            <a:off x="0" y="68580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 prstMaterial="matte">
            <a:bevelT w="0" h="0"/>
            <a:bevelB w="0" h="0"/>
            <a:extrusionClr>
              <a:srgbClr val="062F67"/>
            </a:extrusionClr>
            <a:contourClr>
              <a:srgbClr val="062F67"/>
            </a:contourClr>
          </a:sp3d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0" y="-838200"/>
            <a:ext cx="9144000" cy="8382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294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bis-smp-team@cern.ch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15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658" y="91440"/>
            <a:ext cx="62698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4773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Box 16"/>
          <p:cNvSpPr txBox="1"/>
          <p:nvPr userDrawn="1"/>
        </p:nvSpPr>
        <p:spPr>
          <a:xfrm>
            <a:off x="-12393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904568" y="0"/>
            <a:ext cx="82169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9" name="Rectangle 34"/>
          <p:cNvSpPr>
            <a:spLocks noChangeArrowheads="1"/>
          </p:cNvSpPr>
          <p:nvPr userDrawn="1"/>
        </p:nvSpPr>
        <p:spPr bwMode="auto">
          <a:xfrm>
            <a:off x="1819275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eaLnBrk="1" hangingPunct="1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AWG – Kick-Off – 5</a:t>
            </a:r>
            <a:r>
              <a:rPr lang="en-US" sz="1200" baseline="30000" dirty="0" smtClean="0">
                <a:solidFill>
                  <a:srgbClr val="FFFFFF"/>
                </a:solidFill>
                <a:latin typeface="Calibri" pitchFamily="34" charset="0"/>
              </a:rPr>
              <a:t>th</a:t>
            </a:r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 July 2012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991475" y="6629400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86355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0 0.11112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33333E-6 L -1.66667E-6 -0.03264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11" grpId="0"/>
      <p:bldP spid="17" grpId="0"/>
      <p:bldP spid="18" grpId="0"/>
      <p:bldP spid="29" grpId="0"/>
      <p:bldP spid="3" grpId="0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f Fa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>
            <a:lvl1pPr>
              <a:defRPr sz="1100" b="1"/>
            </a:lvl1pPr>
          </a:lstStyle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19760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atical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Line 5"/>
          <p:cNvSpPr>
            <a:spLocks noChangeShapeType="1"/>
          </p:cNvSpPr>
          <p:nvPr userDrawn="1"/>
        </p:nvSpPr>
        <p:spPr bwMode="auto">
          <a:xfrm>
            <a:off x="152400" y="3276600"/>
            <a:ext cx="8763000" cy="0"/>
          </a:xfrm>
          <a:prstGeom prst="line">
            <a:avLst/>
          </a:prstGeom>
          <a:noFill/>
          <a:ln w="57150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ChangeArrowheads="1"/>
          </p:cNvSpPr>
          <p:nvPr userDrawn="1"/>
        </p:nvSpPr>
        <p:spPr bwMode="auto">
          <a:xfrm>
            <a:off x="192333" y="838200"/>
            <a:ext cx="901209" cy="26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dirty="0">
                <a:solidFill>
                  <a:srgbClr val="3366FF"/>
                </a:solidFill>
                <a:latin typeface="Calibri" pitchFamily="34" charset="0"/>
              </a:rPr>
              <a:t>SPS SMP</a:t>
            </a:r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auto">
          <a:xfrm>
            <a:off x="177907" y="6019800"/>
            <a:ext cx="930062" cy="26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dirty="0">
                <a:solidFill>
                  <a:srgbClr val="3366FF"/>
                </a:solidFill>
                <a:latin typeface="Calibri" pitchFamily="34" charset="0"/>
              </a:rPr>
              <a:t>LHC SMP</a:t>
            </a:r>
          </a:p>
        </p:txBody>
      </p:sp>
      <p:pic>
        <p:nvPicPr>
          <p:cNvPr id="7" name="Picture 8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5" y="1006475"/>
            <a:ext cx="8743950" cy="547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10"/>
          <p:cNvSpPr>
            <a:spLocks noChangeArrowheads="1"/>
          </p:cNvSpPr>
          <p:nvPr userDrawn="1"/>
        </p:nvSpPr>
        <p:spPr bwMode="auto">
          <a:xfrm>
            <a:off x="228600" y="1752600"/>
            <a:ext cx="952500" cy="1244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9" name="Rectangle 11"/>
          <p:cNvSpPr>
            <a:spLocks noChangeArrowheads="1"/>
          </p:cNvSpPr>
          <p:nvPr userDrawn="1"/>
        </p:nvSpPr>
        <p:spPr bwMode="auto">
          <a:xfrm>
            <a:off x="1219200" y="2341563"/>
            <a:ext cx="1905000" cy="152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219200" y="1219200"/>
            <a:ext cx="952500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1" name="Rectangle 13"/>
          <p:cNvSpPr>
            <a:spLocks noChangeArrowheads="1"/>
          </p:cNvSpPr>
          <p:nvPr userDrawn="1"/>
        </p:nvSpPr>
        <p:spPr bwMode="auto">
          <a:xfrm>
            <a:off x="2209800" y="1676400"/>
            <a:ext cx="914400" cy="160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2" name="Rectangle 14"/>
          <p:cNvSpPr>
            <a:spLocks noChangeArrowheads="1"/>
          </p:cNvSpPr>
          <p:nvPr userDrawn="1"/>
        </p:nvSpPr>
        <p:spPr bwMode="auto">
          <a:xfrm>
            <a:off x="4098925" y="884238"/>
            <a:ext cx="1516063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3" name="Rectangle 15"/>
          <p:cNvSpPr>
            <a:spLocks noChangeArrowheads="1"/>
          </p:cNvSpPr>
          <p:nvPr userDrawn="1"/>
        </p:nvSpPr>
        <p:spPr bwMode="auto">
          <a:xfrm>
            <a:off x="5646738" y="884238"/>
            <a:ext cx="2125662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4" name="Rectangle 16"/>
          <p:cNvSpPr>
            <a:spLocks noChangeArrowheads="1"/>
          </p:cNvSpPr>
          <p:nvPr userDrawn="1"/>
        </p:nvSpPr>
        <p:spPr bwMode="auto">
          <a:xfrm>
            <a:off x="4633913" y="2043113"/>
            <a:ext cx="1684337" cy="623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5" name="Rectangle 17"/>
          <p:cNvSpPr>
            <a:spLocks noChangeArrowheads="1"/>
          </p:cNvSpPr>
          <p:nvPr userDrawn="1"/>
        </p:nvSpPr>
        <p:spPr bwMode="auto">
          <a:xfrm>
            <a:off x="6354763" y="2043113"/>
            <a:ext cx="1943100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6" name="Rectangle 18"/>
          <p:cNvSpPr>
            <a:spLocks noChangeArrowheads="1"/>
          </p:cNvSpPr>
          <p:nvPr userDrawn="1"/>
        </p:nvSpPr>
        <p:spPr bwMode="auto">
          <a:xfrm>
            <a:off x="4098925" y="2043113"/>
            <a:ext cx="503238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7" name="Rectangle 19"/>
          <p:cNvSpPr>
            <a:spLocks noChangeArrowheads="1"/>
          </p:cNvSpPr>
          <p:nvPr userDrawn="1"/>
        </p:nvSpPr>
        <p:spPr bwMode="auto">
          <a:xfrm>
            <a:off x="152400" y="3889375"/>
            <a:ext cx="1028700" cy="1244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8" name="Rectangle 20"/>
          <p:cNvSpPr>
            <a:spLocks noChangeArrowheads="1"/>
          </p:cNvSpPr>
          <p:nvPr userDrawn="1"/>
        </p:nvSpPr>
        <p:spPr bwMode="auto">
          <a:xfrm>
            <a:off x="1219200" y="4478338"/>
            <a:ext cx="1905000" cy="152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9" name="Rectangle 21"/>
          <p:cNvSpPr>
            <a:spLocks noChangeArrowheads="1"/>
          </p:cNvSpPr>
          <p:nvPr userDrawn="1"/>
        </p:nvSpPr>
        <p:spPr bwMode="auto">
          <a:xfrm>
            <a:off x="1219200" y="3355975"/>
            <a:ext cx="952500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0" name="Rectangle 22"/>
          <p:cNvSpPr>
            <a:spLocks noChangeArrowheads="1"/>
          </p:cNvSpPr>
          <p:nvPr userDrawn="1"/>
        </p:nvSpPr>
        <p:spPr bwMode="auto">
          <a:xfrm>
            <a:off x="2209800" y="3813175"/>
            <a:ext cx="914400" cy="160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1" name="Rectangle 23"/>
          <p:cNvSpPr>
            <a:spLocks noChangeArrowheads="1"/>
          </p:cNvSpPr>
          <p:nvPr userDrawn="1"/>
        </p:nvSpPr>
        <p:spPr bwMode="auto">
          <a:xfrm>
            <a:off x="1219200" y="5102225"/>
            <a:ext cx="952500" cy="266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2" name="Rectangle 24"/>
          <p:cNvSpPr>
            <a:spLocks noChangeArrowheads="1"/>
          </p:cNvSpPr>
          <p:nvPr userDrawn="1"/>
        </p:nvSpPr>
        <p:spPr bwMode="auto">
          <a:xfrm>
            <a:off x="2235200" y="5102225"/>
            <a:ext cx="882650" cy="266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3" name="Rectangle 25"/>
          <p:cNvSpPr>
            <a:spLocks noChangeArrowheads="1"/>
          </p:cNvSpPr>
          <p:nvPr userDrawn="1"/>
        </p:nvSpPr>
        <p:spPr bwMode="auto">
          <a:xfrm>
            <a:off x="4098925" y="3349625"/>
            <a:ext cx="1516063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4" name="Rectangle 26"/>
          <p:cNvSpPr>
            <a:spLocks noChangeArrowheads="1"/>
          </p:cNvSpPr>
          <p:nvPr userDrawn="1"/>
        </p:nvSpPr>
        <p:spPr bwMode="auto">
          <a:xfrm>
            <a:off x="4622800" y="4438650"/>
            <a:ext cx="1701800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5" name="Rectangle 27"/>
          <p:cNvSpPr>
            <a:spLocks noChangeArrowheads="1"/>
          </p:cNvSpPr>
          <p:nvPr userDrawn="1"/>
        </p:nvSpPr>
        <p:spPr bwMode="auto">
          <a:xfrm>
            <a:off x="4622800" y="5414963"/>
            <a:ext cx="1930400" cy="10620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6" name="Rectangle 28"/>
          <p:cNvSpPr>
            <a:spLocks noChangeArrowheads="1"/>
          </p:cNvSpPr>
          <p:nvPr userDrawn="1"/>
        </p:nvSpPr>
        <p:spPr bwMode="auto">
          <a:xfrm>
            <a:off x="4098925" y="4446588"/>
            <a:ext cx="503238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7" name="Rectangle 29"/>
          <p:cNvSpPr>
            <a:spLocks noChangeArrowheads="1"/>
          </p:cNvSpPr>
          <p:nvPr userDrawn="1"/>
        </p:nvSpPr>
        <p:spPr bwMode="auto">
          <a:xfrm>
            <a:off x="5641975" y="3771900"/>
            <a:ext cx="944563" cy="2016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8" name="Rectangle 30"/>
          <p:cNvSpPr>
            <a:spLocks noChangeArrowheads="1"/>
          </p:cNvSpPr>
          <p:nvPr userDrawn="1"/>
        </p:nvSpPr>
        <p:spPr bwMode="auto">
          <a:xfrm>
            <a:off x="6605588" y="5334000"/>
            <a:ext cx="2441575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9" name="Rectangle 31"/>
          <p:cNvSpPr>
            <a:spLocks noChangeArrowheads="1"/>
          </p:cNvSpPr>
          <p:nvPr userDrawn="1"/>
        </p:nvSpPr>
        <p:spPr bwMode="auto">
          <a:xfrm>
            <a:off x="3136900" y="3702050"/>
            <a:ext cx="952500" cy="16891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0" name="Rectangle 32"/>
          <p:cNvSpPr>
            <a:spLocks noChangeArrowheads="1"/>
          </p:cNvSpPr>
          <p:nvPr userDrawn="1"/>
        </p:nvSpPr>
        <p:spPr bwMode="auto">
          <a:xfrm>
            <a:off x="4633913" y="2667000"/>
            <a:ext cx="1684337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1" name="Rectangle 33"/>
          <p:cNvSpPr>
            <a:spLocks noChangeArrowheads="1"/>
          </p:cNvSpPr>
          <p:nvPr userDrawn="1"/>
        </p:nvSpPr>
        <p:spPr bwMode="auto">
          <a:xfrm>
            <a:off x="6605588" y="51054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2" name="Rectangle 34"/>
          <p:cNvSpPr>
            <a:spLocks noChangeArrowheads="1"/>
          </p:cNvSpPr>
          <p:nvPr userDrawn="1"/>
        </p:nvSpPr>
        <p:spPr bwMode="auto">
          <a:xfrm>
            <a:off x="6605588" y="48768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3" name="Rectangle 35"/>
          <p:cNvSpPr>
            <a:spLocks noChangeArrowheads="1"/>
          </p:cNvSpPr>
          <p:nvPr userDrawn="1"/>
        </p:nvSpPr>
        <p:spPr bwMode="auto">
          <a:xfrm>
            <a:off x="6605588" y="46482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4" name="Rectangle 36"/>
          <p:cNvSpPr>
            <a:spLocks noChangeArrowheads="1"/>
          </p:cNvSpPr>
          <p:nvPr userDrawn="1"/>
        </p:nvSpPr>
        <p:spPr bwMode="auto">
          <a:xfrm>
            <a:off x="6605588" y="44196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5" name="Rectangle 37"/>
          <p:cNvSpPr>
            <a:spLocks noChangeArrowheads="1"/>
          </p:cNvSpPr>
          <p:nvPr userDrawn="1"/>
        </p:nvSpPr>
        <p:spPr bwMode="auto">
          <a:xfrm>
            <a:off x="6605588" y="41910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6" name="Rectangle 38"/>
          <p:cNvSpPr>
            <a:spLocks noChangeArrowheads="1"/>
          </p:cNvSpPr>
          <p:nvPr userDrawn="1"/>
        </p:nvSpPr>
        <p:spPr bwMode="auto">
          <a:xfrm>
            <a:off x="6605588" y="39624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7" name="Rectangle 39"/>
          <p:cNvSpPr>
            <a:spLocks noChangeArrowheads="1"/>
          </p:cNvSpPr>
          <p:nvPr userDrawn="1"/>
        </p:nvSpPr>
        <p:spPr bwMode="auto">
          <a:xfrm>
            <a:off x="6605588" y="37338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8" name="Rectangle 40"/>
          <p:cNvSpPr>
            <a:spLocks noChangeArrowheads="1"/>
          </p:cNvSpPr>
          <p:nvPr userDrawn="1"/>
        </p:nvSpPr>
        <p:spPr bwMode="auto">
          <a:xfrm>
            <a:off x="6605588" y="35052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38207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Fade Out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dirty="0" smtClean="0">
              <a:solidFill>
                <a:srgbClr val="FFFFFF"/>
              </a:solidFill>
            </a:endParaRPr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39232"/>
            <a:ext cx="9144000" cy="225912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316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641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9525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51932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benjamin.todd@cern.ch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39232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51932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Dependability Workshop 2013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199482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/>
      <p:bldP spid="11" grpId="0"/>
      <p:bldP spid="12" grpId="0"/>
      <p:bldP spid="13" grpId="0"/>
      <p:bldP spid="14" grpId="0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st Blank Page Trans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dirty="0" smtClean="0">
              <a:solidFill>
                <a:srgbClr val="FFFFFF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962" y="95247"/>
            <a:ext cx="623888" cy="622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339" y="161924"/>
            <a:ext cx="48379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20" name="TextBox 19"/>
          <p:cNvSpPr txBox="1"/>
          <p:nvPr userDrawn="1"/>
        </p:nvSpPr>
        <p:spPr>
          <a:xfrm>
            <a:off x="-9525" y="188752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062F67"/>
                </a:solidFill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000" b="1" dirty="0">
              <a:solidFill>
                <a:srgbClr val="062F6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62F67"/>
                </a:solidFill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969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age without spinning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dirty="0" smtClean="0">
              <a:solidFill>
                <a:srgbClr val="FFFF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62F67"/>
                </a:solidFill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962" y="95247"/>
            <a:ext cx="623888" cy="622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339" y="161924"/>
            <a:ext cx="48379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 userDrawn="1"/>
        </p:nvSpPr>
        <p:spPr>
          <a:xfrm>
            <a:off x="-9525" y="188752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062F67"/>
                </a:solidFill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000" b="1" dirty="0">
              <a:solidFill>
                <a:srgbClr val="062F67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780952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letely 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81176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Aeria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ectangle 14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Rectangle 47"/>
          <p:cNvSpPr>
            <a:spLocks noChangeArrowheads="1"/>
          </p:cNvSpPr>
          <p:nvPr userDrawn="1"/>
        </p:nvSpPr>
        <p:spPr bwMode="auto">
          <a:xfrm>
            <a:off x="1181100" y="2667000"/>
            <a:ext cx="6781800" cy="1524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u="none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1257300" y="3048000"/>
            <a:ext cx="6705600" cy="6463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SMP @ MPP</a:t>
            </a:r>
            <a:endParaRPr lang="en-US" sz="3600" b="1" u="none" cap="none" spc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1623105" y="3730079"/>
            <a:ext cx="12715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800" b="0" u="none" cap="none" spc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TE/MPE/MI</a:t>
            </a:r>
            <a:endParaRPr lang="en-GB" sz="1800" b="0" u="none" cap="none" spc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6174765" y="3730079"/>
            <a:ext cx="13097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800" b="0" u="none" cap="none" spc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March 2011</a:t>
            </a:r>
            <a:endParaRPr lang="en-GB" sz="1800" b="0" u="none" cap="none" spc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2" name="Rectangle 8"/>
          <p:cNvSpPr>
            <a:spLocks noChangeArrowheads="1"/>
          </p:cNvSpPr>
          <p:nvPr userDrawn="1"/>
        </p:nvSpPr>
        <p:spPr bwMode="auto">
          <a:xfrm>
            <a:off x="8458200" y="6581001"/>
            <a:ext cx="685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0v1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/>
      <p:bldP spid="19" grpId="0"/>
      <p:bldP spid="20" grpId="0"/>
      <p:bldP spid="22" grpId="0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lete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830552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Fade In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dirty="0" smtClean="0">
              <a:solidFill>
                <a:srgbClr val="FFFFFF"/>
              </a:solidFill>
            </a:endParaRPr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49064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84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809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19357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61764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benjamin.todd@cern.ch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49064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61764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Dependability Workshop 2013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2490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1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" dur="10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0" dur="10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2" dur="10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4" dur="10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6" dur="1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8" dur="1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0" dur="100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2" dur="10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/>
      <p:bldP spid="11" grpId="0"/>
      <p:bldP spid="12" grpId="0"/>
      <p:bldP spid="13" grpId="0"/>
      <p:bldP spid="14" grpId="0"/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49064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r>
              <a:rPr lang="en-US" dirty="0" smtClean="0">
                <a:solidFill>
                  <a:srgbClr val="FFFFFF"/>
                </a:solidFill>
              </a:rPr>
              <a:t> of 15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dirty="0" smtClean="0">
              <a:solidFill>
                <a:srgbClr val="FFFFFF"/>
              </a:solidFill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49064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61764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bis-smp-team@cern.ch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 userDrawn="1"/>
        </p:nvSpPr>
        <p:spPr bwMode="auto">
          <a:xfrm>
            <a:off x="8001000" y="6649064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2C1C7F64-630B-4998-9764-685EC88B06E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61764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Dependability Workshop 2013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84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809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19357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4"/>
          <p:cNvSpPr txBox="1">
            <a:spLocks noChangeArrowheads="1"/>
          </p:cNvSpPr>
          <p:nvPr userDrawn="1"/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 eaLnBrk="1" hangingPunct="1">
              <a:defRPr/>
            </a:pPr>
            <a:endParaRPr lang="en-US" sz="3800" kern="0" dirty="0" smtClea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6" name="Rectangle 15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dirty="0" smtClean="0">
              <a:solidFill>
                <a:srgbClr val="FFFFFF"/>
              </a:solidFill>
            </a:endParaRPr>
          </a:p>
        </p:txBody>
      </p:sp>
      <p:sp>
        <p:nvSpPr>
          <p:cNvPr id="18" name="Text Box 5"/>
          <p:cNvSpPr txBox="1">
            <a:spLocks noChangeArrowheads="1"/>
          </p:cNvSpPr>
          <p:nvPr userDrawn="1"/>
        </p:nvSpPr>
        <p:spPr bwMode="auto">
          <a:xfrm>
            <a:off x="3200400" y="2833469"/>
            <a:ext cx="2743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rgbClr val="FFFFFF"/>
                </a:solidFill>
                <a:latin typeface="Calibri" pitchFamily="34" charset="0"/>
              </a:rPr>
              <a:t>fin</a:t>
            </a:r>
          </a:p>
        </p:txBody>
      </p:sp>
      <p:sp>
        <p:nvSpPr>
          <p:cNvPr id="19" name="Text Box 5"/>
          <p:cNvSpPr txBox="1">
            <a:spLocks noChangeArrowheads="1"/>
          </p:cNvSpPr>
          <p:nvPr userDrawn="1"/>
        </p:nvSpPr>
        <p:spPr bwMode="auto">
          <a:xfrm>
            <a:off x="1828800" y="3366869"/>
            <a:ext cx="5486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rgbClr val="FFFFFF"/>
                </a:solidFill>
                <a:latin typeface="Calibri" pitchFamily="34" charset="0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25249840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/>
      <p:bldP spid="19" grpId="0"/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/>
          <a:lstStyle/>
          <a:p>
            <a:fld id="{831F51B5-5B00-8D46-BE82-010D8F972854}" type="datetimeFigureOut">
              <a:rPr lang="en-US" smtClean="0"/>
              <a:t>11/27/2013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537960"/>
            <a:ext cx="4114800" cy="32004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826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 Blank Titl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8"/>
          <p:cNvSpPr>
            <a:spLocks noChangeArrowheads="1"/>
          </p:cNvSpPr>
          <p:nvPr userDrawn="1"/>
        </p:nvSpPr>
        <p:spPr bwMode="auto">
          <a:xfrm>
            <a:off x="7239000" y="6581001"/>
            <a:ext cx="1905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200" baseline="0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18</a:t>
            </a:r>
            <a:r>
              <a:rPr lang="en-US" sz="1200" baseline="30000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th  </a:t>
            </a:r>
            <a:r>
              <a:rPr lang="en-US" sz="1200" baseline="0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June 2012 – 0v3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1902872" y="2828836"/>
            <a:ext cx="5338321" cy="120032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Calibri" pitchFamily="34" charset="0"/>
              </a:rPr>
              <a:t>Availability Working Group</a:t>
            </a:r>
          </a:p>
          <a:p>
            <a:r>
              <a:rPr lang="en-US" sz="3600" b="1" dirty="0" smtClean="0">
                <a:solidFill>
                  <a:schemeClr val="bg1"/>
                </a:solidFill>
                <a:latin typeface="Calibri" pitchFamily="34" charset="0"/>
              </a:rPr>
              <a:t>Proposal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3491261" y="4452086"/>
            <a:ext cx="2161554" cy="3693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en-US" sz="1800" b="1" dirty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</a:rPr>
              <a:t>B. Todd</a:t>
            </a:r>
            <a:r>
              <a:rPr lang="en-US" sz="1800" b="1" baseline="0" dirty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</a:rPr>
              <a:t>   &amp;  L. Ponce</a:t>
            </a:r>
            <a:endParaRPr lang="en-US" sz="1800" b="1" dirty="0" smtClean="0">
              <a:solidFill>
                <a:schemeClr val="bg1">
                  <a:lumMod val="65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5" grpId="0"/>
      <p:bldP spid="4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to Fade In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Rectangle 47"/>
          <p:cNvSpPr>
            <a:spLocks noChangeArrowheads="1"/>
          </p:cNvSpPr>
          <p:nvPr userDrawn="1"/>
        </p:nvSpPr>
        <p:spPr bwMode="auto">
          <a:xfrm>
            <a:off x="0" y="68580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 prstMaterial="matte">
            <a:bevelT w="0" h="0"/>
            <a:bevelB w="0" h="0"/>
            <a:extrusionClr>
              <a:srgbClr val="062F67"/>
            </a:extrusionClr>
            <a:contourClr>
              <a:srgbClr val="062F67"/>
            </a:contourClr>
          </a:sp3d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u="none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0" y="-838200"/>
            <a:ext cx="9144000" cy="8382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u="none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294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bis-smp-team@cern.ch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5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658" y="91440"/>
            <a:ext cx="62698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4773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Box 16"/>
          <p:cNvSpPr txBox="1"/>
          <p:nvPr userDrawn="1"/>
        </p:nvSpPr>
        <p:spPr>
          <a:xfrm>
            <a:off x="-12393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904568" y="0"/>
            <a:ext cx="82169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9" name="Rectangle 34"/>
          <p:cNvSpPr>
            <a:spLocks noChangeArrowheads="1"/>
          </p:cNvSpPr>
          <p:nvPr userDrawn="1"/>
        </p:nvSpPr>
        <p:spPr bwMode="auto">
          <a:xfrm>
            <a:off x="1819275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Asset and Maintenance Management Workshop 2013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991475" y="6629400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0 0.11112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33333E-6 L -1.66667E-6 -0.03264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11" grpId="0"/>
      <p:bldP spid="17" grpId="0"/>
      <p:bldP spid="18" grpId="0"/>
      <p:bldP spid="29" grpId="0"/>
      <p:bldP spid="3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f Fa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>
            <a:lvl1pPr>
              <a:defRPr sz="1100" b="1"/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atical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Line 5"/>
          <p:cNvSpPr>
            <a:spLocks noChangeShapeType="1"/>
          </p:cNvSpPr>
          <p:nvPr userDrawn="1"/>
        </p:nvSpPr>
        <p:spPr bwMode="auto">
          <a:xfrm>
            <a:off x="152400" y="3276600"/>
            <a:ext cx="8763000" cy="0"/>
          </a:xfrm>
          <a:prstGeom prst="line">
            <a:avLst/>
          </a:prstGeom>
          <a:noFill/>
          <a:ln w="57150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5" name="Rectangle 6"/>
          <p:cNvSpPr>
            <a:spLocks noChangeArrowheads="1"/>
          </p:cNvSpPr>
          <p:nvPr userDrawn="1"/>
        </p:nvSpPr>
        <p:spPr bwMode="auto">
          <a:xfrm>
            <a:off x="192333" y="838200"/>
            <a:ext cx="901209" cy="26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dirty="0">
                <a:solidFill>
                  <a:srgbClr val="3366FF"/>
                </a:solidFill>
                <a:latin typeface="Calibri" pitchFamily="34" charset="0"/>
              </a:rPr>
              <a:t>SPS SMP</a:t>
            </a:r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auto">
          <a:xfrm>
            <a:off x="177907" y="6019800"/>
            <a:ext cx="930062" cy="26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dirty="0">
                <a:solidFill>
                  <a:srgbClr val="3366FF"/>
                </a:solidFill>
                <a:latin typeface="Calibri" pitchFamily="34" charset="0"/>
              </a:rPr>
              <a:t>LHC SMP</a:t>
            </a:r>
          </a:p>
        </p:txBody>
      </p:sp>
      <p:pic>
        <p:nvPicPr>
          <p:cNvPr id="7" name="Picture 8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5" y="1006475"/>
            <a:ext cx="8743950" cy="547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10"/>
          <p:cNvSpPr>
            <a:spLocks noChangeArrowheads="1"/>
          </p:cNvSpPr>
          <p:nvPr userDrawn="1"/>
        </p:nvSpPr>
        <p:spPr bwMode="auto">
          <a:xfrm>
            <a:off x="228600" y="1752600"/>
            <a:ext cx="952500" cy="1244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9" name="Rectangle 11"/>
          <p:cNvSpPr>
            <a:spLocks noChangeArrowheads="1"/>
          </p:cNvSpPr>
          <p:nvPr userDrawn="1"/>
        </p:nvSpPr>
        <p:spPr bwMode="auto">
          <a:xfrm>
            <a:off x="1219200" y="2341563"/>
            <a:ext cx="1905000" cy="152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219200" y="1219200"/>
            <a:ext cx="952500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1" name="Rectangle 13"/>
          <p:cNvSpPr>
            <a:spLocks noChangeArrowheads="1"/>
          </p:cNvSpPr>
          <p:nvPr userDrawn="1"/>
        </p:nvSpPr>
        <p:spPr bwMode="auto">
          <a:xfrm>
            <a:off x="2209800" y="1676400"/>
            <a:ext cx="914400" cy="160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2" name="Rectangle 14"/>
          <p:cNvSpPr>
            <a:spLocks noChangeArrowheads="1"/>
          </p:cNvSpPr>
          <p:nvPr userDrawn="1"/>
        </p:nvSpPr>
        <p:spPr bwMode="auto">
          <a:xfrm>
            <a:off x="4098925" y="884238"/>
            <a:ext cx="1516063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3" name="Rectangle 15"/>
          <p:cNvSpPr>
            <a:spLocks noChangeArrowheads="1"/>
          </p:cNvSpPr>
          <p:nvPr userDrawn="1"/>
        </p:nvSpPr>
        <p:spPr bwMode="auto">
          <a:xfrm>
            <a:off x="5646738" y="884238"/>
            <a:ext cx="2125662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4" name="Rectangle 16"/>
          <p:cNvSpPr>
            <a:spLocks noChangeArrowheads="1"/>
          </p:cNvSpPr>
          <p:nvPr userDrawn="1"/>
        </p:nvSpPr>
        <p:spPr bwMode="auto">
          <a:xfrm>
            <a:off x="4633913" y="2043113"/>
            <a:ext cx="1684337" cy="623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5" name="Rectangle 17"/>
          <p:cNvSpPr>
            <a:spLocks noChangeArrowheads="1"/>
          </p:cNvSpPr>
          <p:nvPr userDrawn="1"/>
        </p:nvSpPr>
        <p:spPr bwMode="auto">
          <a:xfrm>
            <a:off x="6354763" y="2043113"/>
            <a:ext cx="1943100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6" name="Rectangle 18"/>
          <p:cNvSpPr>
            <a:spLocks noChangeArrowheads="1"/>
          </p:cNvSpPr>
          <p:nvPr userDrawn="1"/>
        </p:nvSpPr>
        <p:spPr bwMode="auto">
          <a:xfrm>
            <a:off x="4098925" y="2043113"/>
            <a:ext cx="503238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7" name="Rectangle 19"/>
          <p:cNvSpPr>
            <a:spLocks noChangeArrowheads="1"/>
          </p:cNvSpPr>
          <p:nvPr userDrawn="1"/>
        </p:nvSpPr>
        <p:spPr bwMode="auto">
          <a:xfrm>
            <a:off x="152400" y="3889375"/>
            <a:ext cx="1028700" cy="1244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8" name="Rectangle 20"/>
          <p:cNvSpPr>
            <a:spLocks noChangeArrowheads="1"/>
          </p:cNvSpPr>
          <p:nvPr userDrawn="1"/>
        </p:nvSpPr>
        <p:spPr bwMode="auto">
          <a:xfrm>
            <a:off x="1219200" y="4478338"/>
            <a:ext cx="1905000" cy="152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9" name="Rectangle 21"/>
          <p:cNvSpPr>
            <a:spLocks noChangeArrowheads="1"/>
          </p:cNvSpPr>
          <p:nvPr userDrawn="1"/>
        </p:nvSpPr>
        <p:spPr bwMode="auto">
          <a:xfrm>
            <a:off x="1219200" y="3355975"/>
            <a:ext cx="952500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0" name="Rectangle 22"/>
          <p:cNvSpPr>
            <a:spLocks noChangeArrowheads="1"/>
          </p:cNvSpPr>
          <p:nvPr userDrawn="1"/>
        </p:nvSpPr>
        <p:spPr bwMode="auto">
          <a:xfrm>
            <a:off x="2209800" y="3813175"/>
            <a:ext cx="914400" cy="160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1" name="Rectangle 23"/>
          <p:cNvSpPr>
            <a:spLocks noChangeArrowheads="1"/>
          </p:cNvSpPr>
          <p:nvPr userDrawn="1"/>
        </p:nvSpPr>
        <p:spPr bwMode="auto">
          <a:xfrm>
            <a:off x="1219200" y="5102225"/>
            <a:ext cx="952500" cy="266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2" name="Rectangle 24"/>
          <p:cNvSpPr>
            <a:spLocks noChangeArrowheads="1"/>
          </p:cNvSpPr>
          <p:nvPr userDrawn="1"/>
        </p:nvSpPr>
        <p:spPr bwMode="auto">
          <a:xfrm>
            <a:off x="2235200" y="5102225"/>
            <a:ext cx="882650" cy="266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3" name="Rectangle 25"/>
          <p:cNvSpPr>
            <a:spLocks noChangeArrowheads="1"/>
          </p:cNvSpPr>
          <p:nvPr userDrawn="1"/>
        </p:nvSpPr>
        <p:spPr bwMode="auto">
          <a:xfrm>
            <a:off x="4098925" y="3349625"/>
            <a:ext cx="1516063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4" name="Rectangle 26"/>
          <p:cNvSpPr>
            <a:spLocks noChangeArrowheads="1"/>
          </p:cNvSpPr>
          <p:nvPr userDrawn="1"/>
        </p:nvSpPr>
        <p:spPr bwMode="auto">
          <a:xfrm>
            <a:off x="4622800" y="4438650"/>
            <a:ext cx="1701800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5" name="Rectangle 27"/>
          <p:cNvSpPr>
            <a:spLocks noChangeArrowheads="1"/>
          </p:cNvSpPr>
          <p:nvPr userDrawn="1"/>
        </p:nvSpPr>
        <p:spPr bwMode="auto">
          <a:xfrm>
            <a:off x="4622800" y="5414963"/>
            <a:ext cx="1930400" cy="10620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6" name="Rectangle 28"/>
          <p:cNvSpPr>
            <a:spLocks noChangeArrowheads="1"/>
          </p:cNvSpPr>
          <p:nvPr userDrawn="1"/>
        </p:nvSpPr>
        <p:spPr bwMode="auto">
          <a:xfrm>
            <a:off x="4098925" y="4446588"/>
            <a:ext cx="503238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7" name="Rectangle 29"/>
          <p:cNvSpPr>
            <a:spLocks noChangeArrowheads="1"/>
          </p:cNvSpPr>
          <p:nvPr userDrawn="1"/>
        </p:nvSpPr>
        <p:spPr bwMode="auto">
          <a:xfrm>
            <a:off x="5641975" y="3771900"/>
            <a:ext cx="944563" cy="2016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8" name="Rectangle 30"/>
          <p:cNvSpPr>
            <a:spLocks noChangeArrowheads="1"/>
          </p:cNvSpPr>
          <p:nvPr userDrawn="1"/>
        </p:nvSpPr>
        <p:spPr bwMode="auto">
          <a:xfrm>
            <a:off x="6605588" y="5334000"/>
            <a:ext cx="2441575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9" name="Rectangle 31"/>
          <p:cNvSpPr>
            <a:spLocks noChangeArrowheads="1"/>
          </p:cNvSpPr>
          <p:nvPr userDrawn="1"/>
        </p:nvSpPr>
        <p:spPr bwMode="auto">
          <a:xfrm>
            <a:off x="3136900" y="3702050"/>
            <a:ext cx="952500" cy="16891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30" name="Rectangle 32"/>
          <p:cNvSpPr>
            <a:spLocks noChangeArrowheads="1"/>
          </p:cNvSpPr>
          <p:nvPr userDrawn="1"/>
        </p:nvSpPr>
        <p:spPr bwMode="auto">
          <a:xfrm>
            <a:off x="4633913" y="2667000"/>
            <a:ext cx="1684337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31" name="Rectangle 33"/>
          <p:cNvSpPr>
            <a:spLocks noChangeArrowheads="1"/>
          </p:cNvSpPr>
          <p:nvPr userDrawn="1"/>
        </p:nvSpPr>
        <p:spPr bwMode="auto">
          <a:xfrm>
            <a:off x="6605588" y="51054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32" name="Rectangle 34"/>
          <p:cNvSpPr>
            <a:spLocks noChangeArrowheads="1"/>
          </p:cNvSpPr>
          <p:nvPr userDrawn="1"/>
        </p:nvSpPr>
        <p:spPr bwMode="auto">
          <a:xfrm>
            <a:off x="6605588" y="48768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33" name="Rectangle 35"/>
          <p:cNvSpPr>
            <a:spLocks noChangeArrowheads="1"/>
          </p:cNvSpPr>
          <p:nvPr userDrawn="1"/>
        </p:nvSpPr>
        <p:spPr bwMode="auto">
          <a:xfrm>
            <a:off x="6605588" y="46482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34" name="Rectangle 36"/>
          <p:cNvSpPr>
            <a:spLocks noChangeArrowheads="1"/>
          </p:cNvSpPr>
          <p:nvPr userDrawn="1"/>
        </p:nvSpPr>
        <p:spPr bwMode="auto">
          <a:xfrm>
            <a:off x="6605588" y="44196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35" name="Rectangle 37"/>
          <p:cNvSpPr>
            <a:spLocks noChangeArrowheads="1"/>
          </p:cNvSpPr>
          <p:nvPr userDrawn="1"/>
        </p:nvSpPr>
        <p:spPr bwMode="auto">
          <a:xfrm>
            <a:off x="6605588" y="41910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36" name="Rectangle 38"/>
          <p:cNvSpPr>
            <a:spLocks noChangeArrowheads="1"/>
          </p:cNvSpPr>
          <p:nvPr userDrawn="1"/>
        </p:nvSpPr>
        <p:spPr bwMode="auto">
          <a:xfrm>
            <a:off x="6605588" y="39624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37" name="Rectangle 39"/>
          <p:cNvSpPr>
            <a:spLocks noChangeArrowheads="1"/>
          </p:cNvSpPr>
          <p:nvPr userDrawn="1"/>
        </p:nvSpPr>
        <p:spPr bwMode="auto">
          <a:xfrm>
            <a:off x="6605588" y="37338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38" name="Rectangle 40"/>
          <p:cNvSpPr>
            <a:spLocks noChangeArrowheads="1"/>
          </p:cNvSpPr>
          <p:nvPr userDrawn="1"/>
        </p:nvSpPr>
        <p:spPr bwMode="auto">
          <a:xfrm>
            <a:off x="6605588" y="35052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Fade Out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u="none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39232"/>
            <a:ext cx="9144000" cy="225912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u="none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316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641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9525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51932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benjamin.todd@cern.ch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39232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51932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Dependability Workshop 2013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/>
      <p:bldP spid="11" grpId="0"/>
      <p:bldP spid="12" grpId="0"/>
      <p:bldP spid="13" grpId="0"/>
      <p:bldP spid="14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st Blank Page Trans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962" y="95247"/>
            <a:ext cx="623888" cy="622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339" y="161924"/>
            <a:ext cx="48379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20" name="TextBox 19"/>
          <p:cNvSpPr txBox="1"/>
          <p:nvPr userDrawn="1"/>
        </p:nvSpPr>
        <p:spPr>
          <a:xfrm>
            <a:off x="-9525" y="188752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cap="none" spc="0" dirty="0" smtClean="0">
                <a:ln>
                  <a:noFill/>
                </a:ln>
                <a:solidFill>
                  <a:srgbClr val="062F67"/>
                </a:solidFill>
                <a:effectLst/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000" b="1" cap="none" spc="0" dirty="0">
              <a:ln>
                <a:noFill/>
              </a:ln>
              <a:solidFill>
                <a:srgbClr val="062F67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62F67"/>
                </a:solidFill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.emf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18" Type="http://schemas.openxmlformats.org/officeDocument/2006/relationships/image" Target="../media/image2.wmf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0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 smtClean="0"/>
          </a:p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Rectangle 47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u="none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u="none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6" name="Picture 1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4316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2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77641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Box 17"/>
          <p:cNvSpPr txBox="1"/>
          <p:nvPr userDrawn="1"/>
        </p:nvSpPr>
        <p:spPr>
          <a:xfrm>
            <a:off x="-9525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 userDrawn="1"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benjamin.todd@cern.ch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0254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0" name="Rectangle 34"/>
          <p:cNvSpPr>
            <a:spLocks noChangeArrowheads="1"/>
          </p:cNvSpPr>
          <p:nvPr userDrawn="1"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Dependability Workshop 2013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56" r:id="rId3"/>
    <p:sldLayoutId id="2147483677" r:id="rId4"/>
    <p:sldLayoutId id="2147483662" r:id="rId5"/>
    <p:sldLayoutId id="2147483661" r:id="rId6"/>
    <p:sldLayoutId id="2147483659" r:id="rId7"/>
    <p:sldLayoutId id="2147483663" r:id="rId8"/>
    <p:sldLayoutId id="2147483665" r:id="rId9"/>
    <p:sldLayoutId id="2147483672" r:id="rId10"/>
    <p:sldLayoutId id="2147483678" r:id="rId11"/>
    <p:sldLayoutId id="2147483676" r:id="rId12"/>
    <p:sldLayoutId id="2147483664" r:id="rId13"/>
    <p:sldLayoutId id="2147483660" r:id="rId14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Font typeface="Arial Unicode MS" pitchFamily="34" charset="-128"/>
        <a:buChar char="●"/>
        <a:defRPr sz="20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+mj-lt"/>
        <a:buNone/>
        <a:defRPr sz="2000">
          <a:solidFill>
            <a:srgbClr val="008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None/>
        <a:defRPr sz="2000">
          <a:solidFill>
            <a:srgbClr val="66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u="none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9" name="Rectangle 47"/>
          <p:cNvSpPr>
            <a:spLocks noChangeArrowheads="1"/>
          </p:cNvSpPr>
          <p:nvPr userDrawn="1"/>
        </p:nvSpPr>
        <p:spPr bwMode="auto">
          <a:xfrm>
            <a:off x="2868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u="none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0" name="Picture 1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484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7809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 userDrawn="1"/>
        </p:nvSpPr>
        <p:spPr>
          <a:xfrm>
            <a:off x="-19357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34"/>
          <p:cNvSpPr>
            <a:spLocks noChangeArrowheads="1"/>
          </p:cNvSpPr>
          <p:nvPr userDrawn="1"/>
        </p:nvSpPr>
        <p:spPr bwMode="auto">
          <a:xfrm>
            <a:off x="2868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benjamin.todd@cern.ch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91168" y="66294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Rectangle 34"/>
          <p:cNvSpPr>
            <a:spLocks noChangeArrowheads="1"/>
          </p:cNvSpPr>
          <p:nvPr userDrawn="1"/>
        </p:nvSpPr>
        <p:spPr bwMode="auto">
          <a:xfrm>
            <a:off x="1831668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Context</a:t>
            </a:r>
            <a:r>
              <a:rPr lang="en-US" sz="1200" baseline="0" dirty="0" smtClean="0">
                <a:solidFill>
                  <a:schemeClr val="bg1"/>
                </a:solidFill>
                <a:latin typeface="Calibri" pitchFamily="34" charset="0"/>
              </a:rPr>
              <a:t> of Presentation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7" name="Rectangle 5"/>
          <p:cNvSpPr>
            <a:spLocks noChangeArrowheads="1"/>
          </p:cNvSpPr>
          <p:nvPr userDrawn="1"/>
        </p:nvSpPr>
        <p:spPr bwMode="auto">
          <a:xfrm>
            <a:off x="3048000" y="1371600"/>
            <a:ext cx="35814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 eaLnBrk="1" hangingPunct="1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</a:pPr>
            <a:r>
              <a:rPr lang="en-US" sz="1800" b="1" dirty="0" smtClean="0">
                <a:solidFill>
                  <a:srgbClr val="000099"/>
                </a:solidFill>
                <a:latin typeface="+mn-lt"/>
              </a:rPr>
              <a:t>Section Title Short Version</a:t>
            </a:r>
            <a:endParaRPr lang="en-US" sz="1800" b="1" dirty="0">
              <a:solidFill>
                <a:srgbClr val="000099"/>
              </a:solidFill>
              <a:latin typeface="+mn-lt"/>
            </a:endParaRPr>
          </a:p>
          <a:p>
            <a:pPr marL="838200" lvl="1" indent="-381000" algn="l" eaLnBrk="1" hangingPunct="1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buFontTx/>
              <a:buNone/>
            </a:pPr>
            <a:r>
              <a:rPr lang="en-US" sz="1800" b="1" dirty="0" smtClean="0">
                <a:solidFill>
                  <a:srgbClr val="6666FF"/>
                </a:solidFill>
                <a:latin typeface="+mn-lt"/>
              </a:rPr>
              <a:t>Section</a:t>
            </a:r>
            <a:r>
              <a:rPr lang="en-US" sz="1800" b="1" baseline="0" dirty="0" smtClean="0">
                <a:solidFill>
                  <a:srgbClr val="6666FF"/>
                </a:solidFill>
                <a:latin typeface="+mn-lt"/>
              </a:rPr>
              <a:t> Content 1</a:t>
            </a:r>
            <a:endParaRPr lang="en-US" sz="1800" b="1" dirty="0">
              <a:solidFill>
                <a:srgbClr val="6666FF"/>
              </a:solidFill>
              <a:latin typeface="+mn-lt"/>
            </a:endParaRPr>
          </a:p>
          <a:p>
            <a:pPr marL="838200" lvl="1" indent="-381000" algn="l" eaLnBrk="1" hangingPunct="1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buFontTx/>
              <a:buNone/>
            </a:pPr>
            <a:r>
              <a:rPr lang="en-US" sz="1800" b="1" dirty="0" smtClean="0">
                <a:solidFill>
                  <a:srgbClr val="6666FF"/>
                </a:solidFill>
                <a:latin typeface="+mn-lt"/>
              </a:rPr>
              <a:t>Section Content 2</a:t>
            </a:r>
          </a:p>
          <a:p>
            <a:pPr marL="838200" marR="0" lvl="1" indent="-3810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SzTx/>
              <a:buFontTx/>
              <a:buNone/>
              <a:tabLst/>
              <a:defRPr/>
            </a:pPr>
            <a:r>
              <a:rPr lang="en-US" sz="1800" b="1" kern="1200" dirty="0" smtClean="0">
                <a:solidFill>
                  <a:srgbClr val="6666FF"/>
                </a:solidFill>
                <a:latin typeface="+mn-lt"/>
                <a:ea typeface="+mn-ea"/>
                <a:cs typeface="+mn-cs"/>
              </a:rPr>
              <a:t>Section Content 3</a:t>
            </a:r>
          </a:p>
          <a:p>
            <a:pPr marL="838200" lvl="1" indent="-381000" algn="l" eaLnBrk="1" hangingPunct="1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buFontTx/>
              <a:buNone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8" name="Rectangle 5"/>
          <p:cNvSpPr>
            <a:spLocks noChangeArrowheads="1"/>
          </p:cNvSpPr>
          <p:nvPr userDrawn="1"/>
        </p:nvSpPr>
        <p:spPr bwMode="auto">
          <a:xfrm>
            <a:off x="3048000" y="2971800"/>
            <a:ext cx="35814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 eaLnBrk="1" hangingPunct="1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</a:pPr>
            <a:r>
              <a:rPr lang="en-US" sz="1800" b="1" dirty="0" smtClean="0">
                <a:solidFill>
                  <a:srgbClr val="000099"/>
                </a:solidFill>
                <a:latin typeface="+mn-lt"/>
              </a:rPr>
              <a:t>Section Title Short Version</a:t>
            </a:r>
            <a:endParaRPr lang="en-US" sz="1800" b="1" dirty="0">
              <a:solidFill>
                <a:srgbClr val="000099"/>
              </a:solidFill>
              <a:latin typeface="+mn-lt"/>
            </a:endParaRPr>
          </a:p>
          <a:p>
            <a:pPr marL="838200" lvl="1" indent="-381000" algn="l" eaLnBrk="1" hangingPunct="1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buFontTx/>
              <a:buNone/>
            </a:pPr>
            <a:r>
              <a:rPr lang="en-US" sz="1800" b="1" dirty="0" smtClean="0">
                <a:solidFill>
                  <a:srgbClr val="6666FF"/>
                </a:solidFill>
                <a:latin typeface="+mn-lt"/>
              </a:rPr>
              <a:t>Section</a:t>
            </a:r>
            <a:r>
              <a:rPr lang="en-US" sz="1800" b="1" baseline="0" dirty="0" smtClean="0">
                <a:solidFill>
                  <a:srgbClr val="6666FF"/>
                </a:solidFill>
                <a:latin typeface="+mn-lt"/>
              </a:rPr>
              <a:t> Content 1</a:t>
            </a:r>
            <a:endParaRPr lang="en-US" sz="1800" b="1" dirty="0">
              <a:solidFill>
                <a:srgbClr val="6666FF"/>
              </a:solidFill>
              <a:latin typeface="+mn-lt"/>
            </a:endParaRPr>
          </a:p>
          <a:p>
            <a:pPr marL="838200" lvl="1" indent="-381000" algn="l" eaLnBrk="1" hangingPunct="1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buFontTx/>
              <a:buNone/>
            </a:pPr>
            <a:r>
              <a:rPr lang="en-US" sz="1800" b="1" dirty="0" smtClean="0">
                <a:solidFill>
                  <a:srgbClr val="6666FF"/>
                </a:solidFill>
                <a:latin typeface="+mn-lt"/>
              </a:rPr>
              <a:t>Section Content 2</a:t>
            </a:r>
          </a:p>
          <a:p>
            <a:pPr marL="838200" marR="0" lvl="1" indent="-3810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SzTx/>
              <a:buFontTx/>
              <a:buNone/>
              <a:tabLst/>
              <a:defRPr/>
            </a:pPr>
            <a:r>
              <a:rPr lang="en-US" sz="1800" b="1" kern="1200" dirty="0" smtClean="0">
                <a:solidFill>
                  <a:srgbClr val="6666FF"/>
                </a:solidFill>
                <a:latin typeface="+mn-lt"/>
                <a:ea typeface="+mn-ea"/>
                <a:cs typeface="+mn-cs"/>
              </a:rPr>
              <a:t>Section Content 3</a:t>
            </a:r>
          </a:p>
          <a:p>
            <a:pPr marL="838200" lvl="1" indent="-381000" algn="l" eaLnBrk="1" hangingPunct="1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buFontTx/>
              <a:buNone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9" name="Rectangle 5"/>
          <p:cNvSpPr>
            <a:spLocks noChangeArrowheads="1"/>
          </p:cNvSpPr>
          <p:nvPr userDrawn="1"/>
        </p:nvSpPr>
        <p:spPr bwMode="auto">
          <a:xfrm>
            <a:off x="3048000" y="4572000"/>
            <a:ext cx="35814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 eaLnBrk="1" hangingPunct="1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</a:pPr>
            <a:r>
              <a:rPr lang="en-US" sz="1800" b="1" dirty="0" smtClean="0">
                <a:solidFill>
                  <a:srgbClr val="000099"/>
                </a:solidFill>
                <a:latin typeface="+mn-lt"/>
              </a:rPr>
              <a:t>Section Title Short Version</a:t>
            </a:r>
            <a:endParaRPr lang="en-US" sz="1800" b="1" dirty="0">
              <a:solidFill>
                <a:srgbClr val="000099"/>
              </a:solidFill>
              <a:latin typeface="+mn-lt"/>
            </a:endParaRPr>
          </a:p>
          <a:p>
            <a:pPr marL="838200" lvl="1" indent="-381000" algn="l" eaLnBrk="1" hangingPunct="1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buFontTx/>
              <a:buNone/>
            </a:pPr>
            <a:r>
              <a:rPr lang="en-US" sz="1800" b="1" dirty="0" smtClean="0">
                <a:solidFill>
                  <a:srgbClr val="6666FF"/>
                </a:solidFill>
                <a:latin typeface="+mn-lt"/>
              </a:rPr>
              <a:t>Section</a:t>
            </a:r>
            <a:r>
              <a:rPr lang="en-US" sz="1800" b="1" baseline="0" dirty="0" smtClean="0">
                <a:solidFill>
                  <a:srgbClr val="6666FF"/>
                </a:solidFill>
                <a:latin typeface="+mn-lt"/>
              </a:rPr>
              <a:t> Content 1</a:t>
            </a:r>
            <a:endParaRPr lang="en-US" sz="1800" b="1" dirty="0">
              <a:solidFill>
                <a:srgbClr val="6666FF"/>
              </a:solidFill>
              <a:latin typeface="+mn-lt"/>
            </a:endParaRPr>
          </a:p>
          <a:p>
            <a:pPr marL="838200" lvl="1" indent="-381000" algn="l" eaLnBrk="1" hangingPunct="1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buFontTx/>
              <a:buNone/>
            </a:pPr>
            <a:r>
              <a:rPr lang="en-US" sz="1800" b="1" dirty="0" smtClean="0">
                <a:solidFill>
                  <a:srgbClr val="6666FF"/>
                </a:solidFill>
                <a:latin typeface="+mn-lt"/>
              </a:rPr>
              <a:t>Section Content 2</a:t>
            </a:r>
          </a:p>
          <a:p>
            <a:pPr marL="838200" marR="0" lvl="1" indent="-3810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SzTx/>
              <a:buFontTx/>
              <a:buNone/>
              <a:tabLst/>
              <a:defRPr/>
            </a:pPr>
            <a:r>
              <a:rPr lang="en-US" sz="1800" b="1" kern="1200" dirty="0" smtClean="0">
                <a:solidFill>
                  <a:srgbClr val="6666FF"/>
                </a:solidFill>
                <a:latin typeface="+mn-lt"/>
                <a:ea typeface="+mn-ea"/>
                <a:cs typeface="+mn-cs"/>
              </a:rPr>
              <a:t>Section Content 3</a:t>
            </a:r>
          </a:p>
          <a:p>
            <a:pPr marL="838200" lvl="1" indent="-381000" algn="l" eaLnBrk="1" hangingPunct="1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buFontTx/>
              <a:buNone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71" r:id="rId2"/>
    <p:sldLayoutId id="2147483669" r:id="rId3"/>
    <p:sldLayoutId id="2147483670" r:id="rId4"/>
  </p:sldLayoutIdLst>
  <p:timing>
    <p:tnLst>
      <p:par>
        <p:cTn id="1" dur="indefinite" restart="never" nodeType="tmRoot"/>
      </p:par>
    </p:tnLst>
  </p:timing>
  <p:hf hdr="0" dt="0"/>
  <p:txStyles>
    <p:titleStyle>
      <a:lvl1pPr algn="r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 smtClean="0"/>
          </a:p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Rectangle 47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16" name="Picture 1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4316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2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77641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Box 17"/>
          <p:cNvSpPr txBox="1"/>
          <p:nvPr userDrawn="1"/>
        </p:nvSpPr>
        <p:spPr>
          <a:xfrm>
            <a:off x="-9525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 userDrawn="1"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benjamin.todd@cern.ch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0254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r>
              <a:rPr lang="en-US" dirty="0" smtClean="0">
                <a:solidFill>
                  <a:srgbClr val="FFFFFF"/>
                </a:solidFill>
              </a:rPr>
              <a:t> 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0" name="Rectangle 34"/>
          <p:cNvSpPr>
            <a:spLocks noChangeArrowheads="1"/>
          </p:cNvSpPr>
          <p:nvPr userDrawn="1"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Dependability Workshop 2013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5930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3" r:id="rId14"/>
    <p:sldLayoutId id="2147483694" r:id="rId15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Font typeface="Arial Unicode MS" pitchFamily="34" charset="-128"/>
        <a:buChar char="●"/>
        <a:defRPr sz="20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+mj-lt"/>
        <a:buNone/>
        <a:defRPr sz="2000">
          <a:solidFill>
            <a:srgbClr val="008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None/>
        <a:defRPr sz="2000">
          <a:solidFill>
            <a:srgbClr val="66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3318410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Dependability </a:t>
            </a:r>
            <a:r>
              <a:rPr lang="en-US" dirty="0" err="1" smtClean="0"/>
              <a:t>vs</a:t>
            </a:r>
            <a:r>
              <a:rPr lang="en-US" dirty="0" smtClean="0"/>
              <a:t> Operation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81000" y="1066800"/>
            <a:ext cx="77724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3366FF"/>
                </a:solidFill>
                <a:latin typeface="+mn-lt"/>
              </a:rPr>
              <a:t>first </a:t>
            </a:r>
            <a:r>
              <a:rPr lang="en-GB" dirty="0" smtClean="0">
                <a:solidFill>
                  <a:srgbClr val="3366FF"/>
                </a:solidFill>
                <a:latin typeface="+mn-lt"/>
              </a:rPr>
              <a:t>LHC </a:t>
            </a:r>
            <a:r>
              <a:rPr lang="en-GB" dirty="0" smtClean="0">
                <a:solidFill>
                  <a:srgbClr val="3366FF"/>
                </a:solidFill>
                <a:latin typeface="+mn-lt"/>
              </a:rPr>
              <a:t>focus has </a:t>
            </a:r>
            <a:r>
              <a:rPr lang="en-GB" dirty="0" smtClean="0">
                <a:solidFill>
                  <a:srgbClr val="3366FF"/>
                </a:solidFill>
                <a:latin typeface="+mn-lt"/>
              </a:rPr>
              <a:t>been to safely </a:t>
            </a:r>
            <a:r>
              <a:rPr lang="en-GB" dirty="0" smtClean="0">
                <a:solidFill>
                  <a:srgbClr val="062F67"/>
                </a:solidFill>
                <a:latin typeface="+mn-lt"/>
              </a:rPr>
              <a:t>commission</a:t>
            </a:r>
            <a:r>
              <a:rPr lang="en-GB" dirty="0" smtClean="0">
                <a:solidFill>
                  <a:srgbClr val="3366FF"/>
                </a:solidFill>
                <a:latin typeface="+mn-lt"/>
              </a:rPr>
              <a:t> and </a:t>
            </a:r>
            <a:r>
              <a:rPr lang="en-GB" dirty="0" smtClean="0">
                <a:solidFill>
                  <a:srgbClr val="062F67"/>
                </a:solidFill>
                <a:latin typeface="+mn-lt"/>
              </a:rPr>
              <a:t>operate</a:t>
            </a:r>
            <a:r>
              <a:rPr lang="en-GB" dirty="0" smtClean="0">
                <a:solidFill>
                  <a:srgbClr val="3366FF"/>
                </a:solidFill>
                <a:latin typeface="+mn-lt"/>
              </a:rPr>
              <a:t> the </a:t>
            </a:r>
            <a:r>
              <a:rPr lang="en-GB" dirty="0" smtClean="0">
                <a:solidFill>
                  <a:srgbClr val="3366FF"/>
                </a:solidFill>
                <a:latin typeface="+mn-lt"/>
              </a:rPr>
              <a:t>LHC</a:t>
            </a:r>
            <a:endParaRPr lang="en-GB" dirty="0" smtClean="0">
              <a:solidFill>
                <a:srgbClr val="3366FF"/>
              </a:solidFill>
              <a:latin typeface="+mn-lt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3366FF"/>
                </a:solidFill>
                <a:latin typeface="+mn-lt"/>
              </a:rPr>
              <a:t>Pre-</a:t>
            </a:r>
            <a:r>
              <a:rPr lang="en-GB" dirty="0" smtClean="0">
                <a:solidFill>
                  <a:srgbClr val="3366FF"/>
                </a:solidFill>
                <a:latin typeface="+mn-lt"/>
              </a:rPr>
              <a:t>LS1 machine </a:t>
            </a:r>
            <a:r>
              <a:rPr lang="en-GB" dirty="0">
                <a:solidFill>
                  <a:srgbClr val="3366FF"/>
                </a:solidFill>
                <a:latin typeface="+mn-lt"/>
              </a:rPr>
              <a:t>performance steadily </a:t>
            </a:r>
            <a:r>
              <a:rPr lang="en-GB" dirty="0">
                <a:solidFill>
                  <a:srgbClr val="062F67"/>
                </a:solidFill>
                <a:latin typeface="+mn-lt"/>
              </a:rPr>
              <a:t>improved</a:t>
            </a:r>
            <a:r>
              <a:rPr lang="en-GB" dirty="0">
                <a:solidFill>
                  <a:srgbClr val="3366FF"/>
                </a:solidFill>
                <a:latin typeface="+mn-lt"/>
              </a:rPr>
              <a:t> due to </a:t>
            </a:r>
            <a:r>
              <a:rPr lang="en-GB" dirty="0" smtClean="0">
                <a:solidFill>
                  <a:srgbClr val="3366FF"/>
                </a:solidFill>
                <a:latin typeface="+mn-lt"/>
              </a:rPr>
              <a:t>increased machine </a:t>
            </a:r>
            <a:r>
              <a:rPr lang="en-GB" dirty="0" smtClean="0">
                <a:solidFill>
                  <a:srgbClr val="062F67"/>
                </a:solidFill>
                <a:latin typeface="+mn-lt"/>
              </a:rPr>
              <a:t>understanding</a:t>
            </a:r>
            <a:r>
              <a:rPr lang="en-GB" dirty="0" smtClean="0">
                <a:solidFill>
                  <a:srgbClr val="3366FF"/>
                </a:solidFill>
                <a:latin typeface="+mn-lt"/>
              </a:rPr>
              <a:t> and probing of various </a:t>
            </a:r>
            <a:r>
              <a:rPr lang="en-GB" dirty="0" smtClean="0">
                <a:solidFill>
                  <a:srgbClr val="062F67"/>
                </a:solidFill>
                <a:latin typeface="+mn-lt"/>
              </a:rPr>
              <a:t>limits</a:t>
            </a:r>
            <a:r>
              <a:rPr lang="en-GB" dirty="0" smtClean="0">
                <a:solidFill>
                  <a:srgbClr val="3366FF"/>
                </a:solidFill>
                <a:latin typeface="+mn-lt"/>
              </a:rPr>
              <a:t> (bunch intensity/length, instabilities,…)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3366FF"/>
                </a:solidFill>
                <a:latin typeface="+mn-lt"/>
              </a:rPr>
              <a:t>Post-</a:t>
            </a:r>
            <a:r>
              <a:rPr lang="en-GB" dirty="0" smtClean="0">
                <a:solidFill>
                  <a:srgbClr val="3366FF"/>
                </a:solidFill>
                <a:latin typeface="+mn-lt"/>
              </a:rPr>
              <a:t>LS1 </a:t>
            </a:r>
            <a:r>
              <a:rPr lang="en-GB" dirty="0" smtClean="0">
                <a:solidFill>
                  <a:srgbClr val="3366FF"/>
                </a:solidFill>
                <a:latin typeface="+mn-lt"/>
              </a:rPr>
              <a:t>(and even more so for HL-LHC) </a:t>
            </a:r>
            <a:r>
              <a:rPr lang="en-GB" dirty="0" smtClean="0">
                <a:solidFill>
                  <a:srgbClr val="3366FF"/>
                </a:solidFill>
                <a:latin typeface="+mn-lt"/>
              </a:rPr>
              <a:t>peak </a:t>
            </a:r>
            <a:r>
              <a:rPr lang="en-GB" dirty="0" smtClean="0">
                <a:solidFill>
                  <a:srgbClr val="3366FF"/>
                </a:solidFill>
                <a:latin typeface="+mn-lt"/>
              </a:rPr>
              <a:t>luminosity </a:t>
            </a:r>
            <a:r>
              <a:rPr lang="en-GB" dirty="0" smtClean="0">
                <a:solidFill>
                  <a:srgbClr val="3366FF"/>
                </a:solidFill>
                <a:latin typeface="+mn-lt"/>
              </a:rPr>
              <a:t>expected to </a:t>
            </a:r>
            <a:r>
              <a:rPr lang="en-GB" dirty="0" smtClean="0">
                <a:solidFill>
                  <a:srgbClr val="3366FF"/>
                </a:solidFill>
                <a:latin typeface="+mn-lt"/>
              </a:rPr>
              <a:t>exceed the </a:t>
            </a:r>
            <a:r>
              <a:rPr lang="en-GB" dirty="0" smtClean="0">
                <a:solidFill>
                  <a:srgbClr val="062F67"/>
                </a:solidFill>
                <a:latin typeface="+mn-lt"/>
              </a:rPr>
              <a:t>acceptance </a:t>
            </a:r>
            <a:r>
              <a:rPr lang="en-GB" dirty="0" smtClean="0">
                <a:solidFill>
                  <a:srgbClr val="3366FF"/>
                </a:solidFill>
                <a:latin typeface="+mn-lt"/>
              </a:rPr>
              <a:t>of the </a:t>
            </a:r>
            <a:r>
              <a:rPr lang="en-GB" dirty="0" smtClean="0">
                <a:solidFill>
                  <a:srgbClr val="3366FF"/>
                </a:solidFill>
                <a:latin typeface="+mn-lt"/>
              </a:rPr>
              <a:t>experiments:  focus shifts to providing </a:t>
            </a:r>
            <a:r>
              <a:rPr lang="en-GB" dirty="0" smtClean="0">
                <a:solidFill>
                  <a:srgbClr val="062F67"/>
                </a:solidFill>
                <a:latin typeface="+mn-lt"/>
              </a:rPr>
              <a:t>stable </a:t>
            </a:r>
            <a:r>
              <a:rPr lang="en-GB" dirty="0" smtClean="0">
                <a:solidFill>
                  <a:srgbClr val="3366FF"/>
                </a:solidFill>
                <a:latin typeface="+mn-lt"/>
              </a:rPr>
              <a:t>and </a:t>
            </a:r>
            <a:r>
              <a:rPr lang="en-GB" dirty="0" smtClean="0">
                <a:solidFill>
                  <a:srgbClr val="062F67"/>
                </a:solidFill>
                <a:latin typeface="+mn-lt"/>
              </a:rPr>
              <a:t>continuous </a:t>
            </a:r>
            <a:r>
              <a:rPr lang="en-GB" dirty="0" smtClean="0">
                <a:solidFill>
                  <a:srgbClr val="3366FF"/>
                </a:solidFill>
                <a:latin typeface="+mn-lt"/>
              </a:rPr>
              <a:t>operation = maximize the time in </a:t>
            </a:r>
            <a:r>
              <a:rPr lang="en-GB" dirty="0" smtClean="0">
                <a:solidFill>
                  <a:srgbClr val="062F67"/>
                </a:solidFill>
                <a:latin typeface="+mn-lt"/>
              </a:rPr>
              <a:t>STABLE_BEAMS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3366FF"/>
                </a:solidFill>
                <a:latin typeface="+mn-lt"/>
              </a:rPr>
              <a:t>Pushing </a:t>
            </a:r>
            <a:r>
              <a:rPr lang="en-GB" dirty="0" smtClean="0">
                <a:solidFill>
                  <a:srgbClr val="3366FF"/>
                </a:solidFill>
                <a:latin typeface="+mn-lt"/>
              </a:rPr>
              <a:t>performance (7TeV, 25ns, tighter protection thresholds,…) </a:t>
            </a:r>
            <a:r>
              <a:rPr lang="en-GB" dirty="0" smtClean="0">
                <a:solidFill>
                  <a:srgbClr val="3366FF"/>
                </a:solidFill>
                <a:latin typeface="+mn-lt"/>
              </a:rPr>
              <a:t>means </a:t>
            </a:r>
            <a:r>
              <a:rPr lang="en-GB" dirty="0">
                <a:solidFill>
                  <a:srgbClr val="062F67"/>
                </a:solidFill>
                <a:latin typeface="+mn-lt"/>
              </a:rPr>
              <a:t>P</a:t>
            </a:r>
            <a:r>
              <a:rPr lang="en-GB" dirty="0" smtClean="0">
                <a:solidFill>
                  <a:srgbClr val="062F67"/>
                </a:solidFill>
                <a:latin typeface="+mn-lt"/>
              </a:rPr>
              <a:t>re-LS1</a:t>
            </a:r>
            <a:r>
              <a:rPr lang="en-GB" dirty="0" smtClean="0">
                <a:solidFill>
                  <a:srgbClr val="3366FF"/>
                </a:solidFill>
                <a:latin typeface="+mn-lt"/>
              </a:rPr>
              <a:t> </a:t>
            </a:r>
            <a:r>
              <a:rPr lang="en-GB" dirty="0" smtClean="0">
                <a:solidFill>
                  <a:srgbClr val="062F67"/>
                </a:solidFill>
                <a:latin typeface="+mn-lt"/>
              </a:rPr>
              <a:t>availability </a:t>
            </a:r>
            <a:r>
              <a:rPr lang="en-GB" dirty="0" smtClean="0">
                <a:solidFill>
                  <a:srgbClr val="3366FF"/>
                </a:solidFill>
                <a:latin typeface="+mn-lt"/>
              </a:rPr>
              <a:t>will already be </a:t>
            </a:r>
            <a:r>
              <a:rPr lang="en-GB" dirty="0" smtClean="0">
                <a:solidFill>
                  <a:srgbClr val="062F67"/>
                </a:solidFill>
                <a:latin typeface="+mn-lt"/>
              </a:rPr>
              <a:t>challenging </a:t>
            </a:r>
            <a:r>
              <a:rPr lang="en-GB" dirty="0" smtClean="0">
                <a:solidFill>
                  <a:srgbClr val="3366FF"/>
                </a:solidFill>
                <a:latin typeface="+mn-lt"/>
              </a:rPr>
              <a:t>Post-LS1</a:t>
            </a:r>
            <a:endParaRPr lang="en-GB" dirty="0" smtClean="0">
              <a:solidFill>
                <a:srgbClr val="3366FF"/>
              </a:solidFill>
              <a:latin typeface="+mn-lt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3614382"/>
            <a:ext cx="3429000" cy="2743200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4960235" y="4537498"/>
            <a:ext cx="108541" cy="4718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5036435" y="5013504"/>
            <a:ext cx="75920" cy="8643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403361" y="4260499"/>
            <a:ext cx="9306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accent4">
                    <a:lumMod val="75000"/>
                  </a:schemeClr>
                </a:solidFill>
                <a:latin typeface="+mn-lt"/>
              </a:rPr>
              <a:t>HL-LHC goal</a:t>
            </a:r>
            <a:endParaRPr lang="en-GB" sz="1200" dirty="0">
              <a:solidFill>
                <a:schemeClr val="accent4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 rot="16200000">
            <a:off x="3273807" y="5033759"/>
            <a:ext cx="18065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accent4">
                    <a:lumMod val="75000"/>
                  </a:schemeClr>
                </a:solidFill>
                <a:latin typeface="+mn-lt"/>
              </a:rPr>
              <a:t>Average fill length pre-LS1</a:t>
            </a:r>
            <a:endParaRPr lang="en-GB" sz="1200" dirty="0">
              <a:solidFill>
                <a:schemeClr val="accent4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4234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RLIUP &amp; Hi-</a:t>
            </a:r>
            <a:r>
              <a:rPr lang="en-US" dirty="0" err="1" smtClean="0"/>
              <a:t>Lumi</a:t>
            </a:r>
            <a:r>
              <a:rPr lang="en-US" dirty="0" smtClean="0"/>
              <a:t> </a:t>
            </a:r>
            <a:r>
              <a:rPr lang="en-US" dirty="0" err="1" smtClean="0"/>
              <a:t>vs</a:t>
            </a:r>
            <a:r>
              <a:rPr lang="en-US" dirty="0" smtClean="0"/>
              <a:t> Dependability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3</a:t>
            </a:fld>
            <a:endParaRPr lang="en-US" dirty="0">
              <a:solidFill>
                <a:srgbClr val="FFFFFF"/>
              </a:solidFill>
            </a:endParaRPr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5452207" y="1066800"/>
            <a:ext cx="3019332" cy="2908978"/>
            <a:chOff x="1859392" y="2762948"/>
            <a:chExt cx="5492265" cy="5286484"/>
          </a:xfrm>
        </p:grpSpPr>
        <p:pic>
          <p:nvPicPr>
            <p:cNvPr id="5" name="Picture 4" descr="Post-LS1_BCMS_1.4GeV_25ns_noUSs_oldLongitudinalPSparameters.eps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479" r="6421"/>
            <a:stretch/>
          </p:blipFill>
          <p:spPr>
            <a:xfrm>
              <a:off x="1859392" y="2762948"/>
              <a:ext cx="5492265" cy="5286484"/>
            </a:xfrm>
            <a:prstGeom prst="rect">
              <a:avLst/>
            </a:prstGeom>
          </p:spPr>
        </p:pic>
        <p:sp>
          <p:nvSpPr>
            <p:cNvPr id="7" name="Multiply 6"/>
            <p:cNvSpPr/>
            <p:nvPr/>
          </p:nvSpPr>
          <p:spPr>
            <a:xfrm>
              <a:off x="4114417" y="5089791"/>
              <a:ext cx="295841" cy="367973"/>
            </a:xfrm>
            <a:prstGeom prst="mathMultiply">
              <a:avLst>
                <a:gd name="adj1" fmla="val 21719"/>
              </a:avLst>
            </a:prstGeom>
            <a:solidFill>
              <a:schemeClr val="accent4">
                <a:lumMod val="7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737745" y="4982714"/>
              <a:ext cx="1463167" cy="6152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>
                  <a:solidFill>
                    <a:schemeClr val="accent4">
                      <a:lumMod val="75000"/>
                    </a:schemeClr>
                  </a:solidFill>
                </a:rPr>
                <a:t>Achieved performance</a:t>
              </a:r>
              <a:endParaRPr lang="en-US" sz="800" b="1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457201" y="873234"/>
            <a:ext cx="4419599" cy="5832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1" indent="-28575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3366FF"/>
                </a:solidFill>
                <a:latin typeface="+mn-lt"/>
              </a:rPr>
              <a:t>Main </a:t>
            </a:r>
            <a:r>
              <a:rPr lang="en-US" dirty="0">
                <a:solidFill>
                  <a:srgbClr val="3366FF"/>
                </a:solidFill>
                <a:latin typeface="+mn-lt"/>
              </a:rPr>
              <a:t>points from ECFA workshop</a:t>
            </a:r>
            <a:r>
              <a:rPr lang="en-US" dirty="0" smtClean="0">
                <a:solidFill>
                  <a:srgbClr val="3366FF"/>
                </a:solidFill>
                <a:latin typeface="+mn-lt"/>
              </a:rPr>
              <a:t>: </a:t>
            </a:r>
          </a:p>
          <a:p>
            <a:pPr marL="742950" lvl="2" indent="-28575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3366FF"/>
                </a:solidFill>
                <a:latin typeface="+mn-lt"/>
              </a:rPr>
              <a:t>Request </a:t>
            </a:r>
            <a:r>
              <a:rPr lang="en-US" dirty="0">
                <a:solidFill>
                  <a:srgbClr val="3366FF"/>
                </a:solidFill>
                <a:latin typeface="+mn-lt"/>
              </a:rPr>
              <a:t>for a minimum goal of </a:t>
            </a:r>
            <a:r>
              <a:rPr lang="en-US" dirty="0" smtClean="0">
                <a:solidFill>
                  <a:srgbClr val="062F67"/>
                </a:solidFill>
                <a:latin typeface="+mn-lt"/>
              </a:rPr>
              <a:t>3000 fb</a:t>
            </a:r>
            <a:r>
              <a:rPr lang="en-US" baseline="30000" dirty="0" smtClean="0">
                <a:solidFill>
                  <a:srgbClr val="062F67"/>
                </a:solidFill>
                <a:latin typeface="+mn-lt"/>
              </a:rPr>
              <a:t>-1</a:t>
            </a:r>
            <a:r>
              <a:rPr lang="en-US" baseline="30000" dirty="0">
                <a:solidFill>
                  <a:srgbClr val="062F67"/>
                </a:solidFill>
                <a:latin typeface="+mn-lt"/>
              </a:rPr>
              <a:t> </a:t>
            </a:r>
            <a:r>
              <a:rPr lang="en-US" dirty="0" smtClean="0">
                <a:solidFill>
                  <a:srgbClr val="3366FF"/>
                </a:solidFill>
                <a:latin typeface="+mn-lt"/>
              </a:rPr>
              <a:t>= average of </a:t>
            </a:r>
            <a:r>
              <a:rPr lang="en-US" dirty="0" smtClean="0">
                <a:solidFill>
                  <a:srgbClr val="062F67"/>
                </a:solidFill>
                <a:latin typeface="+mn-lt"/>
              </a:rPr>
              <a:t>~270 fb</a:t>
            </a:r>
            <a:r>
              <a:rPr lang="en-US" baseline="30000" dirty="0" smtClean="0">
                <a:solidFill>
                  <a:srgbClr val="062F67"/>
                </a:solidFill>
                <a:latin typeface="+mn-lt"/>
              </a:rPr>
              <a:t>-1 </a:t>
            </a:r>
            <a:r>
              <a:rPr lang="en-US" dirty="0" smtClean="0">
                <a:solidFill>
                  <a:srgbClr val="3366FF"/>
                </a:solidFill>
                <a:latin typeface="+mn-lt"/>
              </a:rPr>
              <a:t>/ operational year</a:t>
            </a:r>
          </a:p>
          <a:p>
            <a:pPr marL="285750" lvl="1" indent="-285750" algn="l">
              <a:buFont typeface="Arial" panose="020B0604020202020204" pitchFamily="34" charset="0"/>
              <a:buChar char="•"/>
            </a:pPr>
            <a:endParaRPr lang="en-US" dirty="0">
              <a:solidFill>
                <a:srgbClr val="062F67"/>
              </a:solidFill>
              <a:latin typeface="+mn-lt"/>
            </a:endParaRPr>
          </a:p>
          <a:p>
            <a:pPr marL="285750" lvl="1" indent="-285750" algn="l">
              <a:buFont typeface="Arial" panose="020B0604020202020204" pitchFamily="34" charset="0"/>
              <a:buChar char="•"/>
            </a:pPr>
            <a:endParaRPr lang="en-US" sz="1100" dirty="0" smtClean="0">
              <a:solidFill>
                <a:srgbClr val="062F67"/>
              </a:solidFill>
              <a:latin typeface="+mn-lt"/>
            </a:endParaRPr>
          </a:p>
          <a:p>
            <a:pPr marL="285750" lvl="1" indent="-28575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3366FF"/>
                </a:solidFill>
                <a:latin typeface="+mn-lt"/>
              </a:rPr>
              <a:t>Will go through </a:t>
            </a:r>
            <a:r>
              <a:rPr lang="en-US" dirty="0" smtClean="0">
                <a:solidFill>
                  <a:srgbClr val="062F67"/>
                </a:solidFill>
                <a:latin typeface="+mn-lt"/>
              </a:rPr>
              <a:t>beam performance </a:t>
            </a:r>
            <a:r>
              <a:rPr lang="en-US" dirty="0" smtClean="0">
                <a:solidFill>
                  <a:srgbClr val="3366FF"/>
                </a:solidFill>
                <a:latin typeface="+mn-lt"/>
              </a:rPr>
              <a:t>increase throughout various machines (injectors, LHC)</a:t>
            </a:r>
          </a:p>
          <a:p>
            <a:pPr marL="285750" lvl="1" indent="-285750" algn="l">
              <a:buFont typeface="Arial" panose="020B0604020202020204" pitchFamily="34" charset="0"/>
              <a:buChar char="•"/>
            </a:pPr>
            <a:endParaRPr lang="en-US" sz="1100" dirty="0">
              <a:solidFill>
                <a:srgbClr val="062F67"/>
              </a:solidFill>
              <a:latin typeface="+mn-lt"/>
            </a:endParaRPr>
          </a:p>
          <a:p>
            <a:pPr marL="0" lvl="1" algn="l"/>
            <a:r>
              <a:rPr lang="en-US" dirty="0" smtClean="0">
                <a:solidFill>
                  <a:srgbClr val="062F67"/>
                </a:solidFill>
                <a:latin typeface="+mn-lt"/>
              </a:rPr>
              <a:t>		</a:t>
            </a:r>
            <a:r>
              <a:rPr lang="en-US" sz="2000" dirty="0" smtClean="0">
                <a:solidFill>
                  <a:srgbClr val="062F67"/>
                </a:solidFill>
                <a:latin typeface="+mn-lt"/>
              </a:rPr>
              <a:t>+</a:t>
            </a:r>
          </a:p>
          <a:p>
            <a:pPr marL="285750" lvl="1" indent="-285750" algn="l">
              <a:buFont typeface="Arial" panose="020B0604020202020204" pitchFamily="34" charset="0"/>
              <a:buChar char="•"/>
            </a:pPr>
            <a:endParaRPr lang="en-US" sz="1100" dirty="0">
              <a:solidFill>
                <a:srgbClr val="062F67"/>
              </a:solidFill>
              <a:latin typeface="+mn-lt"/>
            </a:endParaRPr>
          </a:p>
          <a:p>
            <a:pPr marL="285750" lvl="1" indent="-28575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3366FF"/>
                </a:solidFill>
                <a:latin typeface="+mn-lt"/>
              </a:rPr>
              <a:t>Increase of </a:t>
            </a:r>
            <a:r>
              <a:rPr lang="en-US" dirty="0" smtClean="0">
                <a:solidFill>
                  <a:srgbClr val="062F67"/>
                </a:solidFill>
                <a:latin typeface="+mn-lt"/>
              </a:rPr>
              <a:t>machine</a:t>
            </a:r>
            <a:r>
              <a:rPr lang="en-US" dirty="0" smtClean="0">
                <a:solidFill>
                  <a:srgbClr val="3366FF"/>
                </a:solidFill>
                <a:latin typeface="+mn-lt"/>
              </a:rPr>
              <a:t> </a:t>
            </a:r>
            <a:r>
              <a:rPr lang="en-US" dirty="0" smtClean="0">
                <a:solidFill>
                  <a:srgbClr val="062F67"/>
                </a:solidFill>
                <a:latin typeface="+mn-lt"/>
              </a:rPr>
              <a:t>availability</a:t>
            </a:r>
            <a:r>
              <a:rPr lang="en-US" dirty="0" smtClean="0">
                <a:solidFill>
                  <a:srgbClr val="3366FF"/>
                </a:solidFill>
                <a:latin typeface="+mn-lt"/>
              </a:rPr>
              <a:t>, including</a:t>
            </a:r>
          </a:p>
          <a:p>
            <a:pPr marL="742950" lvl="2" indent="-28575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3366FF"/>
                </a:solidFill>
                <a:latin typeface="+mn-lt"/>
              </a:rPr>
              <a:t>Minimize equipment faults</a:t>
            </a:r>
          </a:p>
          <a:p>
            <a:pPr marL="742950" lvl="2" indent="-28575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3366FF"/>
                </a:solidFill>
                <a:latin typeface="+mn-lt"/>
              </a:rPr>
              <a:t>Minimize diagnostic, intervention + fault clearance times</a:t>
            </a:r>
          </a:p>
          <a:p>
            <a:pPr marL="742950" lvl="2" indent="-28575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3366FF"/>
                </a:solidFill>
                <a:latin typeface="+mn-lt"/>
              </a:rPr>
              <a:t>Minimize turnaround time </a:t>
            </a:r>
          </a:p>
          <a:p>
            <a:pPr marL="742950" lvl="2" indent="-28575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3366FF"/>
                </a:solidFill>
                <a:latin typeface="+mn-lt"/>
              </a:rPr>
              <a:t>Optimize protection strategy vs. availability (running at 90% of peak, realistic protection thresholds,..)</a:t>
            </a:r>
          </a:p>
          <a:p>
            <a:pPr marL="742950" lvl="2" indent="-28575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3366FF"/>
                </a:solidFill>
                <a:latin typeface="+mn-lt"/>
              </a:rPr>
              <a:t>…</a:t>
            </a:r>
          </a:p>
          <a:p>
            <a:pPr marL="742950" lvl="2" indent="-285750" algn="l">
              <a:buFont typeface="Arial" panose="020B0604020202020204" pitchFamily="34" charset="0"/>
              <a:buChar char="•"/>
            </a:pPr>
            <a:endParaRPr lang="en-US" dirty="0">
              <a:solidFill>
                <a:srgbClr val="062F67"/>
              </a:solidFill>
              <a:latin typeface="+mn-lt"/>
            </a:endParaRPr>
          </a:p>
          <a:p>
            <a:pPr marL="285750" lvl="1" indent="-28575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3366FF"/>
                </a:solidFill>
                <a:latin typeface="+mn-lt"/>
              </a:rPr>
              <a:t>To determine the potential gains quantification of individual contributions is needed, i.e. detailed </a:t>
            </a:r>
            <a:r>
              <a:rPr lang="en-US" dirty="0" smtClean="0">
                <a:solidFill>
                  <a:srgbClr val="062F67"/>
                </a:solidFill>
                <a:latin typeface="+mn-lt"/>
              </a:rPr>
              <a:t>tracking</a:t>
            </a:r>
            <a:r>
              <a:rPr lang="en-US" dirty="0" smtClean="0">
                <a:solidFill>
                  <a:srgbClr val="3366FF"/>
                </a:solidFill>
                <a:latin typeface="+mn-lt"/>
              </a:rPr>
              <a:t> of </a:t>
            </a:r>
            <a:r>
              <a:rPr lang="en-US" dirty="0" smtClean="0">
                <a:solidFill>
                  <a:srgbClr val="062F67"/>
                </a:solidFill>
                <a:latin typeface="+mn-lt"/>
              </a:rPr>
              <a:t>contribution</a:t>
            </a:r>
            <a:r>
              <a:rPr lang="en-US" dirty="0" smtClean="0">
                <a:solidFill>
                  <a:srgbClr val="3366FF"/>
                </a:solidFill>
                <a:latin typeface="+mn-lt"/>
              </a:rPr>
              <a:t> to downtime</a:t>
            </a:r>
          </a:p>
          <a:p>
            <a:pPr marL="742950" lvl="2" indent="-285750" algn="l">
              <a:buFont typeface="Arial" panose="020B0604020202020204" pitchFamily="34" charset="0"/>
              <a:buChar char="•"/>
            </a:pPr>
            <a:endParaRPr lang="en-US" dirty="0">
              <a:solidFill>
                <a:srgbClr val="062F67"/>
              </a:solidFill>
              <a:latin typeface="+mn-lt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69140" y="3975778"/>
            <a:ext cx="3340919" cy="2501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70562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There is a strong call to address this!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4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1142999"/>
            <a:ext cx="83058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/>
            <a:r>
              <a:rPr lang="en-US" dirty="0" err="1" smtClean="0">
                <a:solidFill>
                  <a:srgbClr val="3366FF"/>
                </a:solidFill>
                <a:latin typeface="+mn-lt"/>
                <a:sym typeface="Wingdings"/>
              </a:rPr>
              <a:t>O.Bruning</a:t>
            </a:r>
            <a:r>
              <a:rPr lang="en-US" dirty="0" smtClean="0">
                <a:solidFill>
                  <a:srgbClr val="3366FF"/>
                </a:solidFill>
                <a:latin typeface="+mn-lt"/>
                <a:sym typeface="Wingdings"/>
              </a:rPr>
              <a:t> – Report on outcome of RLIUP and ECFA - Hi-</a:t>
            </a:r>
            <a:r>
              <a:rPr lang="en-US" dirty="0" err="1" smtClean="0">
                <a:solidFill>
                  <a:srgbClr val="3366FF"/>
                </a:solidFill>
                <a:latin typeface="+mn-lt"/>
                <a:sym typeface="Wingdings"/>
              </a:rPr>
              <a:t>Lumi</a:t>
            </a:r>
            <a:r>
              <a:rPr lang="en-US" dirty="0" smtClean="0">
                <a:solidFill>
                  <a:srgbClr val="3366FF"/>
                </a:solidFill>
                <a:latin typeface="+mn-lt"/>
                <a:sym typeface="Wingdings"/>
              </a:rPr>
              <a:t> meeting in </a:t>
            </a:r>
            <a:r>
              <a:rPr lang="en-US" dirty="0" err="1" smtClean="0">
                <a:solidFill>
                  <a:srgbClr val="3366FF"/>
                </a:solidFill>
                <a:latin typeface="+mn-lt"/>
                <a:sym typeface="Wingdings"/>
              </a:rPr>
              <a:t>Daresbury</a:t>
            </a:r>
            <a:r>
              <a:rPr lang="en-US" dirty="0" smtClean="0">
                <a:solidFill>
                  <a:srgbClr val="3366FF"/>
                </a:solidFill>
                <a:latin typeface="+mn-lt"/>
                <a:sym typeface="Wingdings"/>
              </a:rPr>
              <a:t> </a:t>
            </a:r>
          </a:p>
          <a:p>
            <a:pPr lvl="1" algn="l"/>
            <a:r>
              <a:rPr lang="en-US" dirty="0" smtClean="0">
                <a:solidFill>
                  <a:srgbClr val="062F67"/>
                </a:solidFill>
                <a:latin typeface="+mn-lt"/>
                <a:sym typeface="Wingdings"/>
              </a:rPr>
              <a:t>“Machine </a:t>
            </a:r>
            <a:r>
              <a:rPr lang="en-US" dirty="0">
                <a:solidFill>
                  <a:srgbClr val="062F67"/>
                </a:solidFill>
                <a:latin typeface="+mn-lt"/>
                <a:sym typeface="Wingdings"/>
              </a:rPr>
              <a:t>reliability is critical for success of HL-LHC</a:t>
            </a:r>
            <a:r>
              <a:rPr lang="en-US" dirty="0" smtClean="0">
                <a:solidFill>
                  <a:srgbClr val="062F67"/>
                </a:solidFill>
                <a:latin typeface="+mn-lt"/>
                <a:sym typeface="Wingdings"/>
              </a:rPr>
              <a:t>!”</a:t>
            </a:r>
          </a:p>
          <a:p>
            <a:pPr lvl="1" algn="l"/>
            <a:endParaRPr lang="en-US" dirty="0">
              <a:solidFill>
                <a:srgbClr val="062F67"/>
              </a:solidFill>
              <a:latin typeface="+mn-lt"/>
              <a:sym typeface="Wingdings"/>
            </a:endParaRPr>
          </a:p>
          <a:p>
            <a:pPr lvl="1" algn="l"/>
            <a:r>
              <a:rPr lang="en-US" dirty="0" err="1" smtClean="0">
                <a:solidFill>
                  <a:srgbClr val="3366FF"/>
                </a:solidFill>
                <a:latin typeface="+mn-lt"/>
                <a:sym typeface="Wingdings"/>
              </a:rPr>
              <a:t>R.Garoby</a:t>
            </a:r>
            <a:r>
              <a:rPr lang="en-US" dirty="0" smtClean="0">
                <a:solidFill>
                  <a:srgbClr val="3366FF"/>
                </a:solidFill>
                <a:latin typeface="+mn-lt"/>
                <a:sym typeface="Wingdings"/>
              </a:rPr>
              <a:t> – RLIUP summary session at CERN</a:t>
            </a:r>
          </a:p>
          <a:p>
            <a:pPr lvl="1" algn="l"/>
            <a:r>
              <a:rPr lang="en-US" dirty="0" smtClean="0">
                <a:solidFill>
                  <a:srgbClr val="062F67"/>
                </a:solidFill>
                <a:latin typeface="+mn-lt"/>
                <a:sym typeface="Wingdings"/>
              </a:rPr>
              <a:t>“</a:t>
            </a:r>
            <a:r>
              <a:rPr lang="en-US" dirty="0">
                <a:solidFill>
                  <a:srgbClr val="062F67"/>
                </a:solidFill>
                <a:latin typeface="+mn-lt"/>
              </a:rPr>
              <a:t>Main challenges </a:t>
            </a:r>
            <a:r>
              <a:rPr lang="en-US" dirty="0" smtClean="0">
                <a:solidFill>
                  <a:srgbClr val="062F67"/>
                </a:solidFill>
                <a:latin typeface="+mn-lt"/>
              </a:rPr>
              <a:t>besides </a:t>
            </a:r>
            <a:r>
              <a:rPr lang="en-US" dirty="0">
                <a:solidFill>
                  <a:srgbClr val="062F67"/>
                </a:solidFill>
                <a:latin typeface="+mn-lt"/>
              </a:rPr>
              <a:t>e-cloud: effective leveling method and good </a:t>
            </a:r>
            <a:r>
              <a:rPr lang="en-US" dirty="0" smtClean="0">
                <a:solidFill>
                  <a:srgbClr val="062F67"/>
                </a:solidFill>
                <a:latin typeface="+mn-lt"/>
              </a:rPr>
              <a:t>reliability</a:t>
            </a:r>
            <a:r>
              <a:rPr lang="en-US" dirty="0" smtClean="0">
                <a:solidFill>
                  <a:srgbClr val="062F67"/>
                </a:solidFill>
                <a:latin typeface="+mn-lt"/>
                <a:sym typeface="Wingdings"/>
              </a:rPr>
              <a:t>”</a:t>
            </a:r>
          </a:p>
          <a:p>
            <a:pPr lvl="1" algn="l"/>
            <a:endParaRPr lang="en-US" dirty="0">
              <a:solidFill>
                <a:srgbClr val="062F67"/>
              </a:solidFill>
              <a:latin typeface="+mn-lt"/>
              <a:sym typeface="Wingdings"/>
            </a:endParaRPr>
          </a:p>
          <a:p>
            <a:pPr lvl="1" algn="l"/>
            <a:r>
              <a:rPr lang="en-US" dirty="0" err="1" smtClean="0">
                <a:solidFill>
                  <a:srgbClr val="3366FF"/>
                </a:solidFill>
                <a:latin typeface="+mn-lt"/>
                <a:sym typeface="Wingdings"/>
              </a:rPr>
              <a:t>S.Myers</a:t>
            </a:r>
            <a:r>
              <a:rPr lang="en-US" dirty="0" smtClean="0">
                <a:solidFill>
                  <a:srgbClr val="3366FF"/>
                </a:solidFill>
                <a:latin typeface="+mn-lt"/>
                <a:sym typeface="Wingdings"/>
              </a:rPr>
              <a:t> – RLIUP summary session at CERN</a:t>
            </a:r>
          </a:p>
          <a:p>
            <a:pPr lvl="1" algn="l"/>
            <a:r>
              <a:rPr lang="en-US" dirty="0" smtClean="0">
                <a:solidFill>
                  <a:srgbClr val="3366FF"/>
                </a:solidFill>
                <a:latin typeface="+mn-lt"/>
                <a:sym typeface="Wingdings"/>
              </a:rPr>
              <a:t>“ </a:t>
            </a:r>
            <a:r>
              <a:rPr lang="en-GB" dirty="0" smtClean="0">
                <a:solidFill>
                  <a:srgbClr val="3366FF"/>
                </a:solidFill>
                <a:latin typeface="+mn-lt"/>
              </a:rPr>
              <a:t>Performance increase in following years through</a:t>
            </a:r>
            <a:endParaRPr lang="en-GB" dirty="0">
              <a:solidFill>
                <a:srgbClr val="3366FF"/>
              </a:solidFill>
              <a:latin typeface="+mn-lt"/>
            </a:endParaRPr>
          </a:p>
          <a:p>
            <a:pPr lvl="3" algn="l"/>
            <a:r>
              <a:rPr lang="en-GB" dirty="0">
                <a:solidFill>
                  <a:srgbClr val="3366FF"/>
                </a:solidFill>
                <a:latin typeface="+mn-lt"/>
              </a:rPr>
              <a:t>Pile-up and pile-up density (detectors and machine)</a:t>
            </a:r>
          </a:p>
          <a:p>
            <a:pPr lvl="3" algn="l"/>
            <a:r>
              <a:rPr lang="en-GB" dirty="0">
                <a:solidFill>
                  <a:srgbClr val="3366FF"/>
                </a:solidFill>
                <a:latin typeface="+mn-lt"/>
              </a:rPr>
              <a:t>25ns: e-cloud, scrubbing, short term mitigation, long term solution</a:t>
            </a:r>
          </a:p>
          <a:p>
            <a:pPr lvl="3" algn="l"/>
            <a:r>
              <a:rPr lang="en-GB" dirty="0">
                <a:solidFill>
                  <a:srgbClr val="062F67"/>
                </a:solidFill>
                <a:latin typeface="+mn-lt"/>
              </a:rPr>
              <a:t>Machine availability: minimise down time, speed up turn </a:t>
            </a:r>
            <a:r>
              <a:rPr lang="en-GB" dirty="0" smtClean="0">
                <a:solidFill>
                  <a:srgbClr val="062F67"/>
                </a:solidFill>
                <a:latin typeface="+mn-lt"/>
              </a:rPr>
              <a:t>around”</a:t>
            </a:r>
          </a:p>
          <a:p>
            <a:pPr lvl="3" algn="l"/>
            <a:endParaRPr lang="en-GB" dirty="0">
              <a:solidFill>
                <a:srgbClr val="062F67"/>
              </a:solidFill>
              <a:latin typeface="+mn-lt"/>
            </a:endParaRPr>
          </a:p>
          <a:p>
            <a:pPr lvl="1" algn="l"/>
            <a:r>
              <a:rPr lang="en-US" dirty="0" err="1" smtClean="0">
                <a:solidFill>
                  <a:srgbClr val="3366FF"/>
                </a:solidFill>
                <a:latin typeface="+mn-lt"/>
                <a:sym typeface="Wingdings"/>
              </a:rPr>
              <a:t>F.Bordry</a:t>
            </a:r>
            <a:r>
              <a:rPr lang="en-US" dirty="0" smtClean="0">
                <a:solidFill>
                  <a:srgbClr val="3366FF"/>
                </a:solidFill>
                <a:latin typeface="+mn-lt"/>
                <a:sym typeface="Wingdings"/>
              </a:rPr>
              <a:t> </a:t>
            </a:r>
            <a:r>
              <a:rPr lang="en-US" dirty="0">
                <a:solidFill>
                  <a:srgbClr val="3366FF"/>
                </a:solidFill>
                <a:latin typeface="+mn-lt"/>
                <a:sym typeface="Wingdings"/>
              </a:rPr>
              <a:t>– </a:t>
            </a:r>
            <a:r>
              <a:rPr lang="en-US" dirty="0" smtClean="0">
                <a:solidFill>
                  <a:srgbClr val="3366FF"/>
                </a:solidFill>
                <a:latin typeface="+mn-lt"/>
                <a:sym typeface="Wingdings"/>
              </a:rPr>
              <a:t>‘The CERN </a:t>
            </a:r>
            <a:r>
              <a:rPr lang="en-US" dirty="0" err="1" smtClean="0">
                <a:solidFill>
                  <a:srgbClr val="3366FF"/>
                </a:solidFill>
                <a:latin typeface="+mn-lt"/>
                <a:sym typeface="Wingdings"/>
              </a:rPr>
              <a:t>programme</a:t>
            </a:r>
            <a:r>
              <a:rPr lang="en-US" dirty="0" smtClean="0">
                <a:solidFill>
                  <a:srgbClr val="3366FF"/>
                </a:solidFill>
                <a:latin typeface="+mn-lt"/>
                <a:sym typeface="Wingdings"/>
              </a:rPr>
              <a:t> for LHC operation and upgrade’ - Hi-</a:t>
            </a:r>
            <a:r>
              <a:rPr lang="en-US" dirty="0" err="1" smtClean="0">
                <a:solidFill>
                  <a:srgbClr val="3366FF"/>
                </a:solidFill>
                <a:latin typeface="+mn-lt"/>
                <a:sym typeface="Wingdings"/>
              </a:rPr>
              <a:t>Lumi</a:t>
            </a:r>
            <a:r>
              <a:rPr lang="en-US" dirty="0" smtClean="0">
                <a:solidFill>
                  <a:srgbClr val="3366FF"/>
                </a:solidFill>
                <a:latin typeface="+mn-lt"/>
                <a:sym typeface="Wingdings"/>
              </a:rPr>
              <a:t> </a:t>
            </a:r>
            <a:r>
              <a:rPr lang="en-US" dirty="0">
                <a:solidFill>
                  <a:srgbClr val="3366FF"/>
                </a:solidFill>
                <a:latin typeface="+mn-lt"/>
                <a:sym typeface="Wingdings"/>
              </a:rPr>
              <a:t>meeting </a:t>
            </a:r>
            <a:r>
              <a:rPr lang="en-US" dirty="0" smtClean="0">
                <a:solidFill>
                  <a:srgbClr val="3366FF"/>
                </a:solidFill>
                <a:latin typeface="+mn-lt"/>
                <a:sym typeface="Wingdings"/>
              </a:rPr>
              <a:t>	“</a:t>
            </a:r>
            <a:r>
              <a:rPr lang="en-GB" dirty="0">
                <a:solidFill>
                  <a:srgbClr val="3366FF"/>
                </a:solidFill>
                <a:latin typeface="+mn-lt"/>
              </a:rPr>
              <a:t>HL-LHC : R&amp;D =&gt; approved </a:t>
            </a:r>
            <a:r>
              <a:rPr lang="en-GB" dirty="0" smtClean="0">
                <a:solidFill>
                  <a:srgbClr val="3366FF"/>
                </a:solidFill>
                <a:latin typeface="+mn-lt"/>
              </a:rPr>
              <a:t>project with a </a:t>
            </a:r>
            <a:r>
              <a:rPr lang="en-GB" dirty="0">
                <a:solidFill>
                  <a:srgbClr val="3366FF"/>
                </a:solidFill>
                <a:latin typeface="+mn-lt"/>
              </a:rPr>
              <a:t>lot of technical and operation challenges : </a:t>
            </a:r>
          </a:p>
          <a:p>
            <a:pPr marL="1657350" lvl="4" indent="-285750" algn="l">
              <a:buFontTx/>
              <a:buChar char="-"/>
            </a:pPr>
            <a:r>
              <a:rPr lang="en-GB" dirty="0">
                <a:solidFill>
                  <a:srgbClr val="3366FF"/>
                </a:solidFill>
                <a:latin typeface="+mn-lt"/>
              </a:rPr>
              <a:t>Nb3Sn magnets (accelerator field quality) (HFM roadmap) </a:t>
            </a:r>
          </a:p>
          <a:p>
            <a:pPr marL="1657350" lvl="4" indent="-285750" algn="l">
              <a:buFontTx/>
              <a:buChar char="-"/>
            </a:pPr>
            <a:r>
              <a:rPr lang="en-GB" dirty="0">
                <a:solidFill>
                  <a:srgbClr val="3366FF"/>
                </a:solidFill>
                <a:latin typeface="+mn-lt"/>
              </a:rPr>
              <a:t>Collimators</a:t>
            </a:r>
          </a:p>
          <a:p>
            <a:pPr marL="1657350" lvl="4" indent="-285750" algn="l">
              <a:buFontTx/>
              <a:buChar char="-"/>
            </a:pPr>
            <a:r>
              <a:rPr lang="en-GB" dirty="0">
                <a:solidFill>
                  <a:srgbClr val="3366FF"/>
                </a:solidFill>
                <a:latin typeface="+mn-lt"/>
              </a:rPr>
              <a:t>Superconducting links </a:t>
            </a:r>
          </a:p>
          <a:p>
            <a:pPr marL="1657350" lvl="4" indent="-285750" algn="l">
              <a:buFontTx/>
              <a:buChar char="-"/>
            </a:pPr>
            <a:r>
              <a:rPr lang="en-GB" dirty="0">
                <a:solidFill>
                  <a:srgbClr val="3366FF"/>
                </a:solidFill>
                <a:latin typeface="+mn-lt"/>
              </a:rPr>
              <a:t>Crab cavities</a:t>
            </a:r>
          </a:p>
          <a:p>
            <a:pPr marL="1657350" lvl="4" indent="-285750" algn="l">
              <a:buFontTx/>
              <a:buChar char="-"/>
            </a:pPr>
            <a:r>
              <a:rPr lang="en-GB" dirty="0">
                <a:solidFill>
                  <a:srgbClr val="062F67"/>
                </a:solidFill>
                <a:latin typeface="+mn-lt"/>
              </a:rPr>
              <a:t>Increased availability (machine protection</a:t>
            </a:r>
            <a:r>
              <a:rPr lang="en-GB" dirty="0" smtClean="0">
                <a:solidFill>
                  <a:srgbClr val="062F67"/>
                </a:solidFill>
                <a:latin typeface="+mn-lt"/>
              </a:rPr>
              <a:t>,…)”</a:t>
            </a:r>
            <a:endParaRPr lang="en-GB" dirty="0">
              <a:solidFill>
                <a:srgbClr val="062F67"/>
              </a:solidFill>
              <a:latin typeface="+mn-lt"/>
            </a:endParaRPr>
          </a:p>
          <a:p>
            <a:pPr lvl="1" algn="l"/>
            <a:endParaRPr lang="en-US" dirty="0">
              <a:solidFill>
                <a:srgbClr val="062F67"/>
              </a:solidFill>
              <a:latin typeface="+mn-lt"/>
              <a:sym typeface="Wingdings"/>
            </a:endParaRPr>
          </a:p>
          <a:p>
            <a:pPr lvl="3" algn="l"/>
            <a:endParaRPr lang="en-GB" dirty="0">
              <a:solidFill>
                <a:srgbClr val="062F67"/>
              </a:solidFill>
              <a:latin typeface="+mn-lt"/>
            </a:endParaRPr>
          </a:p>
          <a:p>
            <a:pPr lvl="1" algn="l"/>
            <a:endParaRPr lang="en-US" dirty="0">
              <a:solidFill>
                <a:srgbClr val="062F67"/>
              </a:solidFill>
              <a:latin typeface="+mn-lt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4527782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pPr marL="342900" indent="-342900"/>
            <a:r>
              <a:rPr lang="en-US" dirty="0" smtClean="0">
                <a:latin typeface="Calibri" pitchFamily="34" charset="0"/>
              </a:rPr>
              <a:t>Workshop Goals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2400" y="894540"/>
            <a:ext cx="8991600" cy="83099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l"/>
            <a:r>
              <a:rPr lang="en-US" dirty="0" smtClean="0">
                <a:solidFill>
                  <a:srgbClr val="3366FF"/>
                </a:solidFill>
                <a:latin typeface="+mj-lt"/>
              </a:rPr>
              <a:t>The Reliability Sub Working Group  made a first study of the basic dependability of the core of the machine protection system.  This proved useful, setting a solid forum for considering the </a:t>
            </a:r>
            <a:r>
              <a:rPr lang="en-US" dirty="0" smtClean="0">
                <a:solidFill>
                  <a:srgbClr val="3366FF"/>
                </a:solidFill>
                <a:latin typeface="+mj-lt"/>
              </a:rPr>
              <a:t>performance</a:t>
            </a:r>
            <a:r>
              <a:rPr lang="en-US" dirty="0">
                <a:solidFill>
                  <a:srgbClr val="3366FF"/>
                </a:solidFill>
                <a:latin typeface="+mj-lt"/>
              </a:rPr>
              <a:t>. The AWG has continued in a similar manner to this. </a:t>
            </a:r>
            <a:r>
              <a:rPr lang="en-US" dirty="0" smtClean="0">
                <a:solidFill>
                  <a:srgbClr val="3366FF"/>
                </a:solidFill>
                <a:latin typeface="+mj-lt"/>
              </a:rPr>
              <a:t>(see Jan)</a:t>
            </a:r>
            <a:endParaRPr lang="en-GB" dirty="0"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742470"/>
            <a:ext cx="9144000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l"/>
            <a:r>
              <a:rPr lang="en-US" dirty="0" smtClean="0">
                <a:solidFill>
                  <a:srgbClr val="3366FF"/>
                </a:solidFill>
                <a:latin typeface="+mj-lt"/>
              </a:rPr>
              <a:t>1.            Provide a forum for </a:t>
            </a:r>
            <a:r>
              <a:rPr lang="en-US" dirty="0" smtClean="0">
                <a:solidFill>
                  <a:srgbClr val="062F67"/>
                </a:solidFill>
                <a:latin typeface="+mj-lt"/>
              </a:rPr>
              <a:t>exchange</a:t>
            </a:r>
            <a:r>
              <a:rPr lang="en-US" dirty="0" smtClean="0">
                <a:solidFill>
                  <a:srgbClr val="3366FF"/>
                </a:solidFill>
                <a:latin typeface="+mj-lt"/>
              </a:rPr>
              <a:t> and </a:t>
            </a:r>
            <a:r>
              <a:rPr lang="en-US" dirty="0" smtClean="0">
                <a:solidFill>
                  <a:srgbClr val="062F67"/>
                </a:solidFill>
                <a:latin typeface="+mj-lt"/>
              </a:rPr>
              <a:t>advertisement</a:t>
            </a:r>
            <a:r>
              <a:rPr lang="en-US" dirty="0" smtClean="0">
                <a:solidFill>
                  <a:srgbClr val="3366FF"/>
                </a:solidFill>
                <a:latin typeface="+mj-lt"/>
              </a:rPr>
              <a:t> of work related to </a:t>
            </a:r>
            <a:r>
              <a:rPr lang="en-US" dirty="0" smtClean="0">
                <a:solidFill>
                  <a:srgbClr val="062F67"/>
                </a:solidFill>
                <a:latin typeface="+mj-lt"/>
              </a:rPr>
              <a:t>availability</a:t>
            </a:r>
            <a:r>
              <a:rPr lang="en-US" dirty="0" smtClean="0">
                <a:solidFill>
                  <a:srgbClr val="3366FF"/>
                </a:solidFill>
                <a:latin typeface="+mj-lt"/>
              </a:rPr>
              <a:t> for CERN’s machines.</a:t>
            </a:r>
            <a:endParaRPr lang="en-GB" dirty="0">
              <a:latin typeface="+mj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2032002"/>
            <a:ext cx="4419600" cy="4564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927347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pPr marL="342900" indent="-342900"/>
            <a:r>
              <a:rPr lang="en-US" dirty="0" smtClean="0">
                <a:latin typeface="Calibri" pitchFamily="34" charset="0"/>
              </a:rPr>
              <a:t>Workshop Goals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2400" y="894540"/>
            <a:ext cx="8991600" cy="83099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l"/>
            <a:r>
              <a:rPr lang="en-US" dirty="0" smtClean="0">
                <a:solidFill>
                  <a:srgbClr val="3366FF"/>
                </a:solidFill>
                <a:latin typeface="+mj-lt"/>
              </a:rPr>
              <a:t>The Reliability Sub Working Group  made a first study of the basic dependability of the core of the machine protection system.  This proved useful, setting a solid forum for considering the </a:t>
            </a:r>
            <a:r>
              <a:rPr lang="en-US" dirty="0" smtClean="0">
                <a:solidFill>
                  <a:srgbClr val="3366FF"/>
                </a:solidFill>
                <a:latin typeface="+mj-lt"/>
              </a:rPr>
              <a:t>performance</a:t>
            </a:r>
            <a:r>
              <a:rPr lang="en-US" dirty="0">
                <a:solidFill>
                  <a:srgbClr val="3366FF"/>
                </a:solidFill>
                <a:latin typeface="+mj-lt"/>
              </a:rPr>
              <a:t>. The AWG has continued in a similar manner to this. </a:t>
            </a:r>
            <a:r>
              <a:rPr lang="en-US" dirty="0" smtClean="0">
                <a:solidFill>
                  <a:srgbClr val="3366FF"/>
                </a:solidFill>
                <a:latin typeface="+mj-lt"/>
              </a:rPr>
              <a:t>(see Jan)</a:t>
            </a:r>
            <a:endParaRPr lang="en-GB" dirty="0"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742470"/>
            <a:ext cx="9144000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l"/>
            <a:r>
              <a:rPr lang="en-US" dirty="0" smtClean="0">
                <a:solidFill>
                  <a:srgbClr val="3366FF"/>
                </a:solidFill>
                <a:latin typeface="+mj-lt"/>
              </a:rPr>
              <a:t>1.            Provide a forum for </a:t>
            </a:r>
            <a:r>
              <a:rPr lang="en-US" dirty="0" smtClean="0">
                <a:solidFill>
                  <a:srgbClr val="062F67"/>
                </a:solidFill>
                <a:latin typeface="+mj-lt"/>
              </a:rPr>
              <a:t>exchange</a:t>
            </a:r>
            <a:r>
              <a:rPr lang="en-US" dirty="0" smtClean="0">
                <a:solidFill>
                  <a:srgbClr val="3366FF"/>
                </a:solidFill>
                <a:latin typeface="+mj-lt"/>
              </a:rPr>
              <a:t> and </a:t>
            </a:r>
            <a:r>
              <a:rPr lang="en-US" dirty="0" smtClean="0">
                <a:solidFill>
                  <a:srgbClr val="062F67"/>
                </a:solidFill>
                <a:latin typeface="+mj-lt"/>
              </a:rPr>
              <a:t>advertisement</a:t>
            </a:r>
            <a:r>
              <a:rPr lang="en-US" dirty="0" smtClean="0">
                <a:solidFill>
                  <a:srgbClr val="3366FF"/>
                </a:solidFill>
                <a:latin typeface="+mj-lt"/>
              </a:rPr>
              <a:t> of work related to </a:t>
            </a:r>
            <a:r>
              <a:rPr lang="en-US" dirty="0" smtClean="0">
                <a:solidFill>
                  <a:srgbClr val="062F67"/>
                </a:solidFill>
                <a:latin typeface="+mj-lt"/>
              </a:rPr>
              <a:t>availability</a:t>
            </a:r>
            <a:r>
              <a:rPr lang="en-US" dirty="0" smtClean="0">
                <a:solidFill>
                  <a:srgbClr val="3366FF"/>
                </a:solidFill>
                <a:latin typeface="+mj-lt"/>
              </a:rPr>
              <a:t> for CERN’s machines.</a:t>
            </a:r>
            <a:endParaRPr lang="en-GB" dirty="0">
              <a:latin typeface="+mj-lt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52400" y="2286000"/>
            <a:ext cx="8991600" cy="58477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l"/>
            <a:r>
              <a:rPr lang="en-US" dirty="0" smtClean="0">
                <a:solidFill>
                  <a:srgbClr val="3366FF"/>
                </a:solidFill>
                <a:latin typeface="+mj-lt"/>
              </a:rPr>
              <a:t>A</a:t>
            </a:r>
            <a:r>
              <a:rPr lang="en-US" dirty="0" smtClean="0">
                <a:solidFill>
                  <a:srgbClr val="3366FF"/>
                </a:solidFill>
                <a:latin typeface="+mj-lt"/>
              </a:rPr>
              <a:t>fter </a:t>
            </a:r>
            <a:r>
              <a:rPr lang="en-US" dirty="0" smtClean="0">
                <a:solidFill>
                  <a:srgbClr val="3366FF"/>
                </a:solidFill>
                <a:latin typeface="+mj-lt"/>
              </a:rPr>
              <a:t>LS1</a:t>
            </a:r>
            <a:r>
              <a:rPr lang="en-US" baseline="-25000" dirty="0" smtClean="0">
                <a:solidFill>
                  <a:srgbClr val="3366FF"/>
                </a:solidFill>
                <a:latin typeface="+mj-lt"/>
              </a:rPr>
              <a:t> </a:t>
            </a:r>
            <a:r>
              <a:rPr lang="en-US" dirty="0" smtClean="0">
                <a:solidFill>
                  <a:srgbClr val="3366FF"/>
                </a:solidFill>
                <a:latin typeface="+mj-lt"/>
              </a:rPr>
              <a:t>new constraints mean that system availabilities </a:t>
            </a:r>
            <a:r>
              <a:rPr lang="en-US" dirty="0" smtClean="0">
                <a:solidFill>
                  <a:srgbClr val="3366FF"/>
                </a:solidFill>
                <a:latin typeface="+mj-lt"/>
              </a:rPr>
              <a:t>will change, </a:t>
            </a:r>
            <a:r>
              <a:rPr lang="en-US" dirty="0" smtClean="0">
                <a:solidFill>
                  <a:srgbClr val="3366FF"/>
                </a:solidFill>
                <a:latin typeface="+mj-lt"/>
              </a:rPr>
              <a:t>and physics production of the LHC could be affected.</a:t>
            </a:r>
            <a:endParaRPr lang="en-GB" dirty="0"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0" y="2971800"/>
            <a:ext cx="9144000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l"/>
            <a:r>
              <a:rPr lang="en-US" dirty="0" smtClean="0">
                <a:solidFill>
                  <a:srgbClr val="3366FF"/>
                </a:solidFill>
                <a:latin typeface="+mj-lt"/>
              </a:rPr>
              <a:t>2.            Predict and quantify the </a:t>
            </a:r>
            <a:r>
              <a:rPr lang="en-US" dirty="0" smtClean="0">
                <a:solidFill>
                  <a:srgbClr val="062F67"/>
                </a:solidFill>
                <a:latin typeface="+mj-lt"/>
              </a:rPr>
              <a:t>impact of changes </a:t>
            </a:r>
            <a:r>
              <a:rPr lang="en-US" dirty="0" smtClean="0">
                <a:solidFill>
                  <a:srgbClr val="3366FF"/>
                </a:solidFill>
                <a:latin typeface="+mj-lt"/>
              </a:rPr>
              <a:t>to key systems to the LHC physics performance.</a:t>
            </a:r>
            <a:endParaRPr lang="en-GB" dirty="0"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0" y="4343400"/>
            <a:ext cx="9144000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l"/>
            <a:r>
              <a:rPr lang="en-US" dirty="0" smtClean="0">
                <a:solidFill>
                  <a:srgbClr val="3366FF"/>
                </a:solidFill>
                <a:latin typeface="+mj-lt"/>
              </a:rPr>
              <a:t>3.            Propose </a:t>
            </a:r>
            <a:r>
              <a:rPr lang="en-US" dirty="0" smtClean="0">
                <a:solidFill>
                  <a:srgbClr val="062F67"/>
                </a:solidFill>
                <a:latin typeface="+mj-lt"/>
              </a:rPr>
              <a:t>tools</a:t>
            </a:r>
            <a:r>
              <a:rPr lang="en-US" dirty="0" smtClean="0">
                <a:solidFill>
                  <a:srgbClr val="3366FF"/>
                </a:solidFill>
                <a:latin typeface="+mj-lt"/>
              </a:rPr>
              <a:t> and </a:t>
            </a:r>
            <a:r>
              <a:rPr lang="en-US" dirty="0" smtClean="0">
                <a:solidFill>
                  <a:srgbClr val="062F67"/>
                </a:solidFill>
                <a:latin typeface="+mj-lt"/>
              </a:rPr>
              <a:t>methodologies</a:t>
            </a:r>
            <a:r>
              <a:rPr lang="en-US" dirty="0" smtClean="0">
                <a:solidFill>
                  <a:srgbClr val="3366FF"/>
                </a:solidFill>
                <a:latin typeface="+mj-lt"/>
              </a:rPr>
              <a:t> to understanding post-LS1 availability consistently.</a:t>
            </a:r>
            <a:endParaRPr lang="en-GB" dirty="0">
              <a:latin typeface="+mj-lt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52400" y="3581400"/>
            <a:ext cx="8991600" cy="58477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l"/>
            <a:r>
              <a:rPr lang="en-US" dirty="0" smtClean="0">
                <a:solidFill>
                  <a:srgbClr val="3366FF"/>
                </a:solidFill>
                <a:latin typeface="+mj-lt"/>
              </a:rPr>
              <a:t>The post LS1 and HL-LHC machines have very ambitious physics production targets.  Coherent effort in understanding the role availability plays in meeting these targets is needed.</a:t>
            </a:r>
            <a:endParaRPr lang="en-GB" dirty="0">
              <a:latin typeface="+mj-lt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0" y="5638800"/>
            <a:ext cx="9144000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l"/>
            <a:r>
              <a:rPr lang="en-US" dirty="0">
                <a:solidFill>
                  <a:srgbClr val="3366FF"/>
                </a:solidFill>
                <a:latin typeface="+mj-lt"/>
              </a:rPr>
              <a:t>4</a:t>
            </a:r>
            <a:r>
              <a:rPr lang="en-US" dirty="0" smtClean="0">
                <a:solidFill>
                  <a:srgbClr val="3366FF"/>
                </a:solidFill>
                <a:latin typeface="+mj-lt"/>
              </a:rPr>
              <a:t>.            </a:t>
            </a:r>
            <a:r>
              <a:rPr lang="en-US" dirty="0" smtClean="0">
                <a:solidFill>
                  <a:srgbClr val="062F67"/>
                </a:solidFill>
                <a:latin typeface="+mj-lt"/>
              </a:rPr>
              <a:t>Discuss</a:t>
            </a:r>
            <a:r>
              <a:rPr lang="en-US" dirty="0" smtClean="0">
                <a:solidFill>
                  <a:srgbClr val="3366FF"/>
                </a:solidFill>
                <a:latin typeface="+mj-lt"/>
              </a:rPr>
              <a:t> and </a:t>
            </a:r>
            <a:r>
              <a:rPr lang="en-US" dirty="0" smtClean="0">
                <a:solidFill>
                  <a:srgbClr val="062F67"/>
                </a:solidFill>
                <a:latin typeface="+mj-lt"/>
              </a:rPr>
              <a:t>reinforce</a:t>
            </a:r>
            <a:r>
              <a:rPr lang="en-US" dirty="0" smtClean="0">
                <a:solidFill>
                  <a:srgbClr val="3366FF"/>
                </a:solidFill>
                <a:latin typeface="+mj-lt"/>
              </a:rPr>
              <a:t> </a:t>
            </a:r>
            <a:r>
              <a:rPr lang="en-US" dirty="0" smtClean="0">
                <a:solidFill>
                  <a:srgbClr val="062F67"/>
                </a:solidFill>
                <a:latin typeface="+mj-lt"/>
              </a:rPr>
              <a:t>coherence</a:t>
            </a:r>
            <a:r>
              <a:rPr lang="en-US" dirty="0" smtClean="0">
                <a:solidFill>
                  <a:srgbClr val="3366FF"/>
                </a:solidFill>
                <a:latin typeface="+mj-lt"/>
              </a:rPr>
              <a:t> between approaches.  E.G. </a:t>
            </a:r>
            <a:r>
              <a:rPr lang="en-US" dirty="0" smtClean="0">
                <a:solidFill>
                  <a:srgbClr val="062F67"/>
                </a:solidFill>
                <a:latin typeface="+mj-lt"/>
              </a:rPr>
              <a:t>AWG and MMP</a:t>
            </a:r>
            <a:endParaRPr lang="en-GB" dirty="0">
              <a:solidFill>
                <a:srgbClr val="062F67"/>
              </a:solidFill>
              <a:latin typeface="+mj-lt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52400" y="4876800"/>
            <a:ext cx="8991600" cy="58477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l"/>
            <a:r>
              <a:rPr lang="en-US" dirty="0" smtClean="0">
                <a:solidFill>
                  <a:srgbClr val="3366FF"/>
                </a:solidFill>
                <a:latin typeface="+mj-lt"/>
              </a:rPr>
              <a:t>All of this needs to be carried out in a robust and coherent way to provide the longer term road-map towards a high luminosity LHC.</a:t>
            </a:r>
            <a:endParaRPr lang="en-GB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544592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9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pPr marL="342900" indent="-342900"/>
            <a:r>
              <a:rPr lang="en-US" dirty="0" smtClean="0">
                <a:latin typeface="Calibri" pitchFamily="34" charset="0"/>
              </a:rPr>
              <a:t>Messages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1071773"/>
            <a:ext cx="1981200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l"/>
            <a:r>
              <a:rPr lang="en-US" u="sng" dirty="0" smtClean="0">
                <a:solidFill>
                  <a:srgbClr val="062F67"/>
                </a:solidFill>
                <a:latin typeface="+mj-lt"/>
              </a:rPr>
              <a:t>Looking Back:</a:t>
            </a:r>
            <a:endParaRPr lang="en-GB" u="sng" dirty="0">
              <a:solidFill>
                <a:srgbClr val="062F67"/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133600" y="1071687"/>
            <a:ext cx="7010400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l"/>
            <a:r>
              <a:rPr lang="en-US" dirty="0" smtClean="0">
                <a:solidFill>
                  <a:srgbClr val="3366FF"/>
                </a:solidFill>
                <a:latin typeface="+mj-lt"/>
              </a:rPr>
              <a:t>1.           On the </a:t>
            </a:r>
            <a:r>
              <a:rPr lang="en-US" dirty="0" smtClean="0">
                <a:solidFill>
                  <a:srgbClr val="062F67"/>
                </a:solidFill>
                <a:latin typeface="+mj-lt"/>
              </a:rPr>
              <a:t>observed</a:t>
            </a:r>
            <a:r>
              <a:rPr lang="en-US" dirty="0" smtClean="0">
                <a:solidFill>
                  <a:srgbClr val="3366FF"/>
                </a:solidFill>
                <a:latin typeface="+mj-lt"/>
              </a:rPr>
              <a:t> </a:t>
            </a:r>
            <a:r>
              <a:rPr lang="en-US" dirty="0" smtClean="0">
                <a:solidFill>
                  <a:srgbClr val="062F67"/>
                </a:solidFill>
                <a:latin typeface="+mj-lt"/>
              </a:rPr>
              <a:t>availability</a:t>
            </a:r>
            <a:r>
              <a:rPr lang="en-US" dirty="0" smtClean="0">
                <a:solidFill>
                  <a:srgbClr val="3366FF"/>
                </a:solidFill>
                <a:latin typeface="+mj-lt"/>
              </a:rPr>
              <a:t> of systems</a:t>
            </a:r>
            <a:endParaRPr lang="en-GB" dirty="0"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352800" y="1409826"/>
            <a:ext cx="4495800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l"/>
            <a:r>
              <a:rPr lang="en-US" dirty="0" smtClean="0">
                <a:solidFill>
                  <a:srgbClr val="3366FF"/>
                </a:solidFill>
                <a:latin typeface="+mj-lt"/>
              </a:rPr>
              <a:t>If predictions made, how did they compare?</a:t>
            </a:r>
            <a:endParaRPr lang="en-GB" dirty="0">
              <a:solidFill>
                <a:srgbClr val="3366FF"/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352800" y="1761373"/>
            <a:ext cx="4495800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l"/>
            <a:r>
              <a:rPr lang="en-US" dirty="0" smtClean="0">
                <a:solidFill>
                  <a:srgbClr val="3366FF"/>
                </a:solidFill>
                <a:latin typeface="+mj-lt"/>
              </a:rPr>
              <a:t>What stood out?</a:t>
            </a:r>
            <a:endParaRPr lang="en-GB" dirty="0">
              <a:solidFill>
                <a:srgbClr val="3366FF"/>
              </a:solidFill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133600" y="2331388"/>
            <a:ext cx="7010400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l"/>
            <a:r>
              <a:rPr lang="en-US" dirty="0" smtClean="0">
                <a:solidFill>
                  <a:srgbClr val="3366FF"/>
                </a:solidFill>
                <a:latin typeface="+mj-lt"/>
              </a:rPr>
              <a:t>2.            On </a:t>
            </a:r>
            <a:r>
              <a:rPr lang="en-US" dirty="0">
                <a:solidFill>
                  <a:srgbClr val="3366FF"/>
                </a:solidFill>
                <a:latin typeface="+mj-lt"/>
              </a:rPr>
              <a:t>the </a:t>
            </a:r>
            <a:r>
              <a:rPr lang="en-US" dirty="0">
                <a:solidFill>
                  <a:srgbClr val="062F67"/>
                </a:solidFill>
                <a:latin typeface="+mj-lt"/>
              </a:rPr>
              <a:t>method </a:t>
            </a:r>
            <a:r>
              <a:rPr lang="en-US" dirty="0">
                <a:solidFill>
                  <a:srgbClr val="3366FF"/>
                </a:solidFill>
                <a:latin typeface="+mj-lt"/>
              </a:rPr>
              <a:t>used to </a:t>
            </a:r>
            <a:r>
              <a:rPr lang="en-US" dirty="0">
                <a:solidFill>
                  <a:srgbClr val="062F67"/>
                </a:solidFill>
                <a:latin typeface="+mj-lt"/>
              </a:rPr>
              <a:t>track</a:t>
            </a:r>
            <a:r>
              <a:rPr lang="en-US" dirty="0">
                <a:solidFill>
                  <a:srgbClr val="3366FF"/>
                </a:solidFill>
                <a:latin typeface="+mj-lt"/>
              </a:rPr>
              <a:t> </a:t>
            </a:r>
            <a:r>
              <a:rPr lang="en-US" dirty="0" smtClean="0">
                <a:solidFill>
                  <a:srgbClr val="3366FF"/>
                </a:solidFill>
                <a:latin typeface="+mj-lt"/>
              </a:rPr>
              <a:t>system availabilities</a:t>
            </a:r>
            <a:endParaRPr lang="en-GB" dirty="0"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352800" y="2669527"/>
            <a:ext cx="4495800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l"/>
            <a:r>
              <a:rPr lang="en-US" dirty="0" smtClean="0">
                <a:solidFill>
                  <a:srgbClr val="3366FF"/>
                </a:solidFill>
                <a:latin typeface="+mj-lt"/>
              </a:rPr>
              <a:t>What tools were used?</a:t>
            </a:r>
            <a:endParaRPr lang="en-GB" dirty="0">
              <a:solidFill>
                <a:srgbClr val="3366FF"/>
              </a:solidFill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52400" y="3404520"/>
            <a:ext cx="1981200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l"/>
            <a:r>
              <a:rPr lang="en-US" u="sng" dirty="0" smtClean="0">
                <a:solidFill>
                  <a:srgbClr val="062F67"/>
                </a:solidFill>
                <a:latin typeface="+mj-lt"/>
              </a:rPr>
              <a:t>Looking Forward:</a:t>
            </a:r>
            <a:endParaRPr lang="en-GB" u="sng" dirty="0">
              <a:solidFill>
                <a:srgbClr val="062F67"/>
              </a:solidFill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133600" y="3404434"/>
            <a:ext cx="7010400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l"/>
            <a:r>
              <a:rPr lang="en-US" dirty="0" smtClean="0">
                <a:solidFill>
                  <a:srgbClr val="3366FF"/>
                </a:solidFill>
                <a:latin typeface="+mj-lt"/>
              </a:rPr>
              <a:t>1.           On the </a:t>
            </a:r>
            <a:r>
              <a:rPr lang="en-US" dirty="0" smtClean="0">
                <a:solidFill>
                  <a:srgbClr val="062F67"/>
                </a:solidFill>
                <a:latin typeface="+mj-lt"/>
              </a:rPr>
              <a:t>changes </a:t>
            </a:r>
            <a:r>
              <a:rPr lang="en-US" dirty="0" smtClean="0">
                <a:solidFill>
                  <a:srgbClr val="3366FF"/>
                </a:solidFill>
                <a:latin typeface="+mj-lt"/>
              </a:rPr>
              <a:t>to systems during LS1</a:t>
            </a:r>
            <a:endParaRPr lang="en-GB" dirty="0"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352800" y="3742573"/>
            <a:ext cx="5257800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l"/>
            <a:r>
              <a:rPr lang="en-US" dirty="0" smtClean="0">
                <a:solidFill>
                  <a:srgbClr val="3366FF"/>
                </a:solidFill>
                <a:latin typeface="+mj-lt"/>
              </a:rPr>
              <a:t>What will affect safety / availability?</a:t>
            </a:r>
            <a:endParaRPr lang="en-GB" dirty="0">
              <a:solidFill>
                <a:srgbClr val="3366FF"/>
              </a:solidFill>
              <a:latin typeface="+mj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352800" y="4094120"/>
            <a:ext cx="5257800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l"/>
            <a:r>
              <a:rPr lang="en-US" dirty="0" smtClean="0">
                <a:solidFill>
                  <a:srgbClr val="3366FF"/>
                </a:solidFill>
                <a:latin typeface="+mj-lt"/>
              </a:rPr>
              <a:t>What will be the sensitivity to operational conditions?</a:t>
            </a:r>
            <a:endParaRPr lang="en-GB" dirty="0">
              <a:solidFill>
                <a:srgbClr val="3366FF"/>
              </a:solidFill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133600" y="4664135"/>
            <a:ext cx="7010400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l"/>
            <a:r>
              <a:rPr lang="en-US" dirty="0" smtClean="0">
                <a:solidFill>
                  <a:srgbClr val="3366FF"/>
                </a:solidFill>
                <a:latin typeface="+mj-lt"/>
              </a:rPr>
              <a:t>2.            On </a:t>
            </a:r>
            <a:r>
              <a:rPr lang="en-US" dirty="0" smtClean="0">
                <a:solidFill>
                  <a:srgbClr val="062F67"/>
                </a:solidFill>
                <a:latin typeface="+mj-lt"/>
              </a:rPr>
              <a:t>future reliability studies</a:t>
            </a:r>
            <a:endParaRPr lang="en-GB" dirty="0">
              <a:latin typeface="+mj-lt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352800" y="5002274"/>
            <a:ext cx="4495800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l"/>
            <a:r>
              <a:rPr lang="en-US" dirty="0" smtClean="0">
                <a:solidFill>
                  <a:srgbClr val="3366FF"/>
                </a:solidFill>
                <a:latin typeface="+mj-lt"/>
              </a:rPr>
              <a:t>What studies are foreseen?</a:t>
            </a:r>
            <a:endParaRPr lang="en-GB" dirty="0">
              <a:solidFill>
                <a:srgbClr val="3366FF"/>
              </a:solidFill>
              <a:latin typeface="+mj-lt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133600" y="5535674"/>
            <a:ext cx="7010400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l"/>
            <a:r>
              <a:rPr lang="en-US" dirty="0" smtClean="0">
                <a:solidFill>
                  <a:srgbClr val="3366FF"/>
                </a:solidFill>
                <a:latin typeface="+mj-lt"/>
              </a:rPr>
              <a:t>3.            On </a:t>
            </a:r>
            <a:r>
              <a:rPr lang="en-US" dirty="0" smtClean="0">
                <a:solidFill>
                  <a:srgbClr val="062F67"/>
                </a:solidFill>
                <a:latin typeface="+mj-lt"/>
              </a:rPr>
              <a:t>future data collection</a:t>
            </a:r>
            <a:endParaRPr lang="en-GB" dirty="0">
              <a:latin typeface="+mj-lt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352800" y="5873813"/>
            <a:ext cx="4876800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l"/>
            <a:r>
              <a:rPr lang="en-US" dirty="0" smtClean="0">
                <a:solidFill>
                  <a:srgbClr val="3366FF"/>
                </a:solidFill>
                <a:latin typeface="+mj-lt"/>
              </a:rPr>
              <a:t>What tools will be used for data collection after LS1?</a:t>
            </a:r>
            <a:endParaRPr lang="en-GB" dirty="0">
              <a:solidFill>
                <a:srgbClr val="3366FF"/>
              </a:solidFill>
              <a:latin typeface="+mj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466" y="1592096"/>
            <a:ext cx="265853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dirty="0">
                <a:solidFill>
                  <a:srgbClr val="062F67"/>
                </a:solidFill>
                <a:latin typeface="Calibri"/>
              </a:rPr>
              <a:t>2010 – 2012</a:t>
            </a:r>
            <a:r>
              <a:rPr lang="en-US" dirty="0">
                <a:solidFill>
                  <a:srgbClr val="3366FF"/>
                </a:solidFill>
                <a:latin typeface="Calibri"/>
              </a:rPr>
              <a:t>: </a:t>
            </a:r>
            <a:r>
              <a:rPr lang="en-US" dirty="0" smtClean="0">
                <a:solidFill>
                  <a:srgbClr val="062F67"/>
                </a:solidFill>
                <a:latin typeface="Calibri"/>
              </a:rPr>
              <a:t>LHC</a:t>
            </a:r>
            <a:r>
              <a:rPr lang="en-US" dirty="0" smtClean="0">
                <a:solidFill>
                  <a:srgbClr val="3366FF"/>
                </a:solidFill>
                <a:latin typeface="Calibri"/>
              </a:rPr>
              <a:t> </a:t>
            </a:r>
            <a:r>
              <a:rPr lang="en-US" dirty="0">
                <a:solidFill>
                  <a:srgbClr val="3366FF"/>
                </a:solidFill>
                <a:latin typeface="Calibri"/>
              </a:rPr>
              <a:t>physics…</a:t>
            </a:r>
            <a:endParaRPr lang="en-GB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466" y="3859274"/>
            <a:ext cx="265853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dirty="0" smtClean="0">
                <a:solidFill>
                  <a:srgbClr val="062F67"/>
                </a:solidFill>
                <a:latin typeface="Calibri"/>
              </a:rPr>
              <a:t>Post-LS1: LHC</a:t>
            </a:r>
            <a:r>
              <a:rPr lang="en-US" dirty="0" smtClean="0">
                <a:solidFill>
                  <a:srgbClr val="3366FF"/>
                </a:solidFill>
                <a:latin typeface="Calibri"/>
              </a:rPr>
              <a:t> </a:t>
            </a:r>
            <a:r>
              <a:rPr lang="en-US" dirty="0">
                <a:solidFill>
                  <a:srgbClr val="3366FF"/>
                </a:solidFill>
                <a:latin typeface="Calibri"/>
              </a:rPr>
              <a:t>physics…</a:t>
            </a:r>
            <a:endParaRPr lang="en-GB" dirty="0">
              <a:solidFill>
                <a:srgbClr val="FFFFFF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74525121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8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74670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HL-LHC Baseline Parameter Set</a:t>
            </a: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828800"/>
            <a:ext cx="5629463" cy="4258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5540645" y="2270501"/>
            <a:ext cx="697424" cy="3673099"/>
          </a:xfrm>
          <a:prstGeom prst="rect">
            <a:avLst/>
          </a:prstGeom>
          <a:solidFill>
            <a:srgbClr val="00B050">
              <a:alpha val="25882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5566563" y="1897797"/>
            <a:ext cx="7072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B050"/>
                </a:solidFill>
              </a:rPr>
              <a:t>Baseline</a:t>
            </a:r>
            <a:endParaRPr lang="en-GB" sz="1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06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TODD primary master">
  <a:themeElements>
    <a:clrScheme name="BTODD Theme Colour Set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800080"/>
      </a:accent3>
      <a:accent4>
        <a:srgbClr val="FF6600"/>
      </a:accent4>
      <a:accent5>
        <a:srgbClr val="062F67"/>
      </a:accent5>
      <a:accent6>
        <a:srgbClr val="000000"/>
      </a:accent6>
      <a:hlink>
        <a:srgbClr val="1717FF"/>
      </a:hlink>
      <a:folHlink>
        <a:srgbClr val="0000CC"/>
      </a:folHlink>
    </a:clrScheme>
    <a:fontScheme name="BTODD Theme Font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TODD index 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BTODD primary master">
  <a:themeElements>
    <a:clrScheme name="BTODD Theme Colour Set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800080"/>
      </a:accent3>
      <a:accent4>
        <a:srgbClr val="FF6600"/>
      </a:accent4>
      <a:accent5>
        <a:srgbClr val="062F67"/>
      </a:accent5>
      <a:accent6>
        <a:srgbClr val="000000"/>
      </a:accent6>
      <a:hlink>
        <a:srgbClr val="1717FF"/>
      </a:hlink>
      <a:folHlink>
        <a:srgbClr val="0000CC"/>
      </a:folHlink>
    </a:clrScheme>
    <a:fontScheme name="BTODD Theme Font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32127</TotalTime>
  <Words>632</Words>
  <Application>Microsoft Office PowerPoint</Application>
  <PresentationFormat>On-screen Show (4:3)</PresentationFormat>
  <Paragraphs>81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BTODD primary master</vt:lpstr>
      <vt:lpstr>BTODD index master</vt:lpstr>
      <vt:lpstr>1_BTODD primary master</vt:lpstr>
      <vt:lpstr>PowerPoint Presentation</vt:lpstr>
      <vt:lpstr>Dependability vs Operation </vt:lpstr>
      <vt:lpstr>RLIUP &amp; Hi-Lumi vs Dependability</vt:lpstr>
      <vt:lpstr>There is a strong call to address this!</vt:lpstr>
      <vt:lpstr>Workshop Goals</vt:lpstr>
      <vt:lpstr>Workshop Goals</vt:lpstr>
      <vt:lpstr>Messages</vt:lpstr>
      <vt:lpstr>PowerPoint Presentation</vt:lpstr>
      <vt:lpstr>HL-LHC Baseline Parameter Set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LHC Beam Interlock System</dc:title>
  <dc:creator>benjamin todd</dc:creator>
  <cp:lastModifiedBy>Benjamin Todd</cp:lastModifiedBy>
  <cp:revision>855</cp:revision>
  <cp:lastPrinted>2012-12-10T13:29:21Z</cp:lastPrinted>
  <dcterms:created xsi:type="dcterms:W3CDTF">2004-05-13T09:14:00Z</dcterms:created>
  <dcterms:modified xsi:type="dcterms:W3CDTF">2013-11-27T15:49:58Z</dcterms:modified>
</cp:coreProperties>
</file>