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0" r:id="rId1"/>
    <p:sldMasterId id="2147483672" r:id="rId2"/>
  </p:sldMasterIdLst>
  <p:notesMasterIdLst>
    <p:notesMasterId r:id="rId63"/>
  </p:notesMasterIdLst>
  <p:handoutMasterIdLst>
    <p:handoutMasterId r:id="rId64"/>
  </p:handoutMasterIdLst>
  <p:sldIdLst>
    <p:sldId id="277" r:id="rId3"/>
    <p:sldId id="257" r:id="rId4"/>
    <p:sldId id="261" r:id="rId5"/>
    <p:sldId id="346" r:id="rId6"/>
    <p:sldId id="317" r:id="rId7"/>
    <p:sldId id="269" r:id="rId8"/>
    <p:sldId id="363" r:id="rId9"/>
    <p:sldId id="361" r:id="rId10"/>
    <p:sldId id="360" r:id="rId11"/>
    <p:sldId id="343" r:id="rId12"/>
    <p:sldId id="271" r:id="rId13"/>
    <p:sldId id="275" r:id="rId14"/>
    <p:sldId id="337" r:id="rId15"/>
    <p:sldId id="367" r:id="rId16"/>
    <p:sldId id="366" r:id="rId17"/>
    <p:sldId id="348" r:id="rId18"/>
    <p:sldId id="353" r:id="rId19"/>
    <p:sldId id="380" r:id="rId20"/>
    <p:sldId id="381" r:id="rId21"/>
    <p:sldId id="382" r:id="rId22"/>
    <p:sldId id="383" r:id="rId23"/>
    <p:sldId id="384" r:id="rId24"/>
    <p:sldId id="385" r:id="rId25"/>
    <p:sldId id="386" r:id="rId26"/>
    <p:sldId id="387" r:id="rId27"/>
    <p:sldId id="388" r:id="rId28"/>
    <p:sldId id="340" r:id="rId29"/>
    <p:sldId id="368" r:id="rId30"/>
    <p:sldId id="362" r:id="rId31"/>
    <p:sldId id="379" r:id="rId32"/>
    <p:sldId id="327" r:id="rId33"/>
    <p:sldId id="354" r:id="rId34"/>
    <p:sldId id="370" r:id="rId35"/>
    <p:sldId id="326" r:id="rId36"/>
    <p:sldId id="311" r:id="rId37"/>
    <p:sldId id="355" r:id="rId38"/>
    <p:sldId id="318" r:id="rId39"/>
    <p:sldId id="320" r:id="rId40"/>
    <p:sldId id="321" r:id="rId41"/>
    <p:sldId id="322" r:id="rId42"/>
    <p:sldId id="338" r:id="rId43"/>
    <p:sldId id="356" r:id="rId44"/>
    <p:sldId id="305" r:id="rId45"/>
    <p:sldId id="332" r:id="rId46"/>
    <p:sldId id="293" r:id="rId47"/>
    <p:sldId id="329" r:id="rId48"/>
    <p:sldId id="292" r:id="rId49"/>
    <p:sldId id="334" r:id="rId50"/>
    <p:sldId id="331" r:id="rId51"/>
    <p:sldId id="291" r:id="rId52"/>
    <p:sldId id="359" r:id="rId53"/>
    <p:sldId id="308" r:id="rId54"/>
    <p:sldId id="282" r:id="rId55"/>
    <p:sldId id="268" r:id="rId56"/>
    <p:sldId id="279" r:id="rId57"/>
    <p:sldId id="280" r:id="rId58"/>
    <p:sldId id="281" r:id="rId59"/>
    <p:sldId id="357" r:id="rId60"/>
    <p:sldId id="303" r:id="rId61"/>
    <p:sldId id="266" r:id="rId62"/>
  </p:sldIdLst>
  <p:sldSz cx="9144000" cy="6858000" type="screen4x3"/>
  <p:notesSz cx="6669088" cy="987266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3633"/>
          </a:xfrm>
          <a:prstGeom prst="rect">
            <a:avLst/>
          </a:prstGeom>
        </p:spPr>
        <p:txBody>
          <a:bodyPr vert="horz" lIns="90425" tIns="45213" rIns="90425" bIns="4521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3633"/>
          </a:xfrm>
          <a:prstGeom prst="rect">
            <a:avLst/>
          </a:prstGeom>
        </p:spPr>
        <p:txBody>
          <a:bodyPr vert="horz" lIns="90425" tIns="45213" rIns="90425" bIns="45213" rtlCol="0"/>
          <a:lstStyle>
            <a:lvl1pPr algn="r">
              <a:defRPr sz="1200"/>
            </a:lvl1pPr>
          </a:lstStyle>
          <a:p>
            <a:fld id="{471688FD-B8DA-4552-8D75-3C253C124BFF}" type="datetimeFigureOut">
              <a:rPr lang="en-GB" smtClean="0"/>
              <a:t>27/11/2013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889938" cy="493633"/>
          </a:xfrm>
          <a:prstGeom prst="rect">
            <a:avLst/>
          </a:prstGeom>
        </p:spPr>
        <p:txBody>
          <a:bodyPr vert="horz" lIns="90425" tIns="45213" rIns="90425" bIns="4521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7"/>
            <a:ext cx="2889938" cy="493633"/>
          </a:xfrm>
          <a:prstGeom prst="rect">
            <a:avLst/>
          </a:prstGeom>
        </p:spPr>
        <p:txBody>
          <a:bodyPr vert="horz" lIns="90425" tIns="45213" rIns="90425" bIns="45213" rtlCol="0" anchor="b"/>
          <a:lstStyle>
            <a:lvl1pPr algn="r">
              <a:defRPr sz="1200"/>
            </a:lvl1pPr>
          </a:lstStyle>
          <a:p>
            <a:fld id="{1A3921CD-A22E-4726-9E9F-AC1C98B99A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645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8420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573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lIns="91429" tIns="45714" rIns="91429" bIns="4571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7575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lIns="91429" tIns="45714" rIns="91429" bIns="4571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7575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598" y="4690068"/>
            <a:ext cx="5335893" cy="4442225"/>
          </a:xfrm>
          <a:prstGeom prst="rect">
            <a:avLst/>
          </a:prstGeom>
        </p:spPr>
        <p:txBody>
          <a:bodyPr lIns="90425" tIns="45213" rIns="90425" bIns="45213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24162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598" y="4690068"/>
            <a:ext cx="5335893" cy="4442225"/>
          </a:xfrm>
          <a:prstGeom prst="rect">
            <a:avLst/>
          </a:prstGeom>
        </p:spPr>
        <p:txBody>
          <a:bodyPr lIns="90425" tIns="45213" rIns="90425" bIns="45213"/>
          <a:lstStyle/>
          <a:p>
            <a:r>
              <a:rPr lang="en-US" dirty="0" smtClean="0"/>
              <a:t>TSDS is the failure of one TSU which</a:t>
            </a:r>
            <a:r>
              <a:rPr lang="en-US" baseline="0" dirty="0" smtClean="0"/>
              <a:t> properly triggered an synchronous dump – the actuation failed with 3 power supplies, detected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6506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598" y="4690068"/>
            <a:ext cx="5335893" cy="4442225"/>
          </a:xfrm>
          <a:prstGeom prst="rect">
            <a:avLst/>
          </a:prstGeom>
        </p:spPr>
        <p:txBody>
          <a:bodyPr lIns="90425" tIns="45213" rIns="90425" bIns="45213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1582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9827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lIns="91429" tIns="45714" rIns="91429" bIns="4571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7575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lIns="91429" tIns="45714" rIns="91429" bIns="4571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7575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lIns="91429" tIns="45714" rIns="91429" bIns="4571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757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lIns="91429" tIns="45714" rIns="91429" bIns="4571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757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lIns="91429" tIns="45714" rIns="91429" bIns="4571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7575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739775"/>
            <a:ext cx="4935538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66750" y="4689475"/>
            <a:ext cx="5335588" cy="4443413"/>
          </a:xfrm>
          <a:prstGeom prst="rect">
            <a:avLst/>
          </a:prstGeom>
        </p:spPr>
        <p:txBody>
          <a:bodyPr lIns="91429" tIns="45714" rIns="91429" bIns="45714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8757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92E2BEF-3091-4268-846F-92B8C7C98E8D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71545-078D-4F58-A9E5-58BE63BBCDB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E9B7C-2794-4CAA-ADC3-EBE7724DC30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64653"/>
                </a:solidFill>
              </a:rPr>
              <a:t>28 November 2013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Workshop Machine Availability for post LS1 LHC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7A41E1B-4F70-4964-A407-84C68BE8251C}" type="slidenum">
              <a:rPr lang="it-IT" smtClean="0">
                <a:solidFill>
                  <a:srgbClr val="464653"/>
                </a:solidFill>
              </a:rPr>
              <a:pPr/>
              <a:t>‹#›</a:t>
            </a:fld>
            <a:endParaRPr lang="it-IT">
              <a:solidFill>
                <a:srgbClr val="464653"/>
              </a:solidFill>
            </a:endParaRPr>
          </a:p>
        </p:txBody>
      </p:sp>
      <p:sp>
        <p:nvSpPr>
          <p:cNvPr id="21" name="Rettangolo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33" name="Rettangolo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22" name="Rettangolo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32" name="Rettangolo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390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28 November 2013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Workshop Machine Availability for post LS1 LHC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srgbClr val="464653"/>
                </a:solidFill>
              </a:rPr>
              <a:pPr/>
              <a:t>‹#›</a:t>
            </a:fld>
            <a:endParaRPr lang="it-IT">
              <a:solidFill>
                <a:srgbClr val="464653"/>
              </a:solidFill>
            </a:endParaRPr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76085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28 November 2013</a:t>
            </a:r>
            <a:endParaRPr lang="it-IT">
              <a:solidFill>
                <a:srgbClr val="DDE9EC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Workshop Machine Availability for post LS1 LHC</a:t>
            </a:r>
            <a:endParaRPr lang="it-IT">
              <a:solidFill>
                <a:srgbClr val="DDE9EC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7A41E1B-4F70-4964-A407-84C68BE8251C}" type="slidenum">
              <a:rPr lang="it-IT" smtClean="0">
                <a:solidFill>
                  <a:srgbClr val="DDE9EC"/>
                </a:solidFill>
              </a:rPr>
              <a:pPr/>
              <a:t>‹#›</a:t>
            </a:fld>
            <a:endParaRPr lang="it-IT">
              <a:solidFill>
                <a:srgbClr val="DDE9EC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4131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28 November 2013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Workshop Machine Availability for post LS1 LHC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srgbClr val="464653"/>
                </a:solidFill>
              </a:rPr>
              <a:pPr/>
              <a:t>‹#›</a:t>
            </a:fld>
            <a:endParaRPr lang="it-IT">
              <a:solidFill>
                <a:srgbClr val="464653"/>
              </a:solidFill>
            </a:endParaRPr>
          </a:p>
        </p:txBody>
      </p:sp>
      <p:sp>
        <p:nvSpPr>
          <p:cNvPr id="9" name="Segnaposto contenuto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335046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28 November 2013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Workshop Machine Availability for post LS1 LHC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srgbClr val="464653"/>
                </a:solidFill>
              </a:rPr>
              <a:pPr/>
              <a:t>‹#›</a:t>
            </a:fld>
            <a:endParaRPr lang="it-IT">
              <a:solidFill>
                <a:srgbClr val="464653"/>
              </a:solidFill>
            </a:endParaRPr>
          </a:p>
        </p:txBody>
      </p:sp>
      <p:sp>
        <p:nvSpPr>
          <p:cNvPr id="11" name="Segnaposto contenuto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15338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28 November 2013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Workshop Machine Availability for post LS1 LHC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srgbClr val="464653"/>
                </a:solidFill>
              </a:rPr>
              <a:pPr/>
              <a:t>‹#›</a:t>
            </a:fld>
            <a:endParaRPr lang="it-IT">
              <a:solidFill>
                <a:srgbClr val="464653"/>
              </a:solidFill>
            </a:endParaRPr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72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28 November 2013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Workshop Machine Availability for post LS1 LHC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srgbClr val="464653"/>
                </a:solidFill>
              </a:rPr>
              <a:pPr/>
              <a:t>‹#›</a:t>
            </a:fld>
            <a:endParaRPr lang="it-IT">
              <a:solidFill>
                <a:srgbClr val="464653"/>
              </a:solidFill>
            </a:endParaRPr>
          </a:p>
        </p:txBody>
      </p:sp>
      <p:sp>
        <p:nvSpPr>
          <p:cNvPr id="5" name="Connettore 1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6" name="Triangolo isosce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3494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28 November 2013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Workshop Machine Availability for post LS1 LHC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srgbClr val="464653"/>
                </a:solidFill>
              </a:rPr>
              <a:pPr/>
              <a:t>‹#›</a:t>
            </a:fld>
            <a:endParaRPr lang="it-IT">
              <a:solidFill>
                <a:srgbClr val="464653"/>
              </a:solidFill>
            </a:endParaRP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12" name="Segnaposto contenuto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85642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r">
              <a:defRPr sz="1100"/>
            </a:lvl1pPr>
          </a:lstStyle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>
              <a:defRPr sz="1100"/>
            </a:lvl1pPr>
          </a:lstStyle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fld id="{F7AAED82-0EEB-46D5-848F-4EDF0C384437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28 November 2013</a:t>
            </a:r>
            <a:endParaRPr lang="it-IT">
              <a:solidFill>
                <a:srgbClr val="DDE9EC"/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DE9EC"/>
                </a:solidFill>
              </a:rPr>
              <a:t>Workshop Machine Availability for post LS1 LHC</a:t>
            </a:r>
            <a:endParaRPr lang="it-IT">
              <a:solidFill>
                <a:srgbClr val="DDE9EC"/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srgbClr val="DDE9EC"/>
                </a:solidFill>
              </a:rPr>
              <a:pPr/>
              <a:t>‹#›</a:t>
            </a:fld>
            <a:endParaRPr lang="it-IT">
              <a:solidFill>
                <a:srgbClr val="DDE9EC"/>
              </a:solidFill>
            </a:endParaRPr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9" name="Triangolo isosce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5793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28 November 2013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Workshop Machine Availability for post LS1 LHC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srgbClr val="464653"/>
                </a:solidFill>
              </a:rPr>
              <a:pPr/>
              <a:t>‹#›</a:t>
            </a:fld>
            <a:endParaRPr lang="it-IT">
              <a:solidFill>
                <a:srgbClr val="46465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579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28 November 2013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</a:rPr>
              <a:t>Workshop Machine Availability for post LS1 LHC</a:t>
            </a:r>
            <a:endParaRPr lang="it-IT">
              <a:solidFill>
                <a:srgbClr val="46465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41E1B-4F70-4964-A407-84C68BE8251C}" type="slidenum">
              <a:rPr lang="it-IT" smtClean="0">
                <a:solidFill>
                  <a:srgbClr val="464653"/>
                </a:solidFill>
              </a:rPr>
              <a:pPr/>
              <a:t>‹#›</a:t>
            </a:fld>
            <a:endParaRPr lang="it-IT">
              <a:solidFill>
                <a:srgbClr val="464653"/>
              </a:solidFill>
            </a:endParaRPr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8" name="Triangolo isosce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027406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15D4E21-954B-477B-BD2B-54221D0E195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9FEB2-D74B-4F2C-AC3E-0E979B46957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7990E-3CB4-445D-A78E-CC3D3A09B5D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60D67-D258-41BB-AF67-FFC11D5F3E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9904E8-120C-468D-BBF4-D9FB61AA2CB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09FE3-40B2-4142-84F8-83BAF298AF4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4D75D-17AB-46D3-BE9A-F2D483890C0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B6FB2F8-C9B6-4262-9C10-B813B0AFDF6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4008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srgbClr val="464653"/>
                </a:solidFill>
                <a:latin typeface="Gill Sans MT"/>
              </a:rPr>
              <a:t>28 November 2013</a:t>
            </a:r>
            <a:endParaRPr lang="it-IT" b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smtClean="0">
                <a:solidFill>
                  <a:srgbClr val="464653"/>
                </a:solidFill>
                <a:latin typeface="Gill Sans MT"/>
              </a:rPr>
              <a:t>Workshop Machine Availability for post LS1 LHC</a:t>
            </a:r>
            <a:endParaRPr lang="it-IT" b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7A41E1B-4F70-4964-A407-84C68BE8251C}" type="slidenum">
              <a:rPr lang="it-IT" b="0" smtClean="0">
                <a:solidFill>
                  <a:srgbClr val="464653"/>
                </a:solidFill>
                <a:latin typeface="Gill Sans MT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it-IT" b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28" name="Connettore 1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29" name="Connettore 1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0" name="Triangolo isosce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375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LBDS overview on system analysis and design upgrades during LS1</a:t>
            </a:r>
            <a:endParaRPr lang="en-US" sz="2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59632" y="5085184"/>
            <a:ext cx="6858000" cy="533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Roberto Filippini, Etienne </a:t>
            </a:r>
            <a:r>
              <a:rPr lang="en-US" dirty="0" err="1" smtClean="0"/>
              <a:t>Carlier</a:t>
            </a:r>
            <a:r>
              <a:rPr lang="en-US" dirty="0" smtClean="0"/>
              <a:t>, Nicolas </a:t>
            </a:r>
            <a:r>
              <a:rPr lang="en-US" dirty="0" err="1" smtClean="0"/>
              <a:t>Magnin</a:t>
            </a:r>
            <a:r>
              <a:rPr lang="en-US" dirty="0" smtClean="0"/>
              <a:t>, Jan </a:t>
            </a:r>
            <a:r>
              <a:rPr lang="en-US" dirty="0" err="1" smtClean="0"/>
              <a:t>Uythoven</a:t>
            </a:r>
            <a:endParaRPr lang="en-US" dirty="0" smtClean="0"/>
          </a:p>
          <a:p>
            <a:r>
              <a:rPr lang="en-US" dirty="0" smtClean="0"/>
              <a:t>CERN </a:t>
            </a:r>
            <a:r>
              <a:rPr lang="en-US" dirty="0"/>
              <a:t>Workshop Machine Availability for post LS1 LHC</a:t>
            </a:r>
            <a:r>
              <a:rPr lang="en-US" dirty="0" smtClean="0"/>
              <a:t>, 28</a:t>
            </a:r>
            <a:r>
              <a:rPr lang="en-US" baseline="30000" dirty="0" smtClean="0"/>
              <a:t>th</a:t>
            </a:r>
            <a:r>
              <a:rPr lang="en-US" dirty="0" smtClean="0"/>
              <a:t> Nov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33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Tools and Methodologies - insights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60D67-D258-41BB-AF67-FFC11D5F3EBA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494549"/>
            <a:ext cx="1974850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ttangolo 6"/>
          <p:cNvSpPr/>
          <p:nvPr/>
        </p:nvSpPr>
        <p:spPr>
          <a:xfrm>
            <a:off x="566986" y="1534601"/>
            <a:ext cx="432682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Failure statistics</a:t>
            </a:r>
          </a:p>
          <a:p>
            <a:r>
              <a:rPr lang="en-GB" b="0" dirty="0" smtClean="0"/>
              <a:t>Statistical framework and inference tools</a:t>
            </a:r>
            <a:endParaRPr lang="en-GB" b="0" dirty="0"/>
          </a:p>
        </p:txBody>
      </p:sp>
      <p:sp>
        <p:nvSpPr>
          <p:cNvPr id="9" name="Rettangolo 8"/>
          <p:cNvSpPr/>
          <p:nvPr/>
        </p:nvSpPr>
        <p:spPr>
          <a:xfrm>
            <a:off x="956331" y="5101343"/>
            <a:ext cx="40477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Tracking reliability </a:t>
            </a:r>
          </a:p>
          <a:p>
            <a:r>
              <a:rPr lang="en-GB" b="0" dirty="0" smtClean="0"/>
              <a:t>Advanced reliability prediction models</a:t>
            </a:r>
            <a:endParaRPr lang="en-GB" b="0" dirty="0"/>
          </a:p>
        </p:txBody>
      </p:sp>
      <p:sp>
        <p:nvSpPr>
          <p:cNvPr id="10" name="Rettangolo 9"/>
          <p:cNvSpPr/>
          <p:nvPr/>
        </p:nvSpPr>
        <p:spPr>
          <a:xfrm>
            <a:off x="5940152" y="3300483"/>
            <a:ext cx="2377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Tracking availability</a:t>
            </a:r>
          </a:p>
        </p:txBody>
      </p:sp>
      <p:cxnSp>
        <p:nvCxnSpPr>
          <p:cNvPr id="8" name="Connettore 1 7"/>
          <p:cNvCxnSpPr>
            <a:stCxn id="7" idx="2"/>
          </p:cNvCxnSpPr>
          <p:nvPr/>
        </p:nvCxnSpPr>
        <p:spPr>
          <a:xfrm>
            <a:off x="2730399" y="2180932"/>
            <a:ext cx="617465" cy="527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1 11"/>
          <p:cNvCxnSpPr>
            <a:stCxn id="10" idx="1"/>
            <a:endCxn id="2050" idx="3"/>
          </p:cNvCxnSpPr>
          <p:nvPr/>
        </p:nvCxnSpPr>
        <p:spPr>
          <a:xfrm flipH="1">
            <a:off x="5106690" y="3485149"/>
            <a:ext cx="8334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>
            <a:stCxn id="9" idx="0"/>
          </p:cNvCxnSpPr>
          <p:nvPr/>
        </p:nvCxnSpPr>
        <p:spPr>
          <a:xfrm flipV="1">
            <a:off x="2980190" y="4475749"/>
            <a:ext cx="367674" cy="6255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ttangolo 9"/>
          <p:cNvSpPr/>
          <p:nvPr/>
        </p:nvSpPr>
        <p:spPr>
          <a:xfrm>
            <a:off x="6876256" y="4226586"/>
            <a:ext cx="1757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0" dirty="0" smtClean="0"/>
              <a:t>Safety trade-off</a:t>
            </a:r>
          </a:p>
        </p:txBody>
      </p:sp>
      <p:cxnSp>
        <p:nvCxnSpPr>
          <p:cNvPr id="11" name="Straight Connector 10"/>
          <p:cNvCxnSpPr>
            <a:stCxn id="10" idx="2"/>
            <a:endCxn id="13" idx="0"/>
          </p:cNvCxnSpPr>
          <p:nvPr/>
        </p:nvCxnSpPr>
        <p:spPr>
          <a:xfrm>
            <a:off x="7128972" y="3669815"/>
            <a:ext cx="626211" cy="5567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ttangolo 9"/>
          <p:cNvSpPr/>
          <p:nvPr/>
        </p:nvSpPr>
        <p:spPr>
          <a:xfrm>
            <a:off x="4893812" y="4732011"/>
            <a:ext cx="2027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0" dirty="0" smtClean="0"/>
              <a:t>Availability figures</a:t>
            </a:r>
          </a:p>
        </p:txBody>
      </p:sp>
      <p:cxnSp>
        <p:nvCxnSpPr>
          <p:cNvPr id="18" name="Connettore 1 17"/>
          <p:cNvCxnSpPr>
            <a:stCxn id="10" idx="2"/>
            <a:endCxn id="17" idx="0"/>
          </p:cNvCxnSpPr>
          <p:nvPr/>
        </p:nvCxnSpPr>
        <p:spPr>
          <a:xfrm flipH="1">
            <a:off x="5907391" y="3669815"/>
            <a:ext cx="1221581" cy="10621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42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statistical analysis framework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52409" y="1412776"/>
            <a:ext cx="7819991" cy="1240756"/>
            <a:chOff x="323528" y="1540172"/>
            <a:chExt cx="7819991" cy="1240756"/>
          </a:xfrm>
        </p:grpSpPr>
        <p:sp>
          <p:nvSpPr>
            <p:cNvPr id="8" name="TextBox 7"/>
            <p:cNvSpPr txBox="1"/>
            <p:nvPr/>
          </p:nvSpPr>
          <p:spPr>
            <a:xfrm>
              <a:off x="6041039" y="1540172"/>
              <a:ext cx="21024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0" dirty="0" smtClean="0"/>
                <a:t>Raw data 2010-2012 IN</a:t>
              </a:r>
              <a:endParaRPr lang="en-GB" sz="1400" b="0" dirty="0"/>
            </a:p>
          </p:txBody>
        </p:sp>
        <p:sp>
          <p:nvSpPr>
            <p:cNvPr id="10" name="Right Arrow 9"/>
            <p:cNvSpPr/>
            <p:nvPr/>
          </p:nvSpPr>
          <p:spPr>
            <a:xfrm rot="10800000">
              <a:off x="5624756" y="1628101"/>
              <a:ext cx="263046" cy="13192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899592" y="2780928"/>
              <a:ext cx="6479998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23528" y="2431921"/>
              <a:ext cx="24482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/>
                <a:t>PHASE 1 </a:t>
              </a:r>
              <a:r>
                <a:rPr lang="en-US" sz="1400" b="0" dirty="0" smtClean="0"/>
                <a:t>– Censoring data</a:t>
              </a:r>
              <a:endParaRPr lang="en-GB" sz="1400" b="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5536" y="2780928"/>
            <a:ext cx="7956884" cy="3404121"/>
            <a:chOff x="395536" y="2852936"/>
            <a:chExt cx="7956884" cy="3404121"/>
          </a:xfrm>
        </p:grpSpPr>
        <p:sp>
          <p:nvSpPr>
            <p:cNvPr id="7" name="TextBox 6"/>
            <p:cNvSpPr txBox="1"/>
            <p:nvPr/>
          </p:nvSpPr>
          <p:spPr>
            <a:xfrm>
              <a:off x="7236296" y="3803850"/>
              <a:ext cx="11161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dirty="0" smtClean="0"/>
                <a:t>Predictions 2003-2006</a:t>
              </a:r>
              <a:endParaRPr lang="en-GB" sz="1400" b="0" dirty="0"/>
            </a:p>
          </p:txBody>
        </p:sp>
        <p:sp>
          <p:nvSpPr>
            <p:cNvPr id="9" name="Right Arrow 8"/>
            <p:cNvSpPr/>
            <p:nvPr/>
          </p:nvSpPr>
          <p:spPr>
            <a:xfrm flipH="1">
              <a:off x="6803618" y="3874243"/>
              <a:ext cx="288661" cy="136214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624756" y="5949280"/>
              <a:ext cx="22596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0" dirty="0" smtClean="0"/>
                <a:t>Reliability models OUT</a:t>
              </a:r>
              <a:endParaRPr lang="en-GB" sz="1400" b="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536" y="2852936"/>
              <a:ext cx="302433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/>
                <a:t>PHASE 2</a:t>
              </a:r>
              <a:r>
                <a:rPr lang="en-US" sz="1400" b="0" dirty="0" smtClean="0"/>
                <a:t> – Statistics and validation</a:t>
              </a:r>
              <a:endParaRPr lang="en-GB" sz="1400" b="0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434" y="1268760"/>
            <a:ext cx="3099814" cy="5073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959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Failure modes and statistics – MKD system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447"/>
          <a:stretch/>
        </p:blipFill>
        <p:spPr bwMode="auto">
          <a:xfrm>
            <a:off x="1606399" y="1916832"/>
            <a:ext cx="5873750" cy="4560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467544" y="1340768"/>
            <a:ext cx="3096344" cy="1224136"/>
            <a:chOff x="467544" y="1340768"/>
            <a:chExt cx="3096344" cy="1224136"/>
          </a:xfrm>
        </p:grpSpPr>
        <p:sp>
          <p:nvSpPr>
            <p:cNvPr id="4" name="TextBox 3"/>
            <p:cNvSpPr txBox="1"/>
            <p:nvPr/>
          </p:nvSpPr>
          <p:spPr>
            <a:xfrm>
              <a:off x="467544" y="1340768"/>
              <a:ext cx="24482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Failure mode and identifier</a:t>
              </a:r>
              <a:endParaRPr lang="en-GB" sz="1200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1835696" y="2276872"/>
              <a:ext cx="1728192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 flipV="1">
              <a:off x="1475656" y="1617767"/>
              <a:ext cx="576064" cy="65910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3203848" y="1352742"/>
            <a:ext cx="1296144" cy="1212162"/>
            <a:chOff x="3203848" y="1352742"/>
            <a:chExt cx="1296144" cy="1212162"/>
          </a:xfrm>
        </p:grpSpPr>
        <p:sp>
          <p:nvSpPr>
            <p:cNvPr id="9" name="TextBox 8"/>
            <p:cNvSpPr txBox="1"/>
            <p:nvPr/>
          </p:nvSpPr>
          <p:spPr>
            <a:xfrm>
              <a:off x="3203848" y="1352742"/>
              <a:ext cx="1296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# components</a:t>
              </a:r>
              <a:endParaRPr lang="en-GB" sz="1200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635896" y="2276872"/>
              <a:ext cx="864096" cy="288032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>
              <a:stCxn id="10" idx="0"/>
            </p:cNvCxnSpPr>
            <p:nvPr/>
          </p:nvCxnSpPr>
          <p:spPr>
            <a:xfrm flipH="1" flipV="1">
              <a:off x="3743908" y="1629741"/>
              <a:ext cx="324036" cy="64713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076056" y="1340767"/>
            <a:ext cx="1440160" cy="1212418"/>
            <a:chOff x="5076056" y="1340767"/>
            <a:chExt cx="1440160" cy="1212418"/>
          </a:xfrm>
        </p:grpSpPr>
        <p:sp>
          <p:nvSpPr>
            <p:cNvPr id="13" name="TextBox 12"/>
            <p:cNvSpPr txBox="1"/>
            <p:nvPr/>
          </p:nvSpPr>
          <p:spPr>
            <a:xfrm>
              <a:off x="5148064" y="1340767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Time to Failure</a:t>
              </a:r>
              <a:endParaRPr lang="en-GB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076056" y="2265153"/>
              <a:ext cx="864096" cy="288032"/>
            </a:xfrm>
            <a:prstGeom prst="rect">
              <a:avLst/>
            </a:prstGeom>
            <a:noFill/>
            <a:ln w="285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/>
            <p:cNvCxnSpPr>
              <a:stCxn id="14" idx="0"/>
            </p:cNvCxnSpPr>
            <p:nvPr/>
          </p:nvCxnSpPr>
          <p:spPr>
            <a:xfrm flipV="1">
              <a:off x="5508104" y="1629741"/>
              <a:ext cx="144016" cy="6354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6084168" y="1505417"/>
            <a:ext cx="2016224" cy="1208418"/>
            <a:chOff x="6084168" y="1505417"/>
            <a:chExt cx="2016224" cy="1208418"/>
          </a:xfrm>
        </p:grpSpPr>
        <p:sp>
          <p:nvSpPr>
            <p:cNvPr id="17" name="TextBox 16"/>
            <p:cNvSpPr txBox="1"/>
            <p:nvPr/>
          </p:nvSpPr>
          <p:spPr>
            <a:xfrm>
              <a:off x="6732240" y="1505417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Hypothesis test</a:t>
              </a:r>
              <a:endParaRPr lang="en-GB" sz="1200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084168" y="2425803"/>
              <a:ext cx="648072" cy="288032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" name="Straight Arrow Connector 18"/>
            <p:cNvCxnSpPr>
              <a:stCxn id="18" idx="0"/>
            </p:cNvCxnSpPr>
            <p:nvPr/>
          </p:nvCxnSpPr>
          <p:spPr>
            <a:xfrm flipV="1">
              <a:off x="6408204" y="1782416"/>
              <a:ext cx="828092" cy="64338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12</a:t>
            </a:fld>
            <a:endParaRPr lang="en-GB" dirty="0"/>
          </a:p>
        </p:txBody>
      </p:sp>
      <p:grpSp>
        <p:nvGrpSpPr>
          <p:cNvPr id="28" name="Group 27"/>
          <p:cNvGrpSpPr/>
          <p:nvPr/>
        </p:nvGrpSpPr>
        <p:grpSpPr>
          <a:xfrm>
            <a:off x="5041364" y="2863969"/>
            <a:ext cx="3777573" cy="891163"/>
            <a:chOff x="5041364" y="2863969"/>
            <a:chExt cx="3777573" cy="891163"/>
          </a:xfrm>
        </p:grpSpPr>
        <p:sp>
          <p:nvSpPr>
            <p:cNvPr id="22" name="Oval 21"/>
            <p:cNvSpPr/>
            <p:nvPr/>
          </p:nvSpPr>
          <p:spPr>
            <a:xfrm>
              <a:off x="5667360" y="3326512"/>
              <a:ext cx="432048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/>
            <p:cNvSpPr/>
            <p:nvPr/>
          </p:nvSpPr>
          <p:spPr>
            <a:xfrm>
              <a:off x="5041364" y="3467100"/>
              <a:ext cx="432048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Arrow Connector 24"/>
            <p:cNvCxnSpPr>
              <a:stCxn id="24" idx="6"/>
              <a:endCxn id="22" idx="2"/>
            </p:cNvCxnSpPr>
            <p:nvPr/>
          </p:nvCxnSpPr>
          <p:spPr>
            <a:xfrm flipV="1">
              <a:off x="5473412" y="3470528"/>
              <a:ext cx="193948" cy="140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endCxn id="29" idx="1"/>
            </p:cNvCxnSpPr>
            <p:nvPr/>
          </p:nvCxnSpPr>
          <p:spPr>
            <a:xfrm flipV="1">
              <a:off x="6099408" y="3164051"/>
              <a:ext cx="1351377" cy="30647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7450785" y="2863969"/>
              <a:ext cx="1368152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Validation </a:t>
              </a:r>
            </a:p>
            <a:p>
              <a:r>
                <a:rPr lang="en-US" sz="1050" b="0" dirty="0" smtClean="0"/>
                <a:t>most conservative value is kept</a:t>
              </a:r>
              <a:endParaRPr lang="en-GB" sz="1050" b="0" dirty="0"/>
            </a:p>
          </p:txBody>
        </p:sp>
      </p:grpSp>
      <p:grpSp>
        <p:nvGrpSpPr>
          <p:cNvPr id="2048" name="Group 2047"/>
          <p:cNvGrpSpPr/>
          <p:nvPr/>
        </p:nvGrpSpPr>
        <p:grpSpPr>
          <a:xfrm>
            <a:off x="6775096" y="1922599"/>
            <a:ext cx="2151853" cy="630586"/>
            <a:chOff x="6775096" y="1922599"/>
            <a:chExt cx="2151853" cy="630586"/>
          </a:xfrm>
        </p:grpSpPr>
        <p:sp>
          <p:nvSpPr>
            <p:cNvPr id="23" name="Rectangle 22"/>
            <p:cNvSpPr/>
            <p:nvPr/>
          </p:nvSpPr>
          <p:spPr>
            <a:xfrm>
              <a:off x="6775096" y="2276872"/>
              <a:ext cx="705053" cy="276313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342773" y="1922599"/>
              <a:ext cx="15841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Time to recovery</a:t>
              </a:r>
              <a:endParaRPr lang="en-GB" sz="1200" dirty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7480149" y="2199598"/>
              <a:ext cx="476227" cy="20957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52104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645" y="3284984"/>
            <a:ext cx="3855958" cy="300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Advanced models for reliability prediction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>
          <a:xfrm>
            <a:off x="473995" y="1291208"/>
            <a:ext cx="8229600" cy="184976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Goal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 smtClean="0"/>
              <a:t>How to capture anomalies from observations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 smtClean="0"/>
              <a:t>Reliability growth models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 smtClean="0"/>
              <a:t>Interaction-dependency models (CCF)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/>
              <a:t>Inaccurate diagnostics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 smtClean="0"/>
              <a:t>Stress models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GB" dirty="0" smtClean="0"/>
              <a:t>Failure </a:t>
            </a:r>
            <a:r>
              <a:rPr lang="en-GB" dirty="0"/>
              <a:t>on demand</a:t>
            </a:r>
          </a:p>
          <a:p>
            <a:pPr lvl="1"/>
            <a:endParaRPr lang="en-GB" dirty="0" smtClean="0"/>
          </a:p>
        </p:txBody>
      </p:sp>
      <p:sp>
        <p:nvSpPr>
          <p:cNvPr id="7" name="Oval 6"/>
          <p:cNvSpPr/>
          <p:nvPr/>
        </p:nvSpPr>
        <p:spPr>
          <a:xfrm>
            <a:off x="2843808" y="5100716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4444779" y="4838940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4444779" y="5305293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652120" y="4603315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452320" y="4786287"/>
            <a:ext cx="288032" cy="28803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CasellaDiTesto 16"/>
          <p:cNvSpPr txBox="1"/>
          <p:nvPr/>
        </p:nvSpPr>
        <p:spPr>
          <a:xfrm>
            <a:off x="6876256" y="5193398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Failure on demand</a:t>
            </a:r>
          </a:p>
          <a:p>
            <a:r>
              <a:rPr lang="en-GB" sz="1400" b="0" dirty="0" smtClean="0"/>
              <a:t>Model apart</a:t>
            </a:r>
          </a:p>
        </p:txBody>
      </p:sp>
      <p:sp>
        <p:nvSpPr>
          <p:cNvPr id="8" name="Oval 7"/>
          <p:cNvSpPr/>
          <p:nvPr/>
        </p:nvSpPr>
        <p:spPr>
          <a:xfrm>
            <a:off x="3923928" y="5324527"/>
            <a:ext cx="144016" cy="1440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032162" y="5030170"/>
            <a:ext cx="448397" cy="294357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8" idx="6"/>
            <a:endCxn id="10" idx="2"/>
          </p:cNvCxnSpPr>
          <p:nvPr/>
        </p:nvCxnSpPr>
        <p:spPr>
          <a:xfrm>
            <a:off x="4067944" y="5396535"/>
            <a:ext cx="376835" cy="52774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4067944" y="4770392"/>
            <a:ext cx="1584176" cy="576894"/>
          </a:xfrm>
          <a:prstGeom prst="straightConnector1">
            <a:avLst/>
          </a:prstGeom>
          <a:ln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755576" y="1628801"/>
            <a:ext cx="270752" cy="1353750"/>
            <a:chOff x="755576" y="1628800"/>
            <a:chExt cx="288032" cy="1440160"/>
          </a:xfrm>
        </p:grpSpPr>
        <p:sp>
          <p:nvSpPr>
            <p:cNvPr id="18" name="Oval 17"/>
            <p:cNvSpPr/>
            <p:nvPr/>
          </p:nvSpPr>
          <p:spPr>
            <a:xfrm>
              <a:off x="755576" y="1628800"/>
              <a:ext cx="288032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755576" y="1922697"/>
              <a:ext cx="288032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1" name="Oval 20"/>
            <p:cNvSpPr/>
            <p:nvPr/>
          </p:nvSpPr>
          <p:spPr>
            <a:xfrm>
              <a:off x="755576" y="2207725"/>
              <a:ext cx="288032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755576" y="2492896"/>
              <a:ext cx="288032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755576" y="2780928"/>
              <a:ext cx="288032" cy="2880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5</a:t>
              </a: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CasellaDiTesto 16"/>
          <p:cNvSpPr txBox="1"/>
          <p:nvPr/>
        </p:nvSpPr>
        <p:spPr>
          <a:xfrm>
            <a:off x="5436096" y="2563436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Component Failure rates </a:t>
            </a:r>
            <a:r>
              <a:rPr lang="en-GB" sz="1400" b="0" dirty="0" smtClean="0"/>
              <a:t>should always stay in the flat region</a:t>
            </a:r>
          </a:p>
        </p:txBody>
      </p:sp>
      <p:cxnSp>
        <p:nvCxnSpPr>
          <p:cNvPr id="17" name="Connettore 4 16"/>
          <p:cNvCxnSpPr>
            <a:stCxn id="25" idx="1"/>
            <a:endCxn id="1027" idx="0"/>
          </p:cNvCxnSpPr>
          <p:nvPr/>
        </p:nvCxnSpPr>
        <p:spPr>
          <a:xfrm rot="10800000" flipV="1">
            <a:off x="4173624" y="2825046"/>
            <a:ext cx="1262472" cy="459938"/>
          </a:xfrm>
          <a:prstGeom prst="bentConnector2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87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Availability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Narrow scope</a:t>
            </a:r>
          </a:p>
          <a:p>
            <a:pPr lvl="1"/>
            <a:r>
              <a:rPr lang="en-GB" dirty="0" smtClean="0"/>
              <a:t>Faults that only manifest in operation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>
                <a:sym typeface="Wingdings" panose="05000000000000000000" pitchFamily="2" charset="2"/>
              </a:rPr>
              <a:t>f</a:t>
            </a:r>
            <a:r>
              <a:rPr lang="en-GB" dirty="0" smtClean="0"/>
              <a:t>alse beam dumps</a:t>
            </a:r>
          </a:p>
          <a:p>
            <a:endParaRPr lang="en-GB" dirty="0"/>
          </a:p>
          <a:p>
            <a:r>
              <a:rPr lang="en-GB" dirty="0" smtClean="0"/>
              <a:t>Large scope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ny fault that impacts (and retards) on the operation schedule</a:t>
            </a:r>
          </a:p>
          <a:p>
            <a:endParaRPr lang="en-GB" dirty="0"/>
          </a:p>
          <a:p>
            <a:r>
              <a:rPr lang="en-GB" dirty="0" smtClean="0"/>
              <a:t>Systemic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balance safety and availability</a:t>
            </a:r>
          </a:p>
          <a:p>
            <a:pPr lvl="1"/>
            <a:r>
              <a:rPr lang="en-GB" dirty="0" smtClean="0"/>
              <a:t>Is the system protected or overprotected?</a:t>
            </a:r>
          </a:p>
          <a:p>
            <a:pPr lvl="1"/>
            <a:r>
              <a:rPr lang="en-GB" dirty="0" smtClean="0"/>
              <a:t>Safety margins and safety policies</a:t>
            </a:r>
          </a:p>
          <a:p>
            <a:pPr lvl="1"/>
            <a:r>
              <a:rPr lang="en-GB" dirty="0" smtClean="0"/>
              <a:t>Trade-off and optimization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150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02" name="Group 4101"/>
          <p:cNvGrpSpPr/>
          <p:nvPr/>
        </p:nvGrpSpPr>
        <p:grpSpPr>
          <a:xfrm>
            <a:off x="1187624" y="2325516"/>
            <a:ext cx="6048672" cy="3384376"/>
            <a:chOff x="1187624" y="2564904"/>
            <a:chExt cx="6048672" cy="3384376"/>
          </a:xfrm>
        </p:grpSpPr>
        <p:sp>
          <p:nvSpPr>
            <p:cNvPr id="30" name="Oval 29"/>
            <p:cNvSpPr/>
            <p:nvPr/>
          </p:nvSpPr>
          <p:spPr>
            <a:xfrm>
              <a:off x="1187624" y="2564904"/>
              <a:ext cx="6048672" cy="33843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endParaRPr lang="en-US" sz="1100" dirty="0">
                <a:solidFill>
                  <a:schemeClr val="bg1"/>
                </a:solidFill>
              </a:endParaRPr>
            </a:p>
            <a:p>
              <a:pPr algn="ctr"/>
              <a:endParaRPr lang="en-US" sz="11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UNSAFE</a:t>
              </a:r>
              <a:endParaRPr lang="en-GB" sz="1100" dirty="0">
                <a:solidFill>
                  <a:schemeClr val="bg1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3172790" y="5524829"/>
              <a:ext cx="144016" cy="140416"/>
            </a:xfrm>
            <a:prstGeom prst="ellipse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691680" y="2505536"/>
            <a:ext cx="4968552" cy="2808312"/>
            <a:chOff x="1691680" y="2636912"/>
            <a:chExt cx="4968552" cy="2880320"/>
          </a:xfrm>
        </p:grpSpPr>
        <p:sp>
          <p:nvSpPr>
            <p:cNvPr id="23" name="Oval 22"/>
            <p:cNvSpPr/>
            <p:nvPr/>
          </p:nvSpPr>
          <p:spPr>
            <a:xfrm>
              <a:off x="1691680" y="2636912"/>
              <a:ext cx="4968552" cy="288032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Degraded NON acceptable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5301674" y="5013176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339752" y="2613548"/>
            <a:ext cx="3528392" cy="2160240"/>
            <a:chOff x="2339752" y="2852936"/>
            <a:chExt cx="3528392" cy="2160240"/>
          </a:xfrm>
        </p:grpSpPr>
        <p:sp>
          <p:nvSpPr>
            <p:cNvPr id="16" name="Oval 15"/>
            <p:cNvSpPr/>
            <p:nvPr/>
          </p:nvSpPr>
          <p:spPr>
            <a:xfrm>
              <a:off x="2339752" y="2852936"/>
              <a:ext cx="3528392" cy="2160240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Degraded acceptable</a:t>
              </a:r>
              <a:endParaRPr lang="en-GB" sz="1100" dirty="0">
                <a:solidFill>
                  <a:schemeClr val="tx1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5342996" y="430139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771800" y="2755783"/>
            <a:ext cx="2592287" cy="1605644"/>
            <a:chOff x="2771800" y="2995171"/>
            <a:chExt cx="2592287" cy="1605644"/>
          </a:xfrm>
        </p:grpSpPr>
        <p:sp>
          <p:nvSpPr>
            <p:cNvPr id="8" name="Oval 7"/>
            <p:cNvSpPr/>
            <p:nvPr/>
          </p:nvSpPr>
          <p:spPr>
            <a:xfrm>
              <a:off x="2771800" y="2995171"/>
              <a:ext cx="2592287" cy="1605644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endParaRPr lang="en-US" sz="1100" dirty="0" smtClean="0">
                <a:solidFill>
                  <a:schemeClr val="tx1"/>
                </a:solidFill>
              </a:endParaRPr>
            </a:p>
            <a:p>
              <a:pPr algn="ctr"/>
              <a:endParaRPr lang="en-US" sz="1100" dirty="0">
                <a:solidFill>
                  <a:schemeClr val="tx1"/>
                </a:solidFill>
              </a:endParaRPr>
            </a:p>
            <a:p>
              <a:pPr algn="ctr"/>
              <a:r>
                <a:rPr lang="en-US" sz="1050" dirty="0" smtClean="0">
                  <a:solidFill>
                    <a:schemeClr val="tx1"/>
                  </a:solidFill>
                </a:rPr>
                <a:t>Degraded acceptable</a:t>
              </a:r>
              <a:endParaRPr lang="en-GB" sz="1050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3027043" y="4041068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margins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201688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A state based approach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safety by design guarantees that failures do not develop further and let the system operate at sufficient safety margins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3172790" y="2973588"/>
            <a:ext cx="1759250" cy="936104"/>
            <a:chOff x="3172790" y="3212976"/>
            <a:chExt cx="1759250" cy="936104"/>
          </a:xfrm>
        </p:grpSpPr>
        <p:sp>
          <p:nvSpPr>
            <p:cNvPr id="5" name="Oval 4"/>
            <p:cNvSpPr/>
            <p:nvPr/>
          </p:nvSpPr>
          <p:spPr>
            <a:xfrm>
              <a:off x="3172790" y="3212976"/>
              <a:ext cx="1759250" cy="936104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Nominal state</a:t>
              </a:r>
            </a:p>
            <a:p>
              <a:pPr algn="ctr"/>
              <a:endParaRPr lang="en-US" sz="1200" dirty="0"/>
            </a:p>
            <a:p>
              <a:pPr algn="ctr"/>
              <a:endParaRPr lang="en-GB" sz="1200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3980407" y="3653977"/>
              <a:ext cx="144016" cy="14401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4" name="Curved Connector 13"/>
          <p:cNvCxnSpPr>
            <a:stCxn id="10" idx="1"/>
            <a:endCxn id="12" idx="0"/>
          </p:cNvCxnSpPr>
          <p:nvPr/>
        </p:nvCxnSpPr>
        <p:spPr>
          <a:xfrm rot="16200000" flipH="1" flipV="1">
            <a:off x="3367275" y="3167456"/>
            <a:ext cx="366000" cy="902447"/>
          </a:xfrm>
          <a:prstGeom prst="curvedConnector3">
            <a:avLst>
              <a:gd name="adj1" fmla="val -68222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urved Connector 19"/>
          <p:cNvCxnSpPr>
            <a:stCxn id="10" idx="7"/>
            <a:endCxn id="19" idx="0"/>
          </p:cNvCxnSpPr>
          <p:nvPr/>
        </p:nvCxnSpPr>
        <p:spPr>
          <a:xfrm rot="16200000" flipH="1">
            <a:off x="4446003" y="3093009"/>
            <a:ext cx="626330" cy="1311672"/>
          </a:xfrm>
          <a:prstGeom prst="curvedConnector3">
            <a:avLst>
              <a:gd name="adj1" fmla="val -3986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urved Connector 26"/>
          <p:cNvCxnSpPr>
            <a:stCxn id="10" idx="6"/>
            <a:endCxn id="24" idx="0"/>
          </p:cNvCxnSpPr>
          <p:nvPr/>
        </p:nvCxnSpPr>
        <p:spPr>
          <a:xfrm>
            <a:off x="4124423" y="3486597"/>
            <a:ext cx="1249259" cy="1335796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96" name="Curved Connector 4095"/>
          <p:cNvCxnSpPr>
            <a:stCxn id="10" idx="1"/>
            <a:endCxn id="31" idx="0"/>
          </p:cNvCxnSpPr>
          <p:nvPr/>
        </p:nvCxnSpPr>
        <p:spPr>
          <a:xfrm rot="16200000" flipH="1" flipV="1">
            <a:off x="2698267" y="3982210"/>
            <a:ext cx="1849761" cy="756700"/>
          </a:xfrm>
          <a:prstGeom prst="curvedConnector3">
            <a:avLst>
              <a:gd name="adj1" fmla="val -1349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012160" y="4136493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Zero safety margin</a:t>
            </a:r>
          </a:p>
          <a:p>
            <a:pPr algn="r"/>
            <a:r>
              <a:rPr lang="en-US" sz="1200" b="0" dirty="0" smtClean="0"/>
              <a:t>near miss/single point of failure</a:t>
            </a:r>
            <a:endParaRPr lang="en-GB" sz="1200" b="0" dirty="0"/>
          </a:p>
        </p:txBody>
      </p:sp>
      <p:sp>
        <p:nvSpPr>
          <p:cNvPr id="40" name="TextBox 39"/>
          <p:cNvSpPr txBox="1"/>
          <p:nvPr/>
        </p:nvSpPr>
        <p:spPr>
          <a:xfrm>
            <a:off x="6660232" y="3558605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/>
              <a:t>1</a:t>
            </a:r>
            <a:r>
              <a:rPr lang="en-US" sz="1200" dirty="0" smtClean="0"/>
              <a:t> safety margin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660232" y="3015979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2 safety margin</a:t>
            </a:r>
          </a:p>
        </p:txBody>
      </p:sp>
      <p:cxnSp>
        <p:nvCxnSpPr>
          <p:cNvPr id="4104" name="Straight Arrow Connector 4103"/>
          <p:cNvCxnSpPr>
            <a:stCxn id="16" idx="6"/>
          </p:cNvCxnSpPr>
          <p:nvPr/>
        </p:nvCxnSpPr>
        <p:spPr>
          <a:xfrm>
            <a:off x="5868144" y="3693668"/>
            <a:ext cx="1584176" cy="0"/>
          </a:xfrm>
          <a:prstGeom prst="straightConnector1">
            <a:avLst/>
          </a:prstGeom>
          <a:ln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220072" y="3191669"/>
            <a:ext cx="2232248" cy="0"/>
          </a:xfrm>
          <a:prstGeom prst="straightConnector1">
            <a:avLst/>
          </a:prstGeom>
          <a:ln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6516216" y="4269732"/>
            <a:ext cx="936104" cy="0"/>
          </a:xfrm>
          <a:prstGeom prst="straightConnector1">
            <a:avLst/>
          </a:prstGeom>
          <a:ln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8" name="Date Placeholder 410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4109" name="Footer Placeholder 410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4110" name="Slide Number Placeholder 410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15</a:t>
            </a:fld>
            <a:endParaRPr lang="en-GB" dirty="0"/>
          </a:p>
        </p:txBody>
      </p:sp>
      <p:grpSp>
        <p:nvGrpSpPr>
          <p:cNvPr id="26" name="Group 25"/>
          <p:cNvGrpSpPr/>
          <p:nvPr/>
        </p:nvGrpSpPr>
        <p:grpSpPr>
          <a:xfrm>
            <a:off x="222510" y="2132856"/>
            <a:ext cx="3803198" cy="3956821"/>
            <a:chOff x="222510" y="2372244"/>
            <a:chExt cx="3803198" cy="3956821"/>
          </a:xfrm>
        </p:grpSpPr>
        <p:sp>
          <p:nvSpPr>
            <p:cNvPr id="42" name="TextBox 41"/>
            <p:cNvSpPr txBox="1"/>
            <p:nvPr/>
          </p:nvSpPr>
          <p:spPr>
            <a:xfrm>
              <a:off x="222510" y="2372244"/>
              <a:ext cx="2280868" cy="646331"/>
            </a:xfrm>
            <a:prstGeom prst="rect">
              <a:avLst/>
            </a:prstGeom>
            <a:noFill/>
            <a:effectLst>
              <a:glow rad="228600">
                <a:schemeClr val="accent3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1 - Fault detection </a:t>
              </a:r>
            </a:p>
            <a:p>
              <a:r>
                <a:rPr lang="en-US" sz="1200" dirty="0" smtClean="0"/>
                <a:t>2 - Failsafe mechanism</a:t>
              </a:r>
            </a:p>
            <a:p>
              <a:r>
                <a:rPr lang="en-US" sz="1200" dirty="0" smtClean="0"/>
                <a:t>3 - Redundancy</a:t>
              </a:r>
              <a:endParaRPr lang="en-US" sz="1200" dirty="0"/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 flipH="1" flipV="1">
              <a:off x="1691680" y="2852936"/>
              <a:ext cx="1335364" cy="1135298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67686" y="6021288"/>
              <a:ext cx="35580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dirty="0" smtClean="0">
                  <a:solidFill>
                    <a:srgbClr val="FF0000"/>
                  </a:solidFill>
                </a:rPr>
                <a:t>Single point of failure</a:t>
              </a:r>
              <a:endParaRPr lang="en-US" sz="1400" b="0" dirty="0" smtClean="0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H="1">
              <a:off x="2672874" y="5665245"/>
              <a:ext cx="426177" cy="356043"/>
            </a:xfrm>
            <a:prstGeom prst="straightConnector1">
              <a:avLst/>
            </a:prstGeom>
            <a:ln w="1270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531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s</a:t>
            </a:r>
            <a:r>
              <a:rPr lang="en-US" dirty="0" smtClean="0"/>
              <a:t>afety gauge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32896" y="6381328"/>
            <a:ext cx="3505200" cy="365760"/>
          </a:xfrm>
        </p:spPr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16</a:t>
            </a:fld>
            <a:endParaRPr lang="en-GB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77"/>
          <a:stretch/>
        </p:blipFill>
        <p:spPr bwMode="auto">
          <a:xfrm>
            <a:off x="6484705" y="2844744"/>
            <a:ext cx="2168856" cy="1403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36096" y="4696108"/>
            <a:ext cx="326432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F</a:t>
            </a:r>
            <a:r>
              <a:rPr lang="en-US" sz="1400" dirty="0" smtClean="0"/>
              <a:t>alse beam dump</a:t>
            </a:r>
          </a:p>
          <a:p>
            <a:pPr algn="r"/>
            <a:r>
              <a:rPr lang="en-US" sz="1200" b="0" dirty="0" smtClean="0"/>
              <a:t>The internal dump must be justified </a:t>
            </a:r>
            <a:r>
              <a:rPr lang="en-US" sz="1200" b="0" dirty="0" smtClean="0">
                <a:sym typeface="Wingdings" panose="05000000000000000000" pitchFamily="2" charset="2"/>
              </a:rPr>
              <a:t></a:t>
            </a:r>
            <a:r>
              <a:rPr lang="en-US" sz="1200" b="0" dirty="0" smtClean="0"/>
              <a:t> safety margin about to be eroded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97785"/>
            <a:ext cx="2390963" cy="1340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87"/>
          <a:stretch/>
        </p:blipFill>
        <p:spPr bwMode="auto">
          <a:xfrm>
            <a:off x="446856" y="2815679"/>
            <a:ext cx="2474677" cy="1461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48363" y="4696108"/>
            <a:ext cx="261588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</a:t>
            </a:r>
            <a:r>
              <a:rPr lang="en-US" sz="1400" dirty="0" smtClean="0"/>
              <a:t>ominal beam dump</a:t>
            </a:r>
          </a:p>
          <a:p>
            <a:r>
              <a:rPr lang="en-US" sz="1200" b="0" dirty="0" smtClean="0"/>
              <a:t>The system is fully available or in an acceptable degraded state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446856" y="1219200"/>
            <a:ext cx="8229600" cy="120168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 smtClean="0"/>
              <a:t>Balance safety and availability</a:t>
            </a:r>
          </a:p>
          <a:p>
            <a:pPr lvl="1" fontAlgn="auto">
              <a:spcAft>
                <a:spcPts val="0"/>
              </a:spcAft>
            </a:pPr>
            <a:r>
              <a:rPr lang="en-US" sz="1700" b="0" dirty="0" smtClean="0"/>
              <a:t>Which ideal </a:t>
            </a:r>
            <a:r>
              <a:rPr lang="en-US" sz="1700" b="0" dirty="0"/>
              <a:t>safety </a:t>
            </a:r>
            <a:r>
              <a:rPr lang="en-US" sz="1700" b="0" dirty="0" smtClean="0"/>
              <a:t>policy?</a:t>
            </a:r>
          </a:p>
          <a:p>
            <a:pPr lvl="1" fontAlgn="auto">
              <a:spcAft>
                <a:spcPts val="0"/>
              </a:spcAft>
            </a:pPr>
            <a:r>
              <a:rPr lang="en-US" sz="1700" b="0" dirty="0" smtClean="0"/>
              <a:t>Quantify the safety margins at every beam dump </a:t>
            </a:r>
            <a:r>
              <a:rPr lang="en-US" sz="1700" b="0" dirty="0" smtClean="0">
                <a:sym typeface="Wingdings" panose="05000000000000000000" pitchFamily="2" charset="2"/>
              </a:rPr>
              <a:t> black box model</a:t>
            </a:r>
            <a:r>
              <a:rPr lang="en-US" sz="1700" b="0" dirty="0" smtClean="0"/>
              <a:t> </a:t>
            </a:r>
            <a:endParaRPr lang="en-US" sz="1500" b="0" dirty="0"/>
          </a:p>
        </p:txBody>
      </p:sp>
      <p:cxnSp>
        <p:nvCxnSpPr>
          <p:cNvPr id="9" name="Straight Arrow Connector 8"/>
          <p:cNvCxnSpPr>
            <a:stCxn id="1027" idx="1"/>
          </p:cNvCxnSpPr>
          <p:nvPr/>
        </p:nvCxnSpPr>
        <p:spPr>
          <a:xfrm flipH="1">
            <a:off x="2699792" y="3468269"/>
            <a:ext cx="864096" cy="1789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27" idx="3"/>
          </p:cNvCxnSpPr>
          <p:nvPr/>
        </p:nvCxnSpPr>
        <p:spPr>
          <a:xfrm flipV="1">
            <a:off x="5954851" y="3468268"/>
            <a:ext cx="849397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419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131" y="2780928"/>
            <a:ext cx="4377228" cy="228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Example: Safety margins for the LBDS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395536" y="4941168"/>
            <a:ext cx="3888432" cy="1037729"/>
            <a:chOff x="1321998" y="4941168"/>
            <a:chExt cx="3888432" cy="1037729"/>
          </a:xfrm>
        </p:grpSpPr>
        <p:sp>
          <p:nvSpPr>
            <p:cNvPr id="3" name="Down Arrow 2"/>
            <p:cNvSpPr/>
            <p:nvPr/>
          </p:nvSpPr>
          <p:spPr>
            <a:xfrm>
              <a:off x="3066398" y="4941168"/>
              <a:ext cx="288032" cy="50405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21998" y="5517232"/>
              <a:ext cx="38884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Control function (TSDS) </a:t>
              </a:r>
              <a:r>
                <a:rPr lang="en-US" sz="1200" b="0" dirty="0" smtClean="0"/>
                <a:t>is the closest to the safety margins</a:t>
              </a:r>
              <a:endParaRPr lang="en-GB" sz="1200" b="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986558" y="2118047"/>
            <a:ext cx="3888432" cy="1510427"/>
            <a:chOff x="3066398" y="1919480"/>
            <a:chExt cx="3888432" cy="1510427"/>
          </a:xfrm>
        </p:grpSpPr>
        <p:sp>
          <p:nvSpPr>
            <p:cNvPr id="4" name="Down Arrow 3"/>
            <p:cNvSpPr/>
            <p:nvPr/>
          </p:nvSpPr>
          <p:spPr>
            <a:xfrm flipV="1">
              <a:off x="3851920" y="2502768"/>
              <a:ext cx="288032" cy="92713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066398" y="1919480"/>
              <a:ext cx="388843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Surveillance function </a:t>
              </a:r>
              <a:r>
                <a:rPr lang="en-US" sz="1200" b="0" dirty="0" smtClean="0"/>
                <a:t>is unbalanced against availability (over-protection)</a:t>
              </a:r>
              <a:endParaRPr lang="en-GB" sz="1200" b="0" dirty="0"/>
            </a:p>
          </p:txBody>
        </p:sp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444208" y="6309320"/>
            <a:ext cx="2289048" cy="365760"/>
          </a:xfrm>
        </p:spPr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1303566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0" dirty="0" smtClean="0"/>
              <a:t>Every system was calculated a safety margin at the beam dump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0" dirty="0" smtClean="0"/>
              <a:t>The </a:t>
            </a:r>
            <a:r>
              <a:rPr lang="en-US" sz="1600" dirty="0" smtClean="0"/>
              <a:t>average safety margin </a:t>
            </a:r>
            <a:r>
              <a:rPr lang="en-US" sz="1600" b="0" dirty="0" smtClean="0"/>
              <a:t>was calculated over 2010-2012</a:t>
            </a:r>
            <a:endParaRPr lang="en-GB" sz="1600" b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2358" y="2348880"/>
            <a:ext cx="3213100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081242" y="5469646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Average safety margins </a:t>
            </a:r>
            <a:r>
              <a:rPr lang="en-US" sz="1200" b="0" dirty="0" smtClean="0"/>
              <a:t>at an internal beam dump</a:t>
            </a:r>
            <a:endParaRPr lang="en-GB" sz="1200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7092280" y="254744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2.77</a:t>
            </a:r>
            <a:endParaRPr lang="en-GB" sz="1400" b="0" dirty="0"/>
          </a:p>
        </p:txBody>
      </p:sp>
      <p:sp>
        <p:nvSpPr>
          <p:cNvPr id="17" name="TextBox 16"/>
          <p:cNvSpPr txBox="1"/>
          <p:nvPr/>
        </p:nvSpPr>
        <p:spPr>
          <a:xfrm>
            <a:off x="6948264" y="3474586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2.13</a:t>
            </a:r>
            <a:endParaRPr lang="en-GB" sz="14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7236296" y="4365104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3.39</a:t>
            </a:r>
            <a:endParaRPr lang="en-GB" sz="1400" b="0" dirty="0"/>
          </a:p>
        </p:txBody>
      </p:sp>
    </p:spTree>
    <p:extLst>
      <p:ext uri="{BB962C8B-B14F-4D97-AF65-F5344CB8AC3E}">
        <p14:creationId xmlns:p14="http://schemas.microsoft.com/office/powerpoint/2010/main" val="2377423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upgrades during LS1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60D67-D258-41BB-AF67-FFC11D5F3EBA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620" y="2699764"/>
            <a:ext cx="2191815" cy="164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ttangolo 6"/>
          <p:cNvSpPr/>
          <p:nvPr/>
        </p:nvSpPr>
        <p:spPr>
          <a:xfrm>
            <a:off x="417712" y="1569083"/>
            <a:ext cx="33164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0" dirty="0"/>
              <a:t>Additional re-trigger from </a:t>
            </a:r>
            <a:r>
              <a:rPr lang="en-GB" sz="1600" b="0" dirty="0" smtClean="0"/>
              <a:t>BIS</a:t>
            </a:r>
          </a:p>
          <a:p>
            <a:r>
              <a:rPr lang="en-GB" sz="1600" b="0" dirty="0" smtClean="0"/>
              <a:t>Upgrade of TSU cards</a:t>
            </a:r>
          </a:p>
          <a:p>
            <a:r>
              <a:rPr lang="en-US" sz="1600" b="0" dirty="0"/>
              <a:t>Distribution TSU over three </a:t>
            </a:r>
            <a:r>
              <a:rPr lang="en-US" sz="1600" b="0" dirty="0" smtClean="0"/>
              <a:t>crates</a:t>
            </a:r>
            <a:endParaRPr lang="en-GB" sz="1600" b="0" dirty="0"/>
          </a:p>
        </p:txBody>
      </p:sp>
      <p:sp>
        <p:nvSpPr>
          <p:cNvPr id="11" name="Rettangolo 6"/>
          <p:cNvSpPr/>
          <p:nvPr/>
        </p:nvSpPr>
        <p:spPr>
          <a:xfrm>
            <a:off x="5186345" y="4944070"/>
            <a:ext cx="38501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600" b="0" dirty="0" smtClean="0"/>
              <a:t>Add </a:t>
            </a:r>
            <a:r>
              <a:rPr lang="en-GB" sz="1600" b="0" dirty="0"/>
              <a:t>2 MKB magnets per beam</a:t>
            </a:r>
          </a:p>
          <a:p>
            <a:pPr algn="r"/>
            <a:r>
              <a:rPr lang="en-GB" sz="1600" b="0" dirty="0"/>
              <a:t>Add shielding in MKD MKB cable ducts</a:t>
            </a:r>
          </a:p>
          <a:p>
            <a:pPr algn="r"/>
            <a:r>
              <a:rPr lang="en-GB" sz="1600" b="0" dirty="0"/>
              <a:t>MKB </a:t>
            </a:r>
            <a:r>
              <a:rPr lang="en-GB" sz="1600" b="0" dirty="0" smtClean="0"/>
              <a:t>vacuum</a:t>
            </a:r>
            <a:endParaRPr lang="en-GB" sz="1600" b="0" dirty="0"/>
          </a:p>
        </p:txBody>
      </p:sp>
      <p:sp>
        <p:nvSpPr>
          <p:cNvPr id="12" name="Rettangolo 6"/>
          <p:cNvSpPr/>
          <p:nvPr/>
        </p:nvSpPr>
        <p:spPr>
          <a:xfrm>
            <a:off x="423216" y="4311332"/>
            <a:ext cx="26132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0" dirty="0" smtClean="0"/>
              <a:t>Changes to HV generators</a:t>
            </a:r>
          </a:p>
          <a:p>
            <a:r>
              <a:rPr lang="en-GB" sz="1600" b="0" dirty="0" smtClean="0"/>
              <a:t>Upgrade </a:t>
            </a:r>
            <a:r>
              <a:rPr lang="en-GB" sz="1600" b="0" dirty="0"/>
              <a:t>of </a:t>
            </a:r>
            <a:r>
              <a:rPr lang="en-GB" sz="1600" b="0" dirty="0" smtClean="0"/>
              <a:t>PTUs</a:t>
            </a:r>
          </a:p>
          <a:p>
            <a:r>
              <a:rPr lang="fr-CH" sz="1600" b="0" dirty="0" smtClean="0"/>
              <a:t>UPS configuration</a:t>
            </a:r>
            <a:endParaRPr lang="en-GB" sz="1600" b="0" dirty="0" smtClean="0"/>
          </a:p>
        </p:txBody>
      </p:sp>
      <p:cxnSp>
        <p:nvCxnSpPr>
          <p:cNvPr id="17" name="Straight Connector 16"/>
          <p:cNvCxnSpPr>
            <a:endCxn id="33" idx="2"/>
          </p:cNvCxnSpPr>
          <p:nvPr/>
        </p:nvCxnSpPr>
        <p:spPr>
          <a:xfrm flipV="1">
            <a:off x="7481438" y="3522151"/>
            <a:ext cx="0" cy="1301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endCxn id="44" idx="2"/>
          </p:cNvCxnSpPr>
          <p:nvPr/>
        </p:nvCxnSpPr>
        <p:spPr>
          <a:xfrm flipV="1">
            <a:off x="4793806" y="2169247"/>
            <a:ext cx="0" cy="6536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8" idx="3"/>
            <a:endCxn id="44" idx="1"/>
          </p:cNvCxnSpPr>
          <p:nvPr/>
        </p:nvCxnSpPr>
        <p:spPr>
          <a:xfrm flipV="1">
            <a:off x="3734133" y="1984581"/>
            <a:ext cx="34537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030" idx="2"/>
          </p:cNvCxnSpPr>
          <p:nvPr/>
        </p:nvCxnSpPr>
        <p:spPr>
          <a:xfrm>
            <a:off x="1298730" y="3850257"/>
            <a:ext cx="0" cy="4610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030" idx="3"/>
          </p:cNvCxnSpPr>
          <p:nvPr/>
        </p:nvCxnSpPr>
        <p:spPr>
          <a:xfrm>
            <a:off x="1910436" y="3665591"/>
            <a:ext cx="14971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ttangolo 6"/>
          <p:cNvSpPr/>
          <p:nvPr/>
        </p:nvSpPr>
        <p:spPr>
          <a:xfrm>
            <a:off x="6921028" y="3152819"/>
            <a:ext cx="112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Magnets</a:t>
            </a:r>
            <a:endParaRPr lang="en-GB" b="0" dirty="0"/>
          </a:p>
        </p:txBody>
      </p:sp>
      <p:sp>
        <p:nvSpPr>
          <p:cNvPr id="44" name="Rettangolo 6"/>
          <p:cNvSpPr/>
          <p:nvPr/>
        </p:nvSpPr>
        <p:spPr>
          <a:xfrm>
            <a:off x="4079508" y="1799915"/>
            <a:ext cx="142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Electronics</a:t>
            </a:r>
            <a:endParaRPr lang="en-GB" b="0" dirty="0"/>
          </a:p>
        </p:txBody>
      </p:sp>
      <p:sp>
        <p:nvSpPr>
          <p:cNvPr id="1030" name="Rectangle 1029"/>
          <p:cNvSpPr/>
          <p:nvPr/>
        </p:nvSpPr>
        <p:spPr>
          <a:xfrm>
            <a:off x="687024" y="3480925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Powering</a:t>
            </a:r>
            <a:endParaRPr lang="en-GB" dirty="0"/>
          </a:p>
        </p:txBody>
      </p:sp>
      <p:cxnSp>
        <p:nvCxnSpPr>
          <p:cNvPr id="1037" name="Straight Connector 1036"/>
          <p:cNvCxnSpPr>
            <a:stCxn id="33" idx="1"/>
          </p:cNvCxnSpPr>
          <p:nvPr/>
        </p:nvCxnSpPr>
        <p:spPr>
          <a:xfrm flipH="1">
            <a:off x="5599435" y="3337485"/>
            <a:ext cx="132159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445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update </a:t>
            </a:r>
            <a:r>
              <a:rPr lang="en-GB" dirty="0" smtClean="0"/>
              <a:t>during LS1:</a:t>
            </a:r>
            <a:br>
              <a:rPr lang="en-GB" dirty="0" smtClean="0"/>
            </a:br>
            <a:r>
              <a:rPr lang="en-US" dirty="0" smtClean="0"/>
              <a:t>Additional </a:t>
            </a:r>
            <a:r>
              <a:rPr lang="en-US" dirty="0"/>
              <a:t>re-trigger from BIS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19</a:t>
            </a:fld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08" y="1526544"/>
            <a:ext cx="6160600" cy="395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64088" y="4221088"/>
            <a:ext cx="3492388" cy="206210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0" u="sng" dirty="0" smtClean="0">
                <a:latin typeface="+mj-lt"/>
              </a:rPr>
              <a:t>Impact on availability:</a:t>
            </a:r>
            <a:br>
              <a:rPr lang="en-GB" sz="1600" b="0" u="sng" dirty="0" smtClean="0">
                <a:latin typeface="+mj-lt"/>
              </a:rPr>
            </a:br>
            <a:r>
              <a:rPr lang="en-GB" sz="1600" b="0" dirty="0" smtClean="0">
                <a:latin typeface="+mj-lt"/>
              </a:rPr>
              <a:t>=&gt;Increase of async dump rate ?</a:t>
            </a:r>
          </a:p>
          <a:p>
            <a:endParaRPr lang="en-GB" sz="1200" b="0" dirty="0" smtClean="0"/>
          </a:p>
          <a:p>
            <a:r>
              <a:rPr lang="en-GB" sz="1200" b="0" u="sng" dirty="0" smtClean="0"/>
              <a:t>Study done by </a:t>
            </a:r>
            <a:r>
              <a:rPr lang="en-GB" sz="1200" b="0" u="sng" dirty="0" err="1" smtClean="0"/>
              <a:t>V.Vatansever</a:t>
            </a:r>
            <a:r>
              <a:rPr lang="en-GB" sz="1200" b="0" dirty="0"/>
              <a:t>:</a:t>
            </a:r>
            <a:endParaRPr lang="en-GB" sz="1200" b="0" dirty="0" smtClean="0"/>
          </a:p>
          <a:p>
            <a:endParaRPr lang="en-GB" sz="1200" b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dirty="0" smtClean="0"/>
              <a:t>False </a:t>
            </a:r>
            <a:r>
              <a:rPr lang="en-GB" sz="1200" b="0" dirty="0"/>
              <a:t>Asynchronous beam </a:t>
            </a:r>
            <a:r>
              <a:rPr lang="en-GB" sz="1200" b="0" dirty="0" smtClean="0"/>
              <a:t>dumps in 10 years:</a:t>
            </a:r>
          </a:p>
          <a:p>
            <a:pPr marL="628650" lvl="1" indent="-171450">
              <a:buFont typeface="Symbol"/>
              <a:buChar char="Þ"/>
            </a:pPr>
            <a:r>
              <a:rPr lang="en-GB" sz="1200" b="0" dirty="0" smtClean="0"/>
              <a:t>Specified</a:t>
            </a:r>
            <a:r>
              <a:rPr lang="en-GB" sz="1200" b="0" dirty="0"/>
              <a:t>: </a:t>
            </a:r>
            <a:r>
              <a:rPr lang="en-GB" sz="1200" dirty="0"/>
              <a:t>2</a:t>
            </a:r>
            <a:r>
              <a:rPr lang="en-GB" sz="1200" b="0" dirty="0"/>
              <a:t> </a:t>
            </a:r>
            <a:r>
              <a:rPr lang="en-GB" sz="1200" b="0" dirty="0" smtClean="0"/>
              <a:t>/ Calculated</a:t>
            </a:r>
            <a:r>
              <a:rPr lang="en-GB" sz="1200" b="0" dirty="0"/>
              <a:t>: </a:t>
            </a:r>
            <a:r>
              <a:rPr lang="en-GB" sz="1200" dirty="0" smtClean="0"/>
              <a:t>0.025</a:t>
            </a:r>
          </a:p>
          <a:p>
            <a:endParaRPr lang="en-GB" sz="1200" b="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0" dirty="0"/>
              <a:t>False S</a:t>
            </a:r>
            <a:r>
              <a:rPr lang="en-GB" sz="1200" b="0" dirty="0" smtClean="0"/>
              <a:t>ynchronous </a:t>
            </a:r>
            <a:r>
              <a:rPr lang="en-GB" sz="1200" b="0" dirty="0"/>
              <a:t>beam </a:t>
            </a:r>
            <a:r>
              <a:rPr lang="en-GB" sz="1200" b="0" dirty="0" smtClean="0"/>
              <a:t>dumps per year:</a:t>
            </a:r>
          </a:p>
          <a:p>
            <a:pPr marL="628650" lvl="1" indent="-171450">
              <a:buFont typeface="Symbol"/>
              <a:buChar char="Þ"/>
            </a:pPr>
            <a:r>
              <a:rPr lang="en-GB" sz="1200" b="0" dirty="0" smtClean="0"/>
              <a:t>Specified</a:t>
            </a:r>
            <a:r>
              <a:rPr lang="en-GB" sz="1200" b="0" dirty="0"/>
              <a:t>: </a:t>
            </a:r>
            <a:r>
              <a:rPr lang="en-GB" sz="1200" dirty="0" smtClean="0"/>
              <a:t>2</a:t>
            </a:r>
            <a:r>
              <a:rPr lang="en-GB" sz="1200" b="0" dirty="0" smtClean="0"/>
              <a:t> / Calculated</a:t>
            </a:r>
            <a:r>
              <a:rPr lang="en-GB" sz="1200" b="0" dirty="0"/>
              <a:t>: </a:t>
            </a:r>
            <a:r>
              <a:rPr lang="en-GB" sz="1200" dirty="0" smtClean="0"/>
              <a:t>0.011</a:t>
            </a:r>
          </a:p>
        </p:txBody>
      </p:sp>
      <p:sp>
        <p:nvSpPr>
          <p:cNvPr id="7" name="Rectangle 6"/>
          <p:cNvSpPr/>
          <p:nvPr/>
        </p:nvSpPr>
        <p:spPr>
          <a:xfrm>
            <a:off x="6444208" y="3212975"/>
            <a:ext cx="2102564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0" u="sng" dirty="0" smtClean="0">
                <a:latin typeface="+mj-lt"/>
              </a:rPr>
              <a:t>Goal:</a:t>
            </a:r>
            <a:r>
              <a:rPr lang="en-GB" sz="1600" b="0" dirty="0" smtClean="0">
                <a:latin typeface="+mj-lt"/>
              </a:rPr>
              <a:t/>
            </a:r>
            <a:br>
              <a:rPr lang="en-GB" sz="1600" b="0" dirty="0" smtClean="0">
                <a:latin typeface="+mj-lt"/>
              </a:rPr>
            </a:br>
            <a:r>
              <a:rPr lang="en-GB" sz="1600" b="0" dirty="0" smtClean="0">
                <a:latin typeface="+mj-lt"/>
              </a:rPr>
              <a:t>Increase SAFETY</a:t>
            </a:r>
            <a:endParaRPr lang="en-GB" sz="1600" b="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84168" y="1484783"/>
            <a:ext cx="2628292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lvl="1" indent="0">
              <a:buNone/>
            </a:pPr>
            <a:r>
              <a:rPr lang="en-US" sz="1400" b="0" u="sng" dirty="0">
                <a:latin typeface="+mj-lt"/>
              </a:rPr>
              <a:t>What happens if TSU cards do not send </a:t>
            </a:r>
            <a:r>
              <a:rPr lang="en-US" sz="1400" b="0" u="sng" dirty="0" smtClean="0">
                <a:latin typeface="+mj-lt"/>
              </a:rPr>
              <a:t>the triggers ?</a:t>
            </a:r>
          </a:p>
          <a:p>
            <a:pPr marL="0" lvl="1" indent="0">
              <a:buNone/>
            </a:pPr>
            <a:endParaRPr lang="en-US" sz="1400" b="0" dirty="0" smtClean="0">
              <a:latin typeface="+mj-lt"/>
            </a:endParaRPr>
          </a:p>
          <a:p>
            <a:pPr marL="0" lvl="1" indent="0">
              <a:buNone/>
            </a:pPr>
            <a:r>
              <a:rPr lang="en-US" sz="1400" b="0" dirty="0" smtClean="0">
                <a:latin typeface="+mj-lt"/>
              </a:rPr>
              <a:t>=&gt; BIS </a:t>
            </a:r>
            <a:r>
              <a:rPr lang="en-US" sz="1400" b="0" dirty="0">
                <a:latin typeface="+mj-lt"/>
              </a:rPr>
              <a:t>sends retrigger pulses after 250 </a:t>
            </a:r>
            <a:r>
              <a:rPr lang="en-US" sz="1400" b="0" dirty="0" smtClean="0">
                <a:latin typeface="+mj-lt"/>
              </a:rPr>
              <a:t>us.</a:t>
            </a:r>
            <a:endParaRPr lang="en-US" sz="1400" b="0" dirty="0">
              <a:latin typeface="+mj-lt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187624" y="1340768"/>
            <a:ext cx="1368152" cy="165618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329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LBDS overview on system analysis and design upgrades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LBDS system analysis overview</a:t>
            </a:r>
          </a:p>
          <a:p>
            <a:pPr lvl="1"/>
            <a:r>
              <a:rPr lang="en-US" dirty="0" smtClean="0"/>
              <a:t>Insights on tools and methodologies</a:t>
            </a:r>
          </a:p>
          <a:p>
            <a:pPr lvl="1"/>
            <a:r>
              <a:rPr lang="en-US" dirty="0" smtClean="0"/>
              <a:t>System changes during LS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lvl="1"/>
            <a:r>
              <a:rPr lang="en-US" dirty="0" smtClean="0"/>
              <a:t>Conclusions and outlook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599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447" y="3603810"/>
            <a:ext cx="2199965" cy="2057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" name="Rectangle 2047"/>
          <p:cNvSpPr/>
          <p:nvPr/>
        </p:nvSpPr>
        <p:spPr>
          <a:xfrm>
            <a:off x="6720394" y="3304746"/>
            <a:ext cx="2316102" cy="27165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219771"/>
            <a:ext cx="3238095" cy="4438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update </a:t>
            </a:r>
            <a:r>
              <a:rPr lang="en-GB" dirty="0" smtClean="0"/>
              <a:t>during LS1:</a:t>
            </a:r>
            <a:br>
              <a:rPr lang="en-GB" dirty="0" smtClean="0"/>
            </a:br>
            <a:r>
              <a:rPr lang="en-US" dirty="0"/>
              <a:t>Upgrade of TSU </a:t>
            </a:r>
            <a:r>
              <a:rPr lang="en-US" dirty="0" smtClean="0"/>
              <a:t>cards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95736" y="5660717"/>
            <a:ext cx="4958326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0" u="sng" dirty="0" smtClean="0">
                <a:latin typeface="+mj-lt"/>
              </a:rPr>
              <a:t>Impact on availability:</a:t>
            </a:r>
            <a:br>
              <a:rPr lang="en-GB" sz="1600" b="0" u="sng" dirty="0" smtClean="0">
                <a:latin typeface="+mj-lt"/>
              </a:rPr>
            </a:br>
            <a:r>
              <a:rPr lang="en-GB" sz="1600" b="0" dirty="0" smtClean="0">
                <a:latin typeface="+mj-lt"/>
              </a:rPr>
              <a:t>More surveillance systems =&gt; lower availability</a:t>
            </a:r>
            <a:endParaRPr lang="en-GB" sz="1600" b="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7482" y="1196752"/>
            <a:ext cx="4399930" cy="1938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0" u="sng" dirty="0" smtClean="0">
                <a:latin typeface="+mj-lt"/>
              </a:rPr>
              <a:t>Motivation: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 smtClean="0">
                <a:latin typeface="+mj-lt"/>
              </a:rPr>
              <a:t>External review of TSU v2 card (2010);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>
                <a:latin typeface="+mj-lt"/>
              </a:rPr>
              <a:t>CIBU power filter problems (2011);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 smtClean="0">
                <a:latin typeface="+mj-lt"/>
              </a:rPr>
              <a:t>Internal review of LBDS Powering (2012);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 smtClean="0">
                <a:latin typeface="+mj-lt"/>
              </a:rPr>
              <a:t>+</a:t>
            </a:r>
            <a:r>
              <a:rPr lang="en-GB" sz="1200" b="0" dirty="0">
                <a:latin typeface="+mj-lt"/>
              </a:rPr>
              <a:t>12V problem </a:t>
            </a:r>
            <a:r>
              <a:rPr lang="en-GB" sz="1200" b="0" dirty="0" smtClean="0">
                <a:latin typeface="+mj-lt"/>
              </a:rPr>
              <a:t>in TSU </a:t>
            </a:r>
            <a:r>
              <a:rPr lang="en-GB" sz="1200" b="0" dirty="0">
                <a:latin typeface="+mj-lt"/>
              </a:rPr>
              <a:t>VME crate </a:t>
            </a:r>
            <a:r>
              <a:rPr lang="en-GB" sz="1200" b="0" dirty="0" smtClean="0">
                <a:latin typeface="+mj-lt"/>
              </a:rPr>
              <a:t>(2012);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 smtClean="0">
                <a:latin typeface="+mj-lt"/>
              </a:rPr>
              <a:t>Improvement of surveillance &amp; diagnosis needed.</a:t>
            </a:r>
          </a:p>
          <a:p>
            <a:endParaRPr lang="en-GB" sz="1200" b="0" dirty="0">
              <a:latin typeface="+mj-lt"/>
            </a:endParaRPr>
          </a:p>
          <a:p>
            <a:r>
              <a:rPr lang="en-GB" sz="1200" b="0" u="sng" dirty="0" smtClean="0">
                <a:latin typeface="+mj-lt"/>
              </a:rPr>
              <a:t>Implementation: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 smtClean="0">
                <a:latin typeface="+mj-lt"/>
              </a:rPr>
              <a:t>Design of a new TSU card (v3)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0" dirty="0" smtClean="0">
                <a:latin typeface="+mj-lt"/>
              </a:rPr>
              <a:t>Deployment of the TSU cards over 3 separate crates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05071"/>
            <a:ext cx="1678178" cy="948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9473" y="5126432"/>
            <a:ext cx="1002647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0" dirty="0" smtClean="0"/>
              <a:t>1 TSU crate</a:t>
            </a:r>
            <a:endParaRPr lang="en-GB" sz="1200" b="0" dirty="0"/>
          </a:p>
        </p:txBody>
      </p:sp>
      <p:sp>
        <p:nvSpPr>
          <p:cNvPr id="38" name="TextBox 37"/>
          <p:cNvSpPr txBox="1"/>
          <p:nvPr/>
        </p:nvSpPr>
        <p:spPr>
          <a:xfrm>
            <a:off x="6853882" y="5554123"/>
            <a:ext cx="1079591" cy="27699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0" dirty="0"/>
              <a:t>3</a:t>
            </a:r>
            <a:r>
              <a:rPr lang="en-GB" sz="1200" b="0" dirty="0" smtClean="0"/>
              <a:t> TSU crates</a:t>
            </a:r>
            <a:endParaRPr lang="en-GB" sz="1200" b="0" dirty="0"/>
          </a:p>
        </p:txBody>
      </p:sp>
      <p:sp>
        <p:nvSpPr>
          <p:cNvPr id="9" name="Right Arrow 8"/>
          <p:cNvSpPr/>
          <p:nvPr/>
        </p:nvSpPr>
        <p:spPr>
          <a:xfrm>
            <a:off x="6211503" y="4024826"/>
            <a:ext cx="364165" cy="1067942"/>
          </a:xfrm>
          <a:prstGeom prst="rightArrow">
            <a:avLst>
              <a:gd name="adj1" fmla="val 24544"/>
              <a:gd name="adj2" fmla="val 532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4211960" y="4024826"/>
            <a:ext cx="1872208" cy="15121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3108498" y="3261482"/>
            <a:ext cx="2008444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0" u="sng" dirty="0" smtClean="0">
                <a:latin typeface="+mj-lt"/>
              </a:rPr>
              <a:t>Goal:</a:t>
            </a:r>
            <a:r>
              <a:rPr lang="en-GB" sz="1600" b="0" dirty="0" smtClean="0">
                <a:latin typeface="+mj-lt"/>
              </a:rPr>
              <a:t/>
            </a:r>
            <a:br>
              <a:rPr lang="en-GB" sz="1600" b="0" dirty="0" smtClean="0">
                <a:latin typeface="+mj-lt"/>
              </a:rPr>
            </a:br>
            <a:r>
              <a:rPr lang="en-GB" sz="1600" b="0" dirty="0" smtClean="0">
                <a:latin typeface="+mj-lt"/>
              </a:rPr>
              <a:t>Increase SAFETY</a:t>
            </a:r>
            <a:endParaRPr lang="en-GB" sz="1600" dirty="0"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34898" y="5043971"/>
            <a:ext cx="458780" cy="21544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800" b="0" dirty="0" smtClean="0"/>
              <a:t>TSDS</a:t>
            </a:r>
            <a:endParaRPr lang="en-GB" sz="800" b="0" dirty="0"/>
          </a:p>
        </p:txBody>
      </p:sp>
      <p:sp>
        <p:nvSpPr>
          <p:cNvPr id="44" name="TextBox 43"/>
          <p:cNvSpPr txBox="1"/>
          <p:nvPr/>
        </p:nvSpPr>
        <p:spPr>
          <a:xfrm>
            <a:off x="8332838" y="5692623"/>
            <a:ext cx="487634" cy="21544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800" b="0" dirty="0" smtClean="0"/>
              <a:t>TSU B</a:t>
            </a:r>
            <a:endParaRPr lang="en-GB" sz="800" b="0" dirty="0"/>
          </a:p>
        </p:txBody>
      </p:sp>
      <p:sp>
        <p:nvSpPr>
          <p:cNvPr id="45" name="TextBox 44"/>
          <p:cNvSpPr txBox="1"/>
          <p:nvPr/>
        </p:nvSpPr>
        <p:spPr>
          <a:xfrm>
            <a:off x="8332838" y="3371276"/>
            <a:ext cx="487634" cy="21544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800" b="0" dirty="0" smtClean="0"/>
              <a:t>TSU A</a:t>
            </a:r>
            <a:endParaRPr lang="en-GB" sz="800" b="0" dirty="0"/>
          </a:p>
        </p:txBody>
      </p:sp>
      <p:sp>
        <p:nvSpPr>
          <p:cNvPr id="46" name="TextBox 45"/>
          <p:cNvSpPr txBox="1"/>
          <p:nvPr/>
        </p:nvSpPr>
        <p:spPr>
          <a:xfrm>
            <a:off x="5395282" y="4673188"/>
            <a:ext cx="458780" cy="21544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800" b="0" dirty="0" smtClean="0"/>
              <a:t>TSDS</a:t>
            </a:r>
            <a:endParaRPr lang="en-GB" sz="800" b="0" dirty="0"/>
          </a:p>
        </p:txBody>
      </p:sp>
    </p:spTree>
    <p:extLst>
      <p:ext uri="{BB962C8B-B14F-4D97-AF65-F5344CB8AC3E}">
        <p14:creationId xmlns:p14="http://schemas.microsoft.com/office/powerpoint/2010/main" val="116755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update </a:t>
            </a:r>
            <a:r>
              <a:rPr lang="en-GB" dirty="0" smtClean="0"/>
              <a:t>during LS1:</a:t>
            </a:r>
            <a:br>
              <a:rPr lang="en-GB" dirty="0" smtClean="0"/>
            </a:br>
            <a:r>
              <a:rPr lang="en-US" dirty="0"/>
              <a:t>LBDS powering modifications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55501" y="5517232"/>
            <a:ext cx="5116900" cy="5847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0" u="sng" dirty="0" smtClean="0">
                <a:latin typeface="+mj-lt"/>
              </a:rPr>
              <a:t>Impact on availability:</a:t>
            </a:r>
            <a:br>
              <a:rPr lang="en-GB" sz="1600" b="0" u="sng" dirty="0" smtClean="0">
                <a:latin typeface="+mj-lt"/>
              </a:rPr>
            </a:br>
            <a:r>
              <a:rPr lang="en-GB" sz="1600" b="0" dirty="0" smtClean="0">
                <a:latin typeface="+mj-lt"/>
              </a:rPr>
              <a:t>More surveillance systems </a:t>
            </a:r>
            <a:r>
              <a:rPr lang="en-GB" sz="1600" b="0" dirty="0">
                <a:latin typeface="+mj-lt"/>
              </a:rPr>
              <a:t>=&gt; lower availability</a:t>
            </a:r>
          </a:p>
        </p:txBody>
      </p:sp>
      <p:sp>
        <p:nvSpPr>
          <p:cNvPr id="7" name="Rectangle 6"/>
          <p:cNvSpPr/>
          <p:nvPr/>
        </p:nvSpPr>
        <p:spPr>
          <a:xfrm>
            <a:off x="6444208" y="4005064"/>
            <a:ext cx="1960864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0" u="sng" dirty="0" smtClean="0">
                <a:latin typeface="+mj-lt"/>
              </a:rPr>
              <a:t>Goal:</a:t>
            </a:r>
          </a:p>
          <a:p>
            <a:r>
              <a:rPr lang="en-GB" sz="1600" b="0" dirty="0" smtClean="0">
                <a:latin typeface="+mj-lt"/>
              </a:rPr>
              <a:t>Increase SAFETY</a:t>
            </a:r>
            <a:endParaRPr lang="en-GB" sz="1600" b="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11536" y="1411553"/>
            <a:ext cx="2736304" cy="224676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latin typeface="+mj-lt"/>
              </a:rPr>
              <a:t>Add a separated </a:t>
            </a:r>
            <a:r>
              <a:rPr lang="en-GB" sz="1400" b="0" dirty="0">
                <a:latin typeface="+mj-lt"/>
              </a:rPr>
              <a:t>connection </a:t>
            </a:r>
            <a:r>
              <a:rPr lang="en-GB" sz="1400" b="0" dirty="0" smtClean="0">
                <a:latin typeface="+mj-lt"/>
              </a:rPr>
              <a:t>to a </a:t>
            </a:r>
            <a:r>
              <a:rPr lang="en-GB" sz="1400" b="0" dirty="0">
                <a:latin typeface="+mj-lt"/>
              </a:rPr>
              <a:t>second UPS (US65) for </a:t>
            </a:r>
            <a:r>
              <a:rPr lang="en-GB" sz="1400" b="0" dirty="0" smtClean="0">
                <a:latin typeface="+mj-lt"/>
              </a:rPr>
              <a:t>LBDS</a:t>
            </a:r>
          </a:p>
          <a:p>
            <a:endParaRPr lang="en-GB" sz="1400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>
                <a:latin typeface="+mj-lt"/>
              </a:rPr>
              <a:t>Individual circuit breaker for each crate </a:t>
            </a:r>
            <a:r>
              <a:rPr lang="en-GB" sz="1400" b="0" dirty="0" smtClean="0">
                <a:latin typeface="+mj-lt"/>
              </a:rPr>
              <a:t>PSU (Distribution Box)</a:t>
            </a:r>
          </a:p>
          <a:p>
            <a:endParaRPr lang="en-GB" sz="1400" b="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>
                <a:latin typeface="+mj-lt"/>
              </a:rPr>
              <a:t>Software monitoring of </a:t>
            </a:r>
            <a:r>
              <a:rPr lang="en-GB" sz="1400" b="0" dirty="0" smtClean="0">
                <a:latin typeface="+mj-lt"/>
              </a:rPr>
              <a:t>all crate redundant PSU</a:t>
            </a:r>
            <a:endParaRPr lang="en-GB" sz="1400" b="0" dirty="0"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1402709"/>
            <a:ext cx="5972333" cy="3947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68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3453"/>
            <a:ext cx="9144000" cy="48488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update </a:t>
            </a:r>
            <a:r>
              <a:rPr lang="en-GB" dirty="0" smtClean="0"/>
              <a:t>during LS1:</a:t>
            </a:r>
            <a:br>
              <a:rPr lang="en-GB" dirty="0" smtClean="0"/>
            </a:br>
            <a:r>
              <a:rPr lang="en-GB" dirty="0"/>
              <a:t>Add 2 MKB magnets (1 tank) per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9512" y="5013176"/>
            <a:ext cx="4608512" cy="107721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0" u="sng" dirty="0" smtClean="0">
                <a:latin typeface="+mj-lt"/>
              </a:rPr>
              <a:t>Impact on availability:</a:t>
            </a:r>
            <a:br>
              <a:rPr lang="en-GB" sz="1600" b="0" u="sng" dirty="0" smtClean="0">
                <a:latin typeface="+mj-lt"/>
              </a:rPr>
            </a:br>
            <a:r>
              <a:rPr lang="en-GB" sz="1600" b="0" dirty="0" smtClean="0">
                <a:latin typeface="+mj-lt"/>
              </a:rPr>
              <a:t>2 more MKBV (over 4 during LHC Run1):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 smtClean="0">
                <a:latin typeface="+mj-lt"/>
              </a:rPr>
              <a:t>Increased risk of erratic triggering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0" dirty="0">
                <a:latin typeface="+mj-lt"/>
              </a:rPr>
              <a:t>Increased risk of magnet </a:t>
            </a:r>
            <a:r>
              <a:rPr lang="en-GB" sz="1600" b="0" dirty="0" smtClean="0">
                <a:latin typeface="+mj-lt"/>
              </a:rPr>
              <a:t>flashover</a:t>
            </a:r>
            <a:endParaRPr lang="en-GB" sz="1600" b="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408462" y="1484783"/>
            <a:ext cx="2027634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0" u="sng" dirty="0" smtClean="0">
                <a:latin typeface="+mj-lt"/>
              </a:rPr>
              <a:t>Goal:</a:t>
            </a:r>
            <a:r>
              <a:rPr lang="en-GB" sz="1600" b="0" dirty="0" smtClean="0">
                <a:latin typeface="+mj-lt"/>
              </a:rPr>
              <a:t/>
            </a:r>
            <a:br>
              <a:rPr lang="en-GB" sz="1600" b="0" dirty="0" smtClean="0">
                <a:latin typeface="+mj-lt"/>
              </a:rPr>
            </a:br>
            <a:r>
              <a:rPr lang="en-GB" sz="1600" b="0" dirty="0" smtClean="0">
                <a:latin typeface="+mj-lt"/>
              </a:rPr>
              <a:t>Increase SAFETY</a:t>
            </a:r>
            <a:endParaRPr lang="en-GB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9704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update </a:t>
            </a:r>
            <a:r>
              <a:rPr lang="en-GB" dirty="0" smtClean="0"/>
              <a:t>during LS1:</a:t>
            </a:r>
            <a:br>
              <a:rPr lang="en-GB" dirty="0" smtClean="0"/>
            </a:br>
            <a:r>
              <a:rPr lang="en-US" dirty="0"/>
              <a:t>MKB </a:t>
            </a:r>
            <a:r>
              <a:rPr lang="en-US" dirty="0" smtClean="0"/>
              <a:t>vacuum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23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796136" y="5085184"/>
            <a:ext cx="2880320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0" u="sng" dirty="0" smtClean="0">
                <a:latin typeface="+mj-lt"/>
              </a:rPr>
              <a:t>Goal:</a:t>
            </a:r>
            <a:r>
              <a:rPr lang="en-GB" sz="1600" b="0" dirty="0">
                <a:latin typeface="+mj-lt"/>
              </a:rPr>
              <a:t/>
            </a:r>
            <a:br>
              <a:rPr lang="en-GB" sz="1600" b="0" dirty="0">
                <a:latin typeface="+mj-lt"/>
              </a:rPr>
            </a:br>
            <a:r>
              <a:rPr lang="en-GB" sz="1600" b="0" dirty="0">
                <a:latin typeface="+mj-lt"/>
              </a:rPr>
              <a:t>Increase </a:t>
            </a:r>
            <a:r>
              <a:rPr lang="en-GB" sz="1600" b="0" dirty="0" smtClean="0">
                <a:latin typeface="+mj-lt"/>
              </a:rPr>
              <a:t>AVAILABILITY</a:t>
            </a:r>
            <a:endParaRPr lang="en-GB" sz="1600" dirty="0">
              <a:latin typeface="+mj-lt"/>
            </a:endParaRPr>
          </a:p>
        </p:txBody>
      </p:sp>
      <p:pic>
        <p:nvPicPr>
          <p:cNvPr id="12" name="Picture 2" descr="\\cern.ch\dfs\Workspaces\a\antoniof\VSC\_VSC\Machines\LHC\2012-05-29_Dump\2013-11-21_Meeting\VGPB_625462_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634730"/>
            <a:ext cx="4535000" cy="2196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\\cern.ch\dfs\Workspaces\a\antoniof\VSC\_VSC\Machines\LHC\2012-05-29_Dump\2013-11-21_Meeting\VGPB_625462_R-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187" y="1653604"/>
            <a:ext cx="4535000" cy="2196000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644008" y="1412776"/>
            <a:ext cx="4188154" cy="267765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latin typeface="+mj-lt"/>
              </a:rPr>
              <a:t>Analogue </a:t>
            </a:r>
            <a:r>
              <a:rPr lang="en-GB" sz="1400" b="0" dirty="0">
                <a:latin typeface="+mj-lt"/>
              </a:rPr>
              <a:t>signal very noisy</a:t>
            </a:r>
            <a:br>
              <a:rPr lang="en-GB" sz="1400" b="0" dirty="0">
                <a:latin typeface="+mj-lt"/>
              </a:rPr>
            </a:br>
            <a:r>
              <a:rPr lang="en-GB" sz="1400" b="0" dirty="0">
                <a:latin typeface="+mj-lt"/>
              </a:rPr>
              <a:t>=&gt; Masked </a:t>
            </a:r>
            <a:r>
              <a:rPr lang="en-GB" sz="1400" b="0" dirty="0" smtClean="0">
                <a:latin typeface="+mj-lt"/>
              </a:rPr>
              <a:t>since the </a:t>
            </a:r>
            <a:r>
              <a:rPr lang="en-GB" sz="1400" b="0" dirty="0">
                <a:latin typeface="+mj-lt"/>
              </a:rPr>
              <a:t>beginning </a:t>
            </a:r>
            <a:r>
              <a:rPr lang="en-GB" sz="1400" b="0" dirty="0" smtClean="0">
                <a:latin typeface="+mj-lt"/>
              </a:rPr>
              <a:t>!</a:t>
            </a:r>
            <a:r>
              <a:rPr lang="en-GB" sz="1400" b="0" dirty="0">
                <a:latin typeface="+mj-lt"/>
              </a:rPr>
              <a:t/>
            </a:r>
            <a:br>
              <a:rPr lang="en-GB" sz="1400" b="0" dirty="0">
                <a:latin typeface="+mj-lt"/>
              </a:rPr>
            </a:br>
            <a:endParaRPr lang="en-GB" sz="1400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latin typeface="+mj-lt"/>
              </a:rPr>
              <a:t>Digital </a:t>
            </a:r>
            <a:r>
              <a:rPr lang="en-GB" sz="1400" b="0" dirty="0">
                <a:latin typeface="+mj-lt"/>
              </a:rPr>
              <a:t>signal </a:t>
            </a:r>
            <a:r>
              <a:rPr lang="en-GB" sz="1400" b="0" dirty="0" smtClean="0">
                <a:latin typeface="+mj-lt"/>
              </a:rPr>
              <a:t>experienced glitches/spikes</a:t>
            </a:r>
            <a:r>
              <a:rPr lang="en-GB" sz="1400" b="0" dirty="0">
                <a:latin typeface="+mj-lt"/>
              </a:rPr>
              <a:t/>
            </a:r>
            <a:br>
              <a:rPr lang="en-GB" sz="1400" b="0" dirty="0">
                <a:latin typeface="+mj-lt"/>
              </a:rPr>
            </a:br>
            <a:r>
              <a:rPr lang="en-GB" sz="1400" b="0" dirty="0" smtClean="0">
                <a:latin typeface="+mj-lt"/>
              </a:rPr>
              <a:t>=&gt; Many </a:t>
            </a:r>
            <a:r>
              <a:rPr lang="en-GB" sz="1400" b="0" dirty="0">
                <a:latin typeface="+mj-lt"/>
              </a:rPr>
              <a:t>dumps due to this problem </a:t>
            </a:r>
            <a:r>
              <a:rPr lang="en-GB" sz="1400" b="0" dirty="0" smtClean="0">
                <a:latin typeface="+mj-lt"/>
              </a:rPr>
              <a:t>!</a:t>
            </a:r>
            <a:br>
              <a:rPr lang="en-GB" sz="1400" b="0" dirty="0" smtClean="0">
                <a:latin typeface="+mj-lt"/>
              </a:rPr>
            </a:br>
            <a:r>
              <a:rPr lang="en-GB" sz="1400" b="0" dirty="0" smtClean="0">
                <a:latin typeface="+mj-lt"/>
              </a:rPr>
              <a:t>     (</a:t>
            </a:r>
            <a:r>
              <a:rPr lang="en-GB" sz="1400" dirty="0" smtClean="0">
                <a:latin typeface="+mj-lt"/>
              </a:rPr>
              <a:t>13 </a:t>
            </a:r>
            <a:r>
              <a:rPr lang="en-GB" sz="1400" dirty="0">
                <a:latin typeface="+mj-lt"/>
              </a:rPr>
              <a:t>during </a:t>
            </a:r>
            <a:r>
              <a:rPr lang="en-GB" sz="1400" dirty="0" smtClean="0">
                <a:latin typeface="+mj-lt"/>
              </a:rPr>
              <a:t>LHC Run 1</a:t>
            </a:r>
            <a:r>
              <a:rPr lang="en-GB" sz="1400" b="0" dirty="0" smtClean="0">
                <a:latin typeface="+mj-lt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b="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latin typeface="+mj-lt"/>
              </a:rPr>
              <a:t>4 </a:t>
            </a:r>
            <a:r>
              <a:rPr lang="en-GB" sz="1400" b="0" dirty="0">
                <a:latin typeface="+mj-lt"/>
              </a:rPr>
              <a:t>noisy vacuum probes masked in XPOC since the </a:t>
            </a:r>
            <a:r>
              <a:rPr lang="en-GB" sz="1400" b="0" dirty="0" smtClean="0">
                <a:latin typeface="+mj-lt"/>
              </a:rPr>
              <a:t>beginning</a:t>
            </a:r>
          </a:p>
          <a:p>
            <a:endParaRPr lang="en-GB" sz="1400" b="0" dirty="0">
              <a:latin typeface="+mj-lt"/>
            </a:endParaRPr>
          </a:p>
          <a:p>
            <a:r>
              <a:rPr lang="en-GB" sz="1400" b="0" dirty="0" smtClean="0">
                <a:latin typeface="+mj-lt"/>
              </a:rPr>
              <a:t>Problems identified by TE/VSC:</a:t>
            </a:r>
            <a:br>
              <a:rPr lang="en-GB" sz="1400" b="0" dirty="0" smtClean="0">
                <a:latin typeface="+mj-lt"/>
              </a:rPr>
            </a:br>
            <a:r>
              <a:rPr lang="en-GB" sz="1400" b="0" dirty="0" smtClean="0">
                <a:latin typeface="+mj-lt"/>
              </a:rPr>
              <a:t>Intervention is planned.</a:t>
            </a:r>
            <a:endParaRPr lang="en-GB" sz="1400" b="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5830730"/>
            <a:ext cx="22605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0" i="1" dirty="0" smtClean="0"/>
              <a:t>Courtesy of Fabien </a:t>
            </a:r>
            <a:r>
              <a:rPr lang="en-GB" sz="1050" b="0" i="1" dirty="0"/>
              <a:t>ANTONIOTTI</a:t>
            </a:r>
          </a:p>
        </p:txBody>
      </p:sp>
    </p:spTree>
    <p:extLst>
      <p:ext uri="{BB962C8B-B14F-4D97-AF65-F5344CB8AC3E}">
        <p14:creationId xmlns:p14="http://schemas.microsoft.com/office/powerpoint/2010/main" val="187884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update </a:t>
            </a:r>
            <a:r>
              <a:rPr lang="en-GB" dirty="0" smtClean="0"/>
              <a:t>during LS1:</a:t>
            </a:r>
            <a:br>
              <a:rPr lang="en-GB" dirty="0" smtClean="0"/>
            </a:br>
            <a:r>
              <a:rPr lang="en-US" dirty="0"/>
              <a:t>Changes to HV generators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24</a:t>
            </a:fld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94" y="1556792"/>
            <a:ext cx="4391638" cy="4382112"/>
          </a:xfrm>
        </p:spPr>
      </p:pic>
      <p:sp>
        <p:nvSpPr>
          <p:cNvPr id="10" name="Rectangle 9"/>
          <p:cNvSpPr/>
          <p:nvPr/>
        </p:nvSpPr>
        <p:spPr>
          <a:xfrm>
            <a:off x="5724128" y="4654877"/>
            <a:ext cx="2952328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0" u="sng" dirty="0" smtClean="0">
                <a:latin typeface="+mj-lt"/>
              </a:rPr>
              <a:t>Goal:</a:t>
            </a:r>
            <a:r>
              <a:rPr lang="en-GB" sz="1600" b="0" dirty="0">
                <a:latin typeface="+mj-lt"/>
              </a:rPr>
              <a:t/>
            </a:r>
            <a:br>
              <a:rPr lang="en-GB" sz="1600" b="0" dirty="0">
                <a:latin typeface="+mj-lt"/>
              </a:rPr>
            </a:br>
            <a:r>
              <a:rPr lang="en-GB" sz="1600" b="0" dirty="0">
                <a:latin typeface="+mj-lt"/>
              </a:rPr>
              <a:t>Increase </a:t>
            </a:r>
            <a:r>
              <a:rPr lang="en-GB" sz="1600" b="0" dirty="0" smtClean="0">
                <a:latin typeface="+mj-lt"/>
              </a:rPr>
              <a:t>AVAILABILITY</a:t>
            </a:r>
            <a:endParaRPr lang="en-GB" sz="16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6056" y="1844824"/>
            <a:ext cx="3816424" cy="138499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0" dirty="0">
                <a:latin typeface="+mj-lt"/>
              </a:rPr>
              <a:t>Sparking in the GTO </a:t>
            </a:r>
            <a:r>
              <a:rPr lang="en-GB" sz="1400" b="0" dirty="0" smtClean="0">
                <a:latin typeface="+mj-lt"/>
              </a:rPr>
              <a:t>stacks causing</a:t>
            </a:r>
            <a:br>
              <a:rPr lang="en-GB" sz="1400" b="0" dirty="0" smtClean="0">
                <a:latin typeface="+mj-lt"/>
              </a:rPr>
            </a:br>
            <a:r>
              <a:rPr lang="en-GB" sz="1400" b="0" dirty="0" smtClean="0">
                <a:latin typeface="+mj-lt"/>
              </a:rPr>
              <a:t>self-triggers: </a:t>
            </a:r>
            <a:r>
              <a:rPr lang="en-GB" sz="1400" b="0" dirty="0">
                <a:latin typeface="+mj-lt"/>
              </a:rPr>
              <a:t>(operation limited to 5 TeV)</a:t>
            </a:r>
          </a:p>
          <a:p>
            <a:endParaRPr lang="en-GB" sz="1400" dirty="0" smtClean="0">
              <a:latin typeface="+mj-lt"/>
            </a:endParaRPr>
          </a:p>
          <a:p>
            <a:r>
              <a:rPr lang="en-GB" sz="1400" dirty="0" smtClean="0">
                <a:latin typeface="+mj-lt"/>
              </a:rPr>
              <a:t>=&gt; HV </a:t>
            </a:r>
            <a:r>
              <a:rPr lang="en-GB" sz="1400" dirty="0">
                <a:latin typeface="+mj-lt"/>
              </a:rPr>
              <a:t>insulators </a:t>
            </a:r>
            <a:r>
              <a:rPr lang="en-GB" sz="1400" b="0" dirty="0">
                <a:latin typeface="+mj-lt"/>
              </a:rPr>
              <a:t>are added </a:t>
            </a:r>
            <a:r>
              <a:rPr lang="en-GB" sz="1400" b="0" dirty="0" smtClean="0">
                <a:latin typeface="+mj-lt"/>
              </a:rPr>
              <a:t>between: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latin typeface="+mj-lt"/>
              </a:rPr>
              <a:t>Return </a:t>
            </a:r>
            <a:r>
              <a:rPr lang="en-GB" sz="1400" b="0" dirty="0">
                <a:latin typeface="+mj-lt"/>
              </a:rPr>
              <a:t>current Plexiglas isolated </a:t>
            </a:r>
            <a:r>
              <a:rPr lang="en-GB" sz="1400" b="0" dirty="0" smtClean="0">
                <a:latin typeface="+mj-lt"/>
              </a:rPr>
              <a:t>rods;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latin typeface="+mj-lt"/>
              </a:rPr>
              <a:t>GTO </a:t>
            </a:r>
            <a:r>
              <a:rPr lang="en-GB" sz="1400" b="0" dirty="0">
                <a:latin typeface="+mj-lt"/>
              </a:rPr>
              <a:t>HV deflectors</a:t>
            </a:r>
            <a:r>
              <a:rPr lang="en-GB" sz="1400" b="0" dirty="0" smtClean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3153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779" y="1283843"/>
            <a:ext cx="6624736" cy="42504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update </a:t>
            </a:r>
            <a:r>
              <a:rPr lang="en-GB" dirty="0" smtClean="0"/>
              <a:t>during LS1:</a:t>
            </a:r>
            <a:br>
              <a:rPr lang="en-GB" dirty="0" smtClean="0"/>
            </a:br>
            <a:r>
              <a:rPr lang="en-GB" dirty="0"/>
              <a:t>Upgrade of </a:t>
            </a:r>
            <a:r>
              <a:rPr lang="en-GB" dirty="0" smtClean="0"/>
              <a:t>PTUs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652120" y="5373216"/>
            <a:ext cx="2880320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0" u="sng" dirty="0" smtClean="0">
                <a:latin typeface="+mj-lt"/>
              </a:rPr>
              <a:t>Goal:</a:t>
            </a:r>
            <a:r>
              <a:rPr lang="en-GB" sz="1600" b="0" dirty="0">
                <a:latin typeface="+mj-lt"/>
              </a:rPr>
              <a:t/>
            </a:r>
            <a:br>
              <a:rPr lang="en-GB" sz="1600" b="0" dirty="0">
                <a:latin typeface="+mj-lt"/>
              </a:rPr>
            </a:br>
            <a:r>
              <a:rPr lang="en-GB" sz="1600" b="0" dirty="0">
                <a:latin typeface="+mj-lt"/>
              </a:rPr>
              <a:t>Increase </a:t>
            </a:r>
            <a:r>
              <a:rPr lang="en-GB" sz="1600" b="0" dirty="0" smtClean="0">
                <a:latin typeface="+mj-lt"/>
              </a:rPr>
              <a:t>AVAILABILITY</a:t>
            </a:r>
            <a:endParaRPr lang="en-GB" sz="16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6192" y="4077072"/>
            <a:ext cx="4896544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>
                <a:latin typeface="+mj-lt"/>
              </a:rPr>
              <a:t>Increase PTU maximum voltage from 3 kV to 4 kV (replacement of HVPS</a:t>
            </a:r>
            <a:r>
              <a:rPr lang="en-GB" sz="1400" b="0" dirty="0" smtClean="0">
                <a:latin typeface="+mj-lt"/>
              </a:rPr>
              <a:t>)</a:t>
            </a:r>
          </a:p>
          <a:p>
            <a:endParaRPr lang="en-GB" sz="1400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 smtClean="0">
                <a:latin typeface="+mj-lt"/>
              </a:rPr>
              <a:t>Replace </a:t>
            </a:r>
            <a:r>
              <a:rPr lang="en-GB" sz="1400" b="0" dirty="0">
                <a:latin typeface="+mj-lt"/>
              </a:rPr>
              <a:t>1.2 kV IGBT with equivalent 1.7 kV </a:t>
            </a:r>
            <a:r>
              <a:rPr lang="en-GB" sz="1400" b="0" dirty="0" smtClean="0">
                <a:latin typeface="+mj-lt"/>
              </a:rPr>
              <a:t>type</a:t>
            </a:r>
            <a:br>
              <a:rPr lang="en-GB" sz="1400" b="0" dirty="0" smtClean="0">
                <a:latin typeface="+mj-lt"/>
              </a:rPr>
            </a:br>
            <a:r>
              <a:rPr lang="en-GB" sz="1400" b="0" dirty="0" smtClean="0">
                <a:latin typeface="+mj-lt"/>
              </a:rPr>
              <a:t>=&gt; </a:t>
            </a:r>
            <a:r>
              <a:rPr lang="en-GB" sz="1400" dirty="0" smtClean="0">
                <a:latin typeface="+mj-lt"/>
              </a:rPr>
              <a:t>better </a:t>
            </a:r>
            <a:r>
              <a:rPr lang="en-GB" sz="1400" dirty="0">
                <a:latin typeface="+mj-lt"/>
              </a:rPr>
              <a:t>sensitivity to </a:t>
            </a:r>
            <a:r>
              <a:rPr lang="en-GB" sz="1400" dirty="0" smtClean="0">
                <a:latin typeface="+mj-lt"/>
              </a:rPr>
              <a:t>SEB</a:t>
            </a:r>
          </a:p>
          <a:p>
            <a:endParaRPr lang="en-GB" sz="14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0" dirty="0">
                <a:latin typeface="+mj-lt"/>
              </a:rPr>
              <a:t>Operate PTU at ~</a:t>
            </a:r>
            <a:r>
              <a:rPr lang="en-GB" sz="1400" b="0" dirty="0" smtClean="0">
                <a:latin typeface="+mj-lt"/>
              </a:rPr>
              <a:t>3500 </a:t>
            </a:r>
            <a:r>
              <a:rPr lang="en-GB" sz="1400" b="0" dirty="0">
                <a:latin typeface="+mj-lt"/>
              </a:rPr>
              <a:t>V constant </a:t>
            </a:r>
            <a:r>
              <a:rPr lang="en-GB" sz="1400" b="0" dirty="0" smtClean="0">
                <a:latin typeface="+mj-lt"/>
              </a:rPr>
              <a:t>voltage</a:t>
            </a:r>
            <a:br>
              <a:rPr lang="en-GB" sz="1400" b="0" dirty="0" smtClean="0">
                <a:latin typeface="+mj-lt"/>
              </a:rPr>
            </a:br>
            <a:r>
              <a:rPr lang="en-GB" sz="1400" b="0" dirty="0" smtClean="0">
                <a:latin typeface="+mj-lt"/>
              </a:rPr>
              <a:t>=&gt; Increased GTO gate current</a:t>
            </a:r>
            <a:br>
              <a:rPr lang="en-GB" sz="1400" b="0" dirty="0" smtClean="0">
                <a:latin typeface="+mj-lt"/>
              </a:rPr>
            </a:br>
            <a:r>
              <a:rPr lang="en-GB" sz="1400" b="0" dirty="0" smtClean="0">
                <a:latin typeface="+mj-lt"/>
              </a:rPr>
              <a:t>=&gt; </a:t>
            </a:r>
            <a:r>
              <a:rPr lang="en-GB" sz="1400" dirty="0" smtClean="0">
                <a:latin typeface="+mj-lt"/>
              </a:rPr>
              <a:t>less GTO wear out</a:t>
            </a:r>
            <a:endParaRPr lang="en-GB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3765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Design update </a:t>
            </a:r>
            <a:r>
              <a:rPr lang="en-GB" dirty="0" smtClean="0"/>
              <a:t>during LS1:</a:t>
            </a:r>
            <a:br>
              <a:rPr lang="en-GB" dirty="0" smtClean="0"/>
            </a:br>
            <a:r>
              <a:rPr lang="en-GB" dirty="0"/>
              <a:t>Add </a:t>
            </a:r>
            <a:r>
              <a:rPr lang="en-GB" dirty="0" smtClean="0"/>
              <a:t>shielding </a:t>
            </a:r>
            <a:r>
              <a:rPr lang="en-GB" dirty="0"/>
              <a:t>in MKD &amp; MKB cable </a:t>
            </a:r>
            <a:r>
              <a:rPr lang="en-GB" dirty="0" smtClean="0"/>
              <a:t>ducts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26</a:t>
            </a:fld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796136" y="5320372"/>
            <a:ext cx="2772308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600" b="0" u="sng" dirty="0" smtClean="0">
                <a:latin typeface="+mj-lt"/>
              </a:rPr>
              <a:t>Goal:</a:t>
            </a:r>
            <a:r>
              <a:rPr lang="en-GB" sz="1600" b="0" dirty="0">
                <a:latin typeface="+mj-lt"/>
              </a:rPr>
              <a:t/>
            </a:r>
            <a:br>
              <a:rPr lang="en-GB" sz="1600" b="0" dirty="0">
                <a:latin typeface="+mj-lt"/>
              </a:rPr>
            </a:br>
            <a:r>
              <a:rPr lang="en-GB" sz="1600" b="0" dirty="0">
                <a:latin typeface="+mj-lt"/>
              </a:rPr>
              <a:t>Increase </a:t>
            </a:r>
            <a:r>
              <a:rPr lang="en-GB" sz="1600" b="0" dirty="0" smtClean="0">
                <a:latin typeface="+mj-lt"/>
              </a:rPr>
              <a:t>AVAILABILITY</a:t>
            </a:r>
            <a:endParaRPr lang="en-GB" sz="1600" dirty="0">
              <a:latin typeface="+mj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6925642" cy="308653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6139" y="4802063"/>
            <a:ext cx="4249241" cy="116955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0" dirty="0" smtClean="0">
                <a:latin typeface="+mj-lt"/>
              </a:rPr>
              <a:t>Add shielding in all MKD </a:t>
            </a:r>
            <a:r>
              <a:rPr lang="en-GB" sz="1400" b="0" dirty="0">
                <a:latin typeface="+mj-lt"/>
              </a:rPr>
              <a:t>&amp; </a:t>
            </a:r>
            <a:r>
              <a:rPr lang="en-GB" sz="1400" b="0" dirty="0" smtClean="0">
                <a:latin typeface="+mj-lt"/>
              </a:rPr>
              <a:t>MKB cable ducts between UA and RA:</a:t>
            </a:r>
          </a:p>
          <a:p>
            <a:endParaRPr lang="en-GB" sz="1400" b="0" dirty="0" smtClean="0">
              <a:latin typeface="+mj-lt"/>
            </a:endParaRPr>
          </a:p>
          <a:p>
            <a:r>
              <a:rPr lang="en-GB" sz="1400" dirty="0" smtClean="0">
                <a:latin typeface="+mj-lt"/>
              </a:rPr>
              <a:t> =&gt; less SEB problems</a:t>
            </a:r>
            <a:endParaRPr lang="en-GB" sz="1400" dirty="0">
              <a:latin typeface="+mj-lt"/>
            </a:endParaRPr>
          </a:p>
          <a:p>
            <a:endParaRPr lang="en-GB" sz="14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712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analysis and recommendations (1)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27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Safety by design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implementation issues</a:t>
            </a:r>
            <a:endParaRPr lang="en-GB" dirty="0"/>
          </a:p>
          <a:p>
            <a:pPr lvl="1"/>
            <a:r>
              <a:rPr lang="en-GB" dirty="0" smtClean="0"/>
              <a:t>Prevent the generation of erratic triggers </a:t>
            </a:r>
            <a:r>
              <a:rPr lang="en-GB" dirty="0"/>
              <a:t>(</a:t>
            </a:r>
            <a:r>
              <a:rPr lang="en-GB" dirty="0" smtClean="0"/>
              <a:t>MKD) </a:t>
            </a:r>
          </a:p>
          <a:p>
            <a:pPr lvl="1"/>
            <a:r>
              <a:rPr lang="en-GB" dirty="0" smtClean="0"/>
              <a:t>Loss of redundant chains and Common Cause of Failure (all)</a:t>
            </a:r>
          </a:p>
          <a:p>
            <a:pPr lvl="1"/>
            <a:r>
              <a:rPr lang="en-GB" dirty="0" smtClean="0"/>
              <a:t>Overlap between control functions and safety functions (TSDS)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Safety by design </a:t>
            </a:r>
            <a:r>
              <a:rPr lang="en-GB" dirty="0" smtClean="0">
                <a:sym typeface="Wingdings" panose="05000000000000000000" pitchFamily="2" charset="2"/>
              </a:rPr>
              <a:t> functional, </a:t>
            </a:r>
            <a:r>
              <a:rPr lang="en-GB" dirty="0" smtClean="0"/>
              <a:t>systemic issues</a:t>
            </a:r>
          </a:p>
          <a:p>
            <a:pPr lvl="1"/>
            <a:r>
              <a:rPr lang="en-GB" dirty="0" smtClean="0"/>
              <a:t>Analysis of rare events (e.g. “Swiss cheese” models)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afety measures as possible source of hazards </a:t>
            </a:r>
          </a:p>
          <a:p>
            <a:pPr lvl="1"/>
            <a:r>
              <a:rPr lang="en-GB" dirty="0" smtClean="0"/>
              <a:t>Functional dependencies and domino effects</a:t>
            </a:r>
          </a:p>
          <a:p>
            <a:pPr lvl="1"/>
            <a:endParaRPr lang="en-GB" dirty="0"/>
          </a:p>
          <a:p>
            <a:r>
              <a:rPr lang="en-GB" dirty="0" smtClean="0"/>
              <a:t>Tools</a:t>
            </a:r>
          </a:p>
          <a:p>
            <a:pPr lvl="1"/>
            <a:r>
              <a:rPr lang="en-GB" dirty="0" smtClean="0"/>
              <a:t>Safety standards</a:t>
            </a:r>
          </a:p>
          <a:p>
            <a:pPr lvl="1"/>
            <a:r>
              <a:rPr lang="en-GB" dirty="0" smtClean="0"/>
              <a:t>System analysis qualitative and probabilistic methods</a:t>
            </a:r>
          </a:p>
          <a:p>
            <a:pPr lvl="1"/>
            <a:r>
              <a:rPr lang="en-GB" dirty="0" smtClean="0"/>
              <a:t>Fault tracking </a:t>
            </a:r>
            <a:r>
              <a:rPr lang="en-GB" dirty="0" smtClean="0">
                <a:sym typeface="Wingdings" panose="05000000000000000000" pitchFamily="2" charset="2"/>
              </a:rPr>
              <a:t> </a:t>
            </a:r>
            <a:r>
              <a:rPr lang="en-GB" dirty="0">
                <a:sym typeface="Wingdings" panose="05000000000000000000" pitchFamily="2" charset="2"/>
              </a:rPr>
              <a:t>monitor that </a:t>
            </a:r>
            <a:r>
              <a:rPr lang="en-GB" dirty="0" smtClean="0">
                <a:sym typeface="Wingdings" panose="05000000000000000000" pitchFamily="2" charset="2"/>
              </a:rPr>
              <a:t>every components stays </a:t>
            </a:r>
            <a:r>
              <a:rPr lang="en-GB" dirty="0">
                <a:sym typeface="Wingdings" panose="05000000000000000000" pitchFamily="2" charset="2"/>
              </a:rPr>
              <a:t>in the flat </a:t>
            </a:r>
            <a:r>
              <a:rPr lang="en-GB" dirty="0" smtClean="0">
                <a:sym typeface="Wingdings" panose="05000000000000000000" pitchFamily="2" charset="2"/>
              </a:rPr>
              <a:t>region and identify anomalies (aging? dependencies? stress?)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115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System analysis and recommendations (2)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Scale up risks </a:t>
            </a:r>
            <a:r>
              <a:rPr lang="en-GB" dirty="0" smtClean="0">
                <a:sym typeface="Wingdings" panose="05000000000000000000" pitchFamily="2" charset="2"/>
              </a:rPr>
              <a:t> operating at higher energies may demand tighter margins of safety and impact on availability</a:t>
            </a: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marL="514350" indent="-514350">
              <a:buFont typeface="+mj-lt"/>
              <a:buAutoNum type="arabicPeriod"/>
            </a:pPr>
            <a:r>
              <a:rPr lang="en-GB" dirty="0" smtClean="0">
                <a:sym typeface="Wingdings" panose="05000000000000000000" pitchFamily="2" charset="2"/>
              </a:rPr>
              <a:t>Review of the existing safety chains</a:t>
            </a:r>
            <a:endParaRPr lang="en-GB" dirty="0"/>
          </a:p>
          <a:p>
            <a:pPr lvl="1"/>
            <a:r>
              <a:rPr lang="en-GB" dirty="0" smtClean="0"/>
              <a:t>Review SIL in the light of possible increased risks 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 smtClean="0"/>
              <a:t>New hazards or existing hazards that become safety relevant</a:t>
            </a:r>
          </a:p>
          <a:p>
            <a:pPr lvl="1"/>
            <a:r>
              <a:rPr lang="en-GB" dirty="0"/>
              <a:t>N</a:t>
            </a:r>
            <a:r>
              <a:rPr lang="en-GB" dirty="0" smtClean="0"/>
              <a:t>ew safety chains and interlocks after LS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dirty="0" smtClean="0"/>
              <a:t> changes</a:t>
            </a:r>
          </a:p>
          <a:p>
            <a:pPr lvl="1"/>
            <a:r>
              <a:rPr lang="en-GB" dirty="0" smtClean="0"/>
              <a:t>New failsafe mechanisms as sources of false beam dumps</a:t>
            </a:r>
            <a:endParaRPr lang="en-GB" dirty="0"/>
          </a:p>
          <a:p>
            <a:pPr marL="274320" lvl="1" indent="0">
              <a:buNone/>
            </a:pPr>
            <a:endParaRPr lang="en-GB" dirty="0"/>
          </a:p>
          <a:p>
            <a:r>
              <a:rPr lang="en-GB" dirty="0" smtClean="0"/>
              <a:t>Tools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Risk analysis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Real-time estimate of safety-availability balance  the safety gauge</a:t>
            </a:r>
          </a:p>
          <a:p>
            <a:pPr marL="274320" lvl="1" indent="0">
              <a:buNone/>
            </a:pPr>
            <a:r>
              <a:rPr lang="en-GB" dirty="0" smtClean="0"/>
              <a:t>… </a:t>
            </a:r>
            <a:r>
              <a:rPr lang="en-GB" u="sng" dirty="0" smtClean="0"/>
              <a:t>export </a:t>
            </a:r>
            <a:r>
              <a:rPr lang="en-GB" u="sng" dirty="0"/>
              <a:t>the safety gauge (safety margin) concept</a:t>
            </a:r>
            <a:r>
              <a:rPr lang="en-GB" dirty="0"/>
              <a:t> to every system that has a non trivial safety-availability trade-off - </a:t>
            </a:r>
            <a:r>
              <a:rPr lang="en-GB" dirty="0" smtClean="0"/>
              <a:t>it </a:t>
            </a:r>
            <a:r>
              <a:rPr lang="en-GB" dirty="0"/>
              <a:t>returns a metric easy to understand and that can be shared throughout designers and </a:t>
            </a:r>
            <a:r>
              <a:rPr lang="en-GB" dirty="0" smtClean="0"/>
              <a:t>operators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5735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29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Analysis of LBDS over 2010-2012 returned overall satisfying statistics</a:t>
            </a:r>
          </a:p>
          <a:p>
            <a:pPr lvl="1"/>
            <a:r>
              <a:rPr lang="en-GB" dirty="0" smtClean="0"/>
              <a:t>Availability and safety improved along the operational period.</a:t>
            </a:r>
          </a:p>
          <a:p>
            <a:pPr lvl="1"/>
            <a:r>
              <a:rPr lang="en-GB" dirty="0" smtClean="0"/>
              <a:t>Anomalies sorted out.</a:t>
            </a:r>
          </a:p>
          <a:p>
            <a:pPr lvl="1"/>
            <a:r>
              <a:rPr lang="en-GB" dirty="0" smtClean="0"/>
              <a:t>Theoretical models in line with observations</a:t>
            </a:r>
          </a:p>
          <a:p>
            <a:r>
              <a:rPr lang="en-GB" dirty="0" smtClean="0"/>
              <a:t>Experience in methodologies is encompassing</a:t>
            </a:r>
          </a:p>
          <a:p>
            <a:pPr lvl="1"/>
            <a:r>
              <a:rPr lang="en-GB" dirty="0" smtClean="0"/>
              <a:t>Hazards </a:t>
            </a:r>
            <a:r>
              <a:rPr lang="en-GB" dirty="0" smtClean="0">
                <a:sym typeface="Wingdings" panose="05000000000000000000" pitchFamily="2" charset="2"/>
              </a:rPr>
              <a:t> system analysis  safety by design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Innovative methodologies  safety gauge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All design upgrades are safety-availability informed</a:t>
            </a:r>
          </a:p>
          <a:p>
            <a:pPr marL="274320" lvl="1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074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LHC Beam Dumping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LBDS is the final element of the protection chain, it performs the extraction of the beams </a:t>
            </a:r>
            <a:r>
              <a:rPr lang="en-US" sz="2000" u="sng" dirty="0" smtClean="0"/>
              <a:t>on demand</a:t>
            </a:r>
            <a:r>
              <a:rPr lang="en-US" sz="2000" dirty="0" smtClean="0"/>
              <a:t> (dump requests) either at the end of machine fills or because of safety reasons. Two LBDS exist, one per beam.</a:t>
            </a:r>
            <a:endParaRPr lang="en-US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22010" r="38946" b="55522"/>
          <a:stretch/>
        </p:blipFill>
        <p:spPr bwMode="auto">
          <a:xfrm>
            <a:off x="611560" y="2248279"/>
            <a:ext cx="3562239" cy="2400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36" t="53052" r="42135" b="25325"/>
          <a:stretch/>
        </p:blipFill>
        <p:spPr bwMode="auto">
          <a:xfrm>
            <a:off x="6456766" y="2469246"/>
            <a:ext cx="1257468" cy="1169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971600" y="4730131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dirty="0" smtClean="0"/>
              <a:t>LBDS physical layout – point 6</a:t>
            </a:r>
            <a:endParaRPr lang="en-GB" sz="1000" b="0" dirty="0"/>
          </a:p>
        </p:txBody>
      </p:sp>
      <p:grpSp>
        <p:nvGrpSpPr>
          <p:cNvPr id="23" name="Group 22"/>
          <p:cNvGrpSpPr/>
          <p:nvPr/>
        </p:nvGrpSpPr>
        <p:grpSpPr>
          <a:xfrm>
            <a:off x="3995936" y="3718886"/>
            <a:ext cx="3750018" cy="2526566"/>
            <a:chOff x="3995936" y="3718886"/>
            <a:chExt cx="3750018" cy="2526566"/>
          </a:xfrm>
        </p:grpSpPr>
        <p:grpSp>
          <p:nvGrpSpPr>
            <p:cNvPr id="79" name="Group 78"/>
            <p:cNvGrpSpPr>
              <a:grpSpLocks noChangeAspect="1"/>
            </p:cNvGrpSpPr>
            <p:nvPr/>
          </p:nvGrpSpPr>
          <p:grpSpPr>
            <a:xfrm>
              <a:off x="3995936" y="3718886"/>
              <a:ext cx="3750018" cy="2280345"/>
              <a:chOff x="1692347" y="2780928"/>
              <a:chExt cx="5357162" cy="3257637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1946437" y="3562008"/>
                <a:ext cx="1368152" cy="45365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Internal ILK</a:t>
                </a:r>
                <a:endParaRPr lang="en-GB" sz="1000" dirty="0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3818645" y="3562005"/>
                <a:ext cx="936104" cy="175970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Control</a:t>
                </a:r>
                <a:endParaRPr lang="en-GB" sz="1050" dirty="0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1946437" y="4869160"/>
                <a:ext cx="1385861" cy="45365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References</a:t>
                </a:r>
                <a:endParaRPr lang="en-GB" sz="1000" dirty="0"/>
              </a:p>
            </p:txBody>
          </p:sp>
          <p:cxnSp>
            <p:nvCxnSpPr>
              <p:cNvPr id="9" name="Straight Arrow Connector 8"/>
              <p:cNvCxnSpPr/>
              <p:nvPr/>
            </p:nvCxnSpPr>
            <p:spPr>
              <a:xfrm>
                <a:off x="3332298" y="3814033"/>
                <a:ext cx="486347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>
                <a:stCxn id="8" idx="3"/>
              </p:cNvCxnSpPr>
              <p:nvPr/>
            </p:nvCxnSpPr>
            <p:spPr>
              <a:xfrm>
                <a:off x="3332298" y="5095986"/>
                <a:ext cx="486347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Rectangle 11"/>
              <p:cNvSpPr/>
              <p:nvPr/>
            </p:nvSpPr>
            <p:spPr>
              <a:xfrm>
                <a:off x="5692240" y="3545370"/>
                <a:ext cx="1008112" cy="45365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10 MKB</a:t>
                </a:r>
                <a:endParaRPr lang="en-GB" sz="1000" dirty="0"/>
              </a:p>
            </p:txBody>
          </p:sp>
          <p:cxnSp>
            <p:nvCxnSpPr>
              <p:cNvPr id="13" name="Straight Arrow Connector 12"/>
              <p:cNvCxnSpPr>
                <a:endCxn id="12" idx="1"/>
              </p:cNvCxnSpPr>
              <p:nvPr/>
            </p:nvCxnSpPr>
            <p:spPr>
              <a:xfrm flipV="1">
                <a:off x="4754749" y="3772196"/>
                <a:ext cx="937491" cy="8318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3530613" y="3284989"/>
                <a:ext cx="0" cy="2397866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970773" y="3284989"/>
                <a:ext cx="0" cy="2397866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692347" y="5508749"/>
                <a:ext cx="1656184" cy="483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dirty="0" smtClean="0"/>
                  <a:t>Interlocks and references</a:t>
                </a:r>
                <a:endParaRPr lang="en-GB" sz="8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170572" y="5554916"/>
                <a:ext cx="1656184" cy="4836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dirty="0" smtClean="0"/>
                  <a:t>Control and supervision</a:t>
                </a:r>
                <a:endParaRPr lang="en-GB" sz="8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5400000">
                <a:off x="6067529" y="4439512"/>
                <a:ext cx="16561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/>
                  <a:t>Actuation</a:t>
                </a:r>
                <a:endParaRPr lang="en-GB" sz="800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216268" y="4225564"/>
                <a:ext cx="1044116" cy="45365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15 MSD</a:t>
                </a:r>
                <a:endParaRPr lang="en-GB" sz="1000" dirty="0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5234270" y="4868061"/>
                <a:ext cx="1008112" cy="45365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15 MKD</a:t>
                </a:r>
                <a:endParaRPr lang="en-GB" sz="1000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946437" y="4221088"/>
                <a:ext cx="1368152" cy="45365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External DR</a:t>
                </a:r>
                <a:endParaRPr lang="en-GB" sz="1000" dirty="0"/>
              </a:p>
            </p:txBody>
          </p:sp>
          <p:cxnSp>
            <p:nvCxnSpPr>
              <p:cNvPr id="22" name="Straight Arrow Connector 21"/>
              <p:cNvCxnSpPr>
                <a:stCxn id="21" idx="3"/>
                <a:endCxn id="6" idx="1"/>
              </p:cNvCxnSpPr>
              <p:nvPr/>
            </p:nvCxnSpPr>
            <p:spPr>
              <a:xfrm flipV="1">
                <a:off x="3314589" y="4441859"/>
                <a:ext cx="504056" cy="605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>
                <a:stCxn id="6" idx="3"/>
                <a:endCxn id="19" idx="1"/>
              </p:cNvCxnSpPr>
              <p:nvPr/>
            </p:nvCxnSpPr>
            <p:spPr>
              <a:xfrm>
                <a:off x="4754749" y="4441859"/>
                <a:ext cx="461519" cy="10531"/>
              </a:xfrm>
              <a:prstGeom prst="straightConnector1">
                <a:avLst/>
              </a:prstGeom>
              <a:ln>
                <a:headEnd type="arrow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endCxn id="20" idx="1"/>
              </p:cNvCxnSpPr>
              <p:nvPr/>
            </p:nvCxnSpPr>
            <p:spPr>
              <a:xfrm flipV="1">
                <a:off x="4754749" y="5094887"/>
                <a:ext cx="479521" cy="1099"/>
              </a:xfrm>
              <a:prstGeom prst="straightConnector1">
                <a:avLst/>
              </a:prstGeom>
              <a:ln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Rectangle 39"/>
              <p:cNvSpPr/>
              <p:nvPr/>
            </p:nvSpPr>
            <p:spPr>
              <a:xfrm>
                <a:off x="5671388" y="2780928"/>
                <a:ext cx="1008112" cy="45365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000" dirty="0" smtClean="0"/>
                  <a:t>TDE</a:t>
                </a:r>
                <a:endParaRPr lang="en-GB" sz="1000" dirty="0"/>
              </a:p>
            </p:txBody>
          </p:sp>
          <p:sp>
            <p:nvSpPr>
              <p:cNvPr id="61" name="Isosceles Triangle 60"/>
              <p:cNvSpPr/>
              <p:nvPr/>
            </p:nvSpPr>
            <p:spPr>
              <a:xfrm flipV="1">
                <a:off x="6000219" y="3234578"/>
                <a:ext cx="120135" cy="764440"/>
              </a:xfrm>
              <a:prstGeom prst="triangl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050"/>
              </a:p>
            </p:txBody>
          </p:sp>
          <p:cxnSp>
            <p:nvCxnSpPr>
              <p:cNvPr id="63" name="Straight Connector 62"/>
              <p:cNvCxnSpPr/>
              <p:nvPr/>
            </p:nvCxnSpPr>
            <p:spPr>
              <a:xfrm flipV="1">
                <a:off x="5580112" y="4225564"/>
                <a:ext cx="0" cy="1363676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>
                <a:endCxn id="61" idx="0"/>
              </p:cNvCxnSpPr>
              <p:nvPr/>
            </p:nvCxnSpPr>
            <p:spPr>
              <a:xfrm flipV="1">
                <a:off x="5580112" y="3999018"/>
                <a:ext cx="480175" cy="222072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5023314" y="5624163"/>
                <a:ext cx="1656184" cy="3517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b="0" dirty="0" smtClean="0"/>
                  <a:t>Beam Line</a:t>
                </a:r>
                <a:endParaRPr lang="en-GB" sz="1000" b="0" dirty="0"/>
              </a:p>
            </p:txBody>
          </p:sp>
        </p:grpSp>
        <p:sp>
          <p:nvSpPr>
            <p:cNvPr id="85" name="TextBox 84"/>
            <p:cNvSpPr txBox="1"/>
            <p:nvPr/>
          </p:nvSpPr>
          <p:spPr>
            <a:xfrm>
              <a:off x="4930586" y="5999231"/>
              <a:ext cx="153161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000" b="0" dirty="0" smtClean="0"/>
                <a:t>Functional layout</a:t>
              </a:r>
              <a:endParaRPr lang="en-GB" sz="1000" b="0" dirty="0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578956" y="5955139"/>
            <a:ext cx="16887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0" dirty="0" smtClean="0"/>
              <a:t>350 MJ destructive power</a:t>
            </a:r>
            <a:endParaRPr lang="en-GB" sz="10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377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Conclusions (2): design upgrade </a:t>
            </a:r>
            <a:r>
              <a:rPr lang="en-GB" dirty="0"/>
              <a:t>during </a:t>
            </a:r>
            <a:r>
              <a:rPr lang="en-GB" dirty="0" smtClean="0"/>
              <a:t>LS1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Workshop Machine Availability for post LS1 LHC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30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259632" y="2984004"/>
            <a:ext cx="7200800" cy="1015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0" dirty="0" smtClean="0">
                <a:latin typeface="+mj-lt"/>
              </a:rPr>
              <a:t>Most of important changes </a:t>
            </a:r>
            <a:r>
              <a:rPr lang="en-GB" sz="2000" b="0" dirty="0">
                <a:latin typeface="+mj-lt"/>
              </a:rPr>
              <a:t>for </a:t>
            </a:r>
            <a:r>
              <a:rPr lang="en-GB" sz="2000" dirty="0">
                <a:latin typeface="+mj-lt"/>
              </a:rPr>
              <a:t>SAFETY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dirty="0" smtClean="0">
                <a:latin typeface="+mj-lt"/>
              </a:rPr>
              <a:t>improvement</a:t>
            </a:r>
            <a:r>
              <a:rPr lang="en-GB" sz="2000" b="0" dirty="0" smtClean="0">
                <a:latin typeface="+mj-lt"/>
              </a:rPr>
              <a:t>…</a:t>
            </a:r>
          </a:p>
          <a:p>
            <a:endParaRPr lang="en-GB" sz="2000" b="0" dirty="0">
              <a:latin typeface="+mj-lt"/>
            </a:endParaRPr>
          </a:p>
          <a:p>
            <a:r>
              <a:rPr lang="en-GB" sz="2000" b="0" dirty="0" smtClean="0">
                <a:latin typeface="+mj-lt"/>
              </a:rPr>
              <a:t>	…Perhaps </a:t>
            </a:r>
            <a:r>
              <a:rPr lang="en-GB" sz="2000" dirty="0" smtClean="0">
                <a:latin typeface="+mj-lt"/>
              </a:rPr>
              <a:t>reducing</a:t>
            </a:r>
            <a:r>
              <a:rPr lang="en-GB" sz="2000" b="0" dirty="0" smtClean="0">
                <a:latin typeface="+mj-lt"/>
              </a:rPr>
              <a:t> </a:t>
            </a:r>
            <a:r>
              <a:rPr lang="en-GB" sz="2000" dirty="0" smtClean="0">
                <a:latin typeface="+mj-lt"/>
              </a:rPr>
              <a:t>AVAILIBILITY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dirty="0" smtClean="0">
                <a:latin typeface="+mj-lt"/>
              </a:rPr>
              <a:t>!</a:t>
            </a:r>
            <a:endParaRPr lang="en-GB" sz="2000" b="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22612" y="4797152"/>
            <a:ext cx="5544616" cy="10156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2000" b="0" dirty="0" smtClean="0">
                <a:latin typeface="+mj-lt"/>
              </a:rPr>
              <a:t>Nonetheless, many changes are performed to </a:t>
            </a:r>
            <a:r>
              <a:rPr lang="en-GB" sz="2000" dirty="0" smtClean="0">
                <a:latin typeface="+mj-lt"/>
              </a:rPr>
              <a:t>improve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dirty="0" smtClean="0">
                <a:latin typeface="+mj-lt"/>
              </a:rPr>
              <a:t>AVAILIBILITY</a:t>
            </a:r>
            <a:r>
              <a:rPr lang="en-GB" sz="2000" b="0" dirty="0" smtClean="0">
                <a:latin typeface="+mj-lt"/>
              </a:rPr>
              <a:t>…</a:t>
            </a:r>
            <a:br>
              <a:rPr lang="en-GB" sz="2000" b="0" dirty="0" smtClean="0">
                <a:latin typeface="+mj-lt"/>
              </a:rPr>
            </a:br>
            <a:r>
              <a:rPr lang="en-GB" sz="2000" b="0" dirty="0" smtClean="0">
                <a:latin typeface="+mj-lt"/>
              </a:rPr>
              <a:t>	…where </a:t>
            </a:r>
            <a:r>
              <a:rPr lang="en-GB" sz="2000" dirty="0" smtClean="0">
                <a:latin typeface="+mj-lt"/>
              </a:rPr>
              <a:t>SAFETY is not impacted</a:t>
            </a:r>
            <a:r>
              <a:rPr lang="en-GB" sz="2000" b="0" dirty="0" smtClean="0">
                <a:latin typeface="+mj-lt"/>
              </a:rPr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7584" y="1747659"/>
            <a:ext cx="4249241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SAFETY</a:t>
            </a:r>
            <a:r>
              <a:rPr lang="en-GB" sz="2000" b="0" dirty="0">
                <a:latin typeface="+mj-lt"/>
              </a:rPr>
              <a:t> is our main concern !</a:t>
            </a:r>
          </a:p>
        </p:txBody>
      </p:sp>
    </p:spTree>
    <p:extLst>
      <p:ext uri="{BB962C8B-B14F-4D97-AF65-F5344CB8AC3E}">
        <p14:creationId xmlns:p14="http://schemas.microsoft.com/office/powerpoint/2010/main" val="318421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…question time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23528" y="571409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4320" lvl="1" indent="0">
              <a:buNone/>
            </a:pPr>
            <a:r>
              <a:rPr lang="en-US" sz="1400" b="0" dirty="0" smtClean="0"/>
              <a:t>Roberto </a:t>
            </a:r>
            <a:r>
              <a:rPr lang="en-US" sz="1400" b="0" dirty="0" err="1"/>
              <a:t>Filippini</a:t>
            </a:r>
            <a:endParaRPr lang="en-US" sz="1400" b="0" dirty="0"/>
          </a:p>
          <a:p>
            <a:pPr marL="274320" lvl="1" indent="0">
              <a:buNone/>
            </a:pPr>
            <a:r>
              <a:rPr lang="en-US" sz="1400" b="0" dirty="0" smtClean="0"/>
              <a:t>email</a:t>
            </a:r>
            <a:r>
              <a:rPr lang="en-US" sz="1400" b="0" dirty="0"/>
              <a:t>: rob.filippini@tiscali.it</a:t>
            </a:r>
          </a:p>
        </p:txBody>
      </p:sp>
      <p:pic>
        <p:nvPicPr>
          <p:cNvPr id="2052" name="Picture 4" descr="C:\Users\rfilippi\AppData\Local\Microsoft\Windows\Temporary Internet Files\Content.IE5\GHXCD8ZM\MC90038404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2017" y="2522372"/>
            <a:ext cx="1559966" cy="181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246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990600"/>
          </a:xfrm>
        </p:spPr>
        <p:txBody>
          <a:bodyPr/>
          <a:lstStyle/>
          <a:p>
            <a:r>
              <a:rPr lang="en-GB" dirty="0" smtClean="0"/>
              <a:t>Spare slides - recommendations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650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to unknowns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Some failure modes were not foreseen in the theoretical model (7 over 26 recorded)</a:t>
            </a:r>
          </a:p>
          <a:p>
            <a:r>
              <a:rPr lang="en-GB" sz="2400" dirty="0" smtClean="0"/>
              <a:t>Their impact is significant in the overall safety figures</a:t>
            </a:r>
          </a:p>
          <a:p>
            <a:pPr lvl="1"/>
            <a:r>
              <a:rPr lang="en-GB" sz="2000" dirty="0" smtClean="0"/>
              <a:t>They reduced the safety margin or impacted on availability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944" y="3356992"/>
            <a:ext cx="7381875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asellaDiTesto 6"/>
          <p:cNvSpPr txBox="1"/>
          <p:nvPr/>
        </p:nvSpPr>
        <p:spPr>
          <a:xfrm>
            <a:off x="618456" y="5517232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R. Filippini, J. </a:t>
            </a:r>
            <a:r>
              <a:rPr lang="en-GB" sz="1200" dirty="0" err="1" smtClean="0"/>
              <a:t>Uythoven</a:t>
            </a:r>
            <a:r>
              <a:rPr lang="en-GB" sz="1200" dirty="0" smtClean="0"/>
              <a:t> Review of the LBDS safety and reliability analysis in the light of the operational experience 2010-2012, </a:t>
            </a:r>
            <a:r>
              <a:rPr lang="it-IT" sz="1200" dirty="0"/>
              <a:t>CERN-ATS-Note-2013-042 TECH</a:t>
            </a:r>
            <a:r>
              <a:rPr lang="it-IT" sz="1200" dirty="0" smtClean="0"/>
              <a:t>. 2013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87682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(1)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b="0" dirty="0"/>
              <a:t>Further investigations on failure mechanisms</a:t>
            </a:r>
          </a:p>
          <a:p>
            <a:pPr lvl="1" fontAlgn="auto">
              <a:spcAft>
                <a:spcPts val="0"/>
              </a:spcAft>
            </a:pPr>
            <a:r>
              <a:rPr lang="en-US" b="0" dirty="0"/>
              <a:t>Common Cause Failure suspected in a few components such as the failure of three High Voltage power supplies in the MKD generators, </a:t>
            </a:r>
            <a:r>
              <a:rPr lang="en-US" b="0" dirty="0" smtClean="0"/>
              <a:t> </a:t>
            </a:r>
            <a:r>
              <a:rPr lang="en-US" b="0" dirty="0"/>
              <a:t>two Triggering Units not </a:t>
            </a:r>
            <a:r>
              <a:rPr lang="en-US" b="0" dirty="0" smtClean="0"/>
              <a:t>responding, </a:t>
            </a:r>
            <a:r>
              <a:rPr lang="en-US" b="0" dirty="0"/>
              <a:t>and the spurious firing of two </a:t>
            </a:r>
            <a:r>
              <a:rPr lang="en-US" b="0" dirty="0" smtClean="0"/>
              <a:t>Trigger </a:t>
            </a:r>
            <a:r>
              <a:rPr lang="en-US" b="0" dirty="0"/>
              <a:t>Fan Out units</a:t>
            </a:r>
            <a:r>
              <a:rPr lang="en-US" b="0" dirty="0" smtClean="0"/>
              <a:t>. Further analysis on CCF and consequences on reliability is recommended.</a:t>
            </a:r>
            <a:endParaRPr lang="en-US" b="0" dirty="0"/>
          </a:p>
          <a:p>
            <a:pPr fontAlgn="auto">
              <a:spcAft>
                <a:spcPts val="0"/>
              </a:spcAft>
            </a:pPr>
            <a:endParaRPr lang="en-US" b="0" dirty="0" smtClean="0"/>
          </a:p>
          <a:p>
            <a:pPr fontAlgn="auto">
              <a:spcAft>
                <a:spcPts val="0"/>
              </a:spcAft>
            </a:pPr>
            <a:r>
              <a:rPr lang="en-US" b="0" dirty="0" smtClean="0"/>
              <a:t>Availability concerns</a:t>
            </a:r>
          </a:p>
          <a:p>
            <a:pPr lvl="1" fontAlgn="auto">
              <a:spcAft>
                <a:spcPts val="0"/>
              </a:spcAft>
            </a:pPr>
            <a:r>
              <a:rPr lang="en-US" b="0" dirty="0" smtClean="0"/>
              <a:t>7 false beam dumps are from the vacuum</a:t>
            </a:r>
          </a:p>
          <a:p>
            <a:pPr lvl="1" fontAlgn="auto">
              <a:spcAft>
                <a:spcPts val="0"/>
              </a:spcAft>
            </a:pPr>
            <a:r>
              <a:rPr lang="en-US" b="0" dirty="0" smtClean="0"/>
              <a:t>12 failures from post mortem and diagnostics =&gt; cause of delays in re-arming</a:t>
            </a:r>
          </a:p>
          <a:p>
            <a:pPr lvl="1" fontAlgn="auto">
              <a:spcAft>
                <a:spcPts val="0"/>
              </a:spcAft>
            </a:pPr>
            <a:r>
              <a:rPr lang="en-US" b="0" dirty="0"/>
              <a:t>D</a:t>
            </a:r>
            <a:r>
              <a:rPr lang="en-US" b="0" dirty="0" smtClean="0"/>
              <a:t>iagnostics was not always accurate,  faults fixed after several interventions</a:t>
            </a:r>
          </a:p>
          <a:p>
            <a:pPr lvl="1" fontAlgn="auto">
              <a:spcAft>
                <a:spcPts val="0"/>
              </a:spcAft>
            </a:pPr>
            <a:r>
              <a:rPr lang="en-US" b="0" dirty="0" smtClean="0"/>
              <a:t>Some functions might be over-protected, e.g. LBDS surveillance</a:t>
            </a:r>
          </a:p>
          <a:p>
            <a:pPr fontAlgn="auto">
              <a:spcAft>
                <a:spcPts val="0"/>
              </a:spcAft>
            </a:pPr>
            <a:endParaRPr lang="en-US" b="0" dirty="0" smtClean="0"/>
          </a:p>
          <a:p>
            <a:pPr fontAlgn="auto">
              <a:spcAft>
                <a:spcPts val="0"/>
              </a:spcAft>
            </a:pPr>
            <a:r>
              <a:rPr lang="en-US" b="0" dirty="0" smtClean="0"/>
              <a:t>Safety concerns</a:t>
            </a:r>
          </a:p>
          <a:p>
            <a:pPr lvl="1" fontAlgn="auto">
              <a:spcAft>
                <a:spcPts val="0"/>
              </a:spcAft>
            </a:pPr>
            <a:r>
              <a:rPr lang="en-US" b="0" dirty="0" smtClean="0"/>
              <a:t>SIL3 is largely met for LBDS, SIL4 possible but further analysis is recommended</a:t>
            </a:r>
          </a:p>
          <a:p>
            <a:pPr lvl="1" fontAlgn="auto">
              <a:spcAft>
                <a:spcPts val="0"/>
              </a:spcAft>
            </a:pPr>
            <a:r>
              <a:rPr lang="en-US" b="0" dirty="0" smtClean="0"/>
              <a:t>The </a:t>
            </a:r>
            <a:r>
              <a:rPr lang="en-US" b="0" dirty="0"/>
              <a:t>control functions of the LBDS (TSDS) is estimated to have the smallest safety </a:t>
            </a:r>
            <a:r>
              <a:rPr lang="en-US" b="0" dirty="0" smtClean="0"/>
              <a:t>margin.  </a:t>
            </a:r>
          </a:p>
          <a:p>
            <a:pPr lvl="1" fontAlgn="auto">
              <a:spcAft>
                <a:spcPts val="0"/>
              </a:spcAft>
            </a:pPr>
            <a:r>
              <a:rPr lang="en-US" b="0" dirty="0"/>
              <a:t>HW </a:t>
            </a:r>
            <a:r>
              <a:rPr lang="en-US" b="0" dirty="0" smtClean="0"/>
              <a:t>changes </a:t>
            </a:r>
            <a:r>
              <a:rPr lang="en-US" b="0" dirty="0"/>
              <a:t>during LS1 in TSDS (controls) and powering.</a:t>
            </a:r>
          </a:p>
          <a:p>
            <a:pPr lvl="1" fontAlgn="auto"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990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(2)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b="0" dirty="0" smtClean="0"/>
              <a:t>Data quality</a:t>
            </a:r>
          </a:p>
          <a:p>
            <a:pPr lvl="1" fontAlgn="auto">
              <a:spcAft>
                <a:spcPts val="0"/>
              </a:spcAft>
            </a:pPr>
            <a:r>
              <a:rPr lang="en-US" b="0" dirty="0" smtClean="0"/>
              <a:t>Good and large quantity, but inconsistencies existed as well as non-homogeneities in the data reporting, time stamps, consequences from diagnostics and intervention</a:t>
            </a:r>
          </a:p>
          <a:p>
            <a:pPr lvl="1" fontAlgn="auto">
              <a:spcAft>
                <a:spcPts val="0"/>
              </a:spcAft>
            </a:pPr>
            <a:r>
              <a:rPr lang="en-US" b="0" dirty="0" smtClean="0"/>
              <a:t>Improvements during the years should be consolidated by the definition of standard procedures of data reporting and tools for the automatic information retrieval</a:t>
            </a:r>
          </a:p>
          <a:p>
            <a:pPr fontAlgn="auto">
              <a:spcAft>
                <a:spcPts val="0"/>
              </a:spcAft>
            </a:pPr>
            <a:endParaRPr lang="en-US" b="0" dirty="0" smtClean="0"/>
          </a:p>
          <a:p>
            <a:pPr fontAlgn="auto">
              <a:spcAft>
                <a:spcPts val="0"/>
              </a:spcAft>
            </a:pPr>
            <a:r>
              <a:rPr lang="en-US" b="0" dirty="0"/>
              <a:t>Product assurance</a:t>
            </a:r>
          </a:p>
          <a:p>
            <a:pPr lvl="1" fontAlgn="auto">
              <a:spcAft>
                <a:spcPts val="0"/>
              </a:spcAft>
            </a:pPr>
            <a:r>
              <a:rPr lang="en-US" b="0" dirty="0"/>
              <a:t>Several components did not meet the reliability specification because of design flaws, and were returned to the manufacturer (e.g. </a:t>
            </a:r>
            <a:r>
              <a:rPr lang="en-US" b="0" dirty="0" smtClean="0"/>
              <a:t> </a:t>
            </a:r>
            <a:r>
              <a:rPr lang="en-US" b="0" dirty="0" err="1" smtClean="0"/>
              <a:t>Asibus</a:t>
            </a:r>
            <a:r>
              <a:rPr lang="en-US" b="0" dirty="0" smtClean="0"/>
              <a:t>®, </a:t>
            </a:r>
            <a:r>
              <a:rPr lang="en-US" b="0" dirty="0"/>
              <a:t>Power trigger power supply</a:t>
            </a:r>
            <a:r>
              <a:rPr lang="en-US" b="0" dirty="0" smtClean="0"/>
              <a:t>).</a:t>
            </a:r>
          </a:p>
          <a:p>
            <a:pPr fontAlgn="auto">
              <a:spcAft>
                <a:spcPts val="0"/>
              </a:spcAft>
            </a:pPr>
            <a:endParaRPr lang="en-US" b="0" dirty="0" smtClean="0"/>
          </a:p>
          <a:p>
            <a:pPr fontAlgn="auto">
              <a:spcAft>
                <a:spcPts val="0"/>
              </a:spcAft>
            </a:pPr>
            <a:r>
              <a:rPr lang="en-US" b="0" dirty="0" smtClean="0"/>
              <a:t>Other </a:t>
            </a:r>
            <a:r>
              <a:rPr lang="en-US" b="0" dirty="0"/>
              <a:t>issues</a:t>
            </a:r>
          </a:p>
          <a:p>
            <a:pPr lvl="1" fontAlgn="auto">
              <a:spcAft>
                <a:spcPts val="0"/>
              </a:spcAft>
            </a:pPr>
            <a:r>
              <a:rPr lang="en-US" b="0" dirty="0" smtClean="0"/>
              <a:t>Maintenance</a:t>
            </a:r>
            <a:r>
              <a:rPr lang="en-US" b="0" dirty="0"/>
              <a:t>, and diagnostics </a:t>
            </a:r>
            <a:r>
              <a:rPr lang="en-US" b="0" dirty="0" smtClean="0"/>
              <a:t>had a </a:t>
            </a:r>
            <a:r>
              <a:rPr lang="en-US" b="0" dirty="0"/>
              <a:t>relevant </a:t>
            </a:r>
            <a:r>
              <a:rPr lang="en-US" b="0" dirty="0" smtClean="0"/>
              <a:t>impact </a:t>
            </a:r>
            <a:r>
              <a:rPr lang="en-US" b="0" dirty="0"/>
              <a:t>on operation </a:t>
            </a:r>
            <a:endParaRPr lang="en-US" b="0" dirty="0" smtClean="0"/>
          </a:p>
          <a:p>
            <a:pPr lvl="1" fontAlgn="auto">
              <a:spcAft>
                <a:spcPts val="0"/>
              </a:spcAft>
            </a:pPr>
            <a:r>
              <a:rPr lang="en-US" b="0" dirty="0" smtClean="0"/>
              <a:t>A number </a:t>
            </a:r>
            <a:r>
              <a:rPr lang="en-US" b="0" dirty="0"/>
              <a:t>of faults/errors are procedural </a:t>
            </a:r>
            <a:r>
              <a:rPr lang="en-US" b="0" dirty="0" smtClean="0"/>
              <a:t>(human factor) and </a:t>
            </a:r>
            <a:r>
              <a:rPr lang="en-US" b="0" dirty="0"/>
              <a:t>should be taken into </a:t>
            </a:r>
            <a:r>
              <a:rPr lang="en-US" b="0" dirty="0" smtClean="0"/>
              <a:t>account for a more detailed analysis</a:t>
            </a:r>
          </a:p>
          <a:p>
            <a:pPr lvl="1" fontAlgn="auto">
              <a:spcAft>
                <a:spcPts val="0"/>
              </a:spcAft>
            </a:pPr>
            <a:endParaRPr lang="en-US" b="0" dirty="0"/>
          </a:p>
          <a:p>
            <a:pPr lvl="1" fontAlgn="auto">
              <a:spcAft>
                <a:spcPts val="0"/>
              </a:spcAft>
            </a:pPr>
            <a:endParaRPr lang="en-US" b="0" dirty="0"/>
          </a:p>
          <a:p>
            <a:pPr fontAlgn="auto">
              <a:spcAft>
                <a:spcPts val="0"/>
              </a:spcAft>
            </a:pPr>
            <a:endParaRPr lang="en-US" b="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366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– Failure models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36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48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Control and surveillance functions (spare)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8" r="20254" b="58196"/>
          <a:stretch/>
        </p:blipFill>
        <p:spPr bwMode="auto">
          <a:xfrm>
            <a:off x="683568" y="1700808"/>
            <a:ext cx="7552778" cy="2226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75"/>
          <a:stretch/>
        </p:blipFill>
        <p:spPr bwMode="auto">
          <a:xfrm>
            <a:off x="539552" y="4437112"/>
            <a:ext cx="8029239" cy="1845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37</a:t>
            </a:fld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7596336" y="1333884"/>
            <a:ext cx="1224136" cy="870980"/>
            <a:chOff x="7596336" y="1333884"/>
            <a:chExt cx="1224136" cy="870980"/>
          </a:xfrm>
        </p:grpSpPr>
        <p:sp>
          <p:nvSpPr>
            <p:cNvPr id="9" name="TextBox 8"/>
            <p:cNvSpPr txBox="1"/>
            <p:nvPr/>
          </p:nvSpPr>
          <p:spPr>
            <a:xfrm>
              <a:off x="7596336" y="1333884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Not validated</a:t>
              </a:r>
              <a:endParaRPr lang="en-GB" sz="12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7668344" y="1700808"/>
              <a:ext cx="468052" cy="50405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10380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on demand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The </a:t>
                </a:r>
                <a:r>
                  <a:rPr lang="en-US" dirty="0" smtClean="0"/>
                  <a:t>failure model </a:t>
                </a:r>
                <a:r>
                  <a:rPr lang="en-US" dirty="0"/>
                  <a:t>on demand assumes that the contribution to the failure is </a:t>
                </a:r>
                <a:r>
                  <a:rPr lang="en-US" dirty="0" smtClean="0"/>
                  <a:t>twofold:</a:t>
                </a:r>
                <a:endParaRPr lang="en-US" dirty="0"/>
              </a:p>
              <a:p>
                <a:pPr lvl="1"/>
                <a:r>
                  <a:rPr lang="en-US" dirty="0"/>
                  <a:t>C</a:t>
                </a:r>
                <a:r>
                  <a:rPr lang="en-US" dirty="0" smtClean="0"/>
                  <a:t>onstant failure rate </a:t>
                </a:r>
                <a:r>
                  <a:rPr lang="en-US" dirty="0" smtClean="0">
                    <a:sym typeface="Mathematica1"/>
                  </a:rPr>
                  <a:t></a:t>
                </a:r>
                <a:endParaRPr lang="en-US" dirty="0"/>
              </a:p>
              <a:p>
                <a:pPr lvl="1"/>
                <a:r>
                  <a:rPr lang="en-US" dirty="0" smtClean="0"/>
                  <a:t>Probability on demand P</a:t>
                </a:r>
                <a:r>
                  <a:rPr lang="en-US" baseline="-25000" dirty="0" smtClean="0"/>
                  <a:t>D</a:t>
                </a:r>
                <a:endParaRPr lang="en-US" baseline="-25000" dirty="0"/>
              </a:p>
              <a:p>
                <a:pPr lvl="1"/>
                <a:endParaRPr lang="en-US" dirty="0"/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</a:rPr>
                            <m:t>𝑇</m:t>
                          </m:r>
                        </m:den>
                      </m:f>
                      <m:r>
                        <a:rPr lang="en-US" i="1">
                          <a:latin typeface="Cambria Math"/>
                        </a:rPr>
                        <m:t>+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𝜆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𝑇𝑇𝐹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𝑑𝑎𝑡𝑎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Example: MKD power switch</a:t>
                </a:r>
              </a:p>
              <a:p>
                <a:pPr lvl="1"/>
                <a:r>
                  <a:rPr lang="en-US" dirty="0" smtClean="0"/>
                  <a:t>60 components, predicted (633) and calculated (60) TTF disagree, a probability on demand model is applied and results in P</a:t>
                </a:r>
                <a:r>
                  <a:rPr lang="en-US" baseline="-25000" dirty="0" smtClean="0"/>
                  <a:t>D</a:t>
                </a:r>
                <a:r>
                  <a:rPr lang="en-US" dirty="0" smtClean="0"/>
                  <a:t> = 3E-06. </a:t>
                </a: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Failure mode validated with corrected model</a:t>
                </a:r>
                <a:endParaRPr lang="en-GB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1728" r="-20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395536" y="294701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Average failure rate</a:t>
            </a:r>
            <a:endParaRPr lang="en-GB" b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783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Dependency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en-US" dirty="0"/>
                  <a:t>The beta model assumes that the behavior at failure of similar components </a:t>
                </a:r>
                <a:r>
                  <a:rPr lang="en-US" dirty="0" smtClean="0"/>
                  <a:t>is not </a:t>
                </a:r>
                <a:r>
                  <a:rPr lang="en-US" dirty="0"/>
                  <a:t>fully independent</a:t>
                </a:r>
              </a:p>
              <a:p>
                <a:pPr lvl="1"/>
                <a:r>
                  <a:rPr lang="en-US" dirty="0"/>
                  <a:t>The dependency is quantified by a beta </a:t>
                </a:r>
                <a:r>
                  <a:rPr lang="en-US" dirty="0" smtClean="0"/>
                  <a:t>factor (math. steps omitted)</a:t>
                </a:r>
                <a:endParaRPr lang="en-US" dirty="0"/>
              </a:p>
              <a:p>
                <a:pPr lvl="1"/>
                <a:endParaRPr lang="en-US" dirty="0"/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𝑇𝑇𝐹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𝑑𝑎𝑡𝑎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1−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𝛽</m:t>
                          </m:r>
                        </m:e>
                      </m:d>
                      <m:r>
                        <a:rPr lang="en-US" i="1">
                          <a:latin typeface="Cambria Math"/>
                          <a:ea typeface="Cambria Math"/>
                        </a:rPr>
                        <m:t>𝑇𝑇𝐹</m:t>
                      </m:r>
                    </m:oMath>
                  </m:oMathPara>
                </a14:m>
                <a:endParaRPr lang="en-US" dirty="0"/>
              </a:p>
              <a:p>
                <a:endParaRPr lang="en-US" dirty="0" smtClean="0"/>
              </a:p>
              <a:p>
                <a:r>
                  <a:rPr lang="en-US" dirty="0" smtClean="0"/>
                  <a:t>Example: MKD HV power supply breakdown</a:t>
                </a:r>
              </a:p>
              <a:p>
                <a:pPr lvl="1"/>
                <a:r>
                  <a:rPr lang="en-US" dirty="0" smtClean="0"/>
                  <a:t>30 components, predicted (150) and calculated (13) TTF disagree. A </a:t>
                </a:r>
                <a:r>
                  <a:rPr lang="en-US" b="1" dirty="0" smtClean="0"/>
                  <a:t>Common Cause Failure</a:t>
                </a:r>
                <a:r>
                  <a:rPr lang="en-US" dirty="0" smtClean="0"/>
                  <a:t> beta-model is introduced in addition to the constant failure rate =&gt; beta = 0.9 which is high.</a:t>
                </a: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Failure mode validated but further investigation suggested </a:t>
                </a:r>
                <a:endParaRPr lang="en-GB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988" r="-2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074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System analysis overview</a:t>
            </a:r>
            <a:endParaRPr lang="en-GB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60D67-D258-41BB-AF67-FFC11D5F3EBA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9787" y="2492896"/>
            <a:ext cx="1736353" cy="1736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539552" y="1844824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Gill Sans MT"/>
              </a:rPr>
              <a:t>Theoretical reliability models </a:t>
            </a:r>
            <a:r>
              <a:rPr lang="en-GB" b="0" dirty="0" smtClean="0">
                <a:solidFill>
                  <a:prstClr val="black"/>
                </a:solidFill>
                <a:latin typeface="Gill Sans MT"/>
              </a:rPr>
              <a:t>2003-2006</a:t>
            </a:r>
            <a:endParaRPr lang="en-GB" b="0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5468837" y="1798657"/>
            <a:ext cx="3135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Gill Sans MT"/>
              </a:rPr>
              <a:t>Failure Statistics </a:t>
            </a:r>
            <a:r>
              <a:rPr lang="en-GB" b="0" dirty="0" smtClean="0">
                <a:solidFill>
                  <a:prstClr val="black"/>
                </a:solidFill>
                <a:latin typeface="Gill Sans MT"/>
              </a:rPr>
              <a:t>2010-2012</a:t>
            </a:r>
            <a:endParaRPr lang="en-GB" b="0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687810" y="4229249"/>
            <a:ext cx="28040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Gill Sans MT"/>
              </a:rPr>
              <a:t>Special reliability studies </a:t>
            </a:r>
            <a:r>
              <a:rPr lang="en-GB" sz="1600" b="0" dirty="0" smtClean="0">
                <a:solidFill>
                  <a:prstClr val="black"/>
                </a:solidFill>
                <a:latin typeface="Gill Sans MT"/>
              </a:rPr>
              <a:t>TCDQ - 2009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600" b="0" dirty="0" smtClean="0">
                <a:solidFill>
                  <a:prstClr val="black"/>
                </a:solidFill>
                <a:latin typeface="Gill Sans MT"/>
              </a:rPr>
              <a:t>Triggering Synchronization and Distribution System - 2013</a:t>
            </a:r>
            <a:endParaRPr lang="en-GB" sz="1600" b="0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5829062" y="3361072"/>
            <a:ext cx="3063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b="0" dirty="0" smtClean="0">
                <a:solidFill>
                  <a:prstClr val="black"/>
                </a:solidFill>
                <a:latin typeface="Gill Sans MT"/>
              </a:rPr>
              <a:t>Updated failure models</a:t>
            </a:r>
            <a:endParaRPr lang="en-GB" b="0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247962" y="4725144"/>
            <a:ext cx="3852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Gill Sans MT"/>
              </a:rPr>
              <a:t>Estimates of availability and safety</a:t>
            </a:r>
            <a:endParaRPr lang="en-GB" dirty="0">
              <a:solidFill>
                <a:prstClr val="black"/>
              </a:solidFill>
              <a:latin typeface="Gill Sans MT"/>
            </a:endParaRPr>
          </a:p>
        </p:txBody>
      </p:sp>
      <p:cxnSp>
        <p:nvCxnSpPr>
          <p:cNvPr id="6" name="Connettore 1 5"/>
          <p:cNvCxnSpPr>
            <a:stCxn id="10" idx="2"/>
            <a:endCxn id="1026" idx="1"/>
          </p:cNvCxnSpPr>
          <p:nvPr/>
        </p:nvCxnSpPr>
        <p:spPr>
          <a:xfrm>
            <a:off x="2231740" y="2491155"/>
            <a:ext cx="1148047" cy="8699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>
            <a:stCxn id="11" idx="2"/>
          </p:cNvCxnSpPr>
          <p:nvPr/>
        </p:nvCxnSpPr>
        <p:spPr>
          <a:xfrm flipH="1">
            <a:off x="5116141" y="2167989"/>
            <a:ext cx="1920594" cy="7581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>
            <a:stCxn id="11" idx="2"/>
          </p:cNvCxnSpPr>
          <p:nvPr/>
        </p:nvCxnSpPr>
        <p:spPr>
          <a:xfrm flipH="1">
            <a:off x="7036734" y="2167989"/>
            <a:ext cx="1" cy="11169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18"/>
          <p:cNvCxnSpPr>
            <a:stCxn id="15" idx="0"/>
          </p:cNvCxnSpPr>
          <p:nvPr/>
        </p:nvCxnSpPr>
        <p:spPr>
          <a:xfrm flipH="1" flipV="1">
            <a:off x="4860033" y="4229250"/>
            <a:ext cx="1314144" cy="495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1 20"/>
          <p:cNvCxnSpPr>
            <a:stCxn id="12" idx="0"/>
          </p:cNvCxnSpPr>
          <p:nvPr/>
        </p:nvCxnSpPr>
        <p:spPr>
          <a:xfrm flipV="1">
            <a:off x="2089845" y="4007405"/>
            <a:ext cx="1402035" cy="221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756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</a:t>
            </a:r>
            <a:r>
              <a:rPr lang="en-US" dirty="0" smtClean="0"/>
              <a:t>ypothesis test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 smtClean="0"/>
                  <a:t>The </a:t>
                </a:r>
                <a:r>
                  <a:rPr lang="en-US" b="1" dirty="0" smtClean="0"/>
                  <a:t>hypothesis test</a:t>
                </a:r>
                <a:r>
                  <a:rPr lang="en-US" dirty="0" smtClean="0"/>
                  <a:t> verifies that the assumption on the predicted TTF is true on the basis of the observations</a:t>
                </a:r>
                <a:endParaRPr lang="en-US" dirty="0"/>
              </a:p>
              <a:p>
                <a:pPr lvl="1"/>
                <a:r>
                  <a:rPr lang="en-US" dirty="0" smtClean="0"/>
                  <a:t>The test consists of calculating the probability that the number of observed failures k</a:t>
                </a:r>
                <a:r>
                  <a:rPr lang="en-US" baseline="-25000" dirty="0" smtClean="0"/>
                  <a:t>1</a:t>
                </a:r>
                <a:r>
                  <a:rPr lang="en-US" dirty="0" smtClean="0"/>
                  <a:t> over a time T is compatible with the assumed distribution =&gt; the null-hypothesis H</a:t>
                </a:r>
                <a:r>
                  <a:rPr lang="en-US" baseline="-25000" dirty="0" smtClean="0"/>
                  <a:t>0</a:t>
                </a:r>
                <a:endParaRPr lang="en-US" baseline="-25000" dirty="0"/>
              </a:p>
              <a:p>
                <a:pPr marL="27432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22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GB" sz="2200" i="1">
                              <a:latin typeface="Cambria Math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n-GB" sz="22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sz="2200" i="1">
                              <a:latin typeface="Cambria Math"/>
                            </a:rPr>
                            <m:t>𝑘</m:t>
                          </m:r>
                          <m:r>
                            <a:rPr lang="en-GB" sz="2200" i="1">
                              <a:latin typeface="Cambria Math"/>
                            </a:rPr>
                            <m:t>≥</m:t>
                          </m:r>
                          <m:sSub>
                            <m:sSubPr>
                              <m:ctrlPr>
                                <a:rPr lang="en-GB" sz="2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2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22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sz="2200" i="1">
                          <a:latin typeface="Cambria Math"/>
                        </a:rPr>
                        <m:t>=1−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en-GB" sz="22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GB" sz="2200" i="1">
                              <a:latin typeface="Cambria Math"/>
                            </a:rPr>
                            <m:t>𝑘</m:t>
                          </m:r>
                          <m:r>
                            <a:rPr lang="en-GB" sz="2200" i="1">
                              <a:latin typeface="Cambria Math"/>
                            </a:rPr>
                            <m:t>=0</m:t>
                          </m:r>
                        </m:sub>
                        <m:sup>
                          <m:r>
                            <a:rPr lang="en-GB" sz="2200" i="1">
                              <a:latin typeface="Cambria Math"/>
                            </a:rPr>
                            <m:t>𝑘</m:t>
                          </m:r>
                          <m:r>
                            <a:rPr lang="en-GB" sz="2200" i="1">
                              <a:latin typeface="Cambria Math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sz="2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200" i="1">
                                  <a:latin typeface="Cambria Math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220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sup>
                        <m:e>
                          <m:sSub>
                            <m:sSubPr>
                              <m:ctrlPr>
                                <a:rPr lang="en-GB" sz="2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200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GB" sz="2200" i="1">
                                  <a:latin typeface="Cambria Math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2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2200" i="1">
                                  <a:latin typeface="Cambria Math"/>
                                </a:rPr>
                                <m:t>𝑘</m:t>
                              </m:r>
                              <m:r>
                                <a:rPr lang="en-GB" sz="22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GB" sz="22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e>
                      </m:nary>
                      <m:r>
                        <a:rPr lang="en-GB" sz="22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"/>
                          <m:ctrlPr>
                            <a:rPr lang="en-GB" sz="2200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200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GB" sz="2200" i="1">
                                    <a:latin typeface="Cambria Math"/>
                                  </a:rPr>
                                  <m:t>&gt;</m:t>
                                </m:r>
                                <m:r>
                                  <a:rPr lang="en-GB" sz="2200" i="1" smtClean="0">
                                    <a:latin typeface="Cambria Math"/>
                                  </a:rPr>
                                  <m:t>𝛼</m:t>
                                </m:r>
                                <m:r>
                                  <a:rPr lang="en-US" sz="2200" b="0" i="1" smtClean="0">
                                    <a:latin typeface="Cambria Math"/>
                                  </a:rPr>
                                  <m:t>=0.05</m:t>
                                </m:r>
                                <m:r>
                                  <a:rPr lang="en-GB" sz="2200" i="1">
                                    <a:latin typeface="Cambria Math"/>
                                  </a:rPr>
                                  <m:t>⇒</m:t>
                                </m:r>
                                <m:sSub>
                                  <m:sSubPr>
                                    <m:ctrlPr>
                                      <a:rPr lang="en-GB" sz="2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200" i="1"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GB" sz="22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GB" sz="220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GB" sz="2200"/>
                                  <m:t>is</m:t>
                                </m:r>
                                <m:r>
                                  <m:rPr>
                                    <m:nor/>
                                  </m:rPr>
                                  <a:rPr lang="en-GB" sz="220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GB" sz="2200"/>
                                  <m:t>true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200" i="1">
                                    <a:latin typeface="Cambria Math"/>
                                  </a:rPr>
                                  <m:t>≤</m:t>
                                </m:r>
                                <m:r>
                                  <a:rPr lang="en-GB" sz="2200" i="1">
                                    <a:latin typeface="Cambria Math"/>
                                  </a:rPr>
                                  <m:t>𝛼</m:t>
                                </m:r>
                                <m:r>
                                  <a:rPr lang="en-US" sz="2200" b="0" i="1" smtClean="0">
                                    <a:latin typeface="Cambria Math"/>
                                  </a:rPr>
                                  <m:t>=0.05</m:t>
                                </m:r>
                                <m:r>
                                  <a:rPr lang="en-GB" sz="2200" i="1">
                                    <a:latin typeface="Cambria Math"/>
                                  </a:rPr>
                                  <m:t>⇒</m:t>
                                </m:r>
                                <m:sSub>
                                  <m:sSubPr>
                                    <m:ctrlPr>
                                      <a:rPr lang="en-GB" sz="2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200" i="1">
                                        <a:latin typeface="Cambria Math"/>
                                      </a:rPr>
                                      <m:t>𝐻</m:t>
                                    </m:r>
                                  </m:e>
                                  <m:sub>
                                    <m:r>
                                      <a:rPr lang="en-GB" sz="2200" i="1"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GB" sz="220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GB" sz="2200"/>
                                  <m:t>is</m:t>
                                </m:r>
                                <m:r>
                                  <m:rPr>
                                    <m:nor/>
                                  </m:rPr>
                                  <a:rPr lang="en-GB" sz="2200"/>
                                  <m:t> </m:t>
                                </m:r>
                                <m:r>
                                  <m:rPr>
                                    <m:nor/>
                                  </m:rPr>
                                  <a:rPr lang="en-GB" sz="2200"/>
                                  <m:t>false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2200" dirty="0" smtClean="0"/>
              </a:p>
              <a:p>
                <a:endParaRPr lang="en-US" dirty="0" smtClean="0"/>
              </a:p>
              <a:p>
                <a:r>
                  <a:rPr lang="en-US" dirty="0" smtClean="0"/>
                  <a:t>Example: Power Trigger HV Power supply</a:t>
                </a:r>
              </a:p>
              <a:p>
                <a:pPr lvl="1"/>
                <a:r>
                  <a:rPr lang="en-US" dirty="0"/>
                  <a:t>6</a:t>
                </a:r>
                <a:r>
                  <a:rPr lang="en-US" dirty="0" smtClean="0"/>
                  <a:t>0 components, predicted (9) and calculated (16) </a:t>
                </a:r>
                <a:r>
                  <a:rPr lang="en-US" dirty="0"/>
                  <a:t> </a:t>
                </a:r>
                <a:r>
                  <a:rPr lang="en-US" dirty="0" smtClean="0"/>
                  <a:t>=&gt; TTF slightly disagree. </a:t>
                </a:r>
              </a:p>
              <a:p>
                <a:pPr lvl="1"/>
                <a:r>
                  <a:rPr lang="en-US" dirty="0" smtClean="0"/>
                  <a:t>The hypothesis test is True.  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Failure mode validated after hypothesis test</a:t>
                </a:r>
                <a:endParaRPr lang="en-GB" dirty="0" smtClean="0"/>
              </a:p>
              <a:p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444" t="-246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1894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 metrics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The problem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The evidence that </a:t>
            </a:r>
            <a:r>
              <a:rPr lang="en-GB" sz="2000" dirty="0">
                <a:sym typeface="Wingdings" panose="05000000000000000000" pitchFamily="2" charset="2"/>
              </a:rPr>
              <a:t>a</a:t>
            </a:r>
            <a:r>
              <a:rPr lang="en-GB" sz="2000" dirty="0" smtClean="0"/>
              <a:t>ll </a:t>
            </a:r>
            <a:r>
              <a:rPr lang="en-GB" sz="2000" dirty="0"/>
              <a:t>beams were safely dumped at every beam dump request</a:t>
            </a:r>
            <a:r>
              <a:rPr lang="en-US" sz="2000" dirty="0" smtClean="0"/>
              <a:t> for LBDS is a </a:t>
            </a:r>
            <a:r>
              <a:rPr lang="en-US" sz="2000" dirty="0"/>
              <a:t>n</a:t>
            </a:r>
            <a:r>
              <a:rPr lang="en-US" sz="2000" dirty="0" smtClean="0"/>
              <a:t>ecessary but not sufficient condition to state that the system is SIL3 at least</a:t>
            </a:r>
          </a:p>
          <a:p>
            <a:endParaRPr lang="en-US" sz="2400" dirty="0" smtClean="0"/>
          </a:p>
          <a:p>
            <a:r>
              <a:rPr lang="en-US" sz="2400" dirty="0"/>
              <a:t>R</a:t>
            </a:r>
            <a:r>
              <a:rPr lang="en-US" sz="2400" dirty="0" smtClean="0"/>
              <a:t>are </a:t>
            </a:r>
            <a:r>
              <a:rPr lang="en-US" sz="2400" dirty="0"/>
              <a:t>events </a:t>
            </a:r>
            <a:r>
              <a:rPr lang="en-US" sz="2400" dirty="0" smtClean="0"/>
              <a:t>are hopefully not recordable but… their </a:t>
            </a:r>
            <a:r>
              <a:rPr lang="en-US" sz="2400" dirty="0"/>
              <a:t>early development can </a:t>
            </a:r>
            <a:r>
              <a:rPr lang="en-US" sz="2400" dirty="0" smtClean="0"/>
              <a:t>be observed</a:t>
            </a:r>
            <a:endParaRPr lang="en-US" sz="2400" dirty="0" smtClean="0">
              <a:sym typeface="Wingdings" panose="05000000000000000000" pitchFamily="2" charset="2"/>
            </a:endParaRPr>
          </a:p>
          <a:p>
            <a:pPr marL="731520" lvl="1" indent="-457200">
              <a:buFont typeface="+mj-lt"/>
              <a:buAutoNum type="arabicPeriod"/>
            </a:pPr>
            <a:r>
              <a:rPr lang="en-US" sz="2000" dirty="0">
                <a:sym typeface="Wingdings" panose="05000000000000000000" pitchFamily="2" charset="2"/>
              </a:rPr>
              <a:t>L</a:t>
            </a:r>
            <a:r>
              <a:rPr lang="en-US" sz="2000" dirty="0" smtClean="0">
                <a:sym typeface="Wingdings" panose="05000000000000000000" pitchFamily="2" charset="2"/>
              </a:rPr>
              <a:t>ook for near misses and close to near misses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000" dirty="0" smtClean="0"/>
              <a:t>Identify the event driven failure dynamics</a:t>
            </a:r>
          </a:p>
          <a:p>
            <a:pPr marL="731520" lvl="1" indent="-457200">
              <a:buFont typeface="+mj-lt"/>
              <a:buAutoNum type="arabicPeriod"/>
            </a:pPr>
            <a:r>
              <a:rPr lang="en-US" sz="2000" b="1" dirty="0" smtClean="0"/>
              <a:t>Set a metric for safety </a:t>
            </a:r>
            <a:r>
              <a:rPr lang="en-US" sz="2000" b="1" dirty="0" smtClean="0">
                <a:sym typeface="Wingdings" panose="05000000000000000000" pitchFamily="2" charset="2"/>
              </a:rPr>
              <a:t> safety margin</a:t>
            </a:r>
            <a:endParaRPr lang="en-US" sz="2000" b="1" dirty="0" smtClean="0"/>
          </a:p>
          <a:p>
            <a:pPr marL="731520" lvl="1" indent="-457200">
              <a:buFont typeface="+mj-lt"/>
              <a:buAutoNum type="arabicPeriod"/>
            </a:pPr>
            <a:r>
              <a:rPr lang="en-US" sz="2000" dirty="0" smtClean="0"/>
              <a:t>Estimate SIL on the calculated safety margin</a:t>
            </a:r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09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- Safety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42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9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LBDS and safety by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The behavior at failure of the LBDS is conceived in order to …</a:t>
            </a:r>
          </a:p>
          <a:p>
            <a:pPr lvl="1"/>
            <a:r>
              <a:rPr lang="en-US" sz="1800" dirty="0" smtClean="0"/>
              <a:t>Tolerate faults by redundancy =&gt; fault masking</a:t>
            </a:r>
          </a:p>
          <a:p>
            <a:pPr lvl="1"/>
            <a:r>
              <a:rPr lang="en-US" sz="1800" dirty="0" smtClean="0"/>
              <a:t>Prevent faults by surveillance =&gt; failsafe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1619672" y="2636912"/>
            <a:ext cx="1224136" cy="2039742"/>
            <a:chOff x="1619672" y="2636912"/>
            <a:chExt cx="1224136" cy="2039742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1924198" y="4179347"/>
              <a:ext cx="919610" cy="49730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Rounded Rectangle 5"/>
            <p:cNvSpPr/>
            <p:nvPr/>
          </p:nvSpPr>
          <p:spPr>
            <a:xfrm>
              <a:off x="1619672" y="2636912"/>
              <a:ext cx="648072" cy="1548366"/>
            </a:xfrm>
            <a:prstGeom prst="roundRect">
              <a:avLst/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331640" y="4231540"/>
            <a:ext cx="7488832" cy="1718161"/>
            <a:chOff x="1331640" y="4231540"/>
            <a:chExt cx="7488832" cy="1718161"/>
          </a:xfrm>
        </p:grpSpPr>
        <p:sp>
          <p:nvSpPr>
            <p:cNvPr id="16" name="TextBox 15"/>
            <p:cNvSpPr txBox="1"/>
            <p:nvPr/>
          </p:nvSpPr>
          <p:spPr>
            <a:xfrm>
              <a:off x="1331640" y="5123931"/>
              <a:ext cx="12961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Dump request</a:t>
              </a:r>
              <a:endParaRPr lang="en-GB" sz="11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64088" y="4869160"/>
              <a:ext cx="149471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Primary</a:t>
              </a:r>
            </a:p>
            <a:p>
              <a:r>
                <a:rPr lang="en-US" sz="1100" b="0" dirty="0" smtClean="0"/>
                <a:t>Synchronized trigger</a:t>
              </a:r>
              <a:endParaRPr lang="en-GB" sz="1100" b="0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3019526" y="4953167"/>
              <a:ext cx="720080" cy="2409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TSU-a</a:t>
              </a:r>
              <a:endParaRPr lang="en-GB" sz="1100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3019526" y="5315312"/>
              <a:ext cx="720080" cy="2409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TSU-b</a:t>
              </a:r>
              <a:endParaRPr lang="en-GB" sz="1100" dirty="0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290539" y="4953166"/>
              <a:ext cx="720080" cy="2409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100" dirty="0" smtClean="0">
                  <a:solidFill>
                    <a:prstClr val="white"/>
                  </a:solidFill>
                </a:rPr>
                <a:t>TFO-a</a:t>
              </a:r>
              <a:endParaRPr lang="en-GB" sz="1100" dirty="0">
                <a:solidFill>
                  <a:prstClr val="white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290539" y="5315311"/>
              <a:ext cx="720080" cy="2409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r>
                <a:rPr lang="en-US" sz="1100" dirty="0" smtClean="0">
                  <a:solidFill>
                    <a:prstClr val="white"/>
                  </a:solidFill>
                </a:rPr>
                <a:t>TFO-b</a:t>
              </a:r>
              <a:endParaRPr lang="en-GB" sz="1100" dirty="0">
                <a:solidFill>
                  <a:prstClr val="white"/>
                </a:solidFill>
              </a:endParaRPr>
            </a:p>
          </p:txBody>
        </p:sp>
        <p:cxnSp>
          <p:nvCxnSpPr>
            <p:cNvPr id="8" name="Straight Arrow Connector 7"/>
            <p:cNvCxnSpPr>
              <a:stCxn id="19" idx="3"/>
              <a:endCxn id="23" idx="1"/>
            </p:cNvCxnSpPr>
            <p:nvPr/>
          </p:nvCxnSpPr>
          <p:spPr>
            <a:xfrm flipV="1">
              <a:off x="3739606" y="5073664"/>
              <a:ext cx="550933" cy="36214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4" idx="3"/>
              <a:endCxn id="24" idx="1"/>
            </p:cNvCxnSpPr>
            <p:nvPr/>
          </p:nvCxnSpPr>
          <p:spPr>
            <a:xfrm>
              <a:off x="3739606" y="5073665"/>
              <a:ext cx="550933" cy="36214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4" idx="3"/>
              <a:endCxn id="23" idx="1"/>
            </p:cNvCxnSpPr>
            <p:nvPr/>
          </p:nvCxnSpPr>
          <p:spPr>
            <a:xfrm flipV="1">
              <a:off x="3739606" y="5073664"/>
              <a:ext cx="550933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9" idx="3"/>
              <a:endCxn id="24" idx="1"/>
            </p:cNvCxnSpPr>
            <p:nvPr/>
          </p:nvCxnSpPr>
          <p:spPr>
            <a:xfrm flipV="1">
              <a:off x="3739606" y="5435809"/>
              <a:ext cx="550933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4290539" y="5708706"/>
              <a:ext cx="720080" cy="2409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RT-b</a:t>
              </a:r>
              <a:endParaRPr lang="en-GB" sz="1100" dirty="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305648" y="4556157"/>
              <a:ext cx="720080" cy="24099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RT-a</a:t>
              </a:r>
              <a:endParaRPr lang="en-GB" sz="1050" dirty="0"/>
            </a:p>
          </p:txBody>
        </p:sp>
        <p:cxnSp>
          <p:nvCxnSpPr>
            <p:cNvPr id="6149" name="Elbow Connector 6148"/>
            <p:cNvCxnSpPr>
              <a:stCxn id="4" idx="0"/>
              <a:endCxn id="37" idx="1"/>
            </p:cNvCxnSpPr>
            <p:nvPr/>
          </p:nvCxnSpPr>
          <p:spPr>
            <a:xfrm rot="5400000" flipH="1" flipV="1">
              <a:off x="3704351" y="4351870"/>
              <a:ext cx="276512" cy="926082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1" name="Elbow Connector 6150"/>
            <p:cNvCxnSpPr>
              <a:stCxn id="19" idx="2"/>
              <a:endCxn id="36" idx="1"/>
            </p:cNvCxnSpPr>
            <p:nvPr/>
          </p:nvCxnSpPr>
          <p:spPr>
            <a:xfrm rot="16200000" flipH="1">
              <a:off x="3698604" y="5237268"/>
              <a:ext cx="272897" cy="910973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3" name="Elbow Connector 6152"/>
            <p:cNvCxnSpPr>
              <a:stCxn id="4" idx="1"/>
              <a:endCxn id="19" idx="1"/>
            </p:cNvCxnSpPr>
            <p:nvPr/>
          </p:nvCxnSpPr>
          <p:spPr>
            <a:xfrm rot="10800000" flipV="1">
              <a:off x="3019526" y="5073664"/>
              <a:ext cx="12700" cy="362145"/>
            </a:xfrm>
            <a:prstGeom prst="bentConnector3">
              <a:avLst>
                <a:gd name="adj1" fmla="val 180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54" name="Oval 6153"/>
            <p:cNvSpPr/>
            <p:nvPr/>
          </p:nvSpPr>
          <p:spPr>
            <a:xfrm>
              <a:off x="2771800" y="5206145"/>
              <a:ext cx="72008" cy="9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7" name="Elbow Connector 46"/>
            <p:cNvCxnSpPr>
              <a:stCxn id="23" idx="3"/>
              <a:endCxn id="24" idx="3"/>
            </p:cNvCxnSpPr>
            <p:nvPr/>
          </p:nvCxnSpPr>
          <p:spPr>
            <a:xfrm>
              <a:off x="5010619" y="5073664"/>
              <a:ext cx="12700" cy="362145"/>
            </a:xfrm>
            <a:prstGeom prst="bentConnector3">
              <a:avLst>
                <a:gd name="adj1" fmla="val 180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0" name="Straight Arrow Connector 6159"/>
            <p:cNvCxnSpPr>
              <a:endCxn id="6154" idx="2"/>
            </p:cNvCxnSpPr>
            <p:nvPr/>
          </p:nvCxnSpPr>
          <p:spPr>
            <a:xfrm flipV="1">
              <a:off x="2555776" y="5253070"/>
              <a:ext cx="216024" cy="166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2" name="Straight Arrow Connector 6161"/>
            <p:cNvCxnSpPr/>
            <p:nvPr/>
          </p:nvCxnSpPr>
          <p:spPr>
            <a:xfrm>
              <a:off x="5220072" y="5252929"/>
              <a:ext cx="1728192" cy="180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5364088" y="4293096"/>
              <a:ext cx="18420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Back-up a</a:t>
              </a:r>
              <a:endParaRPr lang="en-GB" sz="1100" dirty="0"/>
            </a:p>
            <a:p>
              <a:r>
                <a:rPr lang="en-US" sz="1100" b="0" dirty="0" smtClean="0"/>
                <a:t>Asynchronous re-trigger</a:t>
              </a:r>
              <a:endParaRPr lang="en-GB" sz="1100" dirty="0"/>
            </a:p>
          </p:txBody>
        </p:sp>
        <p:sp>
          <p:nvSpPr>
            <p:cNvPr id="29" name="TextBox 15"/>
            <p:cNvSpPr txBox="1"/>
            <p:nvPr/>
          </p:nvSpPr>
          <p:spPr>
            <a:xfrm>
              <a:off x="2690052" y="4231540"/>
              <a:ext cx="17379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TSDS (simplified)</a:t>
              </a:r>
              <a:endParaRPr lang="en-GB" sz="1200" dirty="0"/>
            </a:p>
          </p:txBody>
        </p:sp>
        <p:sp>
          <p:nvSpPr>
            <p:cNvPr id="38" name="Oval 37"/>
            <p:cNvSpPr/>
            <p:nvPr/>
          </p:nvSpPr>
          <p:spPr>
            <a:xfrm>
              <a:off x="6948264" y="5206004"/>
              <a:ext cx="72008" cy="938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Elbow Connector 20"/>
            <p:cNvCxnSpPr>
              <a:stCxn id="37" idx="3"/>
              <a:endCxn id="38" idx="0"/>
            </p:cNvCxnSpPr>
            <p:nvPr/>
          </p:nvCxnSpPr>
          <p:spPr>
            <a:xfrm>
              <a:off x="5025728" y="4676655"/>
              <a:ext cx="1958540" cy="529349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364088" y="5445224"/>
              <a:ext cx="1842099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Back-up b</a:t>
              </a:r>
              <a:endParaRPr lang="en-GB" sz="1100" dirty="0"/>
            </a:p>
            <a:p>
              <a:r>
                <a:rPr lang="en-US" sz="1100" b="0" dirty="0" smtClean="0"/>
                <a:t>Asynchronous re-trigger</a:t>
              </a:r>
              <a:endParaRPr lang="en-GB" sz="1100" dirty="0"/>
            </a:p>
          </p:txBody>
        </p:sp>
        <p:cxnSp>
          <p:nvCxnSpPr>
            <p:cNvPr id="28" name="Elbow Connector 27"/>
            <p:cNvCxnSpPr>
              <a:stCxn id="36" idx="3"/>
              <a:endCxn id="38" idx="4"/>
            </p:cNvCxnSpPr>
            <p:nvPr/>
          </p:nvCxnSpPr>
          <p:spPr>
            <a:xfrm flipV="1">
              <a:off x="5010619" y="5299854"/>
              <a:ext cx="1973649" cy="529350"/>
            </a:xfrm>
            <a:prstGeom prst="bentConnector2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7524328" y="5085094"/>
              <a:ext cx="12961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Beam dump</a:t>
              </a:r>
              <a:endParaRPr lang="en-GB" sz="1100" dirty="0"/>
            </a:p>
          </p:txBody>
        </p:sp>
        <p:cxnSp>
          <p:nvCxnSpPr>
            <p:cNvPr id="32" name="Straight Arrow Connector 31"/>
            <p:cNvCxnSpPr>
              <a:stCxn id="38" idx="6"/>
            </p:cNvCxnSpPr>
            <p:nvPr/>
          </p:nvCxnSpPr>
          <p:spPr>
            <a:xfrm>
              <a:off x="7020272" y="5252929"/>
              <a:ext cx="50405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43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86" y="2337344"/>
            <a:ext cx="3036452" cy="206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212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TSDS and safety distance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91365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Simplified state transition diagram of the TSDS</a:t>
            </a:r>
          </a:p>
          <a:p>
            <a:pPr lvl="1"/>
            <a:r>
              <a:rPr lang="en-US" sz="2000" dirty="0" smtClean="0"/>
              <a:t>Some failure events may be detected and trigger a false dump</a:t>
            </a:r>
            <a:endParaRPr lang="en-GB" sz="2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5436929" y="2693941"/>
            <a:ext cx="3237372" cy="1702799"/>
            <a:chOff x="5436929" y="2693941"/>
            <a:chExt cx="3237372" cy="1702799"/>
          </a:xfrm>
        </p:grpSpPr>
        <p:sp>
          <p:nvSpPr>
            <p:cNvPr id="52" name="TextBox 51"/>
            <p:cNvSpPr txBox="1"/>
            <p:nvPr/>
          </p:nvSpPr>
          <p:spPr>
            <a:xfrm>
              <a:off x="7740352" y="4088963"/>
              <a:ext cx="933949" cy="307777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UNSAFE</a:t>
              </a:r>
              <a:endParaRPr lang="en-GB" sz="1400" dirty="0"/>
            </a:p>
          </p:txBody>
        </p:sp>
        <p:cxnSp>
          <p:nvCxnSpPr>
            <p:cNvPr id="54" name="Straight Arrow Connector 53"/>
            <p:cNvCxnSpPr>
              <a:stCxn id="5" idx="6"/>
            </p:cNvCxnSpPr>
            <p:nvPr/>
          </p:nvCxnSpPr>
          <p:spPr>
            <a:xfrm>
              <a:off x="5436929" y="2993138"/>
              <a:ext cx="151349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>
              <a:stCxn id="29" idx="6"/>
            </p:cNvCxnSpPr>
            <p:nvPr/>
          </p:nvCxnSpPr>
          <p:spPr>
            <a:xfrm>
              <a:off x="5793205" y="4352554"/>
              <a:ext cx="13012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5987497" y="2693941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0" dirty="0" smtClean="0"/>
                <a:t>TSU-b fails</a:t>
              </a:r>
              <a:endParaRPr lang="en-GB" sz="1200" b="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480969" y="4045913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0" dirty="0" smtClean="0"/>
                <a:t>TSU-a fails</a:t>
              </a:r>
              <a:endParaRPr lang="en-GB" sz="1200" b="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2132436" y="5505740"/>
            <a:ext cx="4311384" cy="705731"/>
            <a:chOff x="2132436" y="5505740"/>
            <a:chExt cx="4311384" cy="705731"/>
          </a:xfrm>
        </p:grpSpPr>
        <p:cxnSp>
          <p:nvCxnSpPr>
            <p:cNvPr id="60" name="Straight Arrow Connector 59"/>
            <p:cNvCxnSpPr/>
            <p:nvPr/>
          </p:nvCxnSpPr>
          <p:spPr>
            <a:xfrm>
              <a:off x="2132436" y="5877272"/>
              <a:ext cx="373570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2339365" y="5903694"/>
              <a:ext cx="41044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Safety distance </a:t>
              </a:r>
              <a:r>
                <a:rPr lang="en-US" sz="1400" b="0" dirty="0" smtClean="0"/>
                <a:t>= number of failure events left</a:t>
              </a:r>
              <a:endParaRPr lang="en-GB" sz="1400" b="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221982" y="5505740"/>
              <a:ext cx="4298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GB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4008360" y="5511546"/>
              <a:ext cx="4298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</a:t>
              </a:r>
              <a:endParaRPr lang="en-GB" dirty="0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2734815" y="5513165"/>
              <a:ext cx="4298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</a:t>
              </a:r>
              <a:endParaRPr lang="en-GB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8429" y="3267808"/>
            <a:ext cx="2130035" cy="2542083"/>
            <a:chOff x="558429" y="3267808"/>
            <a:chExt cx="2130035" cy="2542083"/>
          </a:xfrm>
        </p:grpSpPr>
        <p:sp>
          <p:nvSpPr>
            <p:cNvPr id="4" name="Oval 3"/>
            <p:cNvSpPr/>
            <p:nvPr/>
          </p:nvSpPr>
          <p:spPr>
            <a:xfrm>
              <a:off x="1693835" y="4136530"/>
              <a:ext cx="432048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b="0"/>
            </a:p>
          </p:txBody>
        </p:sp>
        <p:sp>
          <p:nvSpPr>
            <p:cNvPr id="43" name="Arc 42"/>
            <p:cNvSpPr/>
            <p:nvPr/>
          </p:nvSpPr>
          <p:spPr>
            <a:xfrm rot="3676737">
              <a:off x="352405" y="3473832"/>
              <a:ext cx="2542083" cy="2130035"/>
            </a:xfrm>
            <a:prstGeom prst="arc">
              <a:avLst>
                <a:gd name="adj1" fmla="val 12758925"/>
                <a:gd name="adj2" fmla="val 0"/>
              </a:avLst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15"/>
            <p:cNvSpPr txBox="1"/>
            <p:nvPr/>
          </p:nvSpPr>
          <p:spPr>
            <a:xfrm>
              <a:off x="829739" y="3811345"/>
              <a:ext cx="129614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Initial state</a:t>
              </a:r>
              <a:endParaRPr lang="en-GB" sz="1600" dirty="0"/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44</a:t>
            </a:fld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1403648" y="3087678"/>
            <a:ext cx="2406449" cy="2679681"/>
            <a:chOff x="1403648" y="3087678"/>
            <a:chExt cx="2406449" cy="2679681"/>
          </a:xfrm>
        </p:grpSpPr>
        <p:sp>
          <p:nvSpPr>
            <p:cNvPr id="44" name="Arc 43"/>
            <p:cNvSpPr/>
            <p:nvPr/>
          </p:nvSpPr>
          <p:spPr>
            <a:xfrm rot="3676737">
              <a:off x="1494788" y="3452050"/>
              <a:ext cx="2679681" cy="1950937"/>
            </a:xfrm>
            <a:prstGeom prst="arc">
              <a:avLst>
                <a:gd name="adj1" fmla="val 12027046"/>
                <a:gd name="adj2" fmla="val 86188"/>
              </a:avLst>
            </a:prstGeom>
            <a:ln w="28575">
              <a:solidFill>
                <a:srgbClr val="FF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403648" y="4119741"/>
              <a:ext cx="2400601" cy="1083037"/>
              <a:chOff x="1403648" y="4119741"/>
              <a:chExt cx="2400601" cy="1083037"/>
            </a:xfrm>
          </p:grpSpPr>
          <p:cxnSp>
            <p:nvCxnSpPr>
              <p:cNvPr id="9" name="Straight Arrow Connector 8"/>
              <p:cNvCxnSpPr>
                <a:stCxn id="4" idx="6"/>
                <a:endCxn id="6" idx="2"/>
              </p:cNvCxnSpPr>
              <p:nvPr/>
            </p:nvCxnSpPr>
            <p:spPr>
              <a:xfrm>
                <a:off x="2125883" y="4352554"/>
                <a:ext cx="99429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Oval 5"/>
              <p:cNvSpPr/>
              <p:nvPr/>
            </p:nvSpPr>
            <p:spPr>
              <a:xfrm>
                <a:off x="3120173" y="4136530"/>
                <a:ext cx="432048" cy="432048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600" b="0"/>
              </a:p>
            </p:txBody>
          </p:sp>
          <p:cxnSp>
            <p:nvCxnSpPr>
              <p:cNvPr id="36" name="Straight Arrow Connector 35"/>
              <p:cNvCxnSpPr>
                <a:stCxn id="4" idx="4"/>
              </p:cNvCxnSpPr>
              <p:nvPr/>
            </p:nvCxnSpPr>
            <p:spPr>
              <a:xfrm>
                <a:off x="1909859" y="4568578"/>
                <a:ext cx="6553" cy="360040"/>
              </a:xfrm>
              <a:prstGeom prst="straightConnector1">
                <a:avLst/>
              </a:prstGeom>
              <a:ln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2195736" y="4119741"/>
                <a:ext cx="93610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0" dirty="0" smtClean="0"/>
                  <a:t>TFO-a</a:t>
                </a:r>
                <a:endParaRPr lang="en-GB" sz="1200" b="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403648" y="4941168"/>
                <a:ext cx="9361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0" dirty="0" smtClean="0"/>
                  <a:t>False dump</a:t>
                </a:r>
                <a:endParaRPr lang="en-GB" sz="1100" b="0" dirty="0"/>
              </a:p>
            </p:txBody>
          </p:sp>
          <p:cxnSp>
            <p:nvCxnSpPr>
              <p:cNvPr id="55" name="Straight Arrow Connector 54"/>
              <p:cNvCxnSpPr>
                <a:stCxn id="6" idx="4"/>
              </p:cNvCxnSpPr>
              <p:nvPr/>
            </p:nvCxnSpPr>
            <p:spPr>
              <a:xfrm>
                <a:off x="3336197" y="4568578"/>
                <a:ext cx="0" cy="372590"/>
              </a:xfrm>
              <a:prstGeom prst="straightConnector1">
                <a:avLst/>
              </a:prstGeom>
              <a:ln>
                <a:prstDash val="dash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xtBox 58"/>
              <p:cNvSpPr txBox="1"/>
              <p:nvPr/>
            </p:nvSpPr>
            <p:spPr>
              <a:xfrm>
                <a:off x="2868145" y="4941168"/>
                <a:ext cx="936104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b="0" dirty="0" smtClean="0"/>
                  <a:t>False dump</a:t>
                </a:r>
                <a:endParaRPr lang="en-GB" sz="1100" b="0" dirty="0"/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2636588" y="2523572"/>
            <a:ext cx="2322722" cy="3285769"/>
            <a:chOff x="2636588" y="2523572"/>
            <a:chExt cx="2322722" cy="3285769"/>
          </a:xfrm>
        </p:grpSpPr>
        <p:cxnSp>
          <p:nvCxnSpPr>
            <p:cNvPr id="12" name="Straight Arrow Connector 11"/>
            <p:cNvCxnSpPr>
              <a:stCxn id="6" idx="6"/>
              <a:endCxn id="7" idx="2"/>
            </p:cNvCxnSpPr>
            <p:nvPr/>
          </p:nvCxnSpPr>
          <p:spPr>
            <a:xfrm>
              <a:off x="3552221" y="4352554"/>
              <a:ext cx="71117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4263391" y="4136530"/>
              <a:ext cx="432048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b="0"/>
            </a:p>
          </p:txBody>
        </p:sp>
        <p:sp>
          <p:nvSpPr>
            <p:cNvPr id="45" name="Arc 44"/>
            <p:cNvSpPr/>
            <p:nvPr/>
          </p:nvSpPr>
          <p:spPr>
            <a:xfrm rot="3676737">
              <a:off x="2155064" y="3005096"/>
              <a:ext cx="3285769" cy="2322722"/>
            </a:xfrm>
            <a:prstGeom prst="arc">
              <a:avLst>
                <a:gd name="adj1" fmla="val 12207254"/>
                <a:gd name="adj2" fmla="val 0"/>
              </a:avLst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3565382" y="4061302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0" dirty="0" smtClean="0"/>
                <a:t>TFO-b</a:t>
              </a:r>
              <a:endParaRPr lang="en-GB" sz="1200" b="0" dirty="0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4479415" y="4590173"/>
              <a:ext cx="0" cy="37259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011363" y="4962763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0" dirty="0" smtClean="0"/>
                <a:t>False dump</a:t>
              </a:r>
              <a:endParaRPr lang="en-GB" sz="1100" b="0" dirty="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2062611" y="1976493"/>
            <a:ext cx="4206649" cy="3734542"/>
            <a:chOff x="2062611" y="1976493"/>
            <a:chExt cx="4206649" cy="3734542"/>
          </a:xfrm>
        </p:grpSpPr>
        <p:cxnSp>
          <p:nvCxnSpPr>
            <p:cNvPr id="31" name="Straight Arrow Connector 30"/>
            <p:cNvCxnSpPr>
              <a:stCxn id="7" idx="6"/>
              <a:endCxn id="29" idx="2"/>
            </p:cNvCxnSpPr>
            <p:nvPr/>
          </p:nvCxnSpPr>
          <p:spPr>
            <a:xfrm>
              <a:off x="4695439" y="4352554"/>
              <a:ext cx="66571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638051" y="3209162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0" dirty="0" smtClean="0"/>
                <a:t>TSU-a fails</a:t>
              </a:r>
              <a:endParaRPr lang="en-GB" sz="1200" b="0" dirty="0"/>
            </a:p>
          </p:txBody>
        </p:sp>
        <p:sp>
          <p:nvSpPr>
            <p:cNvPr id="5" name="Oval 4"/>
            <p:cNvSpPr/>
            <p:nvPr/>
          </p:nvSpPr>
          <p:spPr>
            <a:xfrm>
              <a:off x="5004881" y="2777114"/>
              <a:ext cx="432048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b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361157" y="4136530"/>
              <a:ext cx="432048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b="0"/>
            </a:p>
          </p:txBody>
        </p:sp>
        <p:cxnSp>
          <p:nvCxnSpPr>
            <p:cNvPr id="33" name="Straight Arrow Connector 32"/>
            <p:cNvCxnSpPr>
              <a:stCxn id="4" idx="7"/>
              <a:endCxn id="5" idx="3"/>
            </p:cNvCxnSpPr>
            <p:nvPr/>
          </p:nvCxnSpPr>
          <p:spPr>
            <a:xfrm flipV="1">
              <a:off x="2062611" y="3145890"/>
              <a:ext cx="3005542" cy="10539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Arc 45"/>
            <p:cNvSpPr/>
            <p:nvPr/>
          </p:nvSpPr>
          <p:spPr>
            <a:xfrm rot="3676737">
              <a:off x="3174275" y="2616050"/>
              <a:ext cx="3734542" cy="2455428"/>
            </a:xfrm>
            <a:prstGeom prst="arc">
              <a:avLst>
                <a:gd name="adj1" fmla="val 12207254"/>
                <a:gd name="adj2" fmla="val 0"/>
              </a:avLst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675197" y="4041764"/>
              <a:ext cx="936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0" dirty="0" smtClean="0"/>
                <a:t>RT-b</a:t>
              </a:r>
              <a:endParaRPr lang="en-GB" sz="1200" b="0" dirty="0"/>
            </a:p>
          </p:txBody>
        </p:sp>
        <p:cxnSp>
          <p:nvCxnSpPr>
            <p:cNvPr id="10" name="Straight Arrow Connector 9"/>
            <p:cNvCxnSpPr>
              <a:stCxn id="5" idx="1"/>
            </p:cNvCxnSpPr>
            <p:nvPr/>
          </p:nvCxnSpPr>
          <p:spPr>
            <a:xfrm flipH="1" flipV="1">
              <a:off x="4860032" y="2564904"/>
              <a:ext cx="208121" cy="275482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5577181" y="4590173"/>
              <a:ext cx="0" cy="37259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5109129" y="4962763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0" dirty="0" smtClean="0"/>
                <a:t>False dump</a:t>
              </a:r>
              <a:endParaRPr lang="en-GB" sz="1100" b="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263391" y="2303294"/>
              <a:ext cx="936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0" dirty="0" smtClean="0"/>
                <a:t>False dump</a:t>
              </a:r>
              <a:endParaRPr lang="en-GB" sz="1100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309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Actual safety (0)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1" dirty="0" smtClean="0"/>
              <a:t>Extreme outcomes and singularities</a:t>
            </a:r>
            <a:endParaRPr lang="en-US" sz="2400" dirty="0"/>
          </a:p>
          <a:p>
            <a:pPr lvl="1"/>
            <a:r>
              <a:rPr lang="en-US" sz="2100" dirty="0" smtClean="0"/>
              <a:t>failure events that moved the LBDS to a potentially unsafe state, or close to it (near miss) before this was discovered.</a:t>
            </a:r>
          </a:p>
          <a:p>
            <a:endParaRPr lang="en-US" sz="2400" dirty="0"/>
          </a:p>
          <a:p>
            <a:r>
              <a:rPr lang="en-US" sz="2400" dirty="0" smtClean="0"/>
              <a:t>1 </a:t>
            </a:r>
            <a:r>
              <a:rPr lang="en-GB" sz="2400" dirty="0"/>
              <a:t>e</a:t>
            </a:r>
            <a:r>
              <a:rPr lang="en-GB" sz="2400" dirty="0" smtClean="0"/>
              <a:t>rratic trigger of 2 MKDs over three years, from 30 independent TFO outputs</a:t>
            </a:r>
          </a:p>
          <a:p>
            <a:pPr lvl="1"/>
            <a:r>
              <a:rPr lang="en-US" sz="2000" dirty="0" smtClean="0"/>
              <a:t>The maximum failure rate threshold in order to be SIL3 at least is 7.2 E-05/h which is met.</a:t>
            </a:r>
            <a:endParaRPr lang="en-GB" sz="2000" dirty="0"/>
          </a:p>
          <a:p>
            <a:endParaRPr lang="en-GB" sz="2400" dirty="0" smtClean="0"/>
          </a:p>
          <a:p>
            <a:r>
              <a:rPr lang="en-GB" sz="2400" dirty="0" smtClean="0"/>
              <a:t>2 failure at zero safety margin (detected) in </a:t>
            </a:r>
            <a:r>
              <a:rPr lang="en-GB" sz="2400" dirty="0"/>
              <a:t>the actuation and control </a:t>
            </a:r>
            <a:r>
              <a:rPr lang="en-GB" sz="2400" dirty="0" smtClean="0"/>
              <a:t>functions, in 3 years</a:t>
            </a:r>
          </a:p>
          <a:p>
            <a:pPr lvl="1"/>
            <a:r>
              <a:rPr lang="en-US" sz="2000" dirty="0"/>
              <a:t>T</a:t>
            </a:r>
            <a:r>
              <a:rPr lang="en-US" sz="2000" dirty="0" smtClean="0"/>
              <a:t>he maximum failure rate threshold for the control is 7.8 E-05. and the one for the actuation is 1.1 E-03, which are both SIL3 at least.</a:t>
            </a:r>
            <a:endParaRPr lang="en-GB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048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ctual safety (spare1)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713856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Problem statement</a:t>
            </a:r>
          </a:p>
          <a:p>
            <a:pPr lvl="1"/>
            <a:r>
              <a:rPr lang="en-US" dirty="0" smtClean="0"/>
              <a:t>Given the average safety distance at failures for </a:t>
            </a:r>
            <a:r>
              <a:rPr lang="en-US" dirty="0"/>
              <a:t>each </a:t>
            </a:r>
            <a:r>
              <a:rPr lang="en-US" dirty="0" smtClean="0"/>
              <a:t>LBDS function</a:t>
            </a:r>
            <a:r>
              <a:rPr lang="en-US" dirty="0"/>
              <a:t>, </a:t>
            </a:r>
            <a:r>
              <a:rPr lang="en-US" dirty="0" smtClean="0"/>
              <a:t>over the period 2010-2012, the objective is to calculate the maximum component failure rate below which LBDS is SIL3, for </a:t>
            </a:r>
            <a:r>
              <a:rPr lang="en-US" sz="2400" dirty="0" smtClean="0"/>
              <a:t>300 </a:t>
            </a:r>
            <a:r>
              <a:rPr lang="en-US" sz="2400" dirty="0"/>
              <a:t>days </a:t>
            </a:r>
            <a:r>
              <a:rPr lang="en-US" sz="2400" dirty="0" smtClean="0"/>
              <a:t>per year (total = 21600 </a:t>
            </a:r>
            <a:r>
              <a:rPr lang="en-US" sz="2400" dirty="0"/>
              <a:t>h</a:t>
            </a:r>
            <a:r>
              <a:rPr lang="en-US" sz="2400" dirty="0" smtClean="0"/>
              <a:t>) </a:t>
            </a:r>
            <a:r>
              <a:rPr lang="en-US" sz="2400" dirty="0"/>
              <a:t>with an average machine fill of 10 </a:t>
            </a:r>
            <a:r>
              <a:rPr lang="en-US" sz="2400" dirty="0" smtClean="0"/>
              <a:t>hours</a:t>
            </a:r>
            <a:endParaRPr lang="en-US" dirty="0" smtClean="0"/>
          </a:p>
          <a:p>
            <a:r>
              <a:rPr lang="en-US" dirty="0" smtClean="0"/>
              <a:t>Data…</a:t>
            </a:r>
          </a:p>
          <a:p>
            <a:pPr lvl="1"/>
            <a:r>
              <a:rPr lang="en-US" dirty="0" smtClean="0"/>
              <a:t>P</a:t>
            </a:r>
            <a:r>
              <a:rPr lang="en-US" baseline="-25000" dirty="0" smtClean="0"/>
              <a:t>E</a:t>
            </a:r>
            <a:r>
              <a:rPr lang="en-US" dirty="0" smtClean="0"/>
              <a:t> = probability of the initiating events (90/21600)</a:t>
            </a:r>
          </a:p>
          <a:p>
            <a:pPr lvl="1"/>
            <a:r>
              <a:rPr lang="en-US" dirty="0" smtClean="0"/>
              <a:t>N = 1674 number of components at failures in the LBDS</a:t>
            </a:r>
          </a:p>
          <a:p>
            <a:pPr lvl="1"/>
            <a:r>
              <a:rPr lang="en-US" dirty="0">
                <a:sym typeface="Mathematica1"/>
              </a:rPr>
              <a:t>s</a:t>
            </a:r>
            <a:r>
              <a:rPr lang="en-US" dirty="0" smtClean="0">
                <a:sym typeface="Mathematica1"/>
              </a:rPr>
              <a:t> = safety distance</a:t>
            </a:r>
          </a:p>
          <a:p>
            <a:pPr lvl="1"/>
            <a:r>
              <a:rPr lang="en-US" dirty="0" smtClean="0">
                <a:sym typeface="Mathematica1"/>
              </a:rPr>
              <a:t>d = detection rate; 0.73 for LBDS, 0.6 (actuation), 0.87 (control) 0.96(surveillance)</a:t>
            </a:r>
            <a:endParaRPr lang="en-US" dirty="0" smtClean="0"/>
          </a:p>
        </p:txBody>
      </p:sp>
      <p:grpSp>
        <p:nvGrpSpPr>
          <p:cNvPr id="37" name="Group 36"/>
          <p:cNvGrpSpPr/>
          <p:nvPr/>
        </p:nvGrpSpPr>
        <p:grpSpPr>
          <a:xfrm>
            <a:off x="1403648" y="4437112"/>
            <a:ext cx="1224136" cy="1080120"/>
            <a:chOff x="1403648" y="4437112"/>
            <a:chExt cx="1224136" cy="1080120"/>
          </a:xfrm>
        </p:grpSpPr>
        <p:sp>
          <p:nvSpPr>
            <p:cNvPr id="6" name="Oval 5"/>
            <p:cNvSpPr/>
            <p:nvPr/>
          </p:nvSpPr>
          <p:spPr>
            <a:xfrm>
              <a:off x="1403648" y="4437112"/>
              <a:ext cx="1224136" cy="1080120"/>
            </a:xfrm>
            <a:prstGeom prst="ellips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Oval 3"/>
            <p:cNvSpPr/>
            <p:nvPr/>
          </p:nvSpPr>
          <p:spPr>
            <a:xfrm>
              <a:off x="1835696" y="4797152"/>
              <a:ext cx="360040" cy="3600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3671901" y="4193648"/>
            <a:ext cx="18722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safety distance </a:t>
            </a:r>
            <a:r>
              <a:rPr lang="en-US" sz="1400" dirty="0"/>
              <a:t>s</a:t>
            </a:r>
            <a:endParaRPr lang="en-GB" sz="1400" baseline="-250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1929585" y="4977172"/>
            <a:ext cx="1872207" cy="1063861"/>
            <a:chOff x="1929585" y="4977172"/>
            <a:chExt cx="1872207" cy="1063861"/>
          </a:xfrm>
        </p:grpSpPr>
        <p:cxnSp>
          <p:nvCxnSpPr>
            <p:cNvPr id="8" name="Straight Arrow Connector 7"/>
            <p:cNvCxnSpPr>
              <a:stCxn id="4" idx="6"/>
              <a:endCxn id="5" idx="2"/>
            </p:cNvCxnSpPr>
            <p:nvPr/>
          </p:nvCxnSpPr>
          <p:spPr>
            <a:xfrm>
              <a:off x="2195736" y="4977172"/>
              <a:ext cx="142858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929585" y="5733256"/>
              <a:ext cx="18722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dirty="0" smtClean="0"/>
                <a:t>Initiating event </a:t>
              </a:r>
              <a:r>
                <a:rPr lang="en-US" sz="1400" dirty="0" smtClean="0"/>
                <a:t>P</a:t>
              </a:r>
              <a:r>
                <a:rPr lang="en-US" sz="1400" baseline="-25000" dirty="0" smtClean="0"/>
                <a:t>E</a:t>
              </a:r>
              <a:endParaRPr lang="en-GB" sz="1400" baseline="-25000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2771800" y="5104928"/>
              <a:ext cx="0" cy="556319"/>
            </a:xfrm>
            <a:prstGeom prst="straightConnector1">
              <a:avLst/>
            </a:prstGeom>
            <a:ln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Date Placeholder 3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33" name="Footer Placeholder 3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34" name="Slide Number Placeholder 3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46</a:t>
            </a:fld>
            <a:endParaRPr lang="en-GB" dirty="0"/>
          </a:p>
        </p:txBody>
      </p:sp>
      <p:grpSp>
        <p:nvGrpSpPr>
          <p:cNvPr id="40" name="Group 39"/>
          <p:cNvGrpSpPr/>
          <p:nvPr/>
        </p:nvGrpSpPr>
        <p:grpSpPr>
          <a:xfrm>
            <a:off x="3624317" y="4797152"/>
            <a:ext cx="1235715" cy="1243881"/>
            <a:chOff x="3624317" y="4797152"/>
            <a:chExt cx="1235715" cy="1243881"/>
          </a:xfrm>
        </p:grpSpPr>
        <p:sp>
          <p:nvSpPr>
            <p:cNvPr id="5" name="Oval 4"/>
            <p:cNvSpPr/>
            <p:nvPr/>
          </p:nvSpPr>
          <p:spPr>
            <a:xfrm>
              <a:off x="3624317" y="4797152"/>
              <a:ext cx="360040" cy="3600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Oval 8"/>
            <p:cNvSpPr/>
            <p:nvPr/>
          </p:nvSpPr>
          <p:spPr>
            <a:xfrm>
              <a:off x="4499992" y="4797152"/>
              <a:ext cx="360040" cy="36004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Arrow Connector 11"/>
            <p:cNvCxnSpPr>
              <a:stCxn id="5" idx="6"/>
              <a:endCxn id="9" idx="2"/>
            </p:cNvCxnSpPr>
            <p:nvPr/>
          </p:nvCxnSpPr>
          <p:spPr>
            <a:xfrm>
              <a:off x="3984357" y="4977172"/>
              <a:ext cx="51563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4499992" y="5680993"/>
              <a:ext cx="360040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Arrow Connector 27"/>
            <p:cNvCxnSpPr>
              <a:stCxn id="5" idx="5"/>
              <a:endCxn id="26" idx="1"/>
            </p:cNvCxnSpPr>
            <p:nvPr/>
          </p:nvCxnSpPr>
          <p:spPr>
            <a:xfrm>
              <a:off x="3931630" y="5104465"/>
              <a:ext cx="621089" cy="629255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923928" y="5265203"/>
              <a:ext cx="3920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</a:t>
              </a:r>
              <a:endParaRPr lang="en-GB" sz="1400" baseline="-250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690198" y="4509120"/>
            <a:ext cx="4050153" cy="1505781"/>
            <a:chOff x="3690198" y="4509120"/>
            <a:chExt cx="4050153" cy="1505781"/>
          </a:xfrm>
        </p:grpSpPr>
        <p:sp>
          <p:nvSpPr>
            <p:cNvPr id="10" name="Oval 9"/>
            <p:cNvSpPr/>
            <p:nvPr/>
          </p:nvSpPr>
          <p:spPr>
            <a:xfrm>
              <a:off x="5364088" y="4797152"/>
              <a:ext cx="360040" cy="36004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4" name="Straight Arrow Connector 13"/>
            <p:cNvCxnSpPr>
              <a:stCxn id="9" idx="6"/>
              <a:endCxn id="10" idx="2"/>
            </p:cNvCxnSpPr>
            <p:nvPr/>
          </p:nvCxnSpPr>
          <p:spPr>
            <a:xfrm>
              <a:off x="4860032" y="4977172"/>
              <a:ext cx="504056" cy="0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Left Brace 18"/>
            <p:cNvSpPr/>
            <p:nvPr/>
          </p:nvSpPr>
          <p:spPr>
            <a:xfrm rot="5400000">
              <a:off x="4509141" y="3690177"/>
              <a:ext cx="216024" cy="1853909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868144" y="4797152"/>
              <a:ext cx="18722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dirty="0" smtClean="0"/>
                <a:t>Unsafe</a:t>
              </a:r>
              <a:endParaRPr lang="en-GB" sz="1400" baseline="-25000" dirty="0"/>
            </a:p>
          </p:txBody>
        </p:sp>
        <p:cxnSp>
          <p:nvCxnSpPr>
            <p:cNvPr id="30" name="Straight Arrow Connector 29"/>
            <p:cNvCxnSpPr>
              <a:stCxn id="9" idx="4"/>
              <a:endCxn id="26" idx="0"/>
            </p:cNvCxnSpPr>
            <p:nvPr/>
          </p:nvCxnSpPr>
          <p:spPr>
            <a:xfrm>
              <a:off x="4680012" y="5157192"/>
              <a:ext cx="0" cy="52380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4943939" y="5707124"/>
              <a:ext cx="18722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dirty="0" smtClean="0"/>
                <a:t>Failsafe</a:t>
              </a:r>
              <a:endParaRPr lang="en-GB" sz="1400" baseline="-25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664031" y="5249541"/>
              <a:ext cx="3920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d</a:t>
              </a:r>
              <a:endParaRPr lang="en-GB" sz="14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532654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ctual safety (spare 2)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sz="2000" dirty="0" smtClean="0"/>
                  <a:t>The average failure process is approximated to a Poisson process, initiated by the initiating event E</a:t>
                </a:r>
              </a:p>
              <a:p>
                <a:r>
                  <a:rPr lang="en-US" sz="2000" dirty="0"/>
                  <a:t>The system is safe if the probability of failure over one machine fill is </a:t>
                </a:r>
                <a:r>
                  <a:rPr lang="en-US" sz="2000" dirty="0" smtClean="0"/>
                  <a:t>SIL3 </a:t>
                </a:r>
                <a:r>
                  <a:rPr lang="en-US" sz="2000" dirty="0"/>
                  <a:t>at least =&gt; the following </a:t>
                </a:r>
                <a:r>
                  <a:rPr lang="en-US" sz="2000" b="1" dirty="0"/>
                  <a:t>test</a:t>
                </a:r>
                <a:r>
                  <a:rPr lang="en-US" sz="2000" dirty="0"/>
                  <a:t> </a:t>
                </a:r>
                <a:r>
                  <a:rPr lang="en-US" sz="2000" dirty="0" smtClean="0"/>
                  <a:t>is a sufficient but not necessary condition for being SIL3</a:t>
                </a:r>
                <a:endParaRPr lang="en-US" sz="2000" dirty="0"/>
              </a:p>
              <a:p>
                <a:pPr lvl="1"/>
                <a:endParaRPr lang="en-US" sz="1800" i="1" dirty="0" smtClean="0">
                  <a:latin typeface="Cambria Math"/>
                </a:endParaRPr>
              </a:p>
              <a:p>
                <a:pPr lvl="1"/>
                <a:endParaRPr lang="en-US" sz="1800" i="1" dirty="0" smtClean="0">
                  <a:latin typeface="Cambria Math"/>
                </a:endParaRPr>
              </a:p>
              <a:p>
                <a:pPr marL="0" indent="0">
                  <a:buNone/>
                </a:pPr>
                <a:endParaRPr lang="en-US" sz="200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/>
                        </a:rPr>
                        <m:t>𝑃</m:t>
                      </m:r>
                      <m:r>
                        <a:rPr lang="en-US" sz="20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en-US" sz="2000" i="1">
                              <a:latin typeface="Cambria Math"/>
                            </a:rPr>
                            <m:t>𝐸</m:t>
                          </m:r>
                        </m:sub>
                      </m:sSub>
                      <m:r>
                        <a:rPr lang="it-IT" sz="2000" b="0" i="1" smtClean="0">
                          <a:latin typeface="Cambria Math"/>
                        </a:rPr>
                        <m:t>[</m:t>
                      </m:r>
                      <m:r>
                        <a:rPr lang="en-US" sz="2000" i="1">
                          <a:latin typeface="Cambria Math"/>
                        </a:rPr>
                        <m:t>1−</m:t>
                      </m:r>
                      <m:r>
                        <a:rPr lang="it-IT" sz="2000" i="1">
                          <a:latin typeface="Cambria Math"/>
                        </a:rPr>
                        <m:t>𝐹</m:t>
                      </m:r>
                      <m:d>
                        <m:dPr>
                          <m:ctrlPr>
                            <a:rPr lang="it-IT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it-IT" sz="2000" i="1">
                              <a:latin typeface="Cambria Math"/>
                            </a:rPr>
                            <m:t>𝑑</m:t>
                          </m:r>
                          <m:r>
                            <a:rPr lang="it-IT" sz="2000" i="1">
                              <a:latin typeface="Cambria Math"/>
                            </a:rPr>
                            <m:t>,</m:t>
                          </m:r>
                          <m:r>
                            <a:rPr lang="it-IT" sz="2000" i="1">
                              <a:latin typeface="Cambria Math"/>
                            </a:rPr>
                            <m:t>𝑁</m:t>
                          </m:r>
                          <m:r>
                            <a:rPr lang="it-IT" sz="2000" i="1">
                              <a:latin typeface="Cambria Math"/>
                            </a:rPr>
                            <m:t>,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𝜆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𝑇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it-IT" sz="2000" i="1">
                              <a:latin typeface="Cambria Math"/>
                              <a:ea typeface="Cambria Math"/>
                            </a:rPr>
                            <m:t>𝑠</m:t>
                          </m:r>
                        </m:e>
                      </m:d>
                      <m:r>
                        <a:rPr lang="it-IT" sz="2000" b="0" i="1" smtClean="0">
                          <a:latin typeface="Cambria Math"/>
                          <a:ea typeface="Cambria Math"/>
                        </a:rPr>
                        <m:t>]</m:t>
                      </m:r>
                      <m:r>
                        <a:rPr lang="en-US" sz="2000" i="1">
                          <a:latin typeface="Cambria Math"/>
                        </a:rPr>
                        <m:t>&lt;1−</m:t>
                      </m:r>
                      <m:sSup>
                        <m:sSupPr>
                          <m:ctrlPr>
                            <a:rPr lang="en-US" sz="2000" i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i="1">
                              <a:latin typeface="Cambria Math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/>
                                  <a:ea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/>
                                </a:rPr>
                                <m:t>𝑆𝐼𝐿</m:t>
                              </m:r>
                              <m:r>
                                <a:rPr lang="en-US" sz="2000" i="1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2000" i="1">
                              <a:latin typeface="Cambria Math"/>
                            </a:rPr>
                            <m:t>𝑇</m:t>
                          </m:r>
                        </m:sup>
                      </m:sSup>
                    </m:oMath>
                  </m:oMathPara>
                </a14:m>
                <a:endParaRPr lang="en-US" sz="2000" dirty="0" smtClean="0">
                  <a:sym typeface="Mathematica1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222" t="-617" r="-8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eft Brace 3"/>
          <p:cNvSpPr/>
          <p:nvPr/>
        </p:nvSpPr>
        <p:spPr>
          <a:xfrm rot="16200000">
            <a:off x="3851920" y="3573016"/>
            <a:ext cx="504056" cy="208823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pPr algn="ctr"/>
            <a:r>
              <a:rPr lang="en-US" sz="1400" b="0" dirty="0"/>
              <a:t>r</a:t>
            </a:r>
            <a:r>
              <a:rPr lang="en-US" sz="1400" b="0" dirty="0" smtClean="0"/>
              <a:t>esidual safety margin</a:t>
            </a:r>
            <a:endParaRPr lang="en-GB" sz="1400" b="0" dirty="0"/>
          </a:p>
        </p:txBody>
      </p:sp>
      <p:grpSp>
        <p:nvGrpSpPr>
          <p:cNvPr id="21" name="Group 20"/>
          <p:cNvGrpSpPr/>
          <p:nvPr/>
        </p:nvGrpSpPr>
        <p:grpSpPr>
          <a:xfrm>
            <a:off x="2045087" y="4405471"/>
            <a:ext cx="1662817" cy="823729"/>
            <a:chOff x="2045087" y="4405471"/>
            <a:chExt cx="1662817" cy="823729"/>
          </a:xfrm>
        </p:grpSpPr>
        <p:sp>
          <p:nvSpPr>
            <p:cNvPr id="5" name="TextBox 4"/>
            <p:cNvSpPr txBox="1"/>
            <p:nvPr/>
          </p:nvSpPr>
          <p:spPr>
            <a:xfrm>
              <a:off x="2045087" y="4921423"/>
              <a:ext cx="166281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dirty="0" smtClean="0"/>
                <a:t>Initiating event</a:t>
              </a:r>
              <a:endParaRPr lang="en-GB" sz="1400" b="0" dirty="0"/>
            </a:p>
          </p:txBody>
        </p:sp>
        <p:cxnSp>
          <p:nvCxnSpPr>
            <p:cNvPr id="7" name="Straight Arrow Connector 6"/>
            <p:cNvCxnSpPr>
              <a:endCxn id="5" idx="0"/>
            </p:cNvCxnSpPr>
            <p:nvPr/>
          </p:nvCxnSpPr>
          <p:spPr>
            <a:xfrm>
              <a:off x="2876495" y="4405471"/>
              <a:ext cx="1" cy="51595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Left Brace 8"/>
          <p:cNvSpPr/>
          <p:nvPr/>
        </p:nvSpPr>
        <p:spPr>
          <a:xfrm rot="16200000">
            <a:off x="6084168" y="3933056"/>
            <a:ext cx="504056" cy="136815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pPr algn="ctr"/>
            <a:r>
              <a:rPr lang="en-US" sz="1400" b="0" dirty="0" smtClean="0"/>
              <a:t>SIL3 bounds</a:t>
            </a:r>
            <a:endParaRPr lang="en-GB" sz="1400" b="0" dirty="0"/>
          </a:p>
        </p:txBody>
      </p:sp>
      <p:grpSp>
        <p:nvGrpSpPr>
          <p:cNvPr id="22" name="Group 21"/>
          <p:cNvGrpSpPr/>
          <p:nvPr/>
        </p:nvGrpSpPr>
        <p:grpSpPr>
          <a:xfrm>
            <a:off x="3995936" y="3198124"/>
            <a:ext cx="4032448" cy="789274"/>
            <a:chOff x="4319972" y="3284984"/>
            <a:chExt cx="4032448" cy="789274"/>
          </a:xfrm>
        </p:grpSpPr>
        <p:sp>
          <p:nvSpPr>
            <p:cNvPr id="10" name="TextBox 9"/>
            <p:cNvSpPr txBox="1"/>
            <p:nvPr/>
          </p:nvSpPr>
          <p:spPr>
            <a:xfrm>
              <a:off x="4319972" y="3284984"/>
              <a:ext cx="190821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dirty="0" smtClean="0"/>
                <a:t>Continuous Poisson CDF</a:t>
              </a:r>
              <a:endParaRPr lang="en-GB" sz="1400" b="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4977122" y="3592761"/>
              <a:ext cx="0" cy="34029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444208" y="3426185"/>
              <a:ext cx="19082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dirty="0" smtClean="0">
                  <a:sym typeface="Mathematica1"/>
                </a:rPr>
                <a:t></a:t>
              </a:r>
              <a:r>
                <a:rPr lang="en-US" sz="1400" b="0" baseline="-25000" dirty="0" smtClean="0">
                  <a:sym typeface="Mathematica1"/>
                </a:rPr>
                <a:t>SIL3</a:t>
              </a:r>
              <a:r>
                <a:rPr lang="en-US" sz="1400" b="0" dirty="0" smtClean="0"/>
                <a:t>= 1xE-07/h</a:t>
              </a:r>
              <a:endParaRPr lang="en-GB" sz="1400" b="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6732240" y="3733962"/>
              <a:ext cx="0" cy="34029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47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3275856" y="4869160"/>
            <a:ext cx="1662817" cy="1098704"/>
            <a:chOff x="3275856" y="4869160"/>
            <a:chExt cx="1662817" cy="1098704"/>
          </a:xfrm>
        </p:grpSpPr>
        <p:sp>
          <p:nvSpPr>
            <p:cNvPr id="23" name="TextBox 22"/>
            <p:cNvSpPr txBox="1"/>
            <p:nvPr/>
          </p:nvSpPr>
          <p:spPr>
            <a:xfrm>
              <a:off x="3275856" y="5229200"/>
              <a:ext cx="166281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dirty="0" smtClean="0"/>
                <a:t>Probability of exceeding the safety margin s</a:t>
              </a:r>
              <a:endParaRPr lang="en-GB" sz="1400" b="0" dirty="0"/>
            </a:p>
          </p:txBody>
        </p:sp>
        <p:cxnSp>
          <p:nvCxnSpPr>
            <p:cNvPr id="8" name="Straight Arrow Connector 7"/>
            <p:cNvCxnSpPr>
              <a:stCxn id="4" idx="1"/>
            </p:cNvCxnSpPr>
            <p:nvPr/>
          </p:nvCxnSpPr>
          <p:spPr>
            <a:xfrm>
              <a:off x="4103948" y="4869160"/>
              <a:ext cx="0" cy="36004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4355976" y="3933056"/>
            <a:ext cx="2883636" cy="1819364"/>
            <a:chOff x="4355976" y="3933056"/>
            <a:chExt cx="2883636" cy="1819364"/>
          </a:xfrm>
        </p:grpSpPr>
        <p:sp>
          <p:nvSpPr>
            <p:cNvPr id="11" name="Oval 10"/>
            <p:cNvSpPr/>
            <p:nvPr/>
          </p:nvSpPr>
          <p:spPr>
            <a:xfrm>
              <a:off x="4355976" y="3933056"/>
              <a:ext cx="360040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576795" y="5229200"/>
              <a:ext cx="16628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0" dirty="0" smtClean="0"/>
                <a:t>The failure rate threshold</a:t>
              </a:r>
              <a:endParaRPr lang="en-GB" sz="1400" b="0" dirty="0"/>
            </a:p>
          </p:txBody>
        </p:sp>
        <p:cxnSp>
          <p:nvCxnSpPr>
            <p:cNvPr id="14" name="Straight Arrow Connector 13"/>
            <p:cNvCxnSpPr>
              <a:stCxn id="11" idx="5"/>
            </p:cNvCxnSpPr>
            <p:nvPr/>
          </p:nvCxnSpPr>
          <p:spPr>
            <a:xfrm>
              <a:off x="4663289" y="4240369"/>
              <a:ext cx="913506" cy="9888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1465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4787" y="2808937"/>
            <a:ext cx="6243637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Actual safety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633736"/>
          </a:xfrm>
        </p:spPr>
        <p:txBody>
          <a:bodyPr>
            <a:noAutofit/>
          </a:bodyPr>
          <a:lstStyle/>
          <a:p>
            <a:r>
              <a:rPr lang="en-US" sz="1800" dirty="0" smtClean="0"/>
              <a:t>Actuation, control, and surveillance functions </a:t>
            </a:r>
            <a:r>
              <a:rPr lang="en-US" sz="1800" b="1" dirty="0" smtClean="0"/>
              <a:t>meet </a:t>
            </a:r>
            <a:r>
              <a:rPr lang="en-US" sz="1800" b="1" dirty="0"/>
              <a:t>the safety </a:t>
            </a:r>
            <a:r>
              <a:rPr lang="en-US" sz="1800" b="1" dirty="0" smtClean="0"/>
              <a:t>requirements</a:t>
            </a:r>
            <a:r>
              <a:rPr lang="en-US" sz="1800" dirty="0" smtClean="0"/>
              <a:t> individually and together as LBDS</a:t>
            </a:r>
          </a:p>
          <a:p>
            <a:pPr lvl="1"/>
            <a:r>
              <a:rPr lang="en-US" sz="1800" dirty="0" smtClean="0"/>
              <a:t>Example: LBDS SIL3 bound is 2.5 E-05/h - the highest rate is from the TSDS VME crate power supply failure =1.9 E-05/h with all other components being more reliable.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3204185" y="3445769"/>
            <a:ext cx="2062420" cy="1063351"/>
            <a:chOff x="418594" y="5223683"/>
            <a:chExt cx="2062420" cy="1063351"/>
          </a:xfrm>
        </p:grpSpPr>
        <p:sp>
          <p:nvSpPr>
            <p:cNvPr id="13" name="TextBox 12"/>
            <p:cNvSpPr txBox="1"/>
            <p:nvPr/>
          </p:nvSpPr>
          <p:spPr>
            <a:xfrm>
              <a:off x="418594" y="5223683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/>
                <a:t>SIL3 </a:t>
              </a:r>
              <a:r>
                <a:rPr lang="en-US" sz="1200" b="0" dirty="0" smtClean="0"/>
                <a:t>bound</a:t>
              </a:r>
              <a:endParaRPr lang="en-GB" sz="1200" b="0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858418" y="5546850"/>
              <a:ext cx="622596" cy="74018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/>
          <p:cNvGrpSpPr/>
          <p:nvPr/>
        </p:nvGrpSpPr>
        <p:grpSpPr>
          <a:xfrm>
            <a:off x="5274336" y="5293759"/>
            <a:ext cx="2610369" cy="968767"/>
            <a:chOff x="2915816" y="5445224"/>
            <a:chExt cx="2610369" cy="968767"/>
          </a:xfrm>
        </p:grpSpPr>
        <p:sp>
          <p:nvSpPr>
            <p:cNvPr id="17" name="TextBox 16"/>
            <p:cNvSpPr txBox="1"/>
            <p:nvPr/>
          </p:nvSpPr>
          <p:spPr>
            <a:xfrm>
              <a:off x="2915816" y="5952326"/>
              <a:ext cx="26103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0" dirty="0" smtClean="0"/>
                <a:t>highest failure rate 1.9 E-05/h close to SIL4 bound</a:t>
              </a:r>
              <a:endParaRPr lang="en-GB" sz="1200" b="0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3419872" y="5445224"/>
              <a:ext cx="0" cy="50405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48</a:t>
            </a:fld>
            <a:endParaRPr lang="en-GB" dirty="0"/>
          </a:p>
        </p:txBody>
      </p:sp>
      <p:grpSp>
        <p:nvGrpSpPr>
          <p:cNvPr id="16" name="Group 15"/>
          <p:cNvGrpSpPr/>
          <p:nvPr/>
        </p:nvGrpSpPr>
        <p:grpSpPr>
          <a:xfrm>
            <a:off x="4387795" y="3645686"/>
            <a:ext cx="1944216" cy="1223474"/>
            <a:chOff x="418594" y="5223683"/>
            <a:chExt cx="1944216" cy="1223474"/>
          </a:xfrm>
        </p:grpSpPr>
        <p:sp>
          <p:nvSpPr>
            <p:cNvPr id="18" name="TextBox 17"/>
            <p:cNvSpPr txBox="1"/>
            <p:nvPr/>
          </p:nvSpPr>
          <p:spPr>
            <a:xfrm>
              <a:off x="418594" y="5223683"/>
              <a:ext cx="19442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/>
                <a:t>SIL4 </a:t>
              </a:r>
              <a:r>
                <a:rPr lang="en-US" sz="1200" b="0" dirty="0" smtClean="0"/>
                <a:t>bound</a:t>
              </a:r>
              <a:endParaRPr lang="en-GB" sz="1200" b="0" dirty="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538903" y="5546850"/>
              <a:ext cx="319515" cy="90030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4023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Safety: SIL3,SIL4 graphical tests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49</a:t>
            </a:fld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452" y="2183997"/>
            <a:ext cx="4887095" cy="3007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35896" y="5288393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Failure rate/h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791650" y="3100318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Probability T=10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839744" y="3429000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SIL4 bound</a:t>
            </a:r>
            <a:endParaRPr lang="en-GB" sz="12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6857185" y="3097876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SIL3 bound</a:t>
            </a:r>
            <a:endParaRPr lang="en-GB" sz="1200" b="0" dirty="0"/>
          </a:p>
        </p:txBody>
      </p:sp>
      <p:sp>
        <p:nvSpPr>
          <p:cNvPr id="13" name="TextBox 12"/>
          <p:cNvSpPr txBox="1"/>
          <p:nvPr/>
        </p:nvSpPr>
        <p:spPr>
          <a:xfrm>
            <a:off x="6857184" y="2790099"/>
            <a:ext cx="12432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surveillance</a:t>
            </a:r>
            <a:endParaRPr lang="en-GB" sz="1200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6839744" y="248232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control</a:t>
            </a:r>
            <a:endParaRPr lang="en-GB" sz="1200" b="0" dirty="0"/>
          </a:p>
        </p:txBody>
      </p:sp>
      <p:sp>
        <p:nvSpPr>
          <p:cNvPr id="15" name="TextBox 14"/>
          <p:cNvSpPr txBox="1"/>
          <p:nvPr/>
        </p:nvSpPr>
        <p:spPr>
          <a:xfrm>
            <a:off x="6839744" y="2328433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actuation</a:t>
            </a:r>
            <a:endParaRPr lang="en-GB" sz="1200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6804248" y="2045199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LBDS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360174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LBDS system analysis 2003-2006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514056"/>
          </a:xfrm>
        </p:spPr>
        <p:txBody>
          <a:bodyPr>
            <a:noAutofit/>
          </a:bodyPr>
          <a:lstStyle/>
          <a:p>
            <a:r>
              <a:rPr lang="en-US" sz="1800" dirty="0" smtClean="0"/>
              <a:t>The scope</a:t>
            </a:r>
          </a:p>
          <a:p>
            <a:pPr lvl="1"/>
            <a:r>
              <a:rPr lang="en-US" sz="1600" dirty="0" smtClean="0"/>
              <a:t>TSDS, the beam energy tracking BETS, the septa MSD, extraction kickers MKD and dilution kickers MKB. Passive protection elements not in the scope.</a:t>
            </a:r>
            <a:endParaRPr lang="en-US" sz="1800" dirty="0" smtClean="0"/>
          </a:p>
          <a:p>
            <a:r>
              <a:rPr lang="en-US" sz="1800" dirty="0" smtClean="0"/>
              <a:t>Assumptions</a:t>
            </a:r>
          </a:p>
          <a:p>
            <a:pPr lvl="1"/>
            <a:r>
              <a:rPr lang="en-US" sz="1600" dirty="0" smtClean="0"/>
              <a:t>Operation profile of 10 hours, 400 machine fills, 200 days </a:t>
            </a:r>
            <a:r>
              <a:rPr lang="en-US" sz="1600" dirty="0"/>
              <a:t>o</a:t>
            </a:r>
            <a:r>
              <a:rPr lang="en-US" sz="1600" dirty="0" smtClean="0"/>
              <a:t>f operation</a:t>
            </a:r>
          </a:p>
          <a:p>
            <a:pPr lvl="1"/>
            <a:r>
              <a:rPr lang="en-US" sz="1600" dirty="0" smtClean="0"/>
              <a:t>Post mortem diagnostics returns the system to an “as good as new” state</a:t>
            </a:r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Results</a:t>
            </a:r>
          </a:p>
          <a:p>
            <a:pPr lvl="1"/>
            <a:r>
              <a:rPr lang="en-US" sz="1600" dirty="0" smtClean="0"/>
              <a:t>The LBDS is </a:t>
            </a:r>
            <a:r>
              <a:rPr lang="en-US" sz="1600" b="1" dirty="0" smtClean="0"/>
              <a:t>SIL 4</a:t>
            </a:r>
          </a:p>
          <a:p>
            <a:pPr lvl="1"/>
            <a:r>
              <a:rPr lang="en-US" sz="1600" dirty="0"/>
              <a:t>F</a:t>
            </a:r>
            <a:r>
              <a:rPr lang="en-US" sz="1600" dirty="0" smtClean="0"/>
              <a:t>alse beam dumps </a:t>
            </a:r>
            <a:r>
              <a:rPr lang="en-US" sz="1600" b="1" dirty="0" smtClean="0"/>
              <a:t>8 +/- 2 </a:t>
            </a:r>
            <a:r>
              <a:rPr lang="en-US" sz="1600" dirty="0" smtClean="0"/>
              <a:t>per year</a:t>
            </a:r>
          </a:p>
          <a:p>
            <a:pPr lvl="1"/>
            <a:r>
              <a:rPr lang="en-US" sz="1600" dirty="0" smtClean="0"/>
              <a:t>Asynchronous dumps </a:t>
            </a:r>
            <a:r>
              <a:rPr lang="en-US" sz="1600" b="1" dirty="0" smtClean="0"/>
              <a:t>2</a:t>
            </a:r>
            <a:r>
              <a:rPr lang="en-US" sz="1600" dirty="0"/>
              <a:t> </a:t>
            </a:r>
            <a:r>
              <a:rPr lang="en-US" sz="1600" dirty="0" smtClean="0"/>
              <a:t>per year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8240" y="4005064"/>
            <a:ext cx="3671900" cy="22031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ttangolo 9"/>
          <p:cNvSpPr/>
          <p:nvPr/>
        </p:nvSpPr>
        <p:spPr>
          <a:xfrm>
            <a:off x="711288" y="5282044"/>
            <a:ext cx="3350402" cy="523220"/>
          </a:xfrm>
          <a:prstGeom prst="rect">
            <a:avLst/>
          </a:prstGeom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74320" lvl="1" eaLnBrk="1" fontAlgn="auto" hangingPunct="1"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</a:pPr>
            <a:r>
              <a:rPr lang="en-US" sz="1400" b="0" dirty="0" smtClean="0">
                <a:solidFill>
                  <a:srgbClr val="464653"/>
                </a:solidFill>
                <a:latin typeface="Gill Sans MT"/>
              </a:rPr>
              <a:t>MKD most critical system (74%) and main cause of false </a:t>
            </a:r>
            <a:r>
              <a:rPr lang="en-US" sz="1400" b="0" dirty="0">
                <a:solidFill>
                  <a:srgbClr val="464653"/>
                </a:solidFill>
                <a:latin typeface="Gill Sans MT"/>
              </a:rPr>
              <a:t>beam dumps </a:t>
            </a:r>
            <a:r>
              <a:rPr lang="en-US" sz="1400" b="0" dirty="0" smtClean="0">
                <a:solidFill>
                  <a:srgbClr val="464653"/>
                </a:solidFill>
                <a:latin typeface="Gill Sans MT"/>
              </a:rPr>
              <a:t>(</a:t>
            </a:r>
            <a:r>
              <a:rPr lang="en-US" sz="1400" b="0" dirty="0">
                <a:solidFill>
                  <a:srgbClr val="464653"/>
                </a:solidFill>
                <a:latin typeface="Gill Sans MT"/>
              </a:rPr>
              <a:t>61%)</a:t>
            </a:r>
          </a:p>
        </p:txBody>
      </p:sp>
      <p:sp>
        <p:nvSpPr>
          <p:cNvPr id="8" name="Freccia a destra 7"/>
          <p:cNvSpPr/>
          <p:nvPr/>
        </p:nvSpPr>
        <p:spPr>
          <a:xfrm>
            <a:off x="4355976" y="5320268"/>
            <a:ext cx="576064" cy="446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ccia in giù 10"/>
          <p:cNvSpPr/>
          <p:nvPr/>
        </p:nvSpPr>
        <p:spPr>
          <a:xfrm>
            <a:off x="899592" y="3175909"/>
            <a:ext cx="432048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46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LBDS safety gauge 2010-2012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9" r="20170" b="62894"/>
          <a:stretch/>
        </p:blipFill>
        <p:spPr bwMode="auto">
          <a:xfrm>
            <a:off x="1409942" y="1236978"/>
            <a:ext cx="4818242" cy="1807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72940"/>
            <a:ext cx="3816350" cy="3608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596195" y="2169857"/>
            <a:ext cx="4320406" cy="14401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275856" y="3065109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2.77</a:t>
            </a:r>
            <a:endParaRPr lang="en-GB" sz="14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3131840" y="414109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2.13</a:t>
            </a:r>
            <a:endParaRPr lang="en-GB" sz="14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3396358" y="5221212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3.39</a:t>
            </a:r>
            <a:endParaRPr lang="en-GB" sz="1400" b="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004805" y="3158806"/>
            <a:ext cx="2536843" cy="679119"/>
            <a:chOff x="6004805" y="3158806"/>
            <a:chExt cx="2536843" cy="679119"/>
          </a:xfrm>
        </p:grpSpPr>
        <p:sp>
          <p:nvSpPr>
            <p:cNvPr id="4" name="CasellaDiTesto 3"/>
            <p:cNvSpPr txBox="1"/>
            <p:nvPr/>
          </p:nvSpPr>
          <p:spPr>
            <a:xfrm>
              <a:off x="6732240" y="3423299"/>
              <a:ext cx="1809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 smtClean="0"/>
                <a:t>Ideal behaviour</a:t>
              </a:r>
              <a:endParaRPr lang="en-GB" sz="1400" b="0" dirty="0"/>
            </a:p>
          </p:txBody>
        </p:sp>
        <p:pic>
          <p:nvPicPr>
            <p:cNvPr id="1026" name="Picture 2" descr="C:\Users\rfilippi\AppData\Local\Microsoft\Windows\Temporary Internet Files\Content.IE5\80M9CJYQ\MC900441310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4805" y="3158806"/>
              <a:ext cx="679119" cy="679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6050728" y="4340116"/>
            <a:ext cx="2795010" cy="587274"/>
            <a:chOff x="6050728" y="4340116"/>
            <a:chExt cx="2795010" cy="587274"/>
          </a:xfrm>
        </p:grpSpPr>
        <p:sp>
          <p:nvSpPr>
            <p:cNvPr id="7" name="CasellaDiTesto 6"/>
            <p:cNvSpPr txBox="1"/>
            <p:nvPr/>
          </p:nvSpPr>
          <p:spPr>
            <a:xfrm>
              <a:off x="6685498" y="4479865"/>
              <a:ext cx="21602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/>
                <a:t>P</a:t>
              </a:r>
              <a:r>
                <a:rPr lang="en-GB" sz="1400" b="0" dirty="0" smtClean="0"/>
                <a:t>oor safety margins </a:t>
              </a:r>
              <a:endParaRPr lang="en-GB" sz="1400" b="0" dirty="0"/>
            </a:p>
          </p:txBody>
        </p:sp>
        <p:pic>
          <p:nvPicPr>
            <p:cNvPr id="1027" name="Picture 3" descr="C:\Users\rfilippi\AppData\Local\Microsoft\Windows\Temporary Internet Files\Content.IE5\80M9CJYQ\MC90043475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0728" y="4340116"/>
              <a:ext cx="587274" cy="587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6050728" y="5447108"/>
            <a:ext cx="3129784" cy="587274"/>
            <a:chOff x="6050728" y="5447108"/>
            <a:chExt cx="3129784" cy="587274"/>
          </a:xfrm>
        </p:grpSpPr>
        <p:sp>
          <p:nvSpPr>
            <p:cNvPr id="8" name="CasellaDiTesto 7"/>
            <p:cNvSpPr txBox="1"/>
            <p:nvPr/>
          </p:nvSpPr>
          <p:spPr>
            <a:xfrm>
              <a:off x="6732240" y="5498548"/>
              <a:ext cx="2448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 smtClean="0"/>
                <a:t>Over-protected at detriment of availability</a:t>
              </a:r>
              <a:endParaRPr lang="en-GB" sz="1400" b="0" dirty="0"/>
            </a:p>
          </p:txBody>
        </p:sp>
        <p:pic>
          <p:nvPicPr>
            <p:cNvPr id="14" name="Picture 3" descr="C:\Users\rfilippi\AppData\Local\Microsoft\Windows\Temporary Internet Files\Content.IE5\80M9CJYQ\MC900434750[1]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0728" y="5447108"/>
              <a:ext cx="587274" cy="5872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50</a:t>
            </a:fld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6157205" y="1902305"/>
            <a:ext cx="2536843" cy="679119"/>
            <a:chOff x="6004805" y="3158806"/>
            <a:chExt cx="2536843" cy="679119"/>
          </a:xfrm>
        </p:grpSpPr>
        <p:sp>
          <p:nvSpPr>
            <p:cNvPr id="22" name="CasellaDiTesto 3"/>
            <p:cNvSpPr txBox="1"/>
            <p:nvPr/>
          </p:nvSpPr>
          <p:spPr>
            <a:xfrm>
              <a:off x="6732240" y="3423299"/>
              <a:ext cx="18094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0" dirty="0" smtClean="0"/>
                <a:t>Ideal behaviour</a:t>
              </a:r>
              <a:endParaRPr lang="en-GB" sz="1400" b="0" dirty="0"/>
            </a:p>
          </p:txBody>
        </p:sp>
        <p:pic>
          <p:nvPicPr>
            <p:cNvPr id="23" name="Picture 2" descr="C:\Users\rfilippi\AppData\Local\Microsoft\Windows\Temporary Internet Files\Content.IE5\80M9CJYQ\MC900441310[1]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4805" y="3158806"/>
              <a:ext cx="679119" cy="6791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8783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– various statistics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51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0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054842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Failure modes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2518 LBDS components exposed to failures </a:t>
            </a:r>
            <a:r>
              <a:rPr lang="en-US" sz="2400" dirty="0"/>
              <a:t>during </a:t>
            </a:r>
            <a:r>
              <a:rPr lang="en-US" sz="2400" dirty="0" smtClean="0"/>
              <a:t>2010-2012 resulted in </a:t>
            </a:r>
            <a:r>
              <a:rPr lang="en-US" sz="2400" b="1" dirty="0" smtClean="0"/>
              <a:t>90 failure events</a:t>
            </a:r>
            <a:r>
              <a:rPr lang="en-US" sz="2400" dirty="0" smtClean="0"/>
              <a:t>, distributed in </a:t>
            </a:r>
            <a:r>
              <a:rPr lang="en-US" sz="2400" b="1" dirty="0" smtClean="0"/>
              <a:t>29 different failure modes</a:t>
            </a:r>
            <a:r>
              <a:rPr lang="en-US" sz="2400" dirty="0" smtClean="0"/>
              <a:t>… </a:t>
            </a:r>
          </a:p>
          <a:p>
            <a:r>
              <a:rPr lang="en-US" sz="2400" dirty="0" smtClean="0"/>
              <a:t>…but almost 70 failure modes never occurred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796136" y="3068960"/>
            <a:ext cx="3168351" cy="1200329"/>
            <a:chOff x="5796136" y="3356992"/>
            <a:chExt cx="3168351" cy="1200329"/>
          </a:xfrm>
        </p:grpSpPr>
        <p:sp>
          <p:nvSpPr>
            <p:cNvPr id="5" name="TextBox 4"/>
            <p:cNvSpPr txBox="1"/>
            <p:nvPr/>
          </p:nvSpPr>
          <p:spPr>
            <a:xfrm>
              <a:off x="6494800" y="3356992"/>
              <a:ext cx="2469687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Hypothesis test </a:t>
              </a:r>
              <a:r>
                <a:rPr lang="en-US" sz="1200" b="0" dirty="0" smtClean="0"/>
                <a:t>always true with the exception of the PTM power supply that was expected to fail</a:t>
              </a:r>
            </a:p>
            <a:p>
              <a:endParaRPr lang="en-US" sz="1200" b="0" dirty="0" smtClean="0"/>
            </a:p>
            <a:p>
              <a:r>
                <a:rPr lang="en-US" sz="1200" b="0" dirty="0" smtClean="0"/>
                <a:t>The most conservative TTF was taken</a:t>
              </a:r>
              <a:endParaRPr lang="en-GB" sz="1200" b="0" dirty="0"/>
            </a:p>
          </p:txBody>
        </p:sp>
        <p:cxnSp>
          <p:nvCxnSpPr>
            <p:cNvPr id="8" name="Straight Arrow Connector 7"/>
            <p:cNvCxnSpPr>
              <a:endCxn id="5" idx="1"/>
            </p:cNvCxnSpPr>
            <p:nvPr/>
          </p:nvCxnSpPr>
          <p:spPr>
            <a:xfrm>
              <a:off x="5796136" y="3957156"/>
              <a:ext cx="698664" cy="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491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Actual availability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35381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Assumptions</a:t>
            </a:r>
          </a:p>
          <a:p>
            <a:pPr lvl="1"/>
            <a:r>
              <a:rPr lang="en-US" sz="1600" dirty="0" smtClean="0"/>
              <a:t>Only LBDS false beam dumps in the phases injection and stable beam are considered</a:t>
            </a:r>
            <a:endParaRPr lang="en-US" sz="1600" dirty="0"/>
          </a:p>
          <a:p>
            <a:pPr lvl="1"/>
            <a:r>
              <a:rPr lang="en-US" sz="1600" dirty="0" smtClean="0"/>
              <a:t>No repetition of the same internal dump request, i.e. occurrence of the same event (e.g. inaccurate diagnostics) after a short interval =&gt; 5 false dumps not considered.</a:t>
            </a:r>
            <a:endParaRPr lang="en-US" sz="1600" dirty="0"/>
          </a:p>
          <a:p>
            <a:r>
              <a:rPr lang="en-US" sz="1800" dirty="0" smtClean="0"/>
              <a:t>Results</a:t>
            </a:r>
          </a:p>
          <a:p>
            <a:pPr lvl="1"/>
            <a:r>
              <a:rPr lang="en-US" sz="1700" dirty="0" smtClean="0"/>
              <a:t>The LBDS counted </a:t>
            </a:r>
            <a:r>
              <a:rPr lang="en-US" sz="1700" b="1" dirty="0" smtClean="0"/>
              <a:t>29 false beam dumps</a:t>
            </a:r>
            <a:r>
              <a:rPr lang="en-US" sz="1700" dirty="0" smtClean="0"/>
              <a:t>, against the 24 (on average) foreseen. </a:t>
            </a:r>
          </a:p>
          <a:p>
            <a:pPr lvl="1"/>
            <a:r>
              <a:rPr lang="en-US" sz="1700" dirty="0" smtClean="0"/>
              <a:t>Actuation (15) then surveillance (12) and control (2)</a:t>
            </a:r>
            <a:endParaRPr lang="en-US" sz="1700" b="1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399" y="3696568"/>
            <a:ext cx="3987183" cy="239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2981485" y="4128616"/>
            <a:ext cx="1806539" cy="1224136"/>
            <a:chOff x="2981485" y="4077072"/>
            <a:chExt cx="1806539" cy="1224136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2987824" y="4077072"/>
              <a:ext cx="1800200" cy="12241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 rot="2091375">
              <a:off x="2981485" y="4728478"/>
              <a:ext cx="1755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Decreasing trend</a:t>
              </a:r>
              <a:endParaRPr lang="en-GB" sz="1400" dirty="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53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371894" y="3419569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False beam dumps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73172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LBDS </a:t>
            </a:r>
            <a:r>
              <a:rPr lang="en-US" dirty="0" smtClean="0"/>
              <a:t>System analysis 2003-2006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345704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The probability of being not able to dump the beam on demand is estimated to be1.8E-07 per year of operation = largely </a:t>
            </a:r>
            <a:r>
              <a:rPr lang="en-US" sz="2400" b="1" dirty="0" smtClean="0"/>
              <a:t>SIL4</a:t>
            </a:r>
          </a:p>
          <a:p>
            <a:r>
              <a:rPr lang="en-US" sz="2400" dirty="0" smtClean="0"/>
              <a:t>The generated number of false beam dumps was </a:t>
            </a:r>
            <a:r>
              <a:rPr lang="en-US" sz="2400" b="1" dirty="0" smtClean="0"/>
              <a:t>8</a:t>
            </a:r>
            <a:r>
              <a:rPr lang="en-US" sz="2400" dirty="0" smtClean="0"/>
              <a:t> +/- 2</a:t>
            </a:r>
          </a:p>
          <a:p>
            <a:pPr lvl="1"/>
            <a:endParaRPr lang="en-US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212976"/>
            <a:ext cx="4572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25"/>
          <p:cNvSpPr txBox="1"/>
          <p:nvPr/>
        </p:nvSpPr>
        <p:spPr>
          <a:xfrm>
            <a:off x="2201002" y="6018657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Magnets</a:t>
            </a:r>
            <a:endParaRPr lang="en-GB" sz="1200" dirty="0"/>
          </a:p>
        </p:txBody>
      </p:sp>
      <p:sp>
        <p:nvSpPr>
          <p:cNvPr id="4" name="Left Brace 3"/>
          <p:cNvSpPr/>
          <p:nvPr/>
        </p:nvSpPr>
        <p:spPr>
          <a:xfrm rot="16200000">
            <a:off x="3347864" y="5085185"/>
            <a:ext cx="288032" cy="17281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54</a:t>
            </a:fld>
            <a:endParaRPr lang="en-GB" dirty="0"/>
          </a:p>
        </p:txBody>
      </p:sp>
      <p:sp>
        <p:nvSpPr>
          <p:cNvPr id="10" name="TextBox 25"/>
          <p:cNvSpPr txBox="1"/>
          <p:nvPr/>
        </p:nvSpPr>
        <p:spPr>
          <a:xfrm>
            <a:off x="6156176" y="5267832"/>
            <a:ext cx="2448272" cy="5232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Predictions from theoretical models!</a:t>
            </a:r>
            <a:endParaRPr lang="en-GB" sz="1400" dirty="0"/>
          </a:p>
        </p:txBody>
      </p:sp>
      <p:sp>
        <p:nvSpPr>
          <p:cNvPr id="11" name="TextBox 25"/>
          <p:cNvSpPr txBox="1"/>
          <p:nvPr/>
        </p:nvSpPr>
        <p:spPr>
          <a:xfrm>
            <a:off x="1619672" y="4307577"/>
            <a:ext cx="7111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%</a:t>
            </a:r>
            <a:endParaRPr lang="en-GB" sz="1200" dirty="0"/>
          </a:p>
        </p:txBody>
      </p:sp>
      <p:sp>
        <p:nvSpPr>
          <p:cNvPr id="9" name="Rettangolo 8"/>
          <p:cNvSpPr/>
          <p:nvPr/>
        </p:nvSpPr>
        <p:spPr>
          <a:xfrm>
            <a:off x="3403434" y="3153616"/>
            <a:ext cx="3654350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1" eaLnBrk="1" fontAlgn="auto" hangingPunct="1"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</a:pPr>
            <a:r>
              <a:rPr lang="en-US" sz="1400" b="0" dirty="0" smtClean="0">
                <a:solidFill>
                  <a:srgbClr val="464653"/>
                </a:solidFill>
                <a:latin typeface="Gill Sans MT"/>
              </a:rPr>
              <a:t>MKD most critical system (74%) </a:t>
            </a:r>
          </a:p>
          <a:p>
            <a:pPr marL="274320" lvl="1" eaLnBrk="1" fontAlgn="auto" hangingPunct="1">
              <a:spcBef>
                <a:spcPts val="500"/>
              </a:spcBef>
              <a:spcAft>
                <a:spcPts val="0"/>
              </a:spcAft>
              <a:buClr>
                <a:srgbClr val="9FB8CD"/>
              </a:buClr>
              <a:buSzPct val="76000"/>
            </a:pPr>
            <a:r>
              <a:rPr lang="en-US" sz="1400" b="0" dirty="0" smtClean="0">
                <a:solidFill>
                  <a:srgbClr val="464653"/>
                </a:solidFill>
                <a:latin typeface="Gill Sans MT"/>
              </a:rPr>
              <a:t>MKD 5 </a:t>
            </a:r>
            <a:r>
              <a:rPr lang="en-US" sz="1400" b="0" dirty="0">
                <a:solidFill>
                  <a:srgbClr val="464653"/>
                </a:solidFill>
                <a:latin typeface="Gill Sans MT"/>
              </a:rPr>
              <a:t>false beam dumps </a:t>
            </a:r>
            <a:r>
              <a:rPr lang="en-US" sz="1400" b="0" dirty="0" smtClean="0">
                <a:solidFill>
                  <a:srgbClr val="464653"/>
                </a:solidFill>
                <a:latin typeface="Gill Sans MT"/>
              </a:rPr>
              <a:t>(</a:t>
            </a:r>
            <a:r>
              <a:rPr lang="en-US" sz="1400" b="0" dirty="0">
                <a:solidFill>
                  <a:srgbClr val="464653"/>
                </a:solidFill>
                <a:latin typeface="Gill Sans MT"/>
              </a:rPr>
              <a:t>61%)</a:t>
            </a:r>
          </a:p>
        </p:txBody>
      </p:sp>
    </p:spTree>
    <p:extLst>
      <p:ext uri="{BB962C8B-B14F-4D97-AF65-F5344CB8AC3E}">
        <p14:creationId xmlns:p14="http://schemas.microsoft.com/office/powerpoint/2010/main" val="129173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4" t="2764" r="1024" b="16823"/>
          <a:stretch/>
        </p:blipFill>
        <p:spPr bwMode="auto">
          <a:xfrm>
            <a:off x="672860" y="1475117"/>
            <a:ext cx="4259180" cy="181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Raw data by </a:t>
            </a:r>
            <a:r>
              <a:rPr lang="en-US" dirty="0"/>
              <a:t>t</a:t>
            </a:r>
            <a:r>
              <a:rPr lang="en-US" dirty="0" smtClean="0"/>
              <a:t>ime series 2010-2012</a:t>
            </a:r>
            <a:br>
              <a:rPr lang="en-US" dirty="0" smtClean="0"/>
            </a:br>
            <a:r>
              <a:rPr lang="en-US" dirty="0" smtClean="0"/>
              <a:t>Put together 8, 9 and 10</a:t>
            </a:r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" t="2969" r="1390" b="17530"/>
          <a:stretch/>
        </p:blipFill>
        <p:spPr bwMode="auto">
          <a:xfrm>
            <a:off x="4391980" y="4071668"/>
            <a:ext cx="4268941" cy="1783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55576" y="3299718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Jan 2010</a:t>
            </a:r>
            <a:endParaRPr lang="en-GB" sz="1200" b="0" dirty="0"/>
          </a:p>
        </p:txBody>
      </p:sp>
      <p:sp>
        <p:nvSpPr>
          <p:cNvPr id="7" name="TextBox 6"/>
          <p:cNvSpPr txBox="1"/>
          <p:nvPr/>
        </p:nvSpPr>
        <p:spPr>
          <a:xfrm>
            <a:off x="3815916" y="3299717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dirty="0" smtClean="0"/>
              <a:t>Dec 2012</a:t>
            </a:r>
            <a:endParaRPr lang="en-GB" sz="12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499992" y="588398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Jan 2010</a:t>
            </a:r>
            <a:endParaRPr lang="en-GB" sz="12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7884368" y="5897882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Dec 2012</a:t>
            </a:r>
            <a:endParaRPr lang="en-GB" sz="1200" b="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259632" y="1700808"/>
            <a:ext cx="3672408" cy="764468"/>
            <a:chOff x="1115616" y="1700808"/>
            <a:chExt cx="3672408" cy="764468"/>
          </a:xfrm>
        </p:grpSpPr>
        <p:sp>
          <p:nvSpPr>
            <p:cNvPr id="3" name="Ovale 2"/>
            <p:cNvSpPr/>
            <p:nvPr/>
          </p:nvSpPr>
          <p:spPr>
            <a:xfrm>
              <a:off x="1115616" y="1700808"/>
              <a:ext cx="216024" cy="2160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70C0"/>
                  </a:solidFill>
                </a:rPr>
                <a:t>1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0" name="Ovale 9"/>
            <p:cNvSpPr/>
            <p:nvPr/>
          </p:nvSpPr>
          <p:spPr>
            <a:xfrm>
              <a:off x="2483768" y="1988840"/>
              <a:ext cx="216024" cy="2160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70C0"/>
                  </a:solidFill>
                </a:rPr>
                <a:t>2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sp>
          <p:nvSpPr>
            <p:cNvPr id="11" name="Ovale 10"/>
            <p:cNvSpPr/>
            <p:nvPr/>
          </p:nvSpPr>
          <p:spPr>
            <a:xfrm>
              <a:off x="4572000" y="2249252"/>
              <a:ext cx="216024" cy="216024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rgbClr val="0070C0"/>
                  </a:solidFill>
                </a:rPr>
                <a:t>3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55</a:t>
            </a:fld>
            <a:endParaRPr lang="en-GB" dirty="0"/>
          </a:p>
        </p:txBody>
      </p:sp>
      <p:sp>
        <p:nvSpPr>
          <p:cNvPr id="15" name="Ovale 2"/>
          <p:cNvSpPr/>
          <p:nvPr/>
        </p:nvSpPr>
        <p:spPr>
          <a:xfrm>
            <a:off x="4860032" y="4437112"/>
            <a:ext cx="21602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e 2"/>
          <p:cNvSpPr/>
          <p:nvPr/>
        </p:nvSpPr>
        <p:spPr>
          <a:xfrm>
            <a:off x="6084168" y="4822017"/>
            <a:ext cx="21602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e 2"/>
          <p:cNvSpPr/>
          <p:nvPr/>
        </p:nvSpPr>
        <p:spPr>
          <a:xfrm>
            <a:off x="8316416" y="4659641"/>
            <a:ext cx="216024" cy="21602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940152" y="1412776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Anomalies</a:t>
            </a:r>
          </a:p>
          <a:p>
            <a:r>
              <a:rPr lang="en-US" sz="1200" dirty="0" smtClean="0"/>
              <a:t>1</a:t>
            </a:r>
            <a:r>
              <a:rPr lang="en-US" sz="1200" b="0" dirty="0" smtClean="0"/>
              <a:t> Vacuum and BEM </a:t>
            </a:r>
            <a:r>
              <a:rPr lang="en-US" sz="1200" b="0" dirty="0" err="1"/>
              <a:t>A</a:t>
            </a:r>
            <a:r>
              <a:rPr lang="en-US" sz="1200" b="0" dirty="0" err="1" smtClean="0"/>
              <a:t>nybus</a:t>
            </a:r>
            <a:r>
              <a:rPr lang="en-US" sz="1200" b="0" dirty="0" smtClean="0"/>
              <a:t>®</a:t>
            </a:r>
          </a:p>
          <a:p>
            <a:r>
              <a:rPr lang="en-US" sz="1200" dirty="0" smtClean="0"/>
              <a:t>2</a:t>
            </a:r>
            <a:r>
              <a:rPr lang="en-US" sz="1200" b="0" dirty="0" smtClean="0"/>
              <a:t> Vacuum and diagnostics</a:t>
            </a:r>
          </a:p>
          <a:p>
            <a:r>
              <a:rPr lang="en-US" sz="1200" dirty="0" smtClean="0"/>
              <a:t>3</a:t>
            </a:r>
            <a:r>
              <a:rPr lang="en-US" sz="1200" b="0" dirty="0" smtClean="0"/>
              <a:t> SCSS </a:t>
            </a:r>
            <a:r>
              <a:rPr lang="en-US" sz="1200" b="0" dirty="0" err="1" smtClean="0"/>
              <a:t>Asibus</a:t>
            </a:r>
            <a:r>
              <a:rPr lang="en-US" sz="1200" b="0" dirty="0" smtClean="0"/>
              <a:t>®</a:t>
            </a:r>
            <a:endParaRPr lang="en-GB" sz="1200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755576" y="4293096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Statistics per month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0991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350" y="2634390"/>
            <a:ext cx="5112568" cy="30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</a:t>
            </a:r>
            <a:r>
              <a:rPr lang="en-US" dirty="0" smtClean="0"/>
              <a:t>ailure distribution vs. functions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84164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139 failure events recorded of which 90 in the LBDS</a:t>
            </a:r>
            <a:endParaRPr lang="en-GB" dirty="0"/>
          </a:p>
          <a:p>
            <a:pPr lvl="1"/>
            <a:r>
              <a:rPr lang="en-US" dirty="0" smtClean="0"/>
              <a:t>Actuation (MKD, MKB) is the largest contributor (60%)</a:t>
            </a:r>
            <a:endParaRPr lang="en-US" b="1" dirty="0" smtClean="0"/>
          </a:p>
        </p:txBody>
      </p:sp>
      <p:sp>
        <p:nvSpPr>
          <p:cNvPr id="3" name="Down Arrow 2"/>
          <p:cNvSpPr/>
          <p:nvPr/>
        </p:nvSpPr>
        <p:spPr>
          <a:xfrm flipV="1">
            <a:off x="2659824" y="2060848"/>
            <a:ext cx="360040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Left Brace 4"/>
          <p:cNvSpPr/>
          <p:nvPr/>
        </p:nvSpPr>
        <p:spPr>
          <a:xfrm rot="16200000">
            <a:off x="3293356" y="4875417"/>
            <a:ext cx="477848" cy="1647396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pPr algn="ctr"/>
            <a:r>
              <a:rPr lang="en-US" sz="1600" dirty="0" smtClean="0"/>
              <a:t>90</a:t>
            </a:r>
            <a:endParaRPr lang="en-GB" sz="1600" dirty="0"/>
          </a:p>
        </p:txBody>
      </p:sp>
      <p:sp>
        <p:nvSpPr>
          <p:cNvPr id="7" name="Left Brace 6"/>
          <p:cNvSpPr/>
          <p:nvPr/>
        </p:nvSpPr>
        <p:spPr>
          <a:xfrm rot="16200000">
            <a:off x="5314859" y="4675915"/>
            <a:ext cx="484460" cy="2062270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pPr algn="ctr"/>
            <a:r>
              <a:rPr lang="en-US" sz="1600" dirty="0" smtClean="0"/>
              <a:t>49</a:t>
            </a:r>
            <a:endParaRPr lang="en-GB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348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LBDS false dumps vs. machine phase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34570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A total of 97 events during 2010-2012 triggered a false dump (</a:t>
            </a:r>
            <a:r>
              <a:rPr lang="en-US" sz="2400" u="sng" dirty="0" smtClean="0"/>
              <a:t>with or without the beam</a:t>
            </a:r>
            <a:r>
              <a:rPr lang="en-US" sz="2400" dirty="0" smtClean="0"/>
              <a:t>) of which 66 from the LBDS, i.e. 73% of the total</a:t>
            </a:r>
          </a:p>
          <a:p>
            <a:pPr lvl="1"/>
            <a:r>
              <a:rPr lang="en-US" sz="2100" dirty="0" smtClean="0"/>
              <a:t>The most important contributor is the actuation (MKD, MKB)</a:t>
            </a:r>
          </a:p>
          <a:p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6948264" y="4365104"/>
            <a:ext cx="1080120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Down Arrow 2"/>
          <p:cNvSpPr/>
          <p:nvPr/>
        </p:nvSpPr>
        <p:spPr>
          <a:xfrm flipV="1">
            <a:off x="1763688" y="2528900"/>
            <a:ext cx="2880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eft Brace 5"/>
          <p:cNvSpPr/>
          <p:nvPr/>
        </p:nvSpPr>
        <p:spPr>
          <a:xfrm rot="5400000">
            <a:off x="1750992" y="3128272"/>
            <a:ext cx="288032" cy="745472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eft Brace 7"/>
          <p:cNvSpPr/>
          <p:nvPr/>
        </p:nvSpPr>
        <p:spPr>
          <a:xfrm rot="16200000">
            <a:off x="2493566" y="4787355"/>
            <a:ext cx="484460" cy="2808312"/>
          </a:xfrm>
          <a:prstGeom prst="lef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vert" rtlCol="0" anchor="ctr"/>
          <a:lstStyle/>
          <a:p>
            <a:pPr algn="ctr"/>
            <a:r>
              <a:rPr lang="en-US" sz="1600" dirty="0" smtClean="0"/>
              <a:t>66</a:t>
            </a:r>
            <a:endParaRPr lang="en-GB" sz="16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57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023" y="2708920"/>
            <a:ext cx="6961361" cy="3299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6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  <p:bldP spid="8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- MPS</a:t>
            </a:r>
            <a:endParaRPr lang="en-GB" dirty="0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58</a:t>
            </a:fld>
            <a:endParaRPr lang="en-GB" dirty="0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160290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Protection and LBDS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63373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</a:t>
            </a:r>
            <a:r>
              <a:rPr lang="en-US" sz="2000" b="1" dirty="0" smtClean="0"/>
              <a:t>LHC machine protection system </a:t>
            </a:r>
            <a:r>
              <a:rPr lang="en-US" sz="2000" dirty="0" smtClean="0"/>
              <a:t>MPS</a:t>
            </a:r>
            <a:r>
              <a:rPr lang="en-US" sz="2000" b="1" dirty="0" smtClean="0"/>
              <a:t> </a:t>
            </a:r>
            <a:r>
              <a:rPr lang="en-US" sz="2000" dirty="0" smtClean="0"/>
              <a:t>allows operation with the beams only if the LHC is cleared from faults/errors, and it supervises its functioning in order to prevent that a failure may develop into a critical accident.</a:t>
            </a:r>
            <a:endParaRPr lang="en-GB" sz="2000" dirty="0"/>
          </a:p>
          <a:p>
            <a:endParaRPr lang="en-US" sz="20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2339752" y="3562005"/>
            <a:ext cx="13681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LHC State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4211960" y="3562005"/>
            <a:ext cx="936104" cy="19552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ILK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339752" y="4300087"/>
            <a:ext cx="13681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2339752" y="5013176"/>
            <a:ext cx="1385861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Operation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725613" y="3814033"/>
            <a:ext cx="48634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endCxn id="5" idx="1"/>
          </p:cNvCxnSpPr>
          <p:nvPr/>
        </p:nvCxnSpPr>
        <p:spPr>
          <a:xfrm flipV="1">
            <a:off x="3725613" y="4539619"/>
            <a:ext cx="486347" cy="124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3725613" y="5265204"/>
            <a:ext cx="48634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5580112" y="4293096"/>
            <a:ext cx="1368152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LBDS</a:t>
            </a:r>
            <a:endParaRPr lang="en-GB" dirty="0"/>
          </a:p>
        </p:txBody>
      </p:sp>
      <p:cxnSp>
        <p:nvCxnSpPr>
          <p:cNvPr id="16" name="Straight Arrow Connector 15"/>
          <p:cNvCxnSpPr>
            <a:stCxn id="5" idx="3"/>
            <a:endCxn id="14" idx="1"/>
          </p:cNvCxnSpPr>
          <p:nvPr/>
        </p:nvCxnSpPr>
        <p:spPr>
          <a:xfrm>
            <a:off x="5148064" y="4539619"/>
            <a:ext cx="432048" cy="55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23928" y="3284984"/>
            <a:ext cx="0" cy="266429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364088" y="3284984"/>
            <a:ext cx="0" cy="266429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95736" y="5733256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Supervision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968785" y="5733256"/>
            <a:ext cx="1399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/>
              <a:t>Safety logic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436096" y="5721112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Actuation</a:t>
            </a:r>
            <a:endParaRPr lang="en-GB" sz="1400" dirty="0"/>
          </a:p>
        </p:txBody>
      </p:sp>
      <p:sp>
        <p:nvSpPr>
          <p:cNvPr id="18" name="TextBox 25"/>
          <p:cNvSpPr txBox="1"/>
          <p:nvPr/>
        </p:nvSpPr>
        <p:spPr>
          <a:xfrm>
            <a:off x="6246896" y="2708920"/>
            <a:ext cx="2069520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Is it reliable, safe?</a:t>
            </a:r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59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0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 smtClean="0"/>
              <a:t>Failure statistics 2010-2012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The </a:t>
            </a:r>
            <a:r>
              <a:rPr lang="en-US" sz="2400" dirty="0" smtClean="0"/>
              <a:t>scope</a:t>
            </a:r>
          </a:p>
          <a:p>
            <a:pPr lvl="1"/>
            <a:r>
              <a:rPr lang="en-US" sz="2000" dirty="0" smtClean="0"/>
              <a:t>MKD </a:t>
            </a:r>
            <a:r>
              <a:rPr lang="en-US" sz="2000" dirty="0"/>
              <a:t>and MKB with control and supervision electronics and diagnostics </a:t>
            </a:r>
          </a:p>
          <a:p>
            <a:r>
              <a:rPr lang="en-US" sz="2400" dirty="0" smtClean="0"/>
              <a:t>Analysis of 3 years of LHC operation 2010-2012 </a:t>
            </a:r>
          </a:p>
          <a:p>
            <a:pPr lvl="1"/>
            <a:r>
              <a:rPr lang="en-US" sz="2000" dirty="0" smtClean="0"/>
              <a:t>Sources: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  <a:r>
              <a:rPr lang="en-US" sz="2000" dirty="0" smtClean="0"/>
              <a:t>LHC-OP logbook, and LHC-TE/ABT expert logbook</a:t>
            </a:r>
            <a:endParaRPr lang="en-US" sz="28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Results</a:t>
            </a:r>
          </a:p>
          <a:p>
            <a:pPr lvl="1"/>
            <a:r>
              <a:rPr lang="en-US" sz="2000" dirty="0" smtClean="0"/>
              <a:t>139 failure events of which 90 internal to LBDS</a:t>
            </a:r>
          </a:p>
          <a:p>
            <a:pPr lvl="1"/>
            <a:r>
              <a:rPr lang="en-US" sz="2000" dirty="0" smtClean="0"/>
              <a:t>Updated reliability prediction models</a:t>
            </a:r>
          </a:p>
          <a:p>
            <a:pPr lvl="1"/>
            <a:r>
              <a:rPr lang="en-US" sz="2000" dirty="0"/>
              <a:t>New failure mechanisms discovered</a:t>
            </a:r>
            <a:endParaRPr lang="en-US" sz="2400" dirty="0"/>
          </a:p>
          <a:p>
            <a:pPr lvl="1"/>
            <a:r>
              <a:rPr lang="en-US" sz="2000" dirty="0" smtClean="0"/>
              <a:t>Availability </a:t>
            </a:r>
            <a:r>
              <a:rPr lang="en-US" sz="2000" dirty="0"/>
              <a:t>and </a:t>
            </a:r>
            <a:r>
              <a:rPr lang="en-US" sz="2000" dirty="0" smtClean="0"/>
              <a:t>safety: </a:t>
            </a:r>
            <a:r>
              <a:rPr lang="en-US" sz="2000" dirty="0"/>
              <a:t>c</a:t>
            </a:r>
            <a:r>
              <a:rPr lang="en-US" sz="2000" dirty="0" smtClean="0"/>
              <a:t>omparison of predictions vs. statistics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7" name="Freccia in giù 6"/>
          <p:cNvSpPr/>
          <p:nvPr/>
        </p:nvSpPr>
        <p:spPr>
          <a:xfrm>
            <a:off x="1115616" y="2996952"/>
            <a:ext cx="432048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11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Machine Protection System 2003-2006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56984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</a:t>
            </a:r>
            <a:r>
              <a:rPr lang="en-US" sz="2000" b="1" dirty="0" smtClean="0"/>
              <a:t>reliability sub-working group </a:t>
            </a:r>
            <a:r>
              <a:rPr lang="en-US" sz="2000" dirty="0" smtClean="0"/>
              <a:t>of the machine protection system working group was charged to perform the analysis of safety and availability of the most critical systems of the MPS</a:t>
            </a:r>
          </a:p>
          <a:p>
            <a:r>
              <a:rPr lang="en-US" sz="2000" dirty="0" smtClean="0"/>
              <a:t>The scope</a:t>
            </a:r>
          </a:p>
          <a:p>
            <a:pPr lvl="1"/>
            <a:r>
              <a:rPr lang="en-US" sz="1700" dirty="0" smtClean="0"/>
              <a:t>All active devices, supervision and interlocking elements including the Beam Loss Monitors, Quench Protection System, Beam Interlocking Systems, Power Interlock System, LBDS.</a:t>
            </a:r>
            <a:endParaRPr lang="en-US" sz="1700" dirty="0"/>
          </a:p>
          <a:p>
            <a:endParaRPr lang="en-US" sz="2000" dirty="0" smtClean="0"/>
          </a:p>
          <a:p>
            <a:endParaRPr lang="en-US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312990" y="4111804"/>
            <a:ext cx="3826962" cy="1954380"/>
            <a:chOff x="683569" y="3967389"/>
            <a:chExt cx="4187002" cy="212590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61" t="20094" r="39574" b="62955"/>
            <a:stretch/>
          </p:blipFill>
          <p:spPr bwMode="auto">
            <a:xfrm>
              <a:off x="683569" y="3967389"/>
              <a:ext cx="4187002" cy="21259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1149897" y="4725144"/>
              <a:ext cx="180432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5956" y="5019979"/>
              <a:ext cx="246133" cy="201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28716" y="5373216"/>
              <a:ext cx="201613" cy="1440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1149897" y="5563365"/>
              <a:ext cx="253751" cy="1440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" name="Rectangle 4"/>
          <p:cNvSpPr/>
          <p:nvPr/>
        </p:nvSpPr>
        <p:spPr>
          <a:xfrm>
            <a:off x="4716016" y="3434696"/>
            <a:ext cx="4320480" cy="67710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B. Todd, MP Workshop Annecy 2013</a:t>
            </a:r>
          </a:p>
          <a:p>
            <a:endParaRPr lang="en-US" sz="1200" b="0" dirty="0"/>
          </a:p>
          <a:p>
            <a:r>
              <a:rPr lang="en-US" sz="1200" b="0" dirty="0" smtClean="0"/>
              <a:t>Most results confirmed, with a few exceptions</a:t>
            </a:r>
            <a:endParaRPr lang="en-US" sz="1200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60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111804"/>
            <a:ext cx="4651439" cy="1782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23528" y="3570945"/>
            <a:ext cx="274042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Reliability w.g</a:t>
            </a:r>
            <a:r>
              <a:rPr lang="en-US" dirty="0"/>
              <a:t>.</a:t>
            </a:r>
            <a:r>
              <a:rPr lang="en-US" dirty="0" smtClean="0"/>
              <a:t> 2006</a:t>
            </a:r>
            <a:endParaRPr lang="en-GB" dirty="0"/>
          </a:p>
        </p:txBody>
      </p:sp>
      <p:grpSp>
        <p:nvGrpSpPr>
          <p:cNvPr id="13" name="Group 12"/>
          <p:cNvGrpSpPr/>
          <p:nvPr/>
        </p:nvGrpSpPr>
        <p:grpSpPr>
          <a:xfrm>
            <a:off x="282296" y="4520388"/>
            <a:ext cx="8797126" cy="847111"/>
            <a:chOff x="282296" y="4520388"/>
            <a:chExt cx="8797126" cy="847111"/>
          </a:xfrm>
        </p:grpSpPr>
        <p:sp>
          <p:nvSpPr>
            <p:cNvPr id="11" name="Rectangle 10"/>
            <p:cNvSpPr/>
            <p:nvPr/>
          </p:nvSpPr>
          <p:spPr>
            <a:xfrm>
              <a:off x="282296" y="4520388"/>
              <a:ext cx="3857656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427983" y="5079467"/>
              <a:ext cx="4651439" cy="2880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7495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 </a:t>
            </a:r>
            <a:r>
              <a:rPr lang="en-GB" dirty="0" smtClean="0">
                <a:sym typeface="Wingdings" panose="05000000000000000000" pitchFamily="2" charset="2"/>
              </a:rPr>
              <a:t> from raw data to statistics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60D67-D258-41BB-AF67-FFC11D5F3EBA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883" y="1289944"/>
            <a:ext cx="3426569" cy="1460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uppo 7"/>
          <p:cNvGrpSpPr/>
          <p:nvPr/>
        </p:nvGrpSpPr>
        <p:grpSpPr>
          <a:xfrm>
            <a:off x="1113890" y="4192705"/>
            <a:ext cx="3314093" cy="1972599"/>
            <a:chOff x="2180350" y="2634390"/>
            <a:chExt cx="5112568" cy="331489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0350" y="2634390"/>
              <a:ext cx="5112568" cy="3060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Left Brace 4"/>
            <p:cNvSpPr/>
            <p:nvPr/>
          </p:nvSpPr>
          <p:spPr>
            <a:xfrm rot="16200000">
              <a:off x="3293356" y="4875417"/>
              <a:ext cx="477848" cy="1647396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200" dirty="0" smtClean="0"/>
                <a:t>90</a:t>
              </a:r>
              <a:endParaRPr lang="en-GB" sz="1200" dirty="0"/>
            </a:p>
          </p:txBody>
        </p:sp>
        <p:sp>
          <p:nvSpPr>
            <p:cNvPr id="13" name="Left Brace 6"/>
            <p:cNvSpPr/>
            <p:nvPr/>
          </p:nvSpPr>
          <p:spPr>
            <a:xfrm rot="16200000">
              <a:off x="5314859" y="4675915"/>
              <a:ext cx="484460" cy="2062270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1200" dirty="0" smtClean="0"/>
                <a:t>49</a:t>
              </a:r>
              <a:endParaRPr lang="en-GB" sz="1200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194" y="4192705"/>
            <a:ext cx="3276516" cy="1965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asellaDiTesto 1"/>
          <p:cNvSpPr txBox="1"/>
          <p:nvPr/>
        </p:nvSpPr>
        <p:spPr>
          <a:xfrm>
            <a:off x="602522" y="1484784"/>
            <a:ext cx="2775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When</a:t>
            </a:r>
            <a:r>
              <a:rPr lang="en-GB" sz="1400" dirty="0" smtClean="0">
                <a:sym typeface="Wingdings" panose="05000000000000000000" pitchFamily="2" charset="2"/>
              </a:rPr>
              <a:t></a:t>
            </a:r>
            <a:r>
              <a:rPr lang="en-GB" sz="1400" dirty="0" smtClean="0"/>
              <a:t> Raw data series</a:t>
            </a:r>
          </a:p>
          <a:p>
            <a:r>
              <a:rPr lang="en-GB" sz="1400" b="0" dirty="0" smtClean="0"/>
              <a:t>139 failure events</a:t>
            </a:r>
            <a:endParaRPr lang="en-GB" sz="1400" b="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1113890" y="3701328"/>
            <a:ext cx="29913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Where </a:t>
            </a:r>
            <a:r>
              <a:rPr lang="en-GB" sz="1400" dirty="0" smtClean="0">
                <a:sym typeface="Wingdings" panose="05000000000000000000" pitchFamily="2" charset="2"/>
              </a:rPr>
              <a:t></a:t>
            </a:r>
            <a:r>
              <a:rPr lang="en-GB" sz="1400" dirty="0" smtClean="0"/>
              <a:t> Failure distribution</a:t>
            </a:r>
          </a:p>
          <a:p>
            <a:r>
              <a:rPr lang="en-GB" sz="1400" b="0" dirty="0" smtClean="0"/>
              <a:t>90 within the LBDS</a:t>
            </a:r>
            <a:endParaRPr lang="en-GB" sz="1400" b="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975352" y="3501008"/>
            <a:ext cx="299137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How </a:t>
            </a:r>
            <a:r>
              <a:rPr lang="en-GB" sz="1400" dirty="0" smtClean="0">
                <a:sym typeface="Wingdings" panose="05000000000000000000" pitchFamily="2" charset="2"/>
              </a:rPr>
              <a:t></a:t>
            </a:r>
            <a:r>
              <a:rPr lang="en-GB" sz="1400" dirty="0" smtClean="0"/>
              <a:t> Failures modes observed</a:t>
            </a:r>
          </a:p>
          <a:p>
            <a:r>
              <a:rPr lang="en-GB" sz="1400" b="0" dirty="0" smtClean="0"/>
              <a:t>18 occurred over 99 identified</a:t>
            </a:r>
          </a:p>
          <a:p>
            <a:r>
              <a:rPr lang="en-GB" sz="1400" b="0" dirty="0" smtClean="0"/>
              <a:t>7 new failure modes</a:t>
            </a:r>
            <a:endParaRPr lang="en-GB" sz="1400" b="0" dirty="0"/>
          </a:p>
        </p:txBody>
      </p:sp>
      <p:cxnSp>
        <p:nvCxnSpPr>
          <p:cNvPr id="11" name="Connettore 2 10"/>
          <p:cNvCxnSpPr/>
          <p:nvPr/>
        </p:nvCxnSpPr>
        <p:spPr>
          <a:xfrm>
            <a:off x="5220072" y="2808269"/>
            <a:ext cx="0" cy="61664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H="1">
            <a:off x="1619674" y="2750449"/>
            <a:ext cx="1512166" cy="95087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326836" y="2733523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Jan 2010</a:t>
            </a:r>
            <a:endParaRPr lang="en-GB" sz="12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5477324" y="2733521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0" dirty="0" smtClean="0"/>
              <a:t>Dec 2012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398413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LBDS availability 2010-2012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129680"/>
          </a:xfrm>
        </p:spPr>
        <p:txBody>
          <a:bodyPr>
            <a:normAutofit/>
          </a:bodyPr>
          <a:lstStyle/>
          <a:p>
            <a:r>
              <a:rPr lang="en-US" sz="1700" dirty="0" smtClean="0"/>
              <a:t>The LBDS counted </a:t>
            </a:r>
            <a:r>
              <a:rPr lang="en-US" sz="1700" b="1" dirty="0" smtClean="0"/>
              <a:t>29 false beam dumps</a:t>
            </a:r>
            <a:r>
              <a:rPr lang="en-US" sz="1700" dirty="0" smtClean="0"/>
              <a:t>, against 24 </a:t>
            </a:r>
            <a:r>
              <a:rPr lang="en-US" sz="1700" dirty="0"/>
              <a:t>foreseen (</a:t>
            </a:r>
            <a:r>
              <a:rPr lang="en-US" sz="1700" dirty="0" smtClean="0"/>
              <a:t>8/year on average). </a:t>
            </a:r>
          </a:p>
          <a:p>
            <a:pPr lvl="1"/>
            <a:r>
              <a:rPr lang="en-US" sz="1700" dirty="0" smtClean="0"/>
              <a:t>Actuation (15) then surveillance (12) and controls (2)</a:t>
            </a:r>
            <a:endParaRPr lang="en-US" sz="1700" b="1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849" y="3959158"/>
            <a:ext cx="3615183" cy="2173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1596048" y="4275777"/>
            <a:ext cx="1686203" cy="1224136"/>
            <a:chOff x="2981485" y="4077072"/>
            <a:chExt cx="1806539" cy="1224136"/>
          </a:xfrm>
        </p:grpSpPr>
        <p:cxnSp>
          <p:nvCxnSpPr>
            <p:cNvPr id="5" name="Straight Arrow Connector 4"/>
            <p:cNvCxnSpPr/>
            <p:nvPr/>
          </p:nvCxnSpPr>
          <p:spPr>
            <a:xfrm>
              <a:off x="2987824" y="4077072"/>
              <a:ext cx="1800200" cy="12241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 rot="2221637">
              <a:off x="2981485" y="4728478"/>
              <a:ext cx="17557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Decreasing trend</a:t>
              </a:r>
              <a:endParaRPr lang="en-GB" sz="1400" dirty="0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8</a:t>
            </a:fld>
            <a:endParaRPr lang="en-GB" dirty="0"/>
          </a:p>
        </p:txBody>
      </p:sp>
      <p:grpSp>
        <p:nvGrpSpPr>
          <p:cNvPr id="12" name="Gruppo 8"/>
          <p:cNvGrpSpPr/>
          <p:nvPr/>
        </p:nvGrpSpPr>
        <p:grpSpPr>
          <a:xfrm>
            <a:off x="5148064" y="2172745"/>
            <a:ext cx="3672408" cy="1910485"/>
            <a:chOff x="3020215" y="2614620"/>
            <a:chExt cx="6961361" cy="3729932"/>
          </a:xfrm>
        </p:grpSpPr>
        <p:sp>
          <p:nvSpPr>
            <p:cNvPr id="13" name="Left Brace 7"/>
            <p:cNvSpPr/>
            <p:nvPr/>
          </p:nvSpPr>
          <p:spPr>
            <a:xfrm rot="16200000">
              <a:off x="4509790" y="4698165"/>
              <a:ext cx="484460" cy="2808313"/>
            </a:xfrm>
            <a:prstGeom prst="leftBrac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vert" rtlCol="0" anchor="ctr"/>
            <a:lstStyle/>
            <a:p>
              <a:pPr algn="ctr"/>
              <a:r>
                <a:rPr lang="en-US" sz="800" dirty="0" smtClean="0"/>
                <a:t>66</a:t>
              </a:r>
              <a:endParaRPr lang="en-GB" sz="800" dirty="0"/>
            </a:p>
          </p:txBody>
        </p:sp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0215" y="2614620"/>
              <a:ext cx="6961361" cy="3299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CasellaDiTesto 16"/>
          <p:cNvSpPr txBox="1"/>
          <p:nvPr/>
        </p:nvSpPr>
        <p:spPr>
          <a:xfrm>
            <a:off x="299498" y="2375302"/>
            <a:ext cx="355242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1- False dumps</a:t>
            </a:r>
            <a:endParaRPr lang="en-GB" sz="1400" dirty="0"/>
          </a:p>
          <a:p>
            <a:pPr algn="r"/>
            <a:r>
              <a:rPr lang="en-GB" sz="1200" b="0" dirty="0" smtClean="0"/>
              <a:t>66 apportioned to LBDS in every phase</a:t>
            </a:r>
          </a:p>
        </p:txBody>
      </p:sp>
      <p:sp>
        <p:nvSpPr>
          <p:cNvPr id="16" name="CasellaDiTesto 16"/>
          <p:cNvSpPr txBox="1"/>
          <p:nvPr/>
        </p:nvSpPr>
        <p:spPr>
          <a:xfrm>
            <a:off x="5292080" y="4655458"/>
            <a:ext cx="37444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2 - Filtering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b="0" dirty="0" smtClean="0"/>
              <a:t>Only </a:t>
            </a:r>
            <a:r>
              <a:rPr lang="en-US" sz="1200" b="0" dirty="0"/>
              <a:t>LBDS false beam dumps in the phases injection and </a:t>
            </a:r>
            <a:r>
              <a:rPr lang="en-US" sz="1200" b="0" dirty="0" smtClean="0"/>
              <a:t>stable beam 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sz="1200" b="0" dirty="0" smtClean="0"/>
              <a:t>No </a:t>
            </a:r>
            <a:r>
              <a:rPr lang="en-US" sz="1200" b="0" dirty="0"/>
              <a:t>repetition of the same internal dump </a:t>
            </a:r>
            <a:r>
              <a:rPr lang="en-US" sz="1200" b="0" dirty="0" smtClean="0"/>
              <a:t>request</a:t>
            </a:r>
            <a:endParaRPr lang="en-GB" sz="1100" b="0" dirty="0"/>
          </a:p>
        </p:txBody>
      </p:sp>
      <p:cxnSp>
        <p:nvCxnSpPr>
          <p:cNvPr id="17" name="Connettore 2 23"/>
          <p:cNvCxnSpPr/>
          <p:nvPr/>
        </p:nvCxnSpPr>
        <p:spPr>
          <a:xfrm>
            <a:off x="3851920" y="2636912"/>
            <a:ext cx="122413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3"/>
          <p:cNvCxnSpPr/>
          <p:nvPr/>
        </p:nvCxnSpPr>
        <p:spPr>
          <a:xfrm>
            <a:off x="6061663" y="4149080"/>
            <a:ext cx="0" cy="42792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3"/>
          <p:cNvCxnSpPr/>
          <p:nvPr/>
        </p:nvCxnSpPr>
        <p:spPr>
          <a:xfrm flipH="1">
            <a:off x="4663034" y="5157192"/>
            <a:ext cx="57606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563888" y="3789040"/>
            <a:ext cx="0" cy="2448272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16"/>
          <p:cNvSpPr txBox="1"/>
          <p:nvPr/>
        </p:nvSpPr>
        <p:spPr>
          <a:xfrm>
            <a:off x="2699792" y="3656057"/>
            <a:ext cx="1819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 smtClean="0"/>
              <a:t>Observed      Predicted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321836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54" y="3148123"/>
            <a:ext cx="3806675" cy="2480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LBDS safety 2010-2012</a:t>
            </a:r>
            <a:endParaRPr lang="en-GB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785935"/>
            <a:ext cx="3208928" cy="3034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04248" y="307309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2.77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732240" y="3995191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2.13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896544" y="4905228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3.39</a:t>
            </a:r>
            <a:endParaRPr lang="en-GB" sz="1400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141771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Calculation of the safety margin at a dump request </a:t>
            </a:r>
            <a:r>
              <a:rPr lang="en-US" sz="2000" dirty="0" smtClean="0">
                <a:sym typeface="Wingdings" panose="05000000000000000000" pitchFamily="2" charset="2"/>
              </a:rPr>
              <a:t> </a:t>
            </a:r>
            <a:r>
              <a:rPr lang="en-US" sz="2000" dirty="0" smtClean="0"/>
              <a:t>loss of safety margins in 2011, and a recover in 2012, almost back to the initial levels of 2010</a:t>
            </a:r>
          </a:p>
          <a:p>
            <a:r>
              <a:rPr lang="en-US" sz="2000" dirty="0" smtClean="0"/>
              <a:t>SIL3 at least is met (hypothesis test)</a:t>
            </a:r>
          </a:p>
          <a:p>
            <a:endParaRPr lang="en-GB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1331640" y="3870921"/>
            <a:ext cx="2376264" cy="422175"/>
            <a:chOff x="1547664" y="3573016"/>
            <a:chExt cx="2376264" cy="422175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1547664" y="3717032"/>
              <a:ext cx="1152128" cy="27815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2699792" y="3573016"/>
              <a:ext cx="1224136" cy="42217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 November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Workshop Machine Availability for post LS1 LHC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AED82-0EEB-46D5-848F-4EDF0C384437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07115" y="3972119"/>
            <a:ext cx="15170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/>
              <a:t>Safety margin</a:t>
            </a:r>
            <a:endParaRPr lang="en-GB" sz="1200" b="0" dirty="0"/>
          </a:p>
        </p:txBody>
      </p:sp>
      <p:sp>
        <p:nvSpPr>
          <p:cNvPr id="19" name="CasellaDiTesto 16"/>
          <p:cNvSpPr txBox="1"/>
          <p:nvPr/>
        </p:nvSpPr>
        <p:spPr>
          <a:xfrm>
            <a:off x="6660230" y="5733256"/>
            <a:ext cx="20125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The safety gauge</a:t>
            </a:r>
            <a:endParaRPr lang="en-GB" sz="1400" b="0" dirty="0"/>
          </a:p>
        </p:txBody>
      </p:sp>
      <p:cxnSp>
        <p:nvCxnSpPr>
          <p:cNvPr id="21" name="Connettore 2 23"/>
          <p:cNvCxnSpPr/>
          <p:nvPr/>
        </p:nvCxnSpPr>
        <p:spPr>
          <a:xfrm>
            <a:off x="4612879" y="4302968"/>
            <a:ext cx="751209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40544" y="573325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b="0" dirty="0" smtClean="0"/>
              <a:t>Remark </a:t>
            </a:r>
            <a:r>
              <a:rPr lang="en-US" sz="1400" b="0" dirty="0" smtClean="0">
                <a:sym typeface="Wingdings" panose="05000000000000000000" pitchFamily="2" charset="2"/>
              </a:rPr>
              <a:t> </a:t>
            </a:r>
            <a:r>
              <a:rPr lang="en-US" sz="1400" b="0" dirty="0">
                <a:sym typeface="Wingdings" panose="05000000000000000000" pitchFamily="2" charset="2"/>
              </a:rPr>
              <a:t>t</a:t>
            </a:r>
            <a:r>
              <a:rPr lang="en-US" sz="1400" b="0" dirty="0" smtClean="0"/>
              <a:t>oo </a:t>
            </a:r>
            <a:r>
              <a:rPr lang="en-US" sz="1400" b="0" dirty="0"/>
              <a:t>much safety margin leads to an unnecessary reduction of availability</a:t>
            </a:r>
          </a:p>
        </p:txBody>
      </p:sp>
    </p:spTree>
    <p:extLst>
      <p:ext uri="{BB962C8B-B14F-4D97-AF65-F5344CB8AC3E}">
        <p14:creationId xmlns:p14="http://schemas.microsoft.com/office/powerpoint/2010/main" val="3996606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atellite">
  <a:themeElements>
    <a:clrScheme name="Satellit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atellite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tellit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41</TotalTime>
  <Words>3910</Words>
  <Application>Microsoft Office PowerPoint</Application>
  <PresentationFormat>On-screen Show (4:3)</PresentationFormat>
  <Paragraphs>778</Paragraphs>
  <Slides>60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Origin</vt:lpstr>
      <vt:lpstr>Satellite</vt:lpstr>
      <vt:lpstr>LBDS overview on system analysis and design upgrades during LS1</vt:lpstr>
      <vt:lpstr>LBDS overview on system analysis and design upgrades</vt:lpstr>
      <vt:lpstr>The LHC Beam Dumping System</vt:lpstr>
      <vt:lpstr>System analysis overview</vt:lpstr>
      <vt:lpstr>LBDS system analysis 2003-2006</vt:lpstr>
      <vt:lpstr>Failure statistics 2010-2012</vt:lpstr>
      <vt:lpstr>Results  from raw data to statistics</vt:lpstr>
      <vt:lpstr>LBDS availability 2010-2012</vt:lpstr>
      <vt:lpstr>LBDS safety 2010-2012</vt:lpstr>
      <vt:lpstr>Tools and Methodologies - insights</vt:lpstr>
      <vt:lpstr>The statistical analysis framework</vt:lpstr>
      <vt:lpstr>Failure modes and statistics – MKD system</vt:lpstr>
      <vt:lpstr>Advanced models for reliability prediction</vt:lpstr>
      <vt:lpstr>Tracking Availability</vt:lpstr>
      <vt:lpstr>Safety margins</vt:lpstr>
      <vt:lpstr>The safety gauge</vt:lpstr>
      <vt:lpstr>Example: Safety margins for the LBDS</vt:lpstr>
      <vt:lpstr>Design upgrades during LS1</vt:lpstr>
      <vt:lpstr>Design update during LS1: Additional re-trigger from BIS</vt:lpstr>
      <vt:lpstr>Design update during LS1: Upgrade of TSU cards</vt:lpstr>
      <vt:lpstr>Design update during LS1: LBDS powering modifications</vt:lpstr>
      <vt:lpstr>Design update during LS1: Add 2 MKB magnets (1 tank) per beam</vt:lpstr>
      <vt:lpstr>Design update during LS1: MKB vacuum</vt:lpstr>
      <vt:lpstr>Design update during LS1: Changes to HV generators</vt:lpstr>
      <vt:lpstr>Design update during LS1: Upgrade of PTUs</vt:lpstr>
      <vt:lpstr>Design update during LS1: Add shielding in MKD &amp; MKB cable ducts</vt:lpstr>
      <vt:lpstr>System analysis and recommendations (1)</vt:lpstr>
      <vt:lpstr>System analysis and recommendations (2)</vt:lpstr>
      <vt:lpstr>Conclusions</vt:lpstr>
      <vt:lpstr>Conclusions (2): design upgrade during LS1 </vt:lpstr>
      <vt:lpstr>…question time</vt:lpstr>
      <vt:lpstr>Spare slides - recommendations</vt:lpstr>
      <vt:lpstr>Sensitivity to unknowns</vt:lpstr>
      <vt:lpstr>Recommendations (1)</vt:lpstr>
      <vt:lpstr>Recommendations (2)</vt:lpstr>
      <vt:lpstr>Spare – Failure models</vt:lpstr>
      <vt:lpstr>Control and surveillance functions (spare)</vt:lpstr>
      <vt:lpstr>Failure on demand</vt:lpstr>
      <vt:lpstr>Failure Dependency</vt:lpstr>
      <vt:lpstr>Hypothesis test</vt:lpstr>
      <vt:lpstr>Safety metrics</vt:lpstr>
      <vt:lpstr>Spare - Safety</vt:lpstr>
      <vt:lpstr>LBDS and safety by design</vt:lpstr>
      <vt:lpstr>Example: TSDS and safety distance</vt:lpstr>
      <vt:lpstr>Actual safety (0)</vt:lpstr>
      <vt:lpstr>Actual safety (spare1)</vt:lpstr>
      <vt:lpstr>Actual safety (spare 2)</vt:lpstr>
      <vt:lpstr>Actual safety (3)</vt:lpstr>
      <vt:lpstr>Safety: SIL3,SIL4 graphical tests</vt:lpstr>
      <vt:lpstr>LBDS safety gauge 2010-2012</vt:lpstr>
      <vt:lpstr>Spare – various statistics</vt:lpstr>
      <vt:lpstr>Failure modes</vt:lpstr>
      <vt:lpstr>Actual availability</vt:lpstr>
      <vt:lpstr>LBDS System analysis 2003-2006 (2)</vt:lpstr>
      <vt:lpstr>Raw data by time series 2010-2012 Put together 8, 9 and 10</vt:lpstr>
      <vt:lpstr>Failure distribution vs. functions</vt:lpstr>
      <vt:lpstr>LBDS false dumps vs. machine phase</vt:lpstr>
      <vt:lpstr>Spare - MPS</vt:lpstr>
      <vt:lpstr>Machine Protection and LBDS</vt:lpstr>
      <vt:lpstr>Machine Protection System 2003-2006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Seminar on…</dc:title>
  <dc:creator>Roberto Filippini</dc:creator>
  <cp:lastModifiedBy>Jan Uythoven</cp:lastModifiedBy>
  <cp:revision>339</cp:revision>
  <cp:lastPrinted>2013-11-26T14:37:48Z</cp:lastPrinted>
  <dcterms:created xsi:type="dcterms:W3CDTF">2013-06-12T15:30:41Z</dcterms:created>
  <dcterms:modified xsi:type="dcterms:W3CDTF">2013-11-27T20:44:41Z</dcterms:modified>
</cp:coreProperties>
</file>