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1" r:id="rId3"/>
    <p:sldId id="263" r:id="rId4"/>
    <p:sldId id="257" r:id="rId5"/>
    <p:sldId id="259" r:id="rId6"/>
    <p:sldId id="260" r:id="rId7"/>
    <p:sldId id="268" r:id="rId8"/>
    <p:sldId id="258" r:id="rId9"/>
    <p:sldId id="262" r:id="rId10"/>
    <p:sldId id="264" r:id="rId11"/>
    <p:sldId id="265" r:id="rId12"/>
    <p:sldId id="266" r:id="rId13"/>
    <p:sldId id="269" r:id="rId14"/>
    <p:sldId id="267" r:id="rId15"/>
    <p:sldId id="271" r:id="rId16"/>
    <p:sldId id="270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070" y="2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karel\Documents\CERN\Statistics\availabiliti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rel\Documents\CERN\Statistics\many%20years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karel\Documents\CERN\Statistics\many%20years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karel\Documents\CERN\Statistics\CNGS-FT-LHC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rel\Documents\CERN\Statistics\CNGS-FT-LHC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rel\Documents\CERN\Statistics\CNGS-FT-LHC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noProof="0" dirty="0" smtClean="0"/>
              <a:t>FT</a:t>
            </a:r>
            <a:r>
              <a:rPr lang="en-GB" baseline="0" noProof="0" dirty="0" smtClean="0"/>
              <a:t> and CNGS availability since 2007</a:t>
            </a:r>
            <a:endParaRPr lang="en-GB" noProof="0" dirty="0"/>
          </a:p>
        </c:rich>
      </c:tx>
      <c:layout>
        <c:manualLayout>
          <c:xMode val="edge"/>
          <c:yMode val="edge"/>
          <c:x val="0.18283400497646748"/>
          <c:y val="3.916333437245592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571913991138201"/>
          <c:y val="0.14268825873703994"/>
          <c:w val="0.73694568080471379"/>
          <c:h val="0.68550328669242788"/>
        </c:manualLayout>
      </c:layout>
      <c:scatterChart>
        <c:scatterStyle val="lineMarker"/>
        <c:varyColors val="0"/>
        <c:ser>
          <c:idx val="0"/>
          <c:order val="0"/>
          <c:tx>
            <c:v>FT</c:v>
          </c:tx>
          <c:spPr>
            <a:ln w="28575">
              <a:noFill/>
            </a:ln>
          </c:spPr>
          <c:xVal>
            <c:numRef>
              <c:f>Feuil1!$A$5:$A$10</c:f>
              <c:numCache>
                <c:formatCode>General</c:formatCode>
                <c:ptCount val="6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</c:numCache>
            </c:numRef>
          </c:xVal>
          <c:yVal>
            <c:numRef>
              <c:f>Feuil1!$B$5:$B$10</c:f>
              <c:numCache>
                <c:formatCode>General</c:formatCode>
                <c:ptCount val="6"/>
                <c:pt idx="0">
                  <c:v>80.2</c:v>
                </c:pt>
                <c:pt idx="1">
                  <c:v>68.400000000000006</c:v>
                </c:pt>
                <c:pt idx="2">
                  <c:v>72</c:v>
                </c:pt>
                <c:pt idx="3">
                  <c:v>82</c:v>
                </c:pt>
                <c:pt idx="4">
                  <c:v>79</c:v>
                </c:pt>
                <c:pt idx="5">
                  <c:v>83</c:v>
                </c:pt>
              </c:numCache>
            </c:numRef>
          </c:yVal>
          <c:smooth val="0"/>
        </c:ser>
        <c:ser>
          <c:idx val="1"/>
          <c:order val="1"/>
          <c:tx>
            <c:v>CNGS</c:v>
          </c:tx>
          <c:spPr>
            <a:ln w="28575">
              <a:noFill/>
            </a:ln>
          </c:spPr>
          <c:marker>
            <c:spPr>
              <a:solidFill>
                <a:srgbClr val="FF0000"/>
              </a:solidFill>
            </c:spPr>
          </c:marker>
          <c:xVal>
            <c:numRef>
              <c:f>Feuil1!$A$5:$A$10</c:f>
              <c:numCache>
                <c:formatCode>General</c:formatCode>
                <c:ptCount val="6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</c:numCache>
            </c:numRef>
          </c:xVal>
          <c:yVal>
            <c:numRef>
              <c:f>Feuil1!$C$5:$C$10</c:f>
              <c:numCache>
                <c:formatCode>General</c:formatCode>
                <c:ptCount val="6"/>
                <c:pt idx="1">
                  <c:v>61</c:v>
                </c:pt>
                <c:pt idx="2">
                  <c:v>72.8</c:v>
                </c:pt>
                <c:pt idx="3">
                  <c:v>81</c:v>
                </c:pt>
                <c:pt idx="4">
                  <c:v>78</c:v>
                </c:pt>
                <c:pt idx="5">
                  <c:v>82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308096"/>
        <c:axId val="56310400"/>
      </c:scatterChart>
      <c:valAx>
        <c:axId val="563080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56310400"/>
        <c:crosses val="autoZero"/>
        <c:crossBetween val="midCat"/>
      </c:valAx>
      <c:valAx>
        <c:axId val="5631040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 noProof="0" dirty="0" smtClean="0"/>
                  <a:t>availability</a:t>
                </a:r>
                <a:r>
                  <a:rPr lang="fr-CH" dirty="0" smtClean="0"/>
                  <a:t> </a:t>
                </a:r>
                <a:r>
                  <a:rPr lang="fr-CH" dirty="0"/>
                  <a:t>%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5630809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2009</c:v>
          </c:tx>
          <c:invertIfNegative val="0"/>
          <c:cat>
            <c:strRef>
              <c:f>Feuil1!$A$5:$A$25</c:f>
              <c:strCache>
                <c:ptCount val="21"/>
                <c:pt idx="0">
                  <c:v>timing</c:v>
                </c:pt>
                <c:pt idx="1">
                  <c:v>Vacuum</c:v>
                </c:pt>
                <c:pt idx="2">
                  <c:v>septa ZS</c:v>
                </c:pt>
                <c:pt idx="3">
                  <c:v>septa MST MSE</c:v>
                </c:pt>
                <c:pt idx="4">
                  <c:v>Cooling/vent</c:v>
                </c:pt>
                <c:pt idx="5">
                  <c:v>RF LL</c:v>
                </c:pt>
                <c:pt idx="6">
                  <c:v>mugef</c:v>
                </c:pt>
                <c:pt idx="7">
                  <c:v>access system</c:v>
                </c:pt>
                <c:pt idx="8">
                  <c:v>Magnets</c:v>
                </c:pt>
                <c:pt idx="9">
                  <c:v>MPS</c:v>
                </c:pt>
                <c:pt idx="10">
                  <c:v>soft</c:v>
                </c:pt>
                <c:pt idx="11">
                  <c:v>targets and dumps</c:v>
                </c:pt>
                <c:pt idx="12">
                  <c:v>instrumentation</c:v>
                </c:pt>
                <c:pt idx="13">
                  <c:v>OP</c:v>
                </c:pt>
                <c:pt idx="14">
                  <c:v>AUXPS</c:v>
                </c:pt>
                <c:pt idx="15">
                  <c:v>kickers</c:v>
                </c:pt>
                <c:pt idx="16">
                  <c:v>electricity</c:v>
                </c:pt>
                <c:pt idx="17">
                  <c:v>miscellaneous</c:v>
                </c:pt>
                <c:pt idx="18">
                  <c:v>computers</c:v>
                </c:pt>
                <c:pt idx="19">
                  <c:v>RF power</c:v>
                </c:pt>
                <c:pt idx="20">
                  <c:v>Injectors</c:v>
                </c:pt>
              </c:strCache>
            </c:strRef>
          </c:cat>
          <c:val>
            <c:numRef>
              <c:f>Feuil1!$C$5:$C$25</c:f>
              <c:numCache>
                <c:formatCode>0.00</c:formatCode>
                <c:ptCount val="21"/>
                <c:pt idx="0">
                  <c:v>4.5010845986984814E-2</c:v>
                </c:pt>
                <c:pt idx="1">
                  <c:v>9.4902386117136653E-2</c:v>
                </c:pt>
                <c:pt idx="2">
                  <c:v>0</c:v>
                </c:pt>
                <c:pt idx="3">
                  <c:v>0.1762472885032538</c:v>
                </c:pt>
                <c:pt idx="4">
                  <c:v>0.22234273318872014</c:v>
                </c:pt>
                <c:pt idx="5">
                  <c:v>0.2250542299349241</c:v>
                </c:pt>
                <c:pt idx="6">
                  <c:v>0.27657266811279824</c:v>
                </c:pt>
                <c:pt idx="7">
                  <c:v>0.28470715835140997</c:v>
                </c:pt>
                <c:pt idx="8">
                  <c:v>0.29148590021691972</c:v>
                </c:pt>
                <c:pt idx="9">
                  <c:v>0.36605206073752711</c:v>
                </c:pt>
                <c:pt idx="10">
                  <c:v>0.48806941431670281</c:v>
                </c:pt>
                <c:pt idx="11">
                  <c:v>0.49213665943600859</c:v>
                </c:pt>
                <c:pt idx="12">
                  <c:v>0.51247288503253785</c:v>
                </c:pt>
                <c:pt idx="13">
                  <c:v>0.54229934924078094</c:v>
                </c:pt>
                <c:pt idx="14">
                  <c:v>0.59652928416485895</c:v>
                </c:pt>
                <c:pt idx="15">
                  <c:v>0.69821041214750545</c:v>
                </c:pt>
                <c:pt idx="16">
                  <c:v>0.81344902386117135</c:v>
                </c:pt>
                <c:pt idx="17">
                  <c:v>0.83622559652928419</c:v>
                </c:pt>
                <c:pt idx="18">
                  <c:v>0.85412147505422997</c:v>
                </c:pt>
                <c:pt idx="19">
                  <c:v>1.8641540130151844</c:v>
                </c:pt>
                <c:pt idx="20">
                  <c:v>15.591106290672451</c:v>
                </c:pt>
              </c:numCache>
            </c:numRef>
          </c:val>
        </c:ser>
        <c:ser>
          <c:idx val="1"/>
          <c:order val="1"/>
          <c:tx>
            <c:v>2010</c:v>
          </c:tx>
          <c:invertIfNegative val="0"/>
          <c:cat>
            <c:strRef>
              <c:f>Feuil1!$A$5:$A$25</c:f>
              <c:strCache>
                <c:ptCount val="21"/>
                <c:pt idx="0">
                  <c:v>timing</c:v>
                </c:pt>
                <c:pt idx="1">
                  <c:v>Vacuum</c:v>
                </c:pt>
                <c:pt idx="2">
                  <c:v>septa ZS</c:v>
                </c:pt>
                <c:pt idx="3">
                  <c:v>septa MST MSE</c:v>
                </c:pt>
                <c:pt idx="4">
                  <c:v>Cooling/vent</c:v>
                </c:pt>
                <c:pt idx="5">
                  <c:v>RF LL</c:v>
                </c:pt>
                <c:pt idx="6">
                  <c:v>mugef</c:v>
                </c:pt>
                <c:pt idx="7">
                  <c:v>access system</c:v>
                </c:pt>
                <c:pt idx="8">
                  <c:v>Magnets</c:v>
                </c:pt>
                <c:pt idx="9">
                  <c:v>MPS</c:v>
                </c:pt>
                <c:pt idx="10">
                  <c:v>soft</c:v>
                </c:pt>
                <c:pt idx="11">
                  <c:v>targets and dumps</c:v>
                </c:pt>
                <c:pt idx="12">
                  <c:v>instrumentation</c:v>
                </c:pt>
                <c:pt idx="13">
                  <c:v>OP</c:v>
                </c:pt>
                <c:pt idx="14">
                  <c:v>AUXPS</c:v>
                </c:pt>
                <c:pt idx="15">
                  <c:v>kickers</c:v>
                </c:pt>
                <c:pt idx="16">
                  <c:v>electricity</c:v>
                </c:pt>
                <c:pt idx="17">
                  <c:v>miscellaneous</c:v>
                </c:pt>
                <c:pt idx="18">
                  <c:v>computers</c:v>
                </c:pt>
                <c:pt idx="19">
                  <c:v>RF power</c:v>
                </c:pt>
                <c:pt idx="20">
                  <c:v>Injectors</c:v>
                </c:pt>
              </c:strCache>
            </c:strRef>
          </c:cat>
          <c:val>
            <c:numRef>
              <c:f>Feuil1!$F$5:$F$25</c:f>
              <c:numCache>
                <c:formatCode>General</c:formatCode>
                <c:ptCount val="21"/>
                <c:pt idx="0">
                  <c:v>0.11303692539562923</c:v>
                </c:pt>
                <c:pt idx="1">
                  <c:v>1.1303692539562924E-2</c:v>
                </c:pt>
                <c:pt idx="2">
                  <c:v>0</c:v>
                </c:pt>
                <c:pt idx="3">
                  <c:v>1.5071590052750565E-2</c:v>
                </c:pt>
                <c:pt idx="4">
                  <c:v>1.8839487565938208E-2</c:v>
                </c:pt>
                <c:pt idx="5">
                  <c:v>0.11303692539562923</c:v>
                </c:pt>
                <c:pt idx="6">
                  <c:v>7.5357950263752832E-2</c:v>
                </c:pt>
                <c:pt idx="7">
                  <c:v>5.2373775433308213E-2</c:v>
                </c:pt>
                <c:pt idx="8">
                  <c:v>7.5357950263752832E-2</c:v>
                </c:pt>
                <c:pt idx="9">
                  <c:v>0.39562923888470236</c:v>
                </c:pt>
                <c:pt idx="10">
                  <c:v>9.4197437829691033E-2</c:v>
                </c:pt>
                <c:pt idx="11">
                  <c:v>1.420497362471741</c:v>
                </c:pt>
                <c:pt idx="12">
                  <c:v>0.22607385079125847</c:v>
                </c:pt>
                <c:pt idx="13">
                  <c:v>1.8839487565938207</c:v>
                </c:pt>
                <c:pt idx="14">
                  <c:v>0.640542577241899</c:v>
                </c:pt>
                <c:pt idx="15">
                  <c:v>1.4318010550113036</c:v>
                </c:pt>
                <c:pt idx="16">
                  <c:v>0.11303692539562923</c:v>
                </c:pt>
                <c:pt idx="17">
                  <c:v>3.7678975131876416E-2</c:v>
                </c:pt>
                <c:pt idx="18">
                  <c:v>0.20723436322532027</c:v>
                </c:pt>
                <c:pt idx="19">
                  <c:v>1.0926902788244159</c:v>
                </c:pt>
                <c:pt idx="20">
                  <c:v>13.376036171816127</c:v>
                </c:pt>
              </c:numCache>
            </c:numRef>
          </c:val>
        </c:ser>
        <c:ser>
          <c:idx val="2"/>
          <c:order val="2"/>
          <c:tx>
            <c:v>2011</c:v>
          </c:tx>
          <c:invertIfNegative val="0"/>
          <c:cat>
            <c:strRef>
              <c:f>Feuil1!$A$5:$A$25</c:f>
              <c:strCache>
                <c:ptCount val="21"/>
                <c:pt idx="0">
                  <c:v>timing</c:v>
                </c:pt>
                <c:pt idx="1">
                  <c:v>Vacuum</c:v>
                </c:pt>
                <c:pt idx="2">
                  <c:v>septa ZS</c:v>
                </c:pt>
                <c:pt idx="3">
                  <c:v>septa MST MSE</c:v>
                </c:pt>
                <c:pt idx="4">
                  <c:v>Cooling/vent</c:v>
                </c:pt>
                <c:pt idx="5">
                  <c:v>RF LL</c:v>
                </c:pt>
                <c:pt idx="6">
                  <c:v>mugef</c:v>
                </c:pt>
                <c:pt idx="7">
                  <c:v>access system</c:v>
                </c:pt>
                <c:pt idx="8">
                  <c:v>Magnets</c:v>
                </c:pt>
                <c:pt idx="9">
                  <c:v>MPS</c:v>
                </c:pt>
                <c:pt idx="10">
                  <c:v>soft</c:v>
                </c:pt>
                <c:pt idx="11">
                  <c:v>targets and dumps</c:v>
                </c:pt>
                <c:pt idx="12">
                  <c:v>instrumentation</c:v>
                </c:pt>
                <c:pt idx="13">
                  <c:v>OP</c:v>
                </c:pt>
                <c:pt idx="14">
                  <c:v>AUXPS</c:v>
                </c:pt>
                <c:pt idx="15">
                  <c:v>kickers</c:v>
                </c:pt>
                <c:pt idx="16">
                  <c:v>electricity</c:v>
                </c:pt>
                <c:pt idx="17">
                  <c:v>miscellaneous</c:v>
                </c:pt>
                <c:pt idx="18">
                  <c:v>computers</c:v>
                </c:pt>
                <c:pt idx="19">
                  <c:v>RF power</c:v>
                </c:pt>
                <c:pt idx="20">
                  <c:v>Injectors</c:v>
                </c:pt>
              </c:strCache>
            </c:strRef>
          </c:cat>
          <c:val>
            <c:numRef>
              <c:f>Feuil1!$I$5:$I$25</c:f>
              <c:numCache>
                <c:formatCode>General</c:formatCode>
                <c:ptCount val="21"/>
                <c:pt idx="0">
                  <c:v>0.16981132075471697</c:v>
                </c:pt>
                <c:pt idx="1">
                  <c:v>0.25849056603773585</c:v>
                </c:pt>
                <c:pt idx="2">
                  <c:v>0.15283018867924528</c:v>
                </c:pt>
                <c:pt idx="3">
                  <c:v>5.2830188679245285E-2</c:v>
                </c:pt>
                <c:pt idx="4">
                  <c:v>0.15094339622641509</c:v>
                </c:pt>
                <c:pt idx="5">
                  <c:v>9.4339622641509441E-2</c:v>
                </c:pt>
                <c:pt idx="6">
                  <c:v>5.0943396226415093E-3</c:v>
                </c:pt>
                <c:pt idx="7">
                  <c:v>0.60377358490566035</c:v>
                </c:pt>
                <c:pt idx="8">
                  <c:v>0.26981132075471698</c:v>
                </c:pt>
                <c:pt idx="9">
                  <c:v>1.0377358490566038</c:v>
                </c:pt>
                <c:pt idx="10">
                  <c:v>5.4716981132075473E-2</c:v>
                </c:pt>
                <c:pt idx="11">
                  <c:v>8.3962264150943391E-2</c:v>
                </c:pt>
                <c:pt idx="12">
                  <c:v>0.20754716981132076</c:v>
                </c:pt>
                <c:pt idx="13">
                  <c:v>4.716981132075472</c:v>
                </c:pt>
                <c:pt idx="14">
                  <c:v>0.81132075471698117</c:v>
                </c:pt>
                <c:pt idx="15">
                  <c:v>1.9245283018867925</c:v>
                </c:pt>
                <c:pt idx="16">
                  <c:v>1.0188679245283019</c:v>
                </c:pt>
                <c:pt idx="17">
                  <c:v>0.45283018867924529</c:v>
                </c:pt>
                <c:pt idx="18">
                  <c:v>0.50943396226415094</c:v>
                </c:pt>
                <c:pt idx="19">
                  <c:v>0.95094339622641511</c:v>
                </c:pt>
                <c:pt idx="20">
                  <c:v>6.283018867924528</c:v>
                </c:pt>
              </c:numCache>
            </c:numRef>
          </c:val>
        </c:ser>
        <c:ser>
          <c:idx val="3"/>
          <c:order val="3"/>
          <c:tx>
            <c:v>2012</c:v>
          </c:tx>
          <c:invertIfNegative val="0"/>
          <c:cat>
            <c:strRef>
              <c:f>Feuil1!$A$5:$A$25</c:f>
              <c:strCache>
                <c:ptCount val="21"/>
                <c:pt idx="0">
                  <c:v>timing</c:v>
                </c:pt>
                <c:pt idx="1">
                  <c:v>Vacuum</c:v>
                </c:pt>
                <c:pt idx="2">
                  <c:v>septa ZS</c:v>
                </c:pt>
                <c:pt idx="3">
                  <c:v>septa MST MSE</c:v>
                </c:pt>
                <c:pt idx="4">
                  <c:v>Cooling/vent</c:v>
                </c:pt>
                <c:pt idx="5">
                  <c:v>RF LL</c:v>
                </c:pt>
                <c:pt idx="6">
                  <c:v>mugef</c:v>
                </c:pt>
                <c:pt idx="7">
                  <c:v>access system</c:v>
                </c:pt>
                <c:pt idx="8">
                  <c:v>Magnets</c:v>
                </c:pt>
                <c:pt idx="9">
                  <c:v>MPS</c:v>
                </c:pt>
                <c:pt idx="10">
                  <c:v>soft</c:v>
                </c:pt>
                <c:pt idx="11">
                  <c:v>targets and dumps</c:v>
                </c:pt>
                <c:pt idx="12">
                  <c:v>instrumentation</c:v>
                </c:pt>
                <c:pt idx="13">
                  <c:v>OP</c:v>
                </c:pt>
                <c:pt idx="14">
                  <c:v>AUXPS</c:v>
                </c:pt>
                <c:pt idx="15">
                  <c:v>kickers</c:v>
                </c:pt>
                <c:pt idx="16">
                  <c:v>electricity</c:v>
                </c:pt>
                <c:pt idx="17">
                  <c:v>miscellaneous</c:v>
                </c:pt>
                <c:pt idx="18">
                  <c:v>computers</c:v>
                </c:pt>
                <c:pt idx="19">
                  <c:v>RF power</c:v>
                </c:pt>
                <c:pt idx="20">
                  <c:v>Injectors</c:v>
                </c:pt>
              </c:strCache>
            </c:strRef>
          </c:cat>
          <c:val>
            <c:numRef>
              <c:f>Feuil1!$L$5:$L$25</c:f>
              <c:numCache>
                <c:formatCode>General</c:formatCode>
                <c:ptCount val="21"/>
                <c:pt idx="0">
                  <c:v>0.15740740740740741</c:v>
                </c:pt>
                <c:pt idx="1">
                  <c:v>3.6666666666666665</c:v>
                </c:pt>
                <c:pt idx="2">
                  <c:v>1.8518518518518517E-2</c:v>
                </c:pt>
                <c:pt idx="3">
                  <c:v>6.6666666666666666E-2</c:v>
                </c:pt>
                <c:pt idx="4">
                  <c:v>1.6296296296296295</c:v>
                </c:pt>
                <c:pt idx="5">
                  <c:v>0.20370370370370369</c:v>
                </c:pt>
                <c:pt idx="6">
                  <c:v>9.2592592592592587E-3</c:v>
                </c:pt>
                <c:pt idx="7">
                  <c:v>0.14814814814814814</c:v>
                </c:pt>
                <c:pt idx="8">
                  <c:v>3.7037037037037035E-2</c:v>
                </c:pt>
                <c:pt idx="9">
                  <c:v>0.57407407407407407</c:v>
                </c:pt>
                <c:pt idx="10">
                  <c:v>4.6296296296296294E-3</c:v>
                </c:pt>
                <c:pt idx="11">
                  <c:v>1.8518518518518517E-2</c:v>
                </c:pt>
                <c:pt idx="12">
                  <c:v>0.27777777777777779</c:v>
                </c:pt>
                <c:pt idx="13">
                  <c:v>1.8518518518518519</c:v>
                </c:pt>
                <c:pt idx="14">
                  <c:v>0.27777777777777779</c:v>
                </c:pt>
                <c:pt idx="15">
                  <c:v>1.4814814814814814</c:v>
                </c:pt>
                <c:pt idx="16">
                  <c:v>0.92592592592592593</c:v>
                </c:pt>
                <c:pt idx="17">
                  <c:v>0.18518518518518517</c:v>
                </c:pt>
                <c:pt idx="18">
                  <c:v>0.12962962962962962</c:v>
                </c:pt>
                <c:pt idx="19">
                  <c:v>0.62962962962962965</c:v>
                </c:pt>
                <c:pt idx="20">
                  <c:v>5.8888888888888893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59254272"/>
        <c:axId val="59256192"/>
      </c:barChart>
      <c:catAx>
        <c:axId val="592542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CH" dirty="0"/>
                  <a:t>System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crossAx val="59256192"/>
        <c:crosses val="autoZero"/>
        <c:auto val="1"/>
        <c:lblAlgn val="ctr"/>
        <c:lblOffset val="100"/>
        <c:noMultiLvlLbl val="0"/>
      </c:catAx>
      <c:valAx>
        <c:axId val="5925619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fr-CH" sz="2000" dirty="0" smtClean="0"/>
                  <a:t>non-</a:t>
                </a:r>
                <a:r>
                  <a:rPr lang="fr-CH" sz="2000" dirty="0" err="1" smtClean="0"/>
                  <a:t>availability</a:t>
                </a:r>
                <a:r>
                  <a:rPr lang="fr-CH" sz="2000" baseline="0" dirty="0" smtClean="0"/>
                  <a:t> </a:t>
                </a:r>
                <a:r>
                  <a:rPr lang="fr-CH" sz="2000" baseline="0" dirty="0"/>
                  <a:t>%</a:t>
                </a:r>
                <a:endParaRPr lang="fr-CH" sz="2000" dirty="0"/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592542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2009</c:v>
          </c:tx>
          <c:invertIfNegative val="0"/>
          <c:cat>
            <c:strRef>
              <c:f>Feuil1!$A$5:$A$24</c:f>
              <c:strCache>
                <c:ptCount val="20"/>
                <c:pt idx="0">
                  <c:v>timing</c:v>
                </c:pt>
                <c:pt idx="1">
                  <c:v>Vacuum</c:v>
                </c:pt>
                <c:pt idx="2">
                  <c:v>septa ZS</c:v>
                </c:pt>
                <c:pt idx="3">
                  <c:v>septa MST MSE</c:v>
                </c:pt>
                <c:pt idx="4">
                  <c:v>Cooling/vent</c:v>
                </c:pt>
                <c:pt idx="5">
                  <c:v>RF LL</c:v>
                </c:pt>
                <c:pt idx="6">
                  <c:v>mugef</c:v>
                </c:pt>
                <c:pt idx="7">
                  <c:v>access system</c:v>
                </c:pt>
                <c:pt idx="8">
                  <c:v>Magnets</c:v>
                </c:pt>
                <c:pt idx="9">
                  <c:v>MPS</c:v>
                </c:pt>
                <c:pt idx="10">
                  <c:v>soft</c:v>
                </c:pt>
                <c:pt idx="11">
                  <c:v>targets and dumps</c:v>
                </c:pt>
                <c:pt idx="12">
                  <c:v>instrumentation</c:v>
                </c:pt>
                <c:pt idx="13">
                  <c:v>OP</c:v>
                </c:pt>
                <c:pt idx="14">
                  <c:v>AUXPS</c:v>
                </c:pt>
                <c:pt idx="15">
                  <c:v>kickers</c:v>
                </c:pt>
                <c:pt idx="16">
                  <c:v>electricity</c:v>
                </c:pt>
                <c:pt idx="17">
                  <c:v>miscellaneous</c:v>
                </c:pt>
                <c:pt idx="18">
                  <c:v>computers</c:v>
                </c:pt>
                <c:pt idx="19">
                  <c:v>RF power</c:v>
                </c:pt>
              </c:strCache>
            </c:strRef>
          </c:cat>
          <c:val>
            <c:numRef>
              <c:f>Feuil1!$C$5:$C$24</c:f>
              <c:numCache>
                <c:formatCode>0.00</c:formatCode>
                <c:ptCount val="20"/>
                <c:pt idx="0">
                  <c:v>4.5010845986984814E-2</c:v>
                </c:pt>
                <c:pt idx="1">
                  <c:v>9.4902386117136653E-2</c:v>
                </c:pt>
                <c:pt idx="2">
                  <c:v>0</c:v>
                </c:pt>
                <c:pt idx="3">
                  <c:v>0.1762472885032538</c:v>
                </c:pt>
                <c:pt idx="4">
                  <c:v>0.22234273318872014</c:v>
                </c:pt>
                <c:pt idx="5">
                  <c:v>0.2250542299349241</c:v>
                </c:pt>
                <c:pt idx="6">
                  <c:v>0.27657266811279824</c:v>
                </c:pt>
                <c:pt idx="7">
                  <c:v>0.28470715835140997</c:v>
                </c:pt>
                <c:pt idx="8">
                  <c:v>0.29148590021691972</c:v>
                </c:pt>
                <c:pt idx="9">
                  <c:v>0.36605206073752711</c:v>
                </c:pt>
                <c:pt idx="10">
                  <c:v>0.48806941431670281</c:v>
                </c:pt>
                <c:pt idx="11">
                  <c:v>0.49213665943600859</c:v>
                </c:pt>
                <c:pt idx="12">
                  <c:v>0.51247288503253785</c:v>
                </c:pt>
                <c:pt idx="13">
                  <c:v>0.54229934924078094</c:v>
                </c:pt>
                <c:pt idx="14">
                  <c:v>0.59652928416485895</c:v>
                </c:pt>
                <c:pt idx="15">
                  <c:v>0.69821041214750545</c:v>
                </c:pt>
                <c:pt idx="16">
                  <c:v>0.81344902386117135</c:v>
                </c:pt>
                <c:pt idx="17">
                  <c:v>0.83622559652928419</c:v>
                </c:pt>
                <c:pt idx="18">
                  <c:v>0.85412147505422997</c:v>
                </c:pt>
                <c:pt idx="19">
                  <c:v>1.8641540130151844</c:v>
                </c:pt>
              </c:numCache>
            </c:numRef>
          </c:val>
        </c:ser>
        <c:ser>
          <c:idx val="1"/>
          <c:order val="1"/>
          <c:tx>
            <c:v>2010</c:v>
          </c:tx>
          <c:invertIfNegative val="0"/>
          <c:cat>
            <c:strRef>
              <c:f>Feuil1!$A$5:$A$24</c:f>
              <c:strCache>
                <c:ptCount val="20"/>
                <c:pt idx="0">
                  <c:v>timing</c:v>
                </c:pt>
                <c:pt idx="1">
                  <c:v>Vacuum</c:v>
                </c:pt>
                <c:pt idx="2">
                  <c:v>septa ZS</c:v>
                </c:pt>
                <c:pt idx="3">
                  <c:v>septa MST MSE</c:v>
                </c:pt>
                <c:pt idx="4">
                  <c:v>Cooling/vent</c:v>
                </c:pt>
                <c:pt idx="5">
                  <c:v>RF LL</c:v>
                </c:pt>
                <c:pt idx="6">
                  <c:v>mugef</c:v>
                </c:pt>
                <c:pt idx="7">
                  <c:v>access system</c:v>
                </c:pt>
                <c:pt idx="8">
                  <c:v>Magnets</c:v>
                </c:pt>
                <c:pt idx="9">
                  <c:v>MPS</c:v>
                </c:pt>
                <c:pt idx="10">
                  <c:v>soft</c:v>
                </c:pt>
                <c:pt idx="11">
                  <c:v>targets and dumps</c:v>
                </c:pt>
                <c:pt idx="12">
                  <c:v>instrumentation</c:v>
                </c:pt>
                <c:pt idx="13">
                  <c:v>OP</c:v>
                </c:pt>
                <c:pt idx="14">
                  <c:v>AUXPS</c:v>
                </c:pt>
                <c:pt idx="15">
                  <c:v>kickers</c:v>
                </c:pt>
                <c:pt idx="16">
                  <c:v>electricity</c:v>
                </c:pt>
                <c:pt idx="17">
                  <c:v>miscellaneous</c:v>
                </c:pt>
                <c:pt idx="18">
                  <c:v>computers</c:v>
                </c:pt>
                <c:pt idx="19">
                  <c:v>RF power</c:v>
                </c:pt>
              </c:strCache>
            </c:strRef>
          </c:cat>
          <c:val>
            <c:numRef>
              <c:f>Feuil1!$F$5:$F$24</c:f>
              <c:numCache>
                <c:formatCode>General</c:formatCode>
                <c:ptCount val="20"/>
                <c:pt idx="0">
                  <c:v>0.11303692539562923</c:v>
                </c:pt>
                <c:pt idx="1">
                  <c:v>1.1303692539562924E-2</c:v>
                </c:pt>
                <c:pt idx="2">
                  <c:v>0</c:v>
                </c:pt>
                <c:pt idx="3">
                  <c:v>1.5071590052750565E-2</c:v>
                </c:pt>
                <c:pt idx="4">
                  <c:v>1.8839487565938208E-2</c:v>
                </c:pt>
                <c:pt idx="5">
                  <c:v>0.11303692539562923</c:v>
                </c:pt>
                <c:pt idx="6">
                  <c:v>7.5357950263752832E-2</c:v>
                </c:pt>
                <c:pt idx="7">
                  <c:v>5.2373775433308213E-2</c:v>
                </c:pt>
                <c:pt idx="8">
                  <c:v>7.5357950263752832E-2</c:v>
                </c:pt>
                <c:pt idx="9">
                  <c:v>0.39562923888470236</c:v>
                </c:pt>
                <c:pt idx="10">
                  <c:v>9.4197437829691033E-2</c:v>
                </c:pt>
                <c:pt idx="11">
                  <c:v>1.420497362471741</c:v>
                </c:pt>
                <c:pt idx="12">
                  <c:v>0.22607385079125847</c:v>
                </c:pt>
                <c:pt idx="13">
                  <c:v>1.8839487565938207</c:v>
                </c:pt>
                <c:pt idx="14">
                  <c:v>0.640542577241899</c:v>
                </c:pt>
                <c:pt idx="15">
                  <c:v>1.4318010550113036</c:v>
                </c:pt>
                <c:pt idx="16">
                  <c:v>0.11303692539562923</c:v>
                </c:pt>
                <c:pt idx="17">
                  <c:v>3.7678975131876416E-2</c:v>
                </c:pt>
                <c:pt idx="18">
                  <c:v>0.20723436322532027</c:v>
                </c:pt>
                <c:pt idx="19">
                  <c:v>1.0926902788244159</c:v>
                </c:pt>
              </c:numCache>
            </c:numRef>
          </c:val>
        </c:ser>
        <c:ser>
          <c:idx val="2"/>
          <c:order val="2"/>
          <c:tx>
            <c:v>2011</c:v>
          </c:tx>
          <c:invertIfNegative val="0"/>
          <c:cat>
            <c:strRef>
              <c:f>Feuil1!$A$5:$A$24</c:f>
              <c:strCache>
                <c:ptCount val="20"/>
                <c:pt idx="0">
                  <c:v>timing</c:v>
                </c:pt>
                <c:pt idx="1">
                  <c:v>Vacuum</c:v>
                </c:pt>
                <c:pt idx="2">
                  <c:v>septa ZS</c:v>
                </c:pt>
                <c:pt idx="3">
                  <c:v>septa MST MSE</c:v>
                </c:pt>
                <c:pt idx="4">
                  <c:v>Cooling/vent</c:v>
                </c:pt>
                <c:pt idx="5">
                  <c:v>RF LL</c:v>
                </c:pt>
                <c:pt idx="6">
                  <c:v>mugef</c:v>
                </c:pt>
                <c:pt idx="7">
                  <c:v>access system</c:v>
                </c:pt>
                <c:pt idx="8">
                  <c:v>Magnets</c:v>
                </c:pt>
                <c:pt idx="9">
                  <c:v>MPS</c:v>
                </c:pt>
                <c:pt idx="10">
                  <c:v>soft</c:v>
                </c:pt>
                <c:pt idx="11">
                  <c:v>targets and dumps</c:v>
                </c:pt>
                <c:pt idx="12">
                  <c:v>instrumentation</c:v>
                </c:pt>
                <c:pt idx="13">
                  <c:v>OP</c:v>
                </c:pt>
                <c:pt idx="14">
                  <c:v>AUXPS</c:v>
                </c:pt>
                <c:pt idx="15">
                  <c:v>kickers</c:v>
                </c:pt>
                <c:pt idx="16">
                  <c:v>electricity</c:v>
                </c:pt>
                <c:pt idx="17">
                  <c:v>miscellaneous</c:v>
                </c:pt>
                <c:pt idx="18">
                  <c:v>computers</c:v>
                </c:pt>
                <c:pt idx="19">
                  <c:v>RF power</c:v>
                </c:pt>
              </c:strCache>
            </c:strRef>
          </c:cat>
          <c:val>
            <c:numRef>
              <c:f>Feuil1!$I$5:$I$24</c:f>
              <c:numCache>
                <c:formatCode>General</c:formatCode>
                <c:ptCount val="20"/>
                <c:pt idx="0">
                  <c:v>0.16981132075471697</c:v>
                </c:pt>
                <c:pt idx="1">
                  <c:v>0.25849056603773585</c:v>
                </c:pt>
                <c:pt idx="2">
                  <c:v>0.15283018867924528</c:v>
                </c:pt>
                <c:pt idx="3">
                  <c:v>5.2830188679245285E-2</c:v>
                </c:pt>
                <c:pt idx="4">
                  <c:v>0.15094339622641509</c:v>
                </c:pt>
                <c:pt idx="5">
                  <c:v>9.4339622641509441E-2</c:v>
                </c:pt>
                <c:pt idx="6">
                  <c:v>5.0943396226415093E-3</c:v>
                </c:pt>
                <c:pt idx="7">
                  <c:v>0.60377358490566035</c:v>
                </c:pt>
                <c:pt idx="8">
                  <c:v>0.26981132075471698</c:v>
                </c:pt>
                <c:pt idx="9">
                  <c:v>1.0377358490566038</c:v>
                </c:pt>
                <c:pt idx="10">
                  <c:v>5.4716981132075473E-2</c:v>
                </c:pt>
                <c:pt idx="11">
                  <c:v>8.3962264150943391E-2</c:v>
                </c:pt>
                <c:pt idx="12">
                  <c:v>0.20754716981132076</c:v>
                </c:pt>
                <c:pt idx="13">
                  <c:v>4.716981132075472</c:v>
                </c:pt>
                <c:pt idx="14">
                  <c:v>0.81132075471698117</c:v>
                </c:pt>
                <c:pt idx="15">
                  <c:v>1.9245283018867925</c:v>
                </c:pt>
                <c:pt idx="16">
                  <c:v>1.0188679245283019</c:v>
                </c:pt>
                <c:pt idx="17">
                  <c:v>0.45283018867924529</c:v>
                </c:pt>
                <c:pt idx="18">
                  <c:v>0.50943396226415094</c:v>
                </c:pt>
                <c:pt idx="19">
                  <c:v>0.95094339622641511</c:v>
                </c:pt>
              </c:numCache>
            </c:numRef>
          </c:val>
        </c:ser>
        <c:ser>
          <c:idx val="3"/>
          <c:order val="3"/>
          <c:tx>
            <c:v>2012</c:v>
          </c:tx>
          <c:invertIfNegative val="0"/>
          <c:cat>
            <c:strRef>
              <c:f>Feuil1!$A$5:$A$24</c:f>
              <c:strCache>
                <c:ptCount val="20"/>
                <c:pt idx="0">
                  <c:v>timing</c:v>
                </c:pt>
                <c:pt idx="1">
                  <c:v>Vacuum</c:v>
                </c:pt>
                <c:pt idx="2">
                  <c:v>septa ZS</c:v>
                </c:pt>
                <c:pt idx="3">
                  <c:v>septa MST MSE</c:v>
                </c:pt>
                <c:pt idx="4">
                  <c:v>Cooling/vent</c:v>
                </c:pt>
                <c:pt idx="5">
                  <c:v>RF LL</c:v>
                </c:pt>
                <c:pt idx="6">
                  <c:v>mugef</c:v>
                </c:pt>
                <c:pt idx="7">
                  <c:v>access system</c:v>
                </c:pt>
                <c:pt idx="8">
                  <c:v>Magnets</c:v>
                </c:pt>
                <c:pt idx="9">
                  <c:v>MPS</c:v>
                </c:pt>
                <c:pt idx="10">
                  <c:v>soft</c:v>
                </c:pt>
                <c:pt idx="11">
                  <c:v>targets and dumps</c:v>
                </c:pt>
                <c:pt idx="12">
                  <c:v>instrumentation</c:v>
                </c:pt>
                <c:pt idx="13">
                  <c:v>OP</c:v>
                </c:pt>
                <c:pt idx="14">
                  <c:v>AUXPS</c:v>
                </c:pt>
                <c:pt idx="15">
                  <c:v>kickers</c:v>
                </c:pt>
                <c:pt idx="16">
                  <c:v>electricity</c:v>
                </c:pt>
                <c:pt idx="17">
                  <c:v>miscellaneous</c:v>
                </c:pt>
                <c:pt idx="18">
                  <c:v>computers</c:v>
                </c:pt>
                <c:pt idx="19">
                  <c:v>RF power</c:v>
                </c:pt>
              </c:strCache>
            </c:strRef>
          </c:cat>
          <c:val>
            <c:numRef>
              <c:f>Feuil1!$L$5:$L$24</c:f>
              <c:numCache>
                <c:formatCode>General</c:formatCode>
                <c:ptCount val="20"/>
                <c:pt idx="0">
                  <c:v>0.15740740740740741</c:v>
                </c:pt>
                <c:pt idx="1">
                  <c:v>3.6666666666666665</c:v>
                </c:pt>
                <c:pt idx="2">
                  <c:v>1.8518518518518517E-2</c:v>
                </c:pt>
                <c:pt idx="3">
                  <c:v>6.6666666666666666E-2</c:v>
                </c:pt>
                <c:pt idx="4">
                  <c:v>1.6296296296296295</c:v>
                </c:pt>
                <c:pt idx="5">
                  <c:v>0.20370370370370369</c:v>
                </c:pt>
                <c:pt idx="6">
                  <c:v>9.2592592592592587E-3</c:v>
                </c:pt>
                <c:pt idx="7">
                  <c:v>0.14814814814814814</c:v>
                </c:pt>
                <c:pt idx="8">
                  <c:v>3.7037037037037035E-2</c:v>
                </c:pt>
                <c:pt idx="9">
                  <c:v>0.57407407407407407</c:v>
                </c:pt>
                <c:pt idx="10">
                  <c:v>4.6296296296296294E-3</c:v>
                </c:pt>
                <c:pt idx="11">
                  <c:v>1.8518518518518517E-2</c:v>
                </c:pt>
                <c:pt idx="12">
                  <c:v>0.27777777777777779</c:v>
                </c:pt>
                <c:pt idx="13">
                  <c:v>1.8518518518518519</c:v>
                </c:pt>
                <c:pt idx="14">
                  <c:v>0.27777777777777779</c:v>
                </c:pt>
                <c:pt idx="15">
                  <c:v>1.4814814814814814</c:v>
                </c:pt>
                <c:pt idx="16">
                  <c:v>0.92592592592592593</c:v>
                </c:pt>
                <c:pt idx="17">
                  <c:v>0.18518518518518517</c:v>
                </c:pt>
                <c:pt idx="18">
                  <c:v>0.12962962962962962</c:v>
                </c:pt>
                <c:pt idx="19">
                  <c:v>0.62962962962962965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622336"/>
        <c:axId val="60623872"/>
      </c:barChart>
      <c:catAx>
        <c:axId val="60622336"/>
        <c:scaling>
          <c:orientation val="minMax"/>
        </c:scaling>
        <c:delete val="0"/>
        <c:axPos val="b"/>
        <c:majorTickMark val="out"/>
        <c:minorTickMark val="none"/>
        <c:tickLblPos val="nextTo"/>
        <c:crossAx val="60623872"/>
        <c:crosses val="autoZero"/>
        <c:auto val="1"/>
        <c:lblAlgn val="ctr"/>
        <c:lblOffset val="100"/>
        <c:noMultiLvlLbl val="0"/>
      </c:catAx>
      <c:valAx>
        <c:axId val="60623872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606223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1493632740351906E-2"/>
          <c:y val="3.6496542282824673E-2"/>
          <c:w val="0.82543728733783739"/>
          <c:h val="0.82340482746405164"/>
        </c:manualLayout>
      </c:layout>
      <c:barChart>
        <c:barDir val="col"/>
        <c:grouping val="clustered"/>
        <c:varyColors val="0"/>
        <c:ser>
          <c:idx val="1"/>
          <c:order val="0"/>
          <c:tx>
            <c:v>LHC2012</c:v>
          </c:tx>
          <c:spPr>
            <a:solidFill>
              <a:srgbClr val="FF0000"/>
            </a:solidFill>
            <a:ln>
              <a:solidFill>
                <a:srgbClr val="FF0000"/>
              </a:solidFill>
            </a:ln>
          </c:spPr>
          <c:invertIfNegative val="0"/>
          <c:cat>
            <c:strRef>
              <c:f>Feuil1!$A$5:$A$24</c:f>
              <c:strCache>
                <c:ptCount val="20"/>
                <c:pt idx="0">
                  <c:v>timing</c:v>
                </c:pt>
                <c:pt idx="1">
                  <c:v>Vacuum</c:v>
                </c:pt>
                <c:pt idx="2">
                  <c:v>septa ZS</c:v>
                </c:pt>
                <c:pt idx="3">
                  <c:v>septa MST MSE</c:v>
                </c:pt>
                <c:pt idx="4">
                  <c:v>Cooling/vent</c:v>
                </c:pt>
                <c:pt idx="5">
                  <c:v>RF LL</c:v>
                </c:pt>
                <c:pt idx="6">
                  <c:v>mugef</c:v>
                </c:pt>
                <c:pt idx="7">
                  <c:v>access system</c:v>
                </c:pt>
                <c:pt idx="8">
                  <c:v>Magnets</c:v>
                </c:pt>
                <c:pt idx="9">
                  <c:v>MPS</c:v>
                </c:pt>
                <c:pt idx="10">
                  <c:v>soft</c:v>
                </c:pt>
                <c:pt idx="11">
                  <c:v>targets and dumps</c:v>
                </c:pt>
                <c:pt idx="12">
                  <c:v>instrumentation</c:v>
                </c:pt>
                <c:pt idx="13">
                  <c:v>OP</c:v>
                </c:pt>
                <c:pt idx="14">
                  <c:v>AUXPS</c:v>
                </c:pt>
                <c:pt idx="15">
                  <c:v>kickers</c:v>
                </c:pt>
                <c:pt idx="16">
                  <c:v>electricity</c:v>
                </c:pt>
                <c:pt idx="17">
                  <c:v>miscellaneous</c:v>
                </c:pt>
                <c:pt idx="18">
                  <c:v>computers</c:v>
                </c:pt>
                <c:pt idx="19">
                  <c:v>RF power</c:v>
                </c:pt>
              </c:strCache>
            </c:strRef>
          </c:cat>
          <c:val>
            <c:numRef>
              <c:f>Feuil1!$F$5:$F$24</c:f>
              <c:numCache>
                <c:formatCode>General</c:formatCode>
                <c:ptCount val="20"/>
                <c:pt idx="0">
                  <c:v>0</c:v>
                </c:pt>
                <c:pt idx="1">
                  <c:v>9.9358974358974353E-2</c:v>
                </c:pt>
                <c:pt idx="2">
                  <c:v>9.2307692307692316E-3</c:v>
                </c:pt>
                <c:pt idx="3">
                  <c:v>5.4059829059829052E-3</c:v>
                </c:pt>
                <c:pt idx="4">
                  <c:v>0.21100427350427353</c:v>
                </c:pt>
                <c:pt idx="5">
                  <c:v>9.732905982905983E-2</c:v>
                </c:pt>
                <c:pt idx="6">
                  <c:v>0</c:v>
                </c:pt>
                <c:pt idx="7">
                  <c:v>0.40623931623931619</c:v>
                </c:pt>
                <c:pt idx="8">
                  <c:v>7.6495726495726495E-3</c:v>
                </c:pt>
                <c:pt idx="9">
                  <c:v>0.16694444444444445</c:v>
                </c:pt>
                <c:pt idx="10">
                  <c:v>5.3055555555555557E-2</c:v>
                </c:pt>
                <c:pt idx="11">
                  <c:v>0</c:v>
                </c:pt>
                <c:pt idx="12">
                  <c:v>0.24995726495726497</c:v>
                </c:pt>
                <c:pt idx="13">
                  <c:v>0.38461538461538464</c:v>
                </c:pt>
                <c:pt idx="14">
                  <c:v>1.2200854700854699E-2</c:v>
                </c:pt>
                <c:pt idx="15">
                  <c:v>0.47521367521367519</c:v>
                </c:pt>
                <c:pt idx="16">
                  <c:v>0.24134615384615385</c:v>
                </c:pt>
                <c:pt idx="17">
                  <c:v>0.47521367521367519</c:v>
                </c:pt>
                <c:pt idx="18">
                  <c:v>0.13119658119658117</c:v>
                </c:pt>
                <c:pt idx="19">
                  <c:v>0.29482905982905977</c:v>
                </c:pt>
              </c:numCache>
            </c:numRef>
          </c:val>
        </c:ser>
        <c:ser>
          <c:idx val="2"/>
          <c:order val="1"/>
          <c:tx>
            <c:v>SFT 2012</c:v>
          </c:tx>
          <c:invertIfNegative val="0"/>
          <c:cat>
            <c:strRef>
              <c:f>Feuil1!$A$5:$A$24</c:f>
              <c:strCache>
                <c:ptCount val="20"/>
                <c:pt idx="0">
                  <c:v>timing</c:v>
                </c:pt>
                <c:pt idx="1">
                  <c:v>Vacuum</c:v>
                </c:pt>
                <c:pt idx="2">
                  <c:v>septa ZS</c:v>
                </c:pt>
                <c:pt idx="3">
                  <c:v>septa MST MSE</c:v>
                </c:pt>
                <c:pt idx="4">
                  <c:v>Cooling/vent</c:v>
                </c:pt>
                <c:pt idx="5">
                  <c:v>RF LL</c:v>
                </c:pt>
                <c:pt idx="6">
                  <c:v>mugef</c:v>
                </c:pt>
                <c:pt idx="7">
                  <c:v>access system</c:v>
                </c:pt>
                <c:pt idx="8">
                  <c:v>Magnets</c:v>
                </c:pt>
                <c:pt idx="9">
                  <c:v>MPS</c:v>
                </c:pt>
                <c:pt idx="10">
                  <c:v>soft</c:v>
                </c:pt>
                <c:pt idx="11">
                  <c:v>targets and dumps</c:v>
                </c:pt>
                <c:pt idx="12">
                  <c:v>instrumentation</c:v>
                </c:pt>
                <c:pt idx="13">
                  <c:v>OP</c:v>
                </c:pt>
                <c:pt idx="14">
                  <c:v>AUXPS</c:v>
                </c:pt>
                <c:pt idx="15">
                  <c:v>kickers</c:v>
                </c:pt>
                <c:pt idx="16">
                  <c:v>electricity</c:v>
                </c:pt>
                <c:pt idx="17">
                  <c:v>miscellaneous</c:v>
                </c:pt>
                <c:pt idx="18">
                  <c:v>computers</c:v>
                </c:pt>
                <c:pt idx="19">
                  <c:v>RF power</c:v>
                </c:pt>
              </c:strCache>
            </c:strRef>
          </c:cat>
          <c:val>
            <c:numRef>
              <c:f>Feuil1!$I$5:$I$24</c:f>
              <c:numCache>
                <c:formatCode>General</c:formatCode>
                <c:ptCount val="20"/>
                <c:pt idx="0">
                  <c:v>0.18945138269402317</c:v>
                </c:pt>
                <c:pt idx="1">
                  <c:v>8.5981142828823476</c:v>
                </c:pt>
                <c:pt idx="2">
                  <c:v>4.2670234909307166E-2</c:v>
                </c:pt>
                <c:pt idx="3">
                  <c:v>2.0102339181286549E-2</c:v>
                </c:pt>
                <c:pt idx="4">
                  <c:v>0.1895628902765388</c:v>
                </c:pt>
                <c:pt idx="5">
                  <c:v>1.3380909901873328E-2</c:v>
                </c:pt>
                <c:pt idx="6">
                  <c:v>6.0214094558429972E-3</c:v>
                </c:pt>
                <c:pt idx="7">
                  <c:v>0.37480176429775003</c:v>
                </c:pt>
                <c:pt idx="8">
                  <c:v>1.5611061552185548E-2</c:v>
                </c:pt>
                <c:pt idx="9">
                  <c:v>0.53347705421746461</c:v>
                </c:pt>
                <c:pt idx="10">
                  <c:v>5.8665378134602035E-3</c:v>
                </c:pt>
                <c:pt idx="11">
                  <c:v>0.27974774506888689</c:v>
                </c:pt>
                <c:pt idx="12">
                  <c:v>6.690454950936664E-2</c:v>
                </c:pt>
                <c:pt idx="13">
                  <c:v>0.57983942908117747</c:v>
                </c:pt>
                <c:pt idx="14">
                  <c:v>0.58807240559024687</c:v>
                </c:pt>
                <c:pt idx="15">
                  <c:v>1.3790204678362574</c:v>
                </c:pt>
                <c:pt idx="16">
                  <c:v>1.2042818911685995</c:v>
                </c:pt>
                <c:pt idx="17">
                  <c:v>3.345227475468332E-2</c:v>
                </c:pt>
                <c:pt idx="18">
                  <c:v>5.9557438794726927E-2</c:v>
                </c:pt>
                <c:pt idx="19">
                  <c:v>0.49617776786599271</c:v>
                </c:pt>
              </c:numCache>
            </c:numRef>
          </c:val>
        </c:ser>
        <c:ser>
          <c:idx val="3"/>
          <c:order val="2"/>
          <c:tx>
            <c:v>CNGS 2012</c:v>
          </c:tx>
          <c:invertIfNegative val="0"/>
          <c:cat>
            <c:strRef>
              <c:f>Feuil1!$A$5:$A$24</c:f>
              <c:strCache>
                <c:ptCount val="20"/>
                <c:pt idx="0">
                  <c:v>timing</c:v>
                </c:pt>
                <c:pt idx="1">
                  <c:v>Vacuum</c:v>
                </c:pt>
                <c:pt idx="2">
                  <c:v>septa ZS</c:v>
                </c:pt>
                <c:pt idx="3">
                  <c:v>septa MST MSE</c:v>
                </c:pt>
                <c:pt idx="4">
                  <c:v>Cooling/vent</c:v>
                </c:pt>
                <c:pt idx="5">
                  <c:v>RF LL</c:v>
                </c:pt>
                <c:pt idx="6">
                  <c:v>mugef</c:v>
                </c:pt>
                <c:pt idx="7">
                  <c:v>access system</c:v>
                </c:pt>
                <c:pt idx="8">
                  <c:v>Magnets</c:v>
                </c:pt>
                <c:pt idx="9">
                  <c:v>MPS</c:v>
                </c:pt>
                <c:pt idx="10">
                  <c:v>soft</c:v>
                </c:pt>
                <c:pt idx="11">
                  <c:v>targets and dumps</c:v>
                </c:pt>
                <c:pt idx="12">
                  <c:v>instrumentation</c:v>
                </c:pt>
                <c:pt idx="13">
                  <c:v>OP</c:v>
                </c:pt>
                <c:pt idx="14">
                  <c:v>AUXPS</c:v>
                </c:pt>
                <c:pt idx="15">
                  <c:v>kickers</c:v>
                </c:pt>
                <c:pt idx="16">
                  <c:v>electricity</c:v>
                </c:pt>
                <c:pt idx="17">
                  <c:v>miscellaneous</c:v>
                </c:pt>
                <c:pt idx="18">
                  <c:v>computers</c:v>
                </c:pt>
                <c:pt idx="19">
                  <c:v>RF power</c:v>
                </c:pt>
              </c:strCache>
            </c:strRef>
          </c:cat>
          <c:val>
            <c:numRef>
              <c:f>Feuil1!$L$5:$L$24</c:f>
              <c:numCache>
                <c:formatCode>General</c:formatCode>
                <c:ptCount val="20"/>
                <c:pt idx="0">
                  <c:v>0.15740740740740741</c:v>
                </c:pt>
                <c:pt idx="1">
                  <c:v>3.6666666666666665</c:v>
                </c:pt>
                <c:pt idx="2">
                  <c:v>1.8518518518518517E-2</c:v>
                </c:pt>
                <c:pt idx="3">
                  <c:v>6.6666666666666666E-2</c:v>
                </c:pt>
                <c:pt idx="4">
                  <c:v>1.6296296296296295</c:v>
                </c:pt>
                <c:pt idx="5">
                  <c:v>0.20370370370370369</c:v>
                </c:pt>
                <c:pt idx="6">
                  <c:v>9.2592592592592587E-3</c:v>
                </c:pt>
                <c:pt idx="7">
                  <c:v>0.14814814814814814</c:v>
                </c:pt>
                <c:pt idx="8">
                  <c:v>3.7037037037037035E-2</c:v>
                </c:pt>
                <c:pt idx="9">
                  <c:v>0.57407407407407407</c:v>
                </c:pt>
                <c:pt idx="10">
                  <c:v>4.6296296296296294E-3</c:v>
                </c:pt>
                <c:pt idx="11">
                  <c:v>1.8518518518518517E-2</c:v>
                </c:pt>
                <c:pt idx="12">
                  <c:v>0.27777777777777779</c:v>
                </c:pt>
                <c:pt idx="13">
                  <c:v>1.8518518518518519</c:v>
                </c:pt>
                <c:pt idx="14">
                  <c:v>0.27777777777777779</c:v>
                </c:pt>
                <c:pt idx="15">
                  <c:v>1.4814814814814814</c:v>
                </c:pt>
                <c:pt idx="16">
                  <c:v>0.92592592592592593</c:v>
                </c:pt>
                <c:pt idx="17">
                  <c:v>0.18518518518518517</c:v>
                </c:pt>
                <c:pt idx="18">
                  <c:v>0.12962962962962962</c:v>
                </c:pt>
                <c:pt idx="19">
                  <c:v>0.62962962962962965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675200"/>
        <c:axId val="60676736"/>
      </c:barChart>
      <c:catAx>
        <c:axId val="60675200"/>
        <c:scaling>
          <c:orientation val="minMax"/>
        </c:scaling>
        <c:delete val="0"/>
        <c:axPos val="b"/>
        <c:majorTickMark val="out"/>
        <c:minorTickMark val="none"/>
        <c:tickLblPos val="nextTo"/>
        <c:crossAx val="60676736"/>
        <c:crosses val="autoZero"/>
        <c:auto val="1"/>
        <c:lblAlgn val="ctr"/>
        <c:lblOffset val="100"/>
        <c:noMultiLvlLbl val="0"/>
      </c:catAx>
      <c:valAx>
        <c:axId val="606767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0675200"/>
        <c:crosses val="autoZero"/>
        <c:crossBetween val="between"/>
      </c:valAx>
      <c:spPr>
        <a:noFill/>
      </c:spPr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CH" dirty="0"/>
              <a:t>CPS-</a:t>
            </a:r>
            <a:r>
              <a:rPr lang="fr-CH" baseline="0" dirty="0"/>
              <a:t> PSB-LINAC </a:t>
            </a:r>
            <a:r>
              <a:rPr lang="fr-CH" baseline="0" dirty="0" smtClean="0"/>
              <a:t>non-</a:t>
            </a:r>
            <a:r>
              <a:rPr lang="fr-CH" baseline="0" dirty="0" err="1" smtClean="0"/>
              <a:t>availability</a:t>
            </a:r>
            <a:r>
              <a:rPr lang="fr-CH" baseline="0" dirty="0" smtClean="0"/>
              <a:t> </a:t>
            </a:r>
            <a:r>
              <a:rPr lang="fr-CH" baseline="0" dirty="0"/>
              <a:t>in </a:t>
            </a:r>
            <a:r>
              <a:rPr lang="fr-CH" baseline="0" dirty="0" smtClean="0"/>
              <a:t>2012 (%)</a:t>
            </a:r>
            <a:endParaRPr lang="fr-CH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3"/>
          <c:order val="0"/>
          <c:tx>
            <c:v>LHC2012</c:v>
          </c:tx>
          <c:invertIfNegative val="0"/>
          <c:val>
            <c:numRef>
              <c:f>Feuil1!$F$26</c:f>
              <c:numCache>
                <c:formatCode>General</c:formatCode>
                <c:ptCount val="1"/>
                <c:pt idx="0">
                  <c:v>6.6792798353909459</c:v>
                </c:pt>
              </c:numCache>
            </c:numRef>
          </c:val>
        </c:ser>
        <c:ser>
          <c:idx val="4"/>
          <c:order val="1"/>
          <c:tx>
            <c:v>FT2012</c:v>
          </c:tx>
          <c:invertIfNegative val="0"/>
          <c:val>
            <c:numRef>
              <c:f>Feuil1!$I$25</c:f>
              <c:numCache>
                <c:formatCode>General</c:formatCode>
                <c:ptCount val="1"/>
                <c:pt idx="0">
                  <c:v>4.616413916146298</c:v>
                </c:pt>
              </c:numCache>
            </c:numRef>
          </c:val>
        </c:ser>
        <c:ser>
          <c:idx val="5"/>
          <c:order val="2"/>
          <c:tx>
            <c:v>CNGS2012</c:v>
          </c:tx>
          <c:invertIfNegative val="0"/>
          <c:val>
            <c:numRef>
              <c:f>Feuil1!$L$25</c:f>
              <c:numCache>
                <c:formatCode>General</c:formatCode>
                <c:ptCount val="1"/>
                <c:pt idx="0">
                  <c:v>5.8888888888888893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980224"/>
        <c:axId val="61080320"/>
      </c:barChart>
      <c:catAx>
        <c:axId val="60980224"/>
        <c:scaling>
          <c:orientation val="minMax"/>
        </c:scaling>
        <c:delete val="0"/>
        <c:axPos val="b"/>
        <c:majorTickMark val="none"/>
        <c:minorTickMark val="none"/>
        <c:tickLblPos val="nextTo"/>
        <c:crossAx val="61080320"/>
        <c:crosses val="autoZero"/>
        <c:auto val="1"/>
        <c:lblAlgn val="ctr"/>
        <c:lblOffset val="100"/>
        <c:noMultiLvlLbl val="0"/>
      </c:catAx>
      <c:valAx>
        <c:axId val="6108032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609802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CH" dirty="0" smtClean="0"/>
              <a:t>non-</a:t>
            </a:r>
            <a:r>
              <a:rPr lang="fr-CH" baseline="0" dirty="0" err="1" smtClean="0"/>
              <a:t>availability</a:t>
            </a:r>
            <a:r>
              <a:rPr lang="fr-CH" baseline="0" dirty="0" smtClean="0"/>
              <a:t> </a:t>
            </a:r>
            <a:r>
              <a:rPr lang="fr-CH" baseline="0" dirty="0"/>
              <a:t>for LHC beams (%)</a:t>
            </a:r>
            <a:endParaRPr lang="fr-CH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2011</c:v>
          </c:tx>
          <c:invertIfNegative val="0"/>
          <c:cat>
            <c:strRef>
              <c:f>Feuil1!$A$5:$A$25</c:f>
              <c:strCache>
                <c:ptCount val="21"/>
                <c:pt idx="0">
                  <c:v>timing</c:v>
                </c:pt>
                <c:pt idx="1">
                  <c:v>Vacuum</c:v>
                </c:pt>
                <c:pt idx="2">
                  <c:v>septa ZS</c:v>
                </c:pt>
                <c:pt idx="3">
                  <c:v>septa MST MSE</c:v>
                </c:pt>
                <c:pt idx="4">
                  <c:v>Cooling/vent</c:v>
                </c:pt>
                <c:pt idx="5">
                  <c:v>RF LL</c:v>
                </c:pt>
                <c:pt idx="6">
                  <c:v>mugef</c:v>
                </c:pt>
                <c:pt idx="7">
                  <c:v>access system</c:v>
                </c:pt>
                <c:pt idx="8">
                  <c:v>Magnets</c:v>
                </c:pt>
                <c:pt idx="9">
                  <c:v>MPS</c:v>
                </c:pt>
                <c:pt idx="10">
                  <c:v>soft</c:v>
                </c:pt>
                <c:pt idx="11">
                  <c:v>targets and dumps</c:v>
                </c:pt>
                <c:pt idx="12">
                  <c:v>instrumentation</c:v>
                </c:pt>
                <c:pt idx="13">
                  <c:v>OP</c:v>
                </c:pt>
                <c:pt idx="14">
                  <c:v>AUXPS</c:v>
                </c:pt>
                <c:pt idx="15">
                  <c:v>kickers</c:v>
                </c:pt>
                <c:pt idx="16">
                  <c:v>electricity</c:v>
                </c:pt>
                <c:pt idx="17">
                  <c:v>miscellaneous</c:v>
                </c:pt>
                <c:pt idx="18">
                  <c:v>computers</c:v>
                </c:pt>
                <c:pt idx="19">
                  <c:v>RF power</c:v>
                </c:pt>
                <c:pt idx="20">
                  <c:v>Injectors</c:v>
                </c:pt>
              </c:strCache>
            </c:strRef>
          </c:cat>
          <c:val>
            <c:numRef>
              <c:f>Feuil1!$C$5:$C$25</c:f>
              <c:numCache>
                <c:formatCode>0.00</c:formatCode>
                <c:ptCount val="21"/>
                <c:pt idx="0">
                  <c:v>2.0563716917337067E-2</c:v>
                </c:pt>
                <c:pt idx="1">
                  <c:v>7.2155182464731252E-2</c:v>
                </c:pt>
                <c:pt idx="2">
                  <c:v>6.4372741051649765E-2</c:v>
                </c:pt>
                <c:pt idx="3">
                  <c:v>6.4853678442345804E-3</c:v>
                </c:pt>
                <c:pt idx="4">
                  <c:v>9.3666200303136285E-2</c:v>
                </c:pt>
                <c:pt idx="5">
                  <c:v>0.66210504838521622</c:v>
                </c:pt>
                <c:pt idx="6">
                  <c:v>0</c:v>
                </c:pt>
                <c:pt idx="7">
                  <c:v>0.12702576658505305</c:v>
                </c:pt>
                <c:pt idx="8">
                  <c:v>0.73536784423458079</c:v>
                </c:pt>
                <c:pt idx="9">
                  <c:v>0.40056255100851118</c:v>
                </c:pt>
                <c:pt idx="10">
                  <c:v>0</c:v>
                </c:pt>
                <c:pt idx="11">
                  <c:v>6.7957910691383933E-2</c:v>
                </c:pt>
                <c:pt idx="12">
                  <c:v>1.3291360615599861E-2</c:v>
                </c:pt>
                <c:pt idx="13">
                  <c:v>0.57712486883525704</c:v>
                </c:pt>
                <c:pt idx="14">
                  <c:v>0.136046986125685</c:v>
                </c:pt>
                <c:pt idx="15">
                  <c:v>2.4507112043838171</c:v>
                </c:pt>
                <c:pt idx="16">
                  <c:v>0.10083653958260465</c:v>
                </c:pt>
                <c:pt idx="17">
                  <c:v>0.26232948583420779</c:v>
                </c:pt>
                <c:pt idx="18">
                  <c:v>0.22200361431736038</c:v>
                </c:pt>
                <c:pt idx="19">
                  <c:v>0.13944269558120553</c:v>
                </c:pt>
                <c:pt idx="20">
                  <c:v>4.2497376705141656</c:v>
                </c:pt>
              </c:numCache>
            </c:numRef>
          </c:val>
        </c:ser>
        <c:ser>
          <c:idx val="1"/>
          <c:order val="1"/>
          <c:tx>
            <c:v>2012</c:v>
          </c:tx>
          <c:invertIfNegative val="0"/>
          <c:cat>
            <c:strRef>
              <c:f>Feuil1!$A$5:$A$25</c:f>
              <c:strCache>
                <c:ptCount val="21"/>
                <c:pt idx="0">
                  <c:v>timing</c:v>
                </c:pt>
                <c:pt idx="1">
                  <c:v>Vacuum</c:v>
                </c:pt>
                <c:pt idx="2">
                  <c:v>septa ZS</c:v>
                </c:pt>
                <c:pt idx="3">
                  <c:v>septa MST MSE</c:v>
                </c:pt>
                <c:pt idx="4">
                  <c:v>Cooling/vent</c:v>
                </c:pt>
                <c:pt idx="5">
                  <c:v>RF LL</c:v>
                </c:pt>
                <c:pt idx="6">
                  <c:v>mugef</c:v>
                </c:pt>
                <c:pt idx="7">
                  <c:v>access system</c:v>
                </c:pt>
                <c:pt idx="8">
                  <c:v>Magnets</c:v>
                </c:pt>
                <c:pt idx="9">
                  <c:v>MPS</c:v>
                </c:pt>
                <c:pt idx="10">
                  <c:v>soft</c:v>
                </c:pt>
                <c:pt idx="11">
                  <c:v>targets and dumps</c:v>
                </c:pt>
                <c:pt idx="12">
                  <c:v>instrumentation</c:v>
                </c:pt>
                <c:pt idx="13">
                  <c:v>OP</c:v>
                </c:pt>
                <c:pt idx="14">
                  <c:v>AUXPS</c:v>
                </c:pt>
                <c:pt idx="15">
                  <c:v>kickers</c:v>
                </c:pt>
                <c:pt idx="16">
                  <c:v>electricity</c:v>
                </c:pt>
                <c:pt idx="17">
                  <c:v>miscellaneous</c:v>
                </c:pt>
                <c:pt idx="18">
                  <c:v>computers</c:v>
                </c:pt>
                <c:pt idx="19">
                  <c:v>RF power</c:v>
                </c:pt>
                <c:pt idx="20">
                  <c:v>Injectors</c:v>
                </c:pt>
              </c:strCache>
            </c:strRef>
          </c:cat>
          <c:val>
            <c:numRef>
              <c:f>Feuil1!$F$5:$F$25</c:f>
              <c:numCache>
                <c:formatCode>General</c:formatCode>
                <c:ptCount val="21"/>
                <c:pt idx="0">
                  <c:v>0</c:v>
                </c:pt>
                <c:pt idx="1">
                  <c:v>9.9358974358974353E-2</c:v>
                </c:pt>
                <c:pt idx="2">
                  <c:v>9.2307692307692316E-3</c:v>
                </c:pt>
                <c:pt idx="3">
                  <c:v>5.4059829059829052E-3</c:v>
                </c:pt>
                <c:pt idx="4">
                  <c:v>0.21100427350427353</c:v>
                </c:pt>
                <c:pt idx="5">
                  <c:v>9.732905982905983E-2</c:v>
                </c:pt>
                <c:pt idx="6">
                  <c:v>0</c:v>
                </c:pt>
                <c:pt idx="7">
                  <c:v>0.40623931623931619</c:v>
                </c:pt>
                <c:pt idx="8">
                  <c:v>7.6495726495726495E-3</c:v>
                </c:pt>
                <c:pt idx="9">
                  <c:v>0.16694444444444445</c:v>
                </c:pt>
                <c:pt idx="10">
                  <c:v>5.3055555555555557E-2</c:v>
                </c:pt>
                <c:pt idx="11">
                  <c:v>0</c:v>
                </c:pt>
                <c:pt idx="12">
                  <c:v>0.24995726495726497</c:v>
                </c:pt>
                <c:pt idx="13">
                  <c:v>0.38461538461538464</c:v>
                </c:pt>
                <c:pt idx="14">
                  <c:v>1.2200854700854699E-2</c:v>
                </c:pt>
                <c:pt idx="15">
                  <c:v>0.47521367521367519</c:v>
                </c:pt>
                <c:pt idx="16">
                  <c:v>0.24134615384615385</c:v>
                </c:pt>
                <c:pt idx="17">
                  <c:v>0.47521367521367519</c:v>
                </c:pt>
                <c:pt idx="18">
                  <c:v>0.13119658119658117</c:v>
                </c:pt>
                <c:pt idx="19">
                  <c:v>0.29482905982905977</c:v>
                </c:pt>
                <c:pt idx="20">
                  <c:v>3.6153846153846154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107584"/>
        <c:axId val="61109376"/>
      </c:barChart>
      <c:catAx>
        <c:axId val="61107584"/>
        <c:scaling>
          <c:orientation val="minMax"/>
        </c:scaling>
        <c:delete val="0"/>
        <c:axPos val="b"/>
        <c:majorTickMark val="none"/>
        <c:minorTickMark val="none"/>
        <c:tickLblPos val="nextTo"/>
        <c:crossAx val="61109376"/>
        <c:crosses val="autoZero"/>
        <c:auto val="1"/>
        <c:lblAlgn val="ctr"/>
        <c:lblOffset val="100"/>
        <c:noMultiLvlLbl val="0"/>
      </c:catAx>
      <c:valAx>
        <c:axId val="61109376"/>
        <c:scaling>
          <c:orientation val="minMax"/>
        </c:scaling>
        <c:delete val="0"/>
        <c:axPos val="l"/>
        <c:majorGridlines/>
        <c:numFmt formatCode="0.00" sourceLinked="1"/>
        <c:majorTickMark val="none"/>
        <c:minorTickMark val="none"/>
        <c:tickLblPos val="nextTo"/>
        <c:crossAx val="611075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0.4189</cdr:x>
      <cdr:y>0.32299</cdr:y>
    </cdr:from>
    <cdr:to>
      <cdr:x>0.43199</cdr:x>
      <cdr:y>0.6056</cdr:y>
    </cdr:to>
    <cdr:cxnSp macro="">
      <cdr:nvCxnSpPr>
        <cdr:cNvPr id="3" name="Connecteur droit avec flèche 2"/>
        <cdr:cNvCxnSpPr/>
      </cdr:nvCxnSpPr>
      <cdr:spPr>
        <a:xfrm xmlns:a="http://schemas.openxmlformats.org/drawingml/2006/main" flipV="1">
          <a:off x="2304256" y="1152128"/>
          <a:ext cx="72008" cy="100811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FF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0.45818</cdr:x>
      <cdr:y>0.26243</cdr:y>
    </cdr:from>
    <cdr:to>
      <cdr:x>0.52363</cdr:x>
      <cdr:y>0.6056</cdr:y>
    </cdr:to>
    <cdr:cxnSp macro="">
      <cdr:nvCxnSpPr>
        <cdr:cNvPr id="5" name="Connecteur droit avec flèche 4"/>
        <cdr:cNvCxnSpPr/>
      </cdr:nvCxnSpPr>
      <cdr:spPr>
        <a:xfrm xmlns:a="http://schemas.openxmlformats.org/drawingml/2006/main" flipV="1">
          <a:off x="2520280" y="936104"/>
          <a:ext cx="360040" cy="122413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FF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0.69231</cdr:x>
      <cdr:y>0.22325</cdr:y>
    </cdr:from>
    <cdr:to>
      <cdr:x>0.81441</cdr:x>
      <cdr:y>0.42575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5184576" y="100811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  <cdr:relSizeAnchor xmlns:cdr="http://schemas.openxmlformats.org/drawingml/2006/chartDrawing">
    <cdr:from>
      <cdr:x>0.71635</cdr:x>
      <cdr:y>0.29692</cdr:y>
    </cdr:from>
    <cdr:to>
      <cdr:x>0.74038</cdr:x>
      <cdr:y>0.41461</cdr:y>
    </cdr:to>
    <cdr:cxnSp macro="">
      <cdr:nvCxnSpPr>
        <cdr:cNvPr id="4" name="Connecteur droit avec flèche 3"/>
        <cdr:cNvCxnSpPr/>
      </cdr:nvCxnSpPr>
      <cdr:spPr>
        <a:xfrm xmlns:a="http://schemas.openxmlformats.org/drawingml/2006/main" flipH="1">
          <a:off x="5364596" y="1340787"/>
          <a:ext cx="180020" cy="531421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FF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0.68812</cdr:x>
      <cdr:y>0.67664</cdr:y>
    </cdr:from>
    <cdr:to>
      <cdr:x>0.73187</cdr:x>
      <cdr:y>0.9312</cdr:y>
    </cdr:to>
    <cdr:sp macro="" textlink="">
      <cdr:nvSpPr>
        <cdr:cNvPr id="2" name="Ellipse 1"/>
        <cdr:cNvSpPr/>
      </cdr:nvSpPr>
      <cdr:spPr>
        <a:xfrm xmlns:a="http://schemas.openxmlformats.org/drawingml/2006/main">
          <a:off x="5662972" y="3062436"/>
          <a:ext cx="360040" cy="1152128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r-FR" dirty="0"/>
        </a:p>
      </cdr:txBody>
    </cdr:sp>
  </cdr:relSizeAnchor>
  <cdr:relSizeAnchor xmlns:cdr="http://schemas.openxmlformats.org/drawingml/2006/chartDrawing">
    <cdr:from>
      <cdr:x>0.16998</cdr:x>
      <cdr:y>0.06996</cdr:y>
    </cdr:from>
    <cdr:to>
      <cdr:x>0.28109</cdr:x>
      <cdr:y>0.27199</cdr:y>
    </cdr:to>
    <cdr:sp macro="" textlink="">
      <cdr:nvSpPr>
        <cdr:cNvPr id="4" name="ZoneTexte 3"/>
        <cdr:cNvSpPr txBox="1"/>
      </cdr:nvSpPr>
      <cdr:spPr>
        <a:xfrm xmlns:a="http://schemas.openxmlformats.org/drawingml/2006/main">
          <a:off x="1398853" y="31663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  <cdr:relSizeAnchor xmlns:cdr="http://schemas.openxmlformats.org/drawingml/2006/chartDrawing">
    <cdr:from>
      <cdr:x>0.14125</cdr:x>
      <cdr:y>0.10178</cdr:y>
    </cdr:from>
    <cdr:to>
      <cdr:x>0.15533</cdr:x>
      <cdr:y>0.14258</cdr:y>
    </cdr:to>
    <cdr:cxnSp macro="">
      <cdr:nvCxnSpPr>
        <cdr:cNvPr id="6" name="Connecteur droit avec flèche 5"/>
        <cdr:cNvCxnSpPr/>
      </cdr:nvCxnSpPr>
      <cdr:spPr>
        <a:xfrm xmlns:a="http://schemas.openxmlformats.org/drawingml/2006/main" flipH="1">
          <a:off x="1162472" y="460648"/>
          <a:ext cx="115838" cy="18466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FF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0.64875</cdr:x>
      <cdr:y>0.40125</cdr:y>
    </cdr:from>
    <cdr:to>
      <cdr:x>0.86749</cdr:x>
      <cdr:y>0.77</cdr:y>
    </cdr:to>
    <cdr:cxnSp macro="">
      <cdr:nvCxnSpPr>
        <cdr:cNvPr id="9" name="Connecteur droit avec flèche 8"/>
        <cdr:cNvCxnSpPr/>
      </cdr:nvCxnSpPr>
      <cdr:spPr>
        <a:xfrm xmlns:a="http://schemas.openxmlformats.org/drawingml/2006/main">
          <a:off x="5338936" y="1816026"/>
          <a:ext cx="1800200" cy="1668958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FF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0.85875</cdr:x>
      <cdr:y>0.73818</cdr:y>
    </cdr:from>
    <cdr:to>
      <cdr:x>0.90249</cdr:x>
      <cdr:y>0.97683</cdr:y>
    </cdr:to>
    <cdr:sp macro="" textlink="">
      <cdr:nvSpPr>
        <cdr:cNvPr id="10" name="Ellipse 9"/>
        <cdr:cNvSpPr/>
      </cdr:nvSpPr>
      <cdr:spPr>
        <a:xfrm xmlns:a="http://schemas.openxmlformats.org/drawingml/2006/main">
          <a:off x="7067128" y="3340968"/>
          <a:ext cx="360040" cy="108012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fr-FR" dirty="0"/>
        </a:p>
      </cdr:txBody>
    </cdr:sp>
  </cdr:relSizeAnchor>
  <cdr:relSizeAnchor xmlns:cdr="http://schemas.openxmlformats.org/drawingml/2006/chartDrawing">
    <cdr:from>
      <cdr:x>0.73386</cdr:x>
      <cdr:y>0.73818</cdr:y>
    </cdr:from>
    <cdr:to>
      <cdr:x>0.77761</cdr:x>
      <cdr:y>0.91319</cdr:y>
    </cdr:to>
    <cdr:sp macro="" textlink="">
      <cdr:nvSpPr>
        <cdr:cNvPr id="12" name="Ellipse 11"/>
        <cdr:cNvSpPr/>
      </cdr:nvSpPr>
      <cdr:spPr>
        <a:xfrm xmlns:a="http://schemas.openxmlformats.org/drawingml/2006/main">
          <a:off x="6039398" y="3340968"/>
          <a:ext cx="360040" cy="792088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00B05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fr-FR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4335-6105-467C-B622-D0647937C581}" type="datetimeFigureOut">
              <a:rPr lang="en-GB" smtClean="0"/>
              <a:t>28/11/2013</a:t>
            </a:fld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081D9-91E5-4B73-8ACA-8C138791BB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7901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4335-6105-467C-B622-D0647937C581}" type="datetimeFigureOut">
              <a:rPr lang="en-GB" smtClean="0"/>
              <a:t>28/11/2013</a:t>
            </a:fld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081D9-91E5-4B73-8ACA-8C138791BB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8284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4335-6105-467C-B622-D0647937C581}" type="datetimeFigureOut">
              <a:rPr lang="en-GB" smtClean="0"/>
              <a:t>28/11/2013</a:t>
            </a:fld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081D9-91E5-4B73-8ACA-8C138791BB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904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4335-6105-467C-B622-D0647937C581}" type="datetimeFigureOut">
              <a:rPr lang="en-GB" smtClean="0"/>
              <a:t>28/11/2013</a:t>
            </a:fld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081D9-91E5-4B73-8ACA-8C138791BB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577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4335-6105-467C-B622-D0647937C581}" type="datetimeFigureOut">
              <a:rPr lang="en-GB" smtClean="0"/>
              <a:t>28/11/2013</a:t>
            </a:fld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081D9-91E5-4B73-8ACA-8C138791BB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013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4335-6105-467C-B622-D0647937C581}" type="datetimeFigureOut">
              <a:rPr lang="en-GB" smtClean="0"/>
              <a:t>28/11/2013</a:t>
            </a:fld>
            <a:endParaRPr lang="en-GB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081D9-91E5-4B73-8ACA-8C138791BB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673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4335-6105-467C-B622-D0647937C581}" type="datetimeFigureOut">
              <a:rPr lang="en-GB" smtClean="0"/>
              <a:t>28/11/2013</a:t>
            </a:fld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081D9-91E5-4B73-8ACA-8C138791BB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5720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4335-6105-467C-B622-D0647937C581}" type="datetimeFigureOut">
              <a:rPr lang="en-GB" smtClean="0"/>
              <a:t>28/11/2013</a:t>
            </a:fld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081D9-91E5-4B73-8ACA-8C138791BB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9401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4335-6105-467C-B622-D0647937C581}" type="datetimeFigureOut">
              <a:rPr lang="en-GB" smtClean="0"/>
              <a:t>28/11/2013</a:t>
            </a:fld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081D9-91E5-4B73-8ACA-8C138791BB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8672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4335-6105-467C-B622-D0647937C581}" type="datetimeFigureOut">
              <a:rPr lang="en-GB" smtClean="0"/>
              <a:t>28/11/2013</a:t>
            </a:fld>
            <a:endParaRPr lang="en-GB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081D9-91E5-4B73-8ACA-8C138791BB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0139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4335-6105-467C-B622-D0647937C581}" type="datetimeFigureOut">
              <a:rPr lang="en-GB" smtClean="0"/>
              <a:t>28/11/2013</a:t>
            </a:fld>
            <a:endParaRPr lang="en-GB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081D9-91E5-4B73-8ACA-8C138791BB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556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E4335-6105-467C-B622-D0647937C581}" type="datetimeFigureOut">
              <a:rPr lang="en-GB" smtClean="0"/>
              <a:t>28/11/2013</a:t>
            </a:fld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081D9-91E5-4B73-8ACA-8C138791BBF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5784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SPS availability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K. Cornelis</a:t>
            </a:r>
          </a:p>
          <a:p>
            <a:endParaRPr lang="en-GB" dirty="0"/>
          </a:p>
          <a:p>
            <a:r>
              <a:rPr lang="en-GB" sz="2200" dirty="0" smtClean="0"/>
              <a:t>Acknowledgments : A. Rey and J. Fleuret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827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Fault statistics for CNGS 2009-2012</a:t>
            </a:r>
            <a:endParaRPr lang="en-GB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0799576"/>
              </p:ext>
            </p:extLst>
          </p:nvPr>
        </p:nvGraphicFramePr>
        <p:xfrm>
          <a:off x="467544" y="155679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Ellipse 4"/>
          <p:cNvSpPr/>
          <p:nvPr/>
        </p:nvSpPr>
        <p:spPr>
          <a:xfrm>
            <a:off x="7668344" y="1644824"/>
            <a:ext cx="504056" cy="38164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865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CNGS- fault statistics (injectors excluded)</a:t>
            </a:r>
            <a:endParaRPr lang="en-GB" dirty="0"/>
          </a:p>
        </p:txBody>
      </p:sp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8571581"/>
              </p:ext>
            </p:extLst>
          </p:nvPr>
        </p:nvGraphicFramePr>
        <p:xfrm>
          <a:off x="467544" y="1772816"/>
          <a:ext cx="7488832" cy="4515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Ellipse 4"/>
          <p:cNvSpPr/>
          <p:nvPr/>
        </p:nvSpPr>
        <p:spPr>
          <a:xfrm>
            <a:off x="6876256" y="3645024"/>
            <a:ext cx="504056" cy="19442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Ellipse 5"/>
          <p:cNvSpPr/>
          <p:nvPr/>
        </p:nvSpPr>
        <p:spPr>
          <a:xfrm>
            <a:off x="5004048" y="1916832"/>
            <a:ext cx="360040" cy="43204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7524328" y="1986955"/>
            <a:ext cx="1440160" cy="523220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Reliability of RF power improves </a:t>
            </a:r>
            <a:endParaRPr lang="en-GB" sz="1400" dirty="0"/>
          </a:p>
        </p:txBody>
      </p:sp>
      <p:cxnSp>
        <p:nvCxnSpPr>
          <p:cNvPr id="9" name="Connecteur droit avec flèche 8"/>
          <p:cNvCxnSpPr>
            <a:stCxn id="7" idx="2"/>
          </p:cNvCxnSpPr>
          <p:nvPr/>
        </p:nvCxnSpPr>
        <p:spPr>
          <a:xfrm flipH="1">
            <a:off x="7236296" y="2510175"/>
            <a:ext cx="1008112" cy="12068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724128" y="1247855"/>
            <a:ext cx="324036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Effect of LHC on other users : LHC access preparation , </a:t>
            </a:r>
            <a:r>
              <a:rPr lang="en-GB" sz="1400" dirty="0"/>
              <a:t>s</a:t>
            </a:r>
            <a:r>
              <a:rPr lang="en-GB" sz="1400" dirty="0" smtClean="0"/>
              <a:t>uper-cycle changes</a:t>
            </a:r>
            <a:endParaRPr lang="en-GB" sz="1400" dirty="0"/>
          </a:p>
        </p:txBody>
      </p:sp>
      <p:cxnSp>
        <p:nvCxnSpPr>
          <p:cNvPr id="15" name="Connecteur droit avec flèche 14"/>
          <p:cNvCxnSpPr/>
          <p:nvPr/>
        </p:nvCxnSpPr>
        <p:spPr>
          <a:xfrm flipH="1">
            <a:off x="5364088" y="1771075"/>
            <a:ext cx="360040" cy="2158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>
            <a:off x="5652120" y="3645024"/>
            <a:ext cx="360040" cy="25202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ZoneTexte 9"/>
          <p:cNvSpPr txBox="1"/>
          <p:nvPr/>
        </p:nvSpPr>
        <p:spPr>
          <a:xfrm>
            <a:off x="5452366" y="2564677"/>
            <a:ext cx="1891942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Outgassing E-cloud.</a:t>
            </a:r>
          </a:p>
          <a:p>
            <a:r>
              <a:rPr lang="en-GB" sz="1400" dirty="0" smtClean="0"/>
              <a:t>Rise-time more critical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91837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2012 for LHC, FT and CNGS</a:t>
            </a:r>
            <a:endParaRPr lang="en-GB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449536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1735510" y="1685439"/>
            <a:ext cx="134517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TT20 + RING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1907704" y="3573016"/>
            <a:ext cx="59343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Ring</a:t>
            </a:r>
            <a:endParaRPr lang="en-GB" dirty="0"/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1735510" y="3942348"/>
            <a:ext cx="172194" cy="1347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4788024" y="2492896"/>
            <a:ext cx="1888594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Interventions adapted to LHC filling </a:t>
            </a:r>
            <a:endParaRPr lang="en-GB" dirty="0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5732321" y="3416226"/>
            <a:ext cx="567871" cy="12369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6221517" y="6093296"/>
            <a:ext cx="2922483" cy="6463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LHC also suffers from power</a:t>
            </a:r>
          </a:p>
          <a:p>
            <a:r>
              <a:rPr lang="en-GB" dirty="0" smtClean="0"/>
              <a:t>cuts</a:t>
            </a:r>
            <a:endParaRPr lang="en-GB" dirty="0"/>
          </a:p>
        </p:txBody>
      </p:sp>
      <p:cxnSp>
        <p:nvCxnSpPr>
          <p:cNvPr id="15" name="Connecteur droit avec flèche 14"/>
          <p:cNvCxnSpPr/>
          <p:nvPr/>
        </p:nvCxnSpPr>
        <p:spPr>
          <a:xfrm flipH="1" flipV="1">
            <a:off x="6676618" y="5733256"/>
            <a:ext cx="55622" cy="36004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2854345" y="4078373"/>
            <a:ext cx="181940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Target ventilation</a:t>
            </a:r>
            <a:endParaRPr lang="en-GB" dirty="0"/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2699792" y="4447705"/>
            <a:ext cx="526867" cy="3494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H="1">
            <a:off x="4283968" y="3416226"/>
            <a:ext cx="1448353" cy="181297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5643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injector availabilities</a:t>
            </a:r>
            <a:endParaRPr lang="en-GB" dirty="0"/>
          </a:p>
        </p:txBody>
      </p:sp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4212637"/>
              </p:ext>
            </p:extLst>
          </p:nvPr>
        </p:nvGraphicFramePr>
        <p:xfrm>
          <a:off x="1187624" y="2636912"/>
          <a:ext cx="6192688" cy="3586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1043608" y="2060848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SPS injector chain counts for 40% to 60% of the total faults.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49238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</a:t>
            </a:r>
            <a:r>
              <a:rPr lang="en-GB" dirty="0" smtClean="0"/>
              <a:t>beams in </a:t>
            </a:r>
            <a:r>
              <a:rPr lang="en-GB" dirty="0" smtClean="0"/>
              <a:t>2011 and 2012</a:t>
            </a:r>
            <a:endParaRPr lang="en-GB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6646602"/>
              </p:ext>
            </p:extLst>
          </p:nvPr>
        </p:nvGraphicFramePr>
        <p:xfrm>
          <a:off x="539552" y="141277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2771800" y="6055413"/>
            <a:ext cx="4557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Availability for LHC 2011 </a:t>
            </a:r>
            <a:r>
              <a:rPr lang="en-GB" dirty="0" smtClean="0"/>
              <a:t>: 90 %      2012: 93.3%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601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Availability improvement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Magnets</a:t>
            </a:r>
          </a:p>
          <a:p>
            <a:pPr lvl="1"/>
            <a:r>
              <a:rPr lang="en-GB" dirty="0" smtClean="0"/>
              <a:t>About 10 to 15 (suspected) magnets are changed every year as a preventive measure.</a:t>
            </a:r>
          </a:p>
          <a:p>
            <a:pPr lvl="1"/>
            <a:r>
              <a:rPr lang="en-GB" dirty="0"/>
              <a:t> </a:t>
            </a:r>
            <a:r>
              <a:rPr lang="en-GB" dirty="0" smtClean="0"/>
              <a:t>Magnet refurbishment campaign in 2007-2009  to avoid water leaks and to make repairs in situ easier.</a:t>
            </a:r>
          </a:p>
          <a:p>
            <a:r>
              <a:rPr lang="en-GB" dirty="0" smtClean="0"/>
              <a:t>RF power : maintenance program and spare policy improved availability with high intensity beams.</a:t>
            </a:r>
          </a:p>
          <a:p>
            <a:r>
              <a:rPr lang="en-GB" dirty="0" smtClean="0"/>
              <a:t>18 kV cables renewed during LS1</a:t>
            </a:r>
          </a:p>
          <a:p>
            <a:r>
              <a:rPr lang="en-GB" dirty="0"/>
              <a:t>P</a:t>
            </a:r>
            <a:r>
              <a:rPr lang="en-GB" dirty="0" smtClean="0"/>
              <a:t>rocedures and sequencers optimised to reduce down time due to operations (improvement since 2011).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3011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SPS availability around 80% for CNGS and FT beams.</a:t>
            </a:r>
          </a:p>
          <a:p>
            <a:r>
              <a:rPr lang="en-GB" dirty="0" smtClean="0"/>
              <a:t>Availability for LHC beams &gt; 90%.</a:t>
            </a:r>
          </a:p>
          <a:p>
            <a:r>
              <a:rPr lang="en-GB" dirty="0" smtClean="0"/>
              <a:t>Interventions can be scheduled when LHC does not need beam.</a:t>
            </a:r>
          </a:p>
          <a:p>
            <a:r>
              <a:rPr lang="en-GB" dirty="0"/>
              <a:t> </a:t>
            </a:r>
            <a:r>
              <a:rPr lang="en-GB" dirty="0" smtClean="0"/>
              <a:t>Since 2009 more beam time lost due to operations (especially on CNGS).</a:t>
            </a:r>
          </a:p>
          <a:p>
            <a:r>
              <a:rPr lang="en-GB" dirty="0"/>
              <a:t>The SPS injector chain counts for 40% to 60% of the total </a:t>
            </a:r>
            <a:r>
              <a:rPr lang="en-GB" dirty="0" smtClean="0"/>
              <a:t>faults.</a:t>
            </a:r>
          </a:p>
          <a:p>
            <a:r>
              <a:rPr lang="en-GB" dirty="0" smtClean="0"/>
              <a:t>Improvement visible for both SPS and its injectors since 2009.</a:t>
            </a:r>
          </a:p>
          <a:p>
            <a:r>
              <a:rPr lang="en-GB" dirty="0" smtClean="0"/>
              <a:t>Continued effort to improve availability of critical systems (RF, Kickers, Magnets, OP, …)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92277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</a:t>
            </a:r>
            <a:r>
              <a:rPr lang="en-GB" dirty="0" smtClean="0"/>
              <a:t>ontent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SPS statistics : how it is done?</a:t>
            </a:r>
          </a:p>
          <a:p>
            <a:r>
              <a:rPr lang="en-GB" dirty="0" smtClean="0"/>
              <a:t>Fixed Target and CNGS statistics.</a:t>
            </a:r>
          </a:p>
          <a:p>
            <a:r>
              <a:rPr lang="en-GB" dirty="0" smtClean="0"/>
              <a:t>CNGS faults evolution.</a:t>
            </a:r>
          </a:p>
          <a:p>
            <a:r>
              <a:rPr lang="en-GB" dirty="0" smtClean="0"/>
              <a:t>LHC availability versus FT and CNGS</a:t>
            </a:r>
          </a:p>
          <a:p>
            <a:r>
              <a:rPr lang="en-GB" dirty="0" smtClean="0"/>
              <a:t>Availability improvement.</a:t>
            </a:r>
          </a:p>
          <a:p>
            <a:r>
              <a:rPr lang="en-GB" dirty="0" smtClean="0"/>
              <a:t>Summary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7030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Automatic beam absence in logbook for FT and CNGS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 </a:t>
            </a:r>
            <a:r>
              <a:rPr lang="en-GB" dirty="0" smtClean="0"/>
              <a:t>When beam intensity on FT or CNGS is below a fixed value, the BCT sends a “no beam” signal to the logbook.</a:t>
            </a:r>
          </a:p>
          <a:p>
            <a:r>
              <a:rPr lang="en-GB" dirty="0" smtClean="0"/>
              <a:t>A no beam comment is inserted in the logbook and an “event” is created in the ‘End of Shift </a:t>
            </a:r>
            <a:r>
              <a:rPr lang="en-GB" dirty="0"/>
              <a:t>L</a:t>
            </a:r>
            <a:r>
              <a:rPr lang="en-GB" dirty="0" smtClean="0"/>
              <a:t>og’.</a:t>
            </a:r>
          </a:p>
          <a:p>
            <a:r>
              <a:rPr lang="en-GB" dirty="0" smtClean="0"/>
              <a:t>When beam comes back the “event” is closed and the beam back comment is inserted in the logbook.</a:t>
            </a:r>
          </a:p>
          <a:p>
            <a:r>
              <a:rPr lang="en-GB" dirty="0" smtClean="0"/>
              <a:t> The operator has to add pre-defined  fault labels to every event in the ‘End of Shift </a:t>
            </a:r>
            <a:r>
              <a:rPr lang="en-GB" dirty="0"/>
              <a:t>L</a:t>
            </a:r>
            <a:r>
              <a:rPr lang="en-GB" dirty="0" smtClean="0"/>
              <a:t>og’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0884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Fault insertion</a:t>
            </a:r>
            <a:endParaRPr lang="en-GB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784"/>
            <a:ext cx="8219256" cy="4752528"/>
          </a:xfrm>
        </p:spPr>
      </p:pic>
    </p:spTree>
    <p:extLst>
      <p:ext uri="{BB962C8B-B14F-4D97-AF65-F5344CB8AC3E}">
        <p14:creationId xmlns:p14="http://schemas.microsoft.com/office/powerpoint/2010/main" val="732939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Fault Insertion</a:t>
            </a:r>
            <a:endParaRPr lang="en-GB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29250"/>
            <a:ext cx="8229600" cy="4067863"/>
          </a:xfrm>
        </p:spPr>
      </p:pic>
    </p:spTree>
    <p:extLst>
      <p:ext uri="{BB962C8B-B14F-4D97-AF65-F5344CB8AC3E}">
        <p14:creationId xmlns:p14="http://schemas.microsoft.com/office/powerpoint/2010/main" val="3571978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Fault </a:t>
            </a:r>
            <a:r>
              <a:rPr lang="en-GB" dirty="0" smtClean="0"/>
              <a:t>statistics </a:t>
            </a:r>
            <a:r>
              <a:rPr lang="en-GB" dirty="0" smtClean="0"/>
              <a:t>can be extracted for any interval shorter than 365 days. </a:t>
            </a:r>
            <a:endParaRPr lang="en-GB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05781"/>
            <a:ext cx="8229600" cy="4114800"/>
          </a:xfrm>
        </p:spPr>
      </p:pic>
    </p:spTree>
    <p:extLst>
      <p:ext uri="{BB962C8B-B14F-4D97-AF65-F5344CB8AC3E}">
        <p14:creationId xmlns:p14="http://schemas.microsoft.com/office/powerpoint/2010/main" val="788628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Availability and Fault Statistics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Automatic insertion makes </a:t>
            </a:r>
            <a:r>
              <a:rPr lang="en-GB" dirty="0" smtClean="0"/>
              <a:t>the availability </a:t>
            </a:r>
            <a:r>
              <a:rPr lang="en-GB" dirty="0" smtClean="0"/>
              <a:t>calculations and fault statistics very reliable on FT and CNGS.</a:t>
            </a:r>
          </a:p>
          <a:p>
            <a:r>
              <a:rPr lang="en-GB" dirty="0" smtClean="0"/>
              <a:t>Automatic insertion for LHC beams is not straight forward. An LHC filling cycle without beam can be normal.</a:t>
            </a:r>
          </a:p>
          <a:p>
            <a:r>
              <a:rPr lang="en-GB" dirty="0" smtClean="0"/>
              <a:t>LHC-beam statistics are to be taken with a large error margin.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1611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SPS availability for FT over long period </a:t>
            </a:r>
            <a:endParaRPr lang="en-GB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240" y="2064861"/>
            <a:ext cx="5303520" cy="3596640"/>
          </a:xfrm>
        </p:spPr>
      </p:pic>
      <p:cxnSp>
        <p:nvCxnSpPr>
          <p:cNvPr id="5" name="Connecteur droit avec flèche 4"/>
          <p:cNvCxnSpPr/>
          <p:nvPr/>
        </p:nvCxnSpPr>
        <p:spPr>
          <a:xfrm>
            <a:off x="3628686" y="1988840"/>
            <a:ext cx="223234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6228184" y="1988840"/>
            <a:ext cx="288032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3165536" y="1556792"/>
            <a:ext cx="1155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LEP effect </a:t>
            </a:r>
            <a:endParaRPr lang="en-GB" dirty="0"/>
          </a:p>
        </p:txBody>
      </p:sp>
      <p:sp>
        <p:nvSpPr>
          <p:cNvPr id="15" name="ZoneTexte 14"/>
          <p:cNvSpPr txBox="1"/>
          <p:nvPr/>
        </p:nvSpPr>
        <p:spPr>
          <a:xfrm>
            <a:off x="6372200" y="1556792"/>
            <a:ext cx="1885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CNGS + LHC effect</a:t>
            </a:r>
            <a:endParaRPr lang="en-GB" dirty="0"/>
          </a:p>
        </p:txBody>
      </p:sp>
      <p:cxnSp>
        <p:nvCxnSpPr>
          <p:cNvPr id="18" name="Connecteur droit avec flèche 17"/>
          <p:cNvCxnSpPr/>
          <p:nvPr/>
        </p:nvCxnSpPr>
        <p:spPr>
          <a:xfrm flipH="1">
            <a:off x="2915816" y="1988840"/>
            <a:ext cx="576064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6119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Evolution of CNGS availability since 2007</a:t>
            </a:r>
            <a:endParaRPr lang="en-GB" dirty="0"/>
          </a:p>
        </p:txBody>
      </p:sp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0584120"/>
              </p:ext>
            </p:extLst>
          </p:nvPr>
        </p:nvGraphicFramePr>
        <p:xfrm>
          <a:off x="827584" y="1700808"/>
          <a:ext cx="705678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Connecteur droit avec flèche 5"/>
          <p:cNvCxnSpPr/>
          <p:nvPr/>
        </p:nvCxnSpPr>
        <p:spPr>
          <a:xfrm flipH="1" flipV="1">
            <a:off x="3131840" y="3429001"/>
            <a:ext cx="432048" cy="87205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2627784" y="4301060"/>
            <a:ext cx="2297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Improved RF power maintenance 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7699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</TotalTime>
  <Words>520</Words>
  <Application>Microsoft Office PowerPoint</Application>
  <PresentationFormat>Affichage à l'écran (4:3)</PresentationFormat>
  <Paragraphs>70</Paragraphs>
  <Slides>16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Thème Office</vt:lpstr>
      <vt:lpstr>SPS availability</vt:lpstr>
      <vt:lpstr>Content</vt:lpstr>
      <vt:lpstr>Automatic beam absence in logbook for FT and CNGS</vt:lpstr>
      <vt:lpstr>Fault insertion</vt:lpstr>
      <vt:lpstr>Fault Insertion</vt:lpstr>
      <vt:lpstr>Fault statistics can be extracted for any interval shorter than 365 days. </vt:lpstr>
      <vt:lpstr>Availability and Fault Statistics</vt:lpstr>
      <vt:lpstr>SPS availability for FT over long period </vt:lpstr>
      <vt:lpstr>Evolution of CNGS availability since 2007</vt:lpstr>
      <vt:lpstr>Fault statistics for CNGS 2009-2012</vt:lpstr>
      <vt:lpstr>CNGS- fault statistics (injectors excluded)</vt:lpstr>
      <vt:lpstr>2012 for LHC, FT and CNGS</vt:lpstr>
      <vt:lpstr>SPS injector availabilities</vt:lpstr>
      <vt:lpstr>LHC beams in 2011 and 2012</vt:lpstr>
      <vt:lpstr>Availability improvement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 availability</dc:title>
  <dc:creator>Karel</dc:creator>
  <cp:lastModifiedBy>Karel</cp:lastModifiedBy>
  <cp:revision>39</cp:revision>
  <dcterms:created xsi:type="dcterms:W3CDTF">2013-11-25T11:07:47Z</dcterms:created>
  <dcterms:modified xsi:type="dcterms:W3CDTF">2013-11-28T12:46:16Z</dcterms:modified>
</cp:coreProperties>
</file>