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1"/>
  </p:notesMasterIdLst>
  <p:sldIdLst>
    <p:sldId id="281" r:id="rId2"/>
    <p:sldId id="286" r:id="rId3"/>
    <p:sldId id="278" r:id="rId4"/>
    <p:sldId id="274" r:id="rId5"/>
    <p:sldId id="280" r:id="rId6"/>
    <p:sldId id="279" r:id="rId7"/>
    <p:sldId id="271" r:id="rId8"/>
    <p:sldId id="259" r:id="rId9"/>
    <p:sldId id="262" r:id="rId10"/>
    <p:sldId id="282" r:id="rId11"/>
    <p:sldId id="287" r:id="rId12"/>
    <p:sldId id="288" r:id="rId13"/>
    <p:sldId id="289" r:id="rId14"/>
    <p:sldId id="283" r:id="rId15"/>
    <p:sldId id="293" r:id="rId16"/>
    <p:sldId id="301" r:id="rId17"/>
    <p:sldId id="300" r:id="rId18"/>
    <p:sldId id="299" r:id="rId19"/>
    <p:sldId id="284" r:id="rId20"/>
    <p:sldId id="297" r:id="rId21"/>
    <p:sldId id="285" r:id="rId22"/>
    <p:sldId id="291" r:id="rId23"/>
    <p:sldId id="290" r:id="rId24"/>
    <p:sldId id="294" r:id="rId25"/>
    <p:sldId id="295" r:id="rId26"/>
    <p:sldId id="296" r:id="rId27"/>
    <p:sldId id="302" r:id="rId28"/>
    <p:sldId id="303" r:id="rId29"/>
    <p:sldId id="304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esen" initials="m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17" autoAdjust="0"/>
    <p:restoredTop sz="97258" autoAdjust="0"/>
  </p:normalViewPr>
  <p:slideViewPr>
    <p:cSldViewPr snapToGrid="0" snapToObjects="1">
      <p:cViewPr varScale="1">
        <p:scale>
          <a:sx n="104" d="100"/>
          <a:sy n="104" d="100"/>
        </p:scale>
        <p:origin x="-96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invertIfNegative val="0"/>
          <c:cat>
            <c:numRef>
              <c:f>Sheet1!$C$11:$C$42</c:f>
              <c:numCache>
                <c:formatCode>General</c:formatCode>
                <c:ptCount val="32"/>
                <c:pt idx="0">
                  <c:v>17</c:v>
                </c:pt>
                <c:pt idx="1">
                  <c:v>18</c:v>
                </c:pt>
                <c:pt idx="2">
                  <c:v>19</c:v>
                </c:pt>
                <c:pt idx="3">
                  <c:v>20</c:v>
                </c:pt>
                <c:pt idx="4">
                  <c:v>21</c:v>
                </c:pt>
                <c:pt idx="5">
                  <c:v>22</c:v>
                </c:pt>
                <c:pt idx="6">
                  <c:v>23</c:v>
                </c:pt>
                <c:pt idx="7">
                  <c:v>24</c:v>
                </c:pt>
                <c:pt idx="8">
                  <c:v>25</c:v>
                </c:pt>
                <c:pt idx="9">
                  <c:v>26</c:v>
                </c:pt>
                <c:pt idx="10">
                  <c:v>27</c:v>
                </c:pt>
                <c:pt idx="11">
                  <c:v>28</c:v>
                </c:pt>
                <c:pt idx="12">
                  <c:v>29</c:v>
                </c:pt>
                <c:pt idx="13">
                  <c:v>30</c:v>
                </c:pt>
                <c:pt idx="14">
                  <c:v>31</c:v>
                </c:pt>
                <c:pt idx="15">
                  <c:v>32</c:v>
                </c:pt>
                <c:pt idx="16">
                  <c:v>33</c:v>
                </c:pt>
                <c:pt idx="17">
                  <c:v>34</c:v>
                </c:pt>
                <c:pt idx="18">
                  <c:v>35</c:v>
                </c:pt>
                <c:pt idx="19">
                  <c:v>36</c:v>
                </c:pt>
                <c:pt idx="20">
                  <c:v>37</c:v>
                </c:pt>
                <c:pt idx="21">
                  <c:v>38</c:v>
                </c:pt>
                <c:pt idx="22">
                  <c:v>39</c:v>
                </c:pt>
                <c:pt idx="23">
                  <c:v>40</c:v>
                </c:pt>
                <c:pt idx="24">
                  <c:v>41</c:v>
                </c:pt>
                <c:pt idx="25">
                  <c:v>42</c:v>
                </c:pt>
                <c:pt idx="26">
                  <c:v>43</c:v>
                </c:pt>
                <c:pt idx="27">
                  <c:v>44</c:v>
                </c:pt>
                <c:pt idx="28">
                  <c:v>45</c:v>
                </c:pt>
                <c:pt idx="29">
                  <c:v>46</c:v>
                </c:pt>
                <c:pt idx="30">
                  <c:v>47</c:v>
                </c:pt>
                <c:pt idx="31">
                  <c:v>48</c:v>
                </c:pt>
              </c:numCache>
            </c:numRef>
          </c:cat>
          <c:val>
            <c:numRef>
              <c:f>Sheet1!$J$11:$J$42</c:f>
              <c:numCache>
                <c:formatCode>General</c:formatCode>
                <c:ptCount val="32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8</c:v>
                </c:pt>
                <c:pt idx="4">
                  <c:v>1</c:v>
                </c:pt>
                <c:pt idx="5">
                  <c:v>0</c:v>
                </c:pt>
                <c:pt idx="6">
                  <c:v>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3</c:v>
                </c:pt>
                <c:pt idx="12">
                  <c:v>1</c:v>
                </c:pt>
                <c:pt idx="13">
                  <c:v>2</c:v>
                </c:pt>
                <c:pt idx="14">
                  <c:v>1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3</c:v>
                </c:pt>
                <c:pt idx="19">
                  <c:v>3</c:v>
                </c:pt>
                <c:pt idx="20">
                  <c:v>2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0</c:v>
                </c:pt>
                <c:pt idx="26">
                  <c:v>2</c:v>
                </c:pt>
                <c:pt idx="27">
                  <c:v>2</c:v>
                </c:pt>
                <c:pt idx="28">
                  <c:v>4</c:v>
                </c:pt>
                <c:pt idx="29">
                  <c:v>1</c:v>
                </c:pt>
                <c:pt idx="30">
                  <c:v>0</c:v>
                </c:pt>
                <c:pt idx="3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"/>
        <c:overlap val="100"/>
        <c:axId val="100509184"/>
        <c:axId val="100511104"/>
      </c:barChart>
      <c:catAx>
        <c:axId val="1005091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Week number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511104"/>
        <c:crosses val="autoZero"/>
        <c:auto val="1"/>
        <c:lblAlgn val="ctr"/>
        <c:lblOffset val="100"/>
        <c:noMultiLvlLbl val="0"/>
      </c:catAx>
      <c:valAx>
        <c:axId val="1005111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Number of faults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509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066C90-AB8C-434C-BAA6-4C2CEF68045D}" type="datetimeFigureOut">
              <a:rPr lang="en-US" smtClean="0"/>
              <a:pPr/>
              <a:t>11/27/2013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70494A-9138-7142-A597-785933238A8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73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0494A-9138-7142-A597-785933238A8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238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 modules</a:t>
            </a:r>
            <a:r>
              <a:rPr lang="en-US" baseline="0" dirty="0" smtClean="0"/>
              <a:t> = RF unit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0494A-9138-7142-A597-785933238A8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238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0494A-9138-7142-A597-785933238A8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203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Thyratron are sensitive to heater and reservoir current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0494A-9138-7142-A597-785933238A8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979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71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71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71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253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788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899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455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114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521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97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62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474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8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756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0258E-20AF-1540-A99B-654513D91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23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756038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past and future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RF performance in LHC 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15969"/>
            <a:ext cx="8229600" cy="14752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Pierre Maesen BE/RF</a:t>
            </a:r>
          </a:p>
          <a:p>
            <a:pPr marL="0" indent="0" algn="ctr">
              <a:buNone/>
            </a:pP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 behalf of the LHC RF team</a:t>
            </a:r>
          </a:p>
          <a:p>
            <a:pPr lvl="1">
              <a:buFontTx/>
              <a:buChar char="-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Availability and Dependability for post LS1 LHC </a:t>
            </a:r>
            <a:r>
              <a:rPr lang="en-US" dirty="0" smtClean="0"/>
              <a:t>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49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Tools </a:t>
            </a:r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used for faults </a:t>
            </a:r>
            <a:r>
              <a:rPr lang="en-GB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tracking</a:t>
            </a:r>
            <a:endParaRPr lang="en-GB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Equipment’s build with manual written logbook … scanned -&gt; EDMS id </a:t>
            </a:r>
            <a:r>
              <a:rPr lang="en-GB" sz="2200" dirty="0" smtClean="0"/>
              <a:t>879141, 879146, 879150, 879151, 1082985</a:t>
            </a:r>
            <a:endParaRPr lang="en-GB" sz="2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LHC commissioning with MS OneNote logbook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HMI Labview from FESA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classes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LHC RUN 1 followed with OP and RF logbooks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Rapid overview &amp; general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cmd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on Delphine’s RF page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Faults tracking with LASER, post mortem TIMBER and RF specialist buffers in VME boards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PVSS for Cryo and Vacuum in monitor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mode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Manual extraction and corrections for statistics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19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38" y="226771"/>
            <a:ext cx="8416000" cy="657520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31290" y="2406701"/>
            <a:ext cx="2545689" cy="52669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C3.B2 quench on HOM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34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6771"/>
            <a:ext cx="8463311" cy="657962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48640" y="3174797"/>
            <a:ext cx="2948026" cy="6876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ACS modules Vacuum during 2008 incident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777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32" y="191726"/>
            <a:ext cx="8534261" cy="652974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647334" y="4893869"/>
            <a:ext cx="2904135" cy="8631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 liquid levels during C3.B2 quenches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410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LS1 ACS upgrades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PT4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 induction welding campaign on HV connectors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371600" lvl="3" indent="0"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Before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			After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 last new klystrons/16 for nominal performance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58 kV/9.5 A =&gt; 300 kW CW RF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4/4 new HV solid state crowbars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Maintenance campaign of ageing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tetrode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modulator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 Air cooling of HV Bunkers</a:t>
            </a: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233" y="2212611"/>
            <a:ext cx="1237985" cy="10561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971" y="2185343"/>
            <a:ext cx="1247074" cy="11107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55664" y="5756831"/>
            <a:ext cx="157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r>
              <a:rPr lang="en-US" dirty="0" smtClean="0"/>
              <a:t>. Brunner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044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LS1 ACS upgrades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PT4 cont.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LHC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ACS module M1.B2 to be replaced 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overcome C3.B2 limitation at 1.3 MV acc. field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New version of PLC software UNITY V8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New version of FESA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Replacement of all Windows XP consoles 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R2E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ACS module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Cryo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control racks will be displaced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UX451 PAD moved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further away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from tunnel</a:t>
            </a:r>
          </a:p>
          <a:p>
            <a:pPr lvl="2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Access with LHC-TNL, no LHC-RF list anymore</a:t>
            </a: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31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 descr="tunel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11020" y="374905"/>
            <a:ext cx="8615768" cy="58887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5216" y="1143000"/>
            <a:ext cx="2459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ADT vertical and horizontal kickers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0700" y="4005072"/>
            <a:ext cx="1444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Tetrode</a:t>
            </a:r>
            <a:r>
              <a:rPr lang="en-US" sz="2400" dirty="0" smtClean="0">
                <a:solidFill>
                  <a:schemeClr val="bg1"/>
                </a:solidFill>
              </a:rPr>
              <a:t> amplifiers</a:t>
            </a:r>
            <a:endParaRPr lang="en-GB" sz="2400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044952" y="1837944"/>
            <a:ext cx="1325880" cy="86868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124200" y="3666744"/>
            <a:ext cx="954024" cy="63093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976872" y="1243584"/>
            <a:ext cx="170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Old Flow meters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742432" y="1558498"/>
            <a:ext cx="1234440" cy="52633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97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New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amplifier-kicker clamp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Improvement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the HVPS by adding HV switches allowing a remote off line of a faulty amplifier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New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HVPS cables to avoid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cable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burning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Replacement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power attenuator with power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load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 flow-meters in replacement to the old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Eletta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from LEP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time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Adding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redundancy to the problematic kicker vacuum interlock 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LS1 ADT upgrades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PT4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40324" y="5612630"/>
            <a:ext cx="182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E. Montesinos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436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LS1 ADT Feedback upgrade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257800" y="1572491"/>
            <a:ext cx="3733800" cy="4576557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Large coax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recabling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campaign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Major </a:t>
            </a:r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upgrade of electronics to house all new features accumulated since 2009</a:t>
            </a:r>
          </a:p>
          <a:p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Double the number of pickups, new upgraded beam position modules</a:t>
            </a:r>
          </a:p>
          <a:p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Multiple output DACs:</a:t>
            </a:r>
          </a:p>
          <a:p>
            <a:pPr lvl="1"/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Independent treatment of different bunch groups (high/low gain, high/low bandwidth)</a:t>
            </a:r>
          </a:p>
          <a:p>
            <a:pPr lvl="1"/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Independent cleaning performance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7020-EA14-47A7-A27E-7024A417362B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98575"/>
            <a:ext cx="5227637" cy="426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51563" y="5534891"/>
            <a:ext cx="1191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r>
              <a:rPr lang="en-US" dirty="0" smtClean="0"/>
              <a:t>. Valuch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44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l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Prospects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RUN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Restarting injectors &amp; LHC … Delicate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Safety for people and equipment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Scrubbing 25ns… No problem 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Scrubbing 5ns TBC see LBOC meetings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25 ns operation with nominal current…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Promising, see presentations in Evian and Chamonix by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P. Baudrenghien et al. 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Klystrons at 58kV/9A instead of 50kV/8A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More flexibility in pickups and ADT functionality</a:t>
            </a:r>
          </a:p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Plenty of hope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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84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Content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056" y="1600200"/>
            <a:ext cx="7739743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LHC RF System</a:t>
            </a:r>
          </a:p>
          <a:p>
            <a:pPr lvl="1"/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RF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performance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up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2012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Tools used for faults tracking</a:t>
            </a: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Tx/>
              <a:buChar char="-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LS1 ACS upgrades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PT4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LS1 ADT upgrades at PT4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1" indent="0">
              <a:buNone/>
            </a:pP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Prospects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RUN 2</a:t>
            </a:r>
          </a:p>
          <a:p>
            <a:pPr lvl="1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Tools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that could help</a:t>
            </a: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70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Prospects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RUN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Equipment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ageing ?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Inspection during technical stops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ACS tuning cables inside insulation vacuum etc.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 development to replace klystron modulator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tetrode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Dispersion of klystron age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Component obsolescence FPGA, DSP !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 far enough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VME spare boards…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Manpower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piquet’s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Young students are friendly but CERN needs continuity and experienced staff !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682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Tools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that could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help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FESA V? &amp;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TIMBER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mandatory </a:t>
            </a:r>
            <a:r>
              <a:rPr lang="en-GB" dirty="0" smtClean="0">
                <a:solidFill>
                  <a:srgbClr val="FF0000"/>
                </a:solidFill>
              </a:rPr>
              <a:t>ready in time !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Remote monitoring from home very useful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Remote control with piquet role ( gains time and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avoids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displacements )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Down to expert PLC tools on TN via UNITY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More user friendly configuration of LASER ?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Better “</a:t>
            </a:r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hierarchisation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 of alarms, faults...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Automatic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event logging in the RF logbook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But editable for correction or addition of signals charts &amp; comments  =&gt; easier statistics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Replacement of Labview by Inspector BE/OP ?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Parallel development during RUN 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61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6" t="14350" r="14322" b="20565"/>
          <a:stretch/>
        </p:blipFill>
        <p:spPr>
          <a:xfrm>
            <a:off x="288558" y="877824"/>
            <a:ext cx="8588760" cy="52157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393485" y="387706"/>
            <a:ext cx="2406701" cy="8339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Inspector display</a:t>
            </a:r>
          </a:p>
          <a:p>
            <a:pPr algn="ctr"/>
            <a:r>
              <a:rPr lang="en-US" dirty="0" smtClean="0"/>
              <a:t>Example for Linac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150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6506"/>
            <a:ext cx="8229600" cy="3909657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 smtClean="0"/>
              <a:t>Thank you for your attention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Questions 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96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RF interlocks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609" t="16430" r="2609" b="2347"/>
          <a:stretch>
            <a:fillRect/>
          </a:stretch>
        </p:blipFill>
        <p:spPr bwMode="auto">
          <a:xfrm>
            <a:off x="2743200" y="1752600"/>
            <a:ext cx="4114800" cy="391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22860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Higher order mode power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819400" y="2971800"/>
            <a:ext cx="1371600" cy="1143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endCxn id="7" idx="2"/>
          </p:cNvCxnSpPr>
          <p:nvPr/>
        </p:nvCxnSpPr>
        <p:spPr>
          <a:xfrm>
            <a:off x="1524000" y="2743200"/>
            <a:ext cx="1295400" cy="800100"/>
          </a:xfrm>
          <a:prstGeom prst="lin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" name="Oval 12"/>
          <p:cNvSpPr/>
          <p:nvPr/>
        </p:nvSpPr>
        <p:spPr>
          <a:xfrm>
            <a:off x="2743200" y="4114800"/>
            <a:ext cx="1447800" cy="3048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endCxn id="13" idx="2"/>
          </p:cNvCxnSpPr>
          <p:nvPr/>
        </p:nvCxnSpPr>
        <p:spPr>
          <a:xfrm flipV="1">
            <a:off x="1676400" y="4267200"/>
            <a:ext cx="1066800" cy="304800"/>
          </a:xfrm>
          <a:prstGeom prst="lin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TextBox 16"/>
          <p:cNvSpPr txBox="1"/>
          <p:nvPr/>
        </p:nvSpPr>
        <p:spPr>
          <a:xfrm>
            <a:off x="381000" y="41910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Main coupler vacuum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5334000" y="3352800"/>
            <a:ext cx="137160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>
            <a:stCxn id="31" idx="1"/>
            <a:endCxn id="27" idx="6"/>
          </p:cNvCxnSpPr>
          <p:nvPr/>
        </p:nvCxnSpPr>
        <p:spPr>
          <a:xfrm rot="10800000" flipV="1">
            <a:off x="6705600" y="3842266"/>
            <a:ext cx="533400" cy="43934"/>
          </a:xfrm>
          <a:prstGeom prst="lin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TextBox 30"/>
          <p:cNvSpPr txBox="1"/>
          <p:nvPr/>
        </p:nvSpPr>
        <p:spPr>
          <a:xfrm>
            <a:off x="7239000" y="3657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Cryo</a:t>
            </a:r>
            <a:r>
              <a:rPr lang="en-GB" dirty="0" smtClean="0">
                <a:solidFill>
                  <a:srgbClr val="FF0000"/>
                </a:solidFill>
              </a:rPr>
              <a:t> + Vacuum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010400" y="2971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Access system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37" name="Straight Connector 36"/>
          <p:cNvCxnSpPr>
            <a:stCxn id="40" idx="6"/>
            <a:endCxn id="36" idx="1"/>
          </p:cNvCxnSpPr>
          <p:nvPr/>
        </p:nvCxnSpPr>
        <p:spPr>
          <a:xfrm flipV="1">
            <a:off x="6781800" y="3156466"/>
            <a:ext cx="228600" cy="43934"/>
          </a:xfrm>
          <a:prstGeom prst="lin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0" name="Oval 39"/>
          <p:cNvSpPr/>
          <p:nvPr/>
        </p:nvSpPr>
        <p:spPr>
          <a:xfrm>
            <a:off x="5334000" y="3048000"/>
            <a:ext cx="1447800" cy="3048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5334000" y="4419600"/>
            <a:ext cx="1371600" cy="22860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>
            <a:stCxn id="43" idx="6"/>
            <a:endCxn id="45" idx="1"/>
          </p:cNvCxnSpPr>
          <p:nvPr/>
        </p:nvCxnSpPr>
        <p:spPr>
          <a:xfrm>
            <a:off x="6705600" y="4533900"/>
            <a:ext cx="609600" cy="70366"/>
          </a:xfrm>
          <a:prstGeom prst="lin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5" name="TextBox 44"/>
          <p:cNvSpPr txBox="1"/>
          <p:nvPr/>
        </p:nvSpPr>
        <p:spPr>
          <a:xfrm>
            <a:off x="7315200" y="4419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Radiation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810000" y="5943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Reflected power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4038600" y="4648200"/>
            <a:ext cx="1371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>
            <a:endCxn id="53" idx="4"/>
          </p:cNvCxnSpPr>
          <p:nvPr/>
        </p:nvCxnSpPr>
        <p:spPr>
          <a:xfrm rot="5400000" flipH="1" flipV="1">
            <a:off x="4381500" y="5600700"/>
            <a:ext cx="685800" cy="0"/>
          </a:xfrm>
          <a:prstGeom prst="lin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0" name="TextBox 59"/>
          <p:cNvSpPr txBox="1"/>
          <p:nvPr/>
        </p:nvSpPr>
        <p:spPr>
          <a:xfrm>
            <a:off x="4114800" y="1219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Arc detectors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61" name="Straight Connector 60"/>
          <p:cNvCxnSpPr>
            <a:stCxn id="62" idx="0"/>
            <a:endCxn id="60" idx="2"/>
          </p:cNvCxnSpPr>
          <p:nvPr/>
        </p:nvCxnSpPr>
        <p:spPr>
          <a:xfrm rot="5400000" flipH="1" flipV="1">
            <a:off x="3937516" y="2375416"/>
            <a:ext cx="1688068" cy="114300"/>
          </a:xfrm>
          <a:prstGeom prst="lin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2" name="Oval 61"/>
          <p:cNvSpPr/>
          <p:nvPr/>
        </p:nvSpPr>
        <p:spPr>
          <a:xfrm>
            <a:off x="4114800" y="3276600"/>
            <a:ext cx="1219200" cy="14478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89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HV interlocks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063" t="16818" r="1063" b="1770"/>
          <a:stretch>
            <a:fillRect/>
          </a:stretch>
        </p:blipFill>
        <p:spPr bwMode="auto">
          <a:xfrm>
            <a:off x="609600" y="2362200"/>
            <a:ext cx="7848600" cy="392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71600" y="1295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Klystron faults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914400" y="3124200"/>
            <a:ext cx="4953000" cy="2514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endCxn id="7" idx="0"/>
          </p:cNvCxnSpPr>
          <p:nvPr/>
        </p:nvCxnSpPr>
        <p:spPr>
          <a:xfrm rot="16200000" flipH="1">
            <a:off x="2228850" y="1962150"/>
            <a:ext cx="1447800" cy="876300"/>
          </a:xfrm>
          <a:prstGeom prst="lin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Oval 13"/>
          <p:cNvSpPr/>
          <p:nvPr/>
        </p:nvSpPr>
        <p:spPr>
          <a:xfrm>
            <a:off x="5867400" y="3352800"/>
            <a:ext cx="1295400" cy="2286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endCxn id="14" idx="0"/>
          </p:cNvCxnSpPr>
          <p:nvPr/>
        </p:nvCxnSpPr>
        <p:spPr>
          <a:xfrm rot="16200000" flipH="1">
            <a:off x="5086350" y="1924050"/>
            <a:ext cx="1600200" cy="1257300"/>
          </a:xfrm>
          <a:prstGeom prst="lin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4343400" y="1295400"/>
            <a:ext cx="1742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HV bunker faults</a:t>
            </a:r>
          </a:p>
        </p:txBody>
      </p:sp>
      <p:sp>
        <p:nvSpPr>
          <p:cNvPr id="21" name="Oval 20"/>
          <p:cNvSpPr/>
          <p:nvPr/>
        </p:nvSpPr>
        <p:spPr>
          <a:xfrm>
            <a:off x="7162800" y="3352800"/>
            <a:ext cx="1066800" cy="220980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>
            <a:stCxn id="21" idx="0"/>
          </p:cNvCxnSpPr>
          <p:nvPr/>
        </p:nvCxnSpPr>
        <p:spPr>
          <a:xfrm rot="16200000" flipV="1">
            <a:off x="6781800" y="2438400"/>
            <a:ext cx="1600200" cy="228600"/>
          </a:xfrm>
          <a:prstGeom prst="lin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TextBox 22"/>
          <p:cNvSpPr txBox="1"/>
          <p:nvPr/>
        </p:nvSpPr>
        <p:spPr>
          <a:xfrm>
            <a:off x="6477000" y="12954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External faults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44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Interlocks connected to BIS (UX45)</a:t>
            </a:r>
            <a:endParaRPr lang="en-US" sz="3600" dirty="0"/>
          </a:p>
        </p:txBody>
      </p:sp>
      <p:grpSp>
        <p:nvGrpSpPr>
          <p:cNvPr id="9" name="Group 8"/>
          <p:cNvGrpSpPr/>
          <p:nvPr/>
        </p:nvGrpSpPr>
        <p:grpSpPr>
          <a:xfrm>
            <a:off x="533400" y="2057400"/>
            <a:ext cx="8077200" cy="3505200"/>
            <a:chOff x="228600" y="3657600"/>
            <a:chExt cx="7208521" cy="2878326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1237" t="15738" r="1237" b="13489"/>
            <a:stretch>
              <a:fillRect/>
            </a:stretch>
          </p:blipFill>
          <p:spPr bwMode="auto">
            <a:xfrm>
              <a:off x="228600" y="3657600"/>
              <a:ext cx="7208521" cy="2878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6145028" y="4471041"/>
              <a:ext cx="1020074" cy="132685"/>
            </a:xfrm>
            <a:prstGeom prst="rect">
              <a:avLst/>
            </a:prstGeom>
            <a:solidFill>
              <a:srgbClr val="00E205"/>
            </a:solidFill>
          </p:spPr>
          <p:txBody>
            <a:bodyPr wrap="square" lIns="72000" tIns="0" rIns="72000" bIns="0" rtlCol="0">
              <a:spAutoFit/>
            </a:bodyPr>
            <a:lstStyle/>
            <a:p>
              <a:r>
                <a:rPr lang="en-US" sz="1050" b="1" dirty="0" smtClean="0"/>
                <a:t>RF Veto Module 1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145029" y="4721330"/>
              <a:ext cx="1020074" cy="132685"/>
            </a:xfrm>
            <a:prstGeom prst="rect">
              <a:avLst/>
            </a:prstGeom>
            <a:solidFill>
              <a:srgbClr val="00E205"/>
            </a:solidFill>
          </p:spPr>
          <p:txBody>
            <a:bodyPr wrap="square" lIns="72000" tIns="0" rIns="72000" bIns="0" rtlCol="0">
              <a:spAutoFit/>
            </a:bodyPr>
            <a:lstStyle/>
            <a:p>
              <a:r>
                <a:rPr lang="en-US" sz="1050" b="1" dirty="0" smtClean="0"/>
                <a:t>RF Veto Module 2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81000" y="1078468"/>
            <a:ext cx="2967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Arc detector on Main Coupler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7800" y="1447800"/>
            <a:ext cx="3458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Fast Reflected Power (</a:t>
            </a:r>
            <a:r>
              <a:rPr lang="en-US" dirty="0" err="1" smtClean="0">
                <a:solidFill>
                  <a:srgbClr val="0070C0"/>
                </a:solidFill>
              </a:rPr>
              <a:t>Wattcher</a:t>
            </a:r>
            <a:r>
              <a:rPr lang="en-US" dirty="0" smtClean="0">
                <a:solidFill>
                  <a:srgbClr val="0070C0"/>
                </a:solidFill>
              </a:rPr>
              <a:t> HI)</a:t>
            </a:r>
          </a:p>
        </p:txBody>
      </p:sp>
      <p:sp>
        <p:nvSpPr>
          <p:cNvPr id="12" name="Oval 11"/>
          <p:cNvSpPr/>
          <p:nvPr/>
        </p:nvSpPr>
        <p:spPr>
          <a:xfrm>
            <a:off x="533400" y="2971800"/>
            <a:ext cx="1676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33400" y="3276600"/>
            <a:ext cx="1676400" cy="3048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endCxn id="13" idx="6"/>
          </p:cNvCxnSpPr>
          <p:nvPr/>
        </p:nvCxnSpPr>
        <p:spPr>
          <a:xfrm rot="5400000">
            <a:off x="1714500" y="2324100"/>
            <a:ext cx="1600200" cy="609600"/>
          </a:xfrm>
          <a:prstGeom prst="lin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Straight Connector 16"/>
          <p:cNvCxnSpPr>
            <a:endCxn id="12" idx="0"/>
          </p:cNvCxnSpPr>
          <p:nvPr/>
        </p:nvCxnSpPr>
        <p:spPr>
          <a:xfrm rot="16200000" flipH="1">
            <a:off x="381000" y="1981200"/>
            <a:ext cx="1600200" cy="381000"/>
          </a:xfrm>
          <a:prstGeom prst="lin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6" name="Group 45"/>
          <p:cNvGrpSpPr/>
          <p:nvPr/>
        </p:nvGrpSpPr>
        <p:grpSpPr>
          <a:xfrm>
            <a:off x="5869272" y="1154668"/>
            <a:ext cx="2741328" cy="2426732"/>
            <a:chOff x="5869272" y="1154668"/>
            <a:chExt cx="2741328" cy="2426732"/>
          </a:xfrm>
        </p:grpSpPr>
        <p:sp>
          <p:nvSpPr>
            <p:cNvPr id="18" name="TextBox 17"/>
            <p:cNvSpPr txBox="1"/>
            <p:nvPr/>
          </p:nvSpPr>
          <p:spPr>
            <a:xfrm>
              <a:off x="5869272" y="1154668"/>
              <a:ext cx="27413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Sum of RF Veto interlocks 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19" name="Straight Connector 18"/>
            <p:cNvCxnSpPr>
              <a:endCxn id="20" idx="0"/>
            </p:cNvCxnSpPr>
            <p:nvPr/>
          </p:nvCxnSpPr>
          <p:spPr>
            <a:xfrm flipH="1">
              <a:off x="7696200" y="1524000"/>
              <a:ext cx="410511" cy="1447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0" name="Oval 19"/>
            <p:cNvSpPr/>
            <p:nvPr/>
          </p:nvSpPr>
          <p:spPr>
            <a:xfrm>
              <a:off x="6858000" y="2971800"/>
              <a:ext cx="1676400" cy="6096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181600" y="1524000"/>
            <a:ext cx="2925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He pressure (cavity quench)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26" name="Straight Connector 25"/>
          <p:cNvCxnSpPr>
            <a:endCxn id="27" idx="2"/>
          </p:cNvCxnSpPr>
          <p:nvPr/>
        </p:nvCxnSpPr>
        <p:spPr>
          <a:xfrm rot="16200000" flipH="1">
            <a:off x="5619750" y="2533650"/>
            <a:ext cx="1866900" cy="609600"/>
          </a:xfrm>
          <a:prstGeom prst="lin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Oval 26"/>
          <p:cNvSpPr/>
          <p:nvPr/>
        </p:nvSpPr>
        <p:spPr>
          <a:xfrm>
            <a:off x="6858000" y="3505200"/>
            <a:ext cx="1676400" cy="5334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6934200" y="4038600"/>
            <a:ext cx="1676400" cy="5334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429000" y="5715000"/>
            <a:ext cx="2667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Faraday cage power status</a:t>
            </a:r>
            <a:endParaRPr lang="en-US" dirty="0">
              <a:solidFill>
                <a:srgbClr val="7030A0"/>
              </a:solidFill>
            </a:endParaRPr>
          </a:p>
        </p:txBody>
      </p:sp>
      <p:cxnSp>
        <p:nvCxnSpPr>
          <p:cNvPr id="31" name="Straight Connector 30"/>
          <p:cNvCxnSpPr>
            <a:stCxn id="29" idx="2"/>
          </p:cNvCxnSpPr>
          <p:nvPr/>
        </p:nvCxnSpPr>
        <p:spPr>
          <a:xfrm rot="10800000" flipV="1">
            <a:off x="5715000" y="4305300"/>
            <a:ext cx="1219200" cy="1409700"/>
          </a:xfrm>
          <a:prstGeom prst="lin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3" name="Oval 32"/>
          <p:cNvSpPr/>
          <p:nvPr/>
        </p:nvSpPr>
        <p:spPr>
          <a:xfrm>
            <a:off x="6934200" y="4648200"/>
            <a:ext cx="1676400" cy="22860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3" idx="4"/>
          </p:cNvCxnSpPr>
          <p:nvPr/>
        </p:nvCxnSpPr>
        <p:spPr>
          <a:xfrm rot="5400000">
            <a:off x="7239000" y="5410200"/>
            <a:ext cx="1066800" cy="0"/>
          </a:xfrm>
          <a:prstGeom prst="lin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7" name="TextBox 36"/>
          <p:cNvSpPr txBox="1"/>
          <p:nvPr/>
        </p:nvSpPr>
        <p:spPr>
          <a:xfrm>
            <a:off x="6400800" y="59436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RF frequency interlock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03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G:\Departments\AB\Groups\RF\Sections\MK\Ravida\Crowbar\Photos\IMG_03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1" y="1532286"/>
            <a:ext cx="2105665" cy="289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G:\Departments\AB\Groups\RF\Sections\MK\LHC HV Bunkers\Dessins cuves H.V\Thyratron\photos thyratron\p10030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07" y="1320496"/>
            <a:ext cx="2060448" cy="311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651630" y="4432263"/>
            <a:ext cx="2419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rgbClr val="FF3300"/>
                </a:solidFill>
              </a:rPr>
              <a:t>Very simple circuit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rgbClr val="FF3300"/>
                </a:solidFill>
              </a:rPr>
              <a:t>No cooling  (±10W)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rgbClr val="FF3300"/>
                </a:solidFill>
              </a:rPr>
              <a:t>90 litters oil volume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0" y="4429394"/>
            <a:ext cx="27663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rgbClr val="0070C0"/>
                </a:solidFill>
              </a:rPr>
              <a:t>Sophisticate circuit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rgbClr val="0070C0"/>
                </a:solidFill>
              </a:rPr>
              <a:t>Water/oil Cooling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rgbClr val="0070C0"/>
                </a:solidFill>
              </a:rPr>
              <a:t>350 litters oil volume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rgbClr val="0070C0"/>
                </a:solidFill>
              </a:rPr>
              <a:t>Limited lifetime</a:t>
            </a:r>
            <a:endParaRPr lang="fr-FR" sz="1600" dirty="0">
              <a:solidFill>
                <a:srgbClr val="0070C0"/>
              </a:solidFill>
            </a:endParaRPr>
          </a:p>
        </p:txBody>
      </p:sp>
      <p:pic>
        <p:nvPicPr>
          <p:cNvPr id="21" name="Picture 1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750" y="1785265"/>
            <a:ext cx="4004491" cy="2865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5390496" y="746245"/>
            <a:ext cx="23139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Gianfranco Ravida/S. Menoni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49531" y="5509548"/>
            <a:ext cx="6895356" cy="10341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lvl="0" indent="-28575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Solid State device has better performances than the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thyratron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lvl="0" indent="-28575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Validated during 2012 running period</a:t>
            </a:r>
          </a:p>
          <a:p>
            <a:pPr marL="285750" lvl="0" indent="-28575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series production</a:t>
            </a: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500743" y="19042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Solid state crowbars (“fast protection system”)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885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707" y="2947480"/>
            <a:ext cx="2304256" cy="227680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521" y="3633326"/>
            <a:ext cx="1743715" cy="1590957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 flipH="1">
            <a:off x="1403649" y="515719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45299" y="4947898"/>
            <a:ext cx="13926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Zone with welding defect</a:t>
            </a:r>
            <a:endParaRPr lang="en-GB" sz="900" dirty="0">
              <a:solidFill>
                <a:schemeClr val="bg1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53" y="3678880"/>
            <a:ext cx="2272476" cy="149985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6847409" y="817862"/>
            <a:ext cx="22965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P. Martinez-Yanez/G. Ravida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643" y="971752"/>
            <a:ext cx="5138128" cy="245752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257362" y="5443937"/>
            <a:ext cx="8555712" cy="12834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lvl="0" indent="-28575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Klystron filament glitches responsible for frequent RF trips during operation</a:t>
            </a:r>
          </a:p>
          <a:p>
            <a:pPr marL="285750" lvl="0" indent="-28575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Procedure validated to re-weld the connectors without damaging the insulation material</a:t>
            </a:r>
          </a:p>
          <a:p>
            <a:pPr marL="285750" lvl="0" indent="-28575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Campaign in LHC will soon be launched</a:t>
            </a:r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500743" y="260843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Repair of the high voltage connectors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pic>
        <p:nvPicPr>
          <p:cNvPr id="2051" name="Picture 3" descr="C:\Users\obrunner\Desktop\Captur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763" y="3633721"/>
            <a:ext cx="1476950" cy="159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36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/>
          <p:cNvCxnSpPr/>
          <p:nvPr/>
        </p:nvCxnSpPr>
        <p:spPr>
          <a:xfrm flipH="1">
            <a:off x="1403649" y="515719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45299" y="4947898"/>
            <a:ext cx="13926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Zone with welding defect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37579" y="4722068"/>
            <a:ext cx="7787889" cy="17266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lvl="0" indent="-28575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DCCT’s and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tetrodes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used in LHC are no longer produced by industry</a:t>
            </a:r>
          </a:p>
          <a:p>
            <a:pPr marL="285750" lvl="0" indent="-28575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Development of a FPGA based electronic located in HV modulator</a:t>
            </a:r>
          </a:p>
          <a:p>
            <a:pPr lvl="1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-&gt; the crowbar survival challenge!</a:t>
            </a:r>
          </a:p>
          <a:p>
            <a:pPr marL="285750" lvl="0" indent="-28575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Prototype built: looks very promising</a:t>
            </a:r>
          </a:p>
          <a:p>
            <a:pPr marL="285750" lvl="0" indent="-28575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Evaluation tests for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tetrode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replacement</a:t>
            </a:r>
          </a:p>
        </p:txBody>
      </p:sp>
      <p:pic>
        <p:nvPicPr>
          <p:cNvPr id="15" name="Picture 2" descr="C:\Users\AM\Documents\board box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195" y="1940917"/>
            <a:ext cx="2195554" cy="128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\\cern.ch\dfs\Users\a\amikkels\Documents\measurement board v2 sma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524" y="1337324"/>
            <a:ext cx="1573774" cy="299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\\cern.ch\dfs\Users\a\amikkels\Documents\Thesis\Thesis\Images\HV bunker smal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299" y="1213823"/>
            <a:ext cx="2279272" cy="1709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\\cern.ch\dfs\Users\a\amikkels\Documents\Thesis\Presentation\Images\measurement result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03" y="3228077"/>
            <a:ext cx="4176463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5303125" y="785020"/>
            <a:ext cx="378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Anders Mikkelsen/D. Valuch/G. Ravida/S. Menoni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500743" y="260843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Digital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measurement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 system for the klystron modulators 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984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3" descr="LHC_UX45_3D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42" b="16112"/>
          <a:stretch/>
        </p:blipFill>
        <p:spPr>
          <a:xfrm>
            <a:off x="0" y="1417638"/>
            <a:ext cx="9144000" cy="445309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461394" y="1417638"/>
            <a:ext cx="1755899" cy="4453095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5888460"/>
            <a:ext cx="914400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217293" y="1417638"/>
            <a:ext cx="4926707" cy="445309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361688" y="1600200"/>
            <a:ext cx="4571999" cy="427053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16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Cavities in 4 Modules</a:t>
            </a: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16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Klystrons</a:t>
            </a:r>
          </a:p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300 kW @ 400 MHz</a:t>
            </a:r>
          </a:p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1000 Interlocks</a:t>
            </a:r>
          </a:p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All connected to the beam dump</a:t>
            </a:r>
          </a:p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 Transverse Dampers</a:t>
            </a:r>
          </a:p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32 Tetrodes</a:t>
            </a:r>
          </a:p>
          <a:p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1417638"/>
            <a:ext cx="914400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>
            <a:off x="651054" y="324320"/>
            <a:ext cx="7644384" cy="630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LHC RF System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34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HC_UX45_3D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42" b="16112"/>
          <a:stretch/>
        </p:blipFill>
        <p:spPr>
          <a:xfrm>
            <a:off x="0" y="1417638"/>
            <a:ext cx="9144000" cy="4453095"/>
          </a:xfrm>
        </p:spPr>
      </p:pic>
      <p:cxnSp>
        <p:nvCxnSpPr>
          <p:cNvPr id="5" name="Straight Connector 4"/>
          <p:cNvCxnSpPr/>
          <p:nvPr/>
        </p:nvCxnSpPr>
        <p:spPr>
          <a:xfrm>
            <a:off x="0" y="1417638"/>
            <a:ext cx="914400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5888460"/>
            <a:ext cx="914400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5498" y="1113272"/>
            <a:ext cx="3959177" cy="296938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 descr="P310008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15" y="1113272"/>
            <a:ext cx="3751385" cy="281353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DSC00565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/>
          <a:stretch/>
        </p:blipFill>
        <p:spPr>
          <a:xfrm>
            <a:off x="1096133" y="3041345"/>
            <a:ext cx="4716890" cy="357620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1580083" y="235540"/>
            <a:ext cx="6481267" cy="630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UX45 RA43-47</a:t>
            </a:r>
            <a:endParaRPr lang="fr-FR" sz="32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480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3200400" y="2778520"/>
            <a:ext cx="10668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Circular Arrow 5"/>
          <p:cNvSpPr/>
          <p:nvPr/>
        </p:nvSpPr>
        <p:spPr>
          <a:xfrm>
            <a:off x="3429000" y="3007120"/>
            <a:ext cx="609600" cy="609600"/>
          </a:xfrm>
          <a:prstGeom prst="circular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>
            <a:stCxn id="5" idx="6"/>
            <a:endCxn id="83" idx="1"/>
          </p:cNvCxnSpPr>
          <p:nvPr/>
        </p:nvCxnSpPr>
        <p:spPr>
          <a:xfrm>
            <a:off x="4267200" y="3311920"/>
            <a:ext cx="1295400" cy="0"/>
          </a:xfrm>
          <a:prstGeom prst="line">
            <a:avLst/>
          </a:prstGeom>
          <a:noFill/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Oval 10"/>
          <p:cNvSpPr/>
          <p:nvPr/>
        </p:nvSpPr>
        <p:spPr>
          <a:xfrm>
            <a:off x="5486400" y="3083320"/>
            <a:ext cx="1219200" cy="1905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Isosceles Triangle 13"/>
          <p:cNvSpPr/>
          <p:nvPr/>
        </p:nvSpPr>
        <p:spPr>
          <a:xfrm rot="5400000">
            <a:off x="1271366" y="2878754"/>
            <a:ext cx="1066898" cy="866431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Straight Connector 14"/>
          <p:cNvCxnSpPr>
            <a:stCxn id="14" idx="0"/>
            <a:endCxn id="5" idx="2"/>
          </p:cNvCxnSpPr>
          <p:nvPr/>
        </p:nvCxnSpPr>
        <p:spPr>
          <a:xfrm flipV="1">
            <a:off x="2238031" y="3311920"/>
            <a:ext cx="962369" cy="50"/>
          </a:xfrm>
          <a:prstGeom prst="line">
            <a:avLst/>
          </a:pr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Rectangle 26"/>
          <p:cNvSpPr/>
          <p:nvPr/>
        </p:nvSpPr>
        <p:spPr>
          <a:xfrm>
            <a:off x="3505200" y="4506745"/>
            <a:ext cx="457200" cy="1143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9" name="Straight Connector 28"/>
          <p:cNvCxnSpPr>
            <a:stCxn id="27" idx="2"/>
          </p:cNvCxnSpPr>
          <p:nvPr/>
        </p:nvCxnSpPr>
        <p:spPr>
          <a:xfrm rot="5400000">
            <a:off x="3543300" y="5840245"/>
            <a:ext cx="381000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3" name="Straight Connector 32"/>
          <p:cNvCxnSpPr>
            <a:stCxn id="5" idx="4"/>
            <a:endCxn id="27" idx="0"/>
          </p:cNvCxnSpPr>
          <p:nvPr/>
        </p:nvCxnSpPr>
        <p:spPr>
          <a:xfrm>
            <a:off x="3733800" y="3845320"/>
            <a:ext cx="0" cy="661425"/>
          </a:xfrm>
          <a:prstGeom prst="line">
            <a:avLst/>
          </a:pr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7" name="Freeform 46"/>
          <p:cNvSpPr/>
          <p:nvPr/>
        </p:nvSpPr>
        <p:spPr>
          <a:xfrm>
            <a:off x="4495800" y="2397520"/>
            <a:ext cx="209550" cy="857250"/>
          </a:xfrm>
          <a:custGeom>
            <a:avLst/>
            <a:gdLst>
              <a:gd name="connsiteX0" fmla="*/ 209550 w 209550"/>
              <a:gd name="connsiteY0" fmla="*/ 857250 h 857250"/>
              <a:gd name="connsiteX1" fmla="*/ 0 w 209550"/>
              <a:gd name="connsiteY1" fmla="*/ 857250 h 857250"/>
              <a:gd name="connsiteX2" fmla="*/ 0 w 209550"/>
              <a:gd name="connsiteY2" fmla="*/ 0 h 857250"/>
              <a:gd name="connsiteX3" fmla="*/ 0 w 209550"/>
              <a:gd name="connsiteY3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857250">
                <a:moveTo>
                  <a:pt x="209550" y="857250"/>
                </a:moveTo>
                <a:lnTo>
                  <a:pt x="0" y="85725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1" name="Straight Connector 50"/>
          <p:cNvCxnSpPr/>
          <p:nvPr/>
        </p:nvCxnSpPr>
        <p:spPr>
          <a:xfrm>
            <a:off x="3505200" y="6038060"/>
            <a:ext cx="457200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3467100" y="6076160"/>
            <a:ext cx="152400" cy="7620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3619500" y="6076160"/>
            <a:ext cx="152400" cy="7620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3771900" y="6076160"/>
            <a:ext cx="152400" cy="7620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0" name="Freeform 59"/>
          <p:cNvSpPr/>
          <p:nvPr/>
        </p:nvSpPr>
        <p:spPr>
          <a:xfrm>
            <a:off x="2590800" y="2397520"/>
            <a:ext cx="209550" cy="857250"/>
          </a:xfrm>
          <a:custGeom>
            <a:avLst/>
            <a:gdLst>
              <a:gd name="connsiteX0" fmla="*/ 209550 w 209550"/>
              <a:gd name="connsiteY0" fmla="*/ 857250 h 857250"/>
              <a:gd name="connsiteX1" fmla="*/ 0 w 209550"/>
              <a:gd name="connsiteY1" fmla="*/ 857250 h 857250"/>
              <a:gd name="connsiteX2" fmla="*/ 0 w 209550"/>
              <a:gd name="connsiteY2" fmla="*/ 0 h 857250"/>
              <a:gd name="connsiteX3" fmla="*/ 0 w 209550"/>
              <a:gd name="connsiteY3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857250">
                <a:moveTo>
                  <a:pt x="209550" y="857250"/>
                </a:moveTo>
                <a:lnTo>
                  <a:pt x="0" y="85725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1981200" y="2016520"/>
            <a:ext cx="1240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Wattcher</a:t>
            </a:r>
            <a:r>
              <a:rPr lang="en-GB" sz="1600" b="1" dirty="0" smtClean="0">
                <a:solidFill>
                  <a:srgbClr val="FF0000"/>
                </a:solidFill>
              </a:rPr>
              <a:t> LO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463054" y="1759673"/>
            <a:ext cx="1745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rgbClr val="00B050"/>
                </a:solidFill>
              </a:defRPr>
            </a:lvl1pPr>
          </a:lstStyle>
          <a:p>
            <a:r>
              <a:rPr lang="en-GB" dirty="0"/>
              <a:t>Wattcher HI (fast</a:t>
            </a:r>
            <a:r>
              <a:rPr lang="en-GB" dirty="0" smtClean="0"/>
              <a:t>)</a:t>
            </a:r>
          </a:p>
          <a:p>
            <a:r>
              <a:rPr lang="en-GB" dirty="0">
                <a:solidFill>
                  <a:srgbClr val="7030A0"/>
                </a:solidFill>
              </a:rPr>
              <a:t>[SIS] (slow</a:t>
            </a:r>
            <a:r>
              <a:rPr lang="en-GB" dirty="0" smtClean="0">
                <a:solidFill>
                  <a:srgbClr val="7030A0"/>
                </a:solidFill>
              </a:rPr>
              <a:t>)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962400" y="498832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</a:t>
            </a:r>
            <a:r>
              <a:rPr lang="en-GB" dirty="0" smtClean="0"/>
              <a:t>oad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886200" y="3728240"/>
            <a:ext cx="1095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Circulator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1295400" y="3921520"/>
            <a:ext cx="944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Klystron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5715000" y="4302520"/>
            <a:ext cx="753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Cavity</a:t>
            </a:r>
            <a:endParaRPr lang="en-GB" dirty="0"/>
          </a:p>
        </p:txBody>
      </p:sp>
      <p:sp>
        <p:nvSpPr>
          <p:cNvPr id="83" name="Rectangle 82"/>
          <p:cNvSpPr/>
          <p:nvPr/>
        </p:nvSpPr>
        <p:spPr>
          <a:xfrm>
            <a:off x="5562600" y="2930920"/>
            <a:ext cx="3048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9" name="Straight Connector 98"/>
          <p:cNvCxnSpPr/>
          <p:nvPr/>
        </p:nvCxnSpPr>
        <p:spPr>
          <a:xfrm rot="5400000">
            <a:off x="5334000" y="3540520"/>
            <a:ext cx="762000" cy="0"/>
          </a:xfrm>
          <a:prstGeom prst="line">
            <a:avLst/>
          </a:prstGeom>
          <a:solidFill>
            <a:schemeClr val="bg1"/>
          </a:solidFill>
          <a:ln>
            <a:solidFill>
              <a:schemeClr val="tx1"/>
            </a:solidFill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3" name="TextBox 102"/>
          <p:cNvSpPr txBox="1"/>
          <p:nvPr/>
        </p:nvSpPr>
        <p:spPr>
          <a:xfrm>
            <a:off x="5257800" y="1254520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Main Power Coupler</a:t>
            </a:r>
          </a:p>
          <a:p>
            <a:r>
              <a:rPr lang="en-GB" dirty="0" smtClean="0"/>
              <a:t>(ceramic window)</a:t>
            </a:r>
            <a:endParaRPr lang="en-GB" dirty="0"/>
          </a:p>
        </p:txBody>
      </p:sp>
      <p:cxnSp>
        <p:nvCxnSpPr>
          <p:cNvPr id="104" name="Straight Connector 103"/>
          <p:cNvCxnSpPr>
            <a:endCxn id="14" idx="3"/>
          </p:cNvCxnSpPr>
          <p:nvPr/>
        </p:nvCxnSpPr>
        <p:spPr>
          <a:xfrm>
            <a:off x="1143000" y="3311920"/>
            <a:ext cx="228600" cy="5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" name="Group 1"/>
          <p:cNvGrpSpPr/>
          <p:nvPr/>
        </p:nvGrpSpPr>
        <p:grpSpPr>
          <a:xfrm>
            <a:off x="4800600" y="2321320"/>
            <a:ext cx="914400" cy="911422"/>
            <a:chOff x="4800600" y="2321320"/>
            <a:chExt cx="914400" cy="911422"/>
          </a:xfrm>
        </p:grpSpPr>
        <p:sp>
          <p:nvSpPr>
            <p:cNvPr id="106" name="TextBox 105"/>
            <p:cNvSpPr txBox="1"/>
            <p:nvPr/>
          </p:nvSpPr>
          <p:spPr>
            <a:xfrm>
              <a:off x="4800600" y="2321320"/>
              <a:ext cx="914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rgbClr val="00B050"/>
                  </a:solidFill>
                </a:rPr>
                <a:t>Arc</a:t>
              </a:r>
            </a:p>
            <a:p>
              <a:r>
                <a:rPr lang="en-GB" sz="1600" b="1" dirty="0" smtClean="0">
                  <a:solidFill>
                    <a:srgbClr val="00B050"/>
                  </a:solidFill>
                </a:rPr>
                <a:t>detector</a:t>
              </a:r>
              <a:endParaRPr lang="en-GB" sz="16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110" name="Straight Arrow Connector 109"/>
            <p:cNvCxnSpPr/>
            <p:nvPr/>
          </p:nvCxnSpPr>
          <p:spPr>
            <a:xfrm rot="16200000" flipH="1">
              <a:off x="5240240" y="2948481"/>
              <a:ext cx="378021" cy="190501"/>
            </a:xfrm>
            <a:prstGeom prst="straightConnector1">
              <a:avLst/>
            </a:prstGeom>
            <a:noFill/>
            <a:ln>
              <a:solidFill>
                <a:srgbClr val="00B05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11" name="TextBox 110"/>
          <p:cNvSpPr txBox="1"/>
          <p:nvPr/>
        </p:nvSpPr>
        <p:spPr>
          <a:xfrm>
            <a:off x="6705600" y="315952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HOM coupler</a:t>
            </a:r>
            <a:endParaRPr lang="en-GB" dirty="0"/>
          </a:p>
        </p:txBody>
      </p:sp>
      <p:sp>
        <p:nvSpPr>
          <p:cNvPr id="129" name="Freeform 128"/>
          <p:cNvSpPr/>
          <p:nvPr/>
        </p:nvSpPr>
        <p:spPr>
          <a:xfrm>
            <a:off x="6400800" y="2930921"/>
            <a:ext cx="152401" cy="914400"/>
          </a:xfrm>
          <a:custGeom>
            <a:avLst/>
            <a:gdLst>
              <a:gd name="connsiteX0" fmla="*/ 200025 w 200025"/>
              <a:gd name="connsiteY0" fmla="*/ 895350 h 1249363"/>
              <a:gd name="connsiteX1" fmla="*/ 133350 w 200025"/>
              <a:gd name="connsiteY1" fmla="*/ 1152525 h 1249363"/>
              <a:gd name="connsiteX2" fmla="*/ 19050 w 200025"/>
              <a:gd name="connsiteY2" fmla="*/ 1057275 h 1249363"/>
              <a:gd name="connsiteX3" fmla="*/ 19050 w 200025"/>
              <a:gd name="connsiteY3" fmla="*/ 0 h 124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025" h="1249363">
                <a:moveTo>
                  <a:pt x="200025" y="895350"/>
                </a:moveTo>
                <a:cubicBezTo>
                  <a:pt x="181769" y="1010444"/>
                  <a:pt x="163513" y="1125538"/>
                  <a:pt x="133350" y="1152525"/>
                </a:cubicBezTo>
                <a:cubicBezTo>
                  <a:pt x="103188" y="1179513"/>
                  <a:pt x="38100" y="1249363"/>
                  <a:pt x="19050" y="1057275"/>
                </a:cubicBezTo>
                <a:cubicBezTo>
                  <a:pt x="0" y="865187"/>
                  <a:pt x="22225" y="185738"/>
                  <a:pt x="19050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lt1"/>
              </a:solidFill>
            </a:endParaRPr>
          </a:p>
        </p:txBody>
      </p:sp>
      <p:cxnSp>
        <p:nvCxnSpPr>
          <p:cNvPr id="130" name="Straight Connector 129"/>
          <p:cNvCxnSpPr/>
          <p:nvPr/>
        </p:nvCxnSpPr>
        <p:spPr>
          <a:xfrm>
            <a:off x="6400800" y="2930920"/>
            <a:ext cx="595085" cy="0"/>
          </a:xfrm>
          <a:prstGeom prst="line">
            <a:avLst/>
          </a:pr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3" name="Group 2"/>
          <p:cNvGrpSpPr/>
          <p:nvPr/>
        </p:nvGrpSpPr>
        <p:grpSpPr>
          <a:xfrm>
            <a:off x="5715000" y="2473720"/>
            <a:ext cx="1371600" cy="609600"/>
            <a:chOff x="5715000" y="2473720"/>
            <a:chExt cx="1371600" cy="609600"/>
          </a:xfrm>
        </p:grpSpPr>
        <p:cxnSp>
          <p:nvCxnSpPr>
            <p:cNvPr id="112" name="Straight Arrow Connector 111"/>
            <p:cNvCxnSpPr/>
            <p:nvPr/>
          </p:nvCxnSpPr>
          <p:spPr>
            <a:xfrm rot="5400000">
              <a:off x="5676900" y="2816620"/>
              <a:ext cx="304800" cy="228600"/>
            </a:xfrm>
            <a:prstGeom prst="straightConnector1">
              <a:avLst/>
            </a:prstGeom>
            <a:noFill/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38" name="TextBox 137"/>
            <p:cNvSpPr txBox="1"/>
            <p:nvPr/>
          </p:nvSpPr>
          <p:spPr>
            <a:xfrm>
              <a:off x="5791200" y="2473720"/>
              <a:ext cx="129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rgbClr val="FF0000"/>
                  </a:solidFill>
                </a:rPr>
                <a:t>MC Vacuum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45" name="Right Arrow 144"/>
          <p:cNvSpPr/>
          <p:nvPr/>
        </p:nvSpPr>
        <p:spPr>
          <a:xfrm>
            <a:off x="5105400" y="3921520"/>
            <a:ext cx="1981200" cy="1524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6" name="TextBox 145"/>
          <p:cNvSpPr txBox="1"/>
          <p:nvPr/>
        </p:nvSpPr>
        <p:spPr>
          <a:xfrm>
            <a:off x="6858000" y="4073920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147" name="TextBox 146"/>
          <p:cNvSpPr txBox="1"/>
          <p:nvPr/>
        </p:nvSpPr>
        <p:spPr>
          <a:xfrm>
            <a:off x="6934200" y="277852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HOM Power </a:t>
            </a:r>
            <a:r>
              <a:rPr lang="en-GB" sz="1600" b="1" dirty="0" smtClean="0">
                <a:solidFill>
                  <a:srgbClr val="7030A0"/>
                </a:solidFill>
              </a:rPr>
              <a:t>[</a:t>
            </a:r>
            <a:r>
              <a:rPr lang="en-GB" sz="1600" b="1" dirty="0">
                <a:solidFill>
                  <a:srgbClr val="7030A0"/>
                </a:solidFill>
              </a:rPr>
              <a:t>SIS</a:t>
            </a:r>
            <a:r>
              <a:rPr lang="en-GB" sz="1600" b="1" dirty="0" smtClean="0">
                <a:solidFill>
                  <a:srgbClr val="7030A0"/>
                </a:solidFill>
              </a:rPr>
              <a:t>]</a:t>
            </a:r>
            <a:endParaRPr lang="en-GB" sz="1600" b="1" dirty="0">
              <a:solidFill>
                <a:srgbClr val="00B05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502401" y="3540520"/>
            <a:ext cx="2489199" cy="338554"/>
            <a:chOff x="6502401" y="3540520"/>
            <a:chExt cx="2489199" cy="338554"/>
          </a:xfrm>
        </p:grpSpPr>
        <p:sp>
          <p:nvSpPr>
            <p:cNvPr id="148" name="TextBox 147"/>
            <p:cNvSpPr txBox="1"/>
            <p:nvPr/>
          </p:nvSpPr>
          <p:spPr>
            <a:xfrm>
              <a:off x="6781800" y="3540520"/>
              <a:ext cx="2209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rgbClr val="FF0000"/>
                  </a:solidFill>
                </a:rPr>
                <a:t>HOM Temperature </a:t>
              </a:r>
              <a:r>
                <a:rPr lang="en-GB" sz="1600" b="1" dirty="0">
                  <a:solidFill>
                    <a:srgbClr val="7030A0"/>
                  </a:solidFill>
                </a:rPr>
                <a:t>[SIS</a:t>
              </a:r>
              <a:r>
                <a:rPr lang="en-GB" sz="1600" b="1" dirty="0" smtClean="0">
                  <a:solidFill>
                    <a:srgbClr val="7030A0"/>
                  </a:solidFill>
                </a:rPr>
                <a:t>]</a:t>
              </a:r>
              <a:endParaRPr lang="en-GB" sz="16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149" name="Straight Arrow Connector 148"/>
            <p:cNvCxnSpPr>
              <a:stCxn id="148" idx="1"/>
              <a:endCxn id="129" idx="1"/>
            </p:cNvCxnSpPr>
            <p:nvPr/>
          </p:nvCxnSpPr>
          <p:spPr>
            <a:xfrm flipH="1">
              <a:off x="6502401" y="3709797"/>
              <a:ext cx="279399" cy="64649"/>
            </a:xfrm>
            <a:prstGeom prst="straightConnector1">
              <a:avLst/>
            </a:prstGeom>
            <a:noFill/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161" name="Straight Connector 160"/>
          <p:cNvCxnSpPr/>
          <p:nvPr/>
        </p:nvCxnSpPr>
        <p:spPr>
          <a:xfrm>
            <a:off x="609600" y="3311920"/>
            <a:ext cx="228600" cy="5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2" name="Straight Connector 161"/>
          <p:cNvCxnSpPr/>
          <p:nvPr/>
        </p:nvCxnSpPr>
        <p:spPr>
          <a:xfrm flipV="1">
            <a:off x="838200" y="3159520"/>
            <a:ext cx="228600" cy="15240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4" name="TextBox 163"/>
          <p:cNvSpPr txBox="1"/>
          <p:nvPr/>
        </p:nvSpPr>
        <p:spPr>
          <a:xfrm>
            <a:off x="228600" y="3388120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RF Switch</a:t>
            </a:r>
            <a:endParaRPr lang="en-GB" dirty="0"/>
          </a:p>
        </p:txBody>
      </p:sp>
      <p:cxnSp>
        <p:nvCxnSpPr>
          <p:cNvPr id="166" name="Straight Connector 165"/>
          <p:cNvCxnSpPr/>
          <p:nvPr/>
        </p:nvCxnSpPr>
        <p:spPr>
          <a:xfrm rot="5400000">
            <a:off x="723900" y="3045220"/>
            <a:ext cx="381000" cy="0"/>
          </a:xfrm>
          <a:prstGeom prst="line">
            <a:avLst/>
          </a:pr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0" name="TextBox 169"/>
          <p:cNvSpPr txBox="1"/>
          <p:nvPr/>
        </p:nvSpPr>
        <p:spPr>
          <a:xfrm>
            <a:off x="609600" y="2473720"/>
            <a:ext cx="568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Veto</a:t>
            </a:r>
            <a:endParaRPr lang="en-GB" sz="1600" dirty="0"/>
          </a:p>
        </p:txBody>
      </p:sp>
      <p:grpSp>
        <p:nvGrpSpPr>
          <p:cNvPr id="9" name="Group 8"/>
          <p:cNvGrpSpPr/>
          <p:nvPr/>
        </p:nvGrpSpPr>
        <p:grpSpPr>
          <a:xfrm>
            <a:off x="6527052" y="4531120"/>
            <a:ext cx="2007348" cy="1077218"/>
            <a:chOff x="6527052" y="4531120"/>
            <a:chExt cx="2007348" cy="1077218"/>
          </a:xfrm>
        </p:grpSpPr>
        <p:sp>
          <p:nvSpPr>
            <p:cNvPr id="175" name="TextBox 174"/>
            <p:cNvSpPr txBox="1"/>
            <p:nvPr/>
          </p:nvSpPr>
          <p:spPr>
            <a:xfrm>
              <a:off x="6934200" y="4531120"/>
              <a:ext cx="16002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rgbClr val="00B050"/>
                  </a:solidFill>
                </a:rPr>
                <a:t>Helium pressure (cavity quench)</a:t>
              </a:r>
            </a:p>
            <a:p>
              <a:r>
                <a:rPr lang="en-GB" sz="1600" b="1" dirty="0" smtClean="0">
                  <a:solidFill>
                    <a:srgbClr val="FF0000"/>
                  </a:solidFill>
                </a:rPr>
                <a:t>Helium level (Cryo OK)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76" name="Straight Arrow Connector 175"/>
            <p:cNvCxnSpPr>
              <a:endCxn id="11" idx="5"/>
            </p:cNvCxnSpPr>
            <p:nvPr/>
          </p:nvCxnSpPr>
          <p:spPr>
            <a:xfrm rot="10800000">
              <a:off x="6527052" y="4709340"/>
              <a:ext cx="407148" cy="126581"/>
            </a:xfrm>
            <a:prstGeom prst="straightConnector1">
              <a:avLst/>
            </a:prstGeom>
            <a:noFill/>
            <a:ln>
              <a:solidFill>
                <a:srgbClr val="00B05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4" name="Title 1"/>
          <p:cNvSpPr txBox="1">
            <a:spLocks/>
          </p:cNvSpPr>
          <p:nvPr/>
        </p:nvSpPr>
        <p:spPr>
          <a:xfrm>
            <a:off x="1158401" y="306564"/>
            <a:ext cx="7093898" cy="630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RF power path &amp; critical interlocks</a:t>
            </a:r>
            <a:endParaRPr lang="fr-FR" sz="32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381000" y="4420423"/>
            <a:ext cx="2667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Generates RF Veto and</a:t>
            </a:r>
          </a:p>
          <a:p>
            <a:r>
              <a:rPr lang="en-GB" sz="1600" b="1" dirty="0" smtClean="0">
                <a:solidFill>
                  <a:srgbClr val="FF0000"/>
                </a:solidFill>
              </a:rPr>
              <a:t>Beam Interlock since 2011</a:t>
            </a:r>
          </a:p>
          <a:p>
            <a:r>
              <a:rPr lang="en-GB" sz="1600" b="1" dirty="0" smtClean="0">
                <a:solidFill>
                  <a:srgbClr val="7030A0"/>
                </a:solidFill>
              </a:rPr>
              <a:t>[SIS]: Software interlock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81000" y="5279132"/>
            <a:ext cx="30080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Also connected to BIS:</a:t>
            </a:r>
          </a:p>
          <a:p>
            <a:r>
              <a:rPr lang="en-GB" sz="1600" b="1" dirty="0" smtClean="0">
                <a:solidFill>
                  <a:srgbClr val="00B050"/>
                </a:solidFill>
              </a:rPr>
              <a:t>RF frequency</a:t>
            </a:r>
          </a:p>
          <a:p>
            <a:r>
              <a:rPr lang="en-GB" sz="1600" b="1" dirty="0" smtClean="0">
                <a:solidFill>
                  <a:srgbClr val="00B050"/>
                </a:solidFill>
              </a:rPr>
              <a:t>Cavity vector sum (total voltage)</a:t>
            </a:r>
          </a:p>
          <a:p>
            <a:r>
              <a:rPr lang="en-GB" sz="1600" b="1" dirty="0" smtClean="0">
                <a:solidFill>
                  <a:srgbClr val="00B050"/>
                </a:solidFill>
              </a:rPr>
              <a:t>Faraday Cage UPS fail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05400" y="5649745"/>
            <a:ext cx="159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dirty="0" smtClean="0"/>
              <a:t>. Butterworth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2913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147" grpId="0"/>
      <p:bldP spid="58" grpId="0" animBg="1"/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51497" y="1013166"/>
            <a:ext cx="9092503" cy="4868669"/>
            <a:chOff x="51497" y="1371601"/>
            <a:chExt cx="9092503" cy="4868669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>
              <a:lum bright="9000" contrast="61000"/>
            </a:blip>
            <a:srcRect t="10044" r="627" b="1057"/>
            <a:stretch>
              <a:fillRect/>
            </a:stretch>
          </p:blipFill>
          <p:spPr bwMode="auto">
            <a:xfrm>
              <a:off x="51497" y="1482763"/>
              <a:ext cx="8962473" cy="4757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4142694" y="1371601"/>
              <a:ext cx="5001306" cy="894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6675" y="1146515"/>
            <a:ext cx="8947295" cy="4229100"/>
            <a:chOff x="66675" y="1504950"/>
            <a:chExt cx="8947295" cy="4229100"/>
          </a:xfrm>
        </p:grpSpPr>
        <p:sp>
          <p:nvSpPr>
            <p:cNvPr id="8" name="TextBox 7"/>
            <p:cNvSpPr txBox="1"/>
            <p:nvPr/>
          </p:nvSpPr>
          <p:spPr>
            <a:xfrm>
              <a:off x="4242143" y="1520705"/>
              <a:ext cx="47718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070C0"/>
                  </a:solidFill>
                </a:rPr>
                <a:t>HV interlocks</a:t>
              </a:r>
            </a:p>
            <a:p>
              <a:r>
                <a:rPr lang="en-US" sz="2000" dirty="0" smtClean="0">
                  <a:solidFill>
                    <a:srgbClr val="0070C0"/>
                  </a:solidFill>
                </a:rPr>
                <a:t>Brings down complete module (4 Klystrons)</a:t>
              </a:r>
              <a:endParaRPr lang="en-US" sz="2000" dirty="0">
                <a:solidFill>
                  <a:srgbClr val="0070C0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6675" y="1504950"/>
              <a:ext cx="8534400" cy="4229100"/>
            </a:xfrm>
            <a:custGeom>
              <a:avLst/>
              <a:gdLst>
                <a:gd name="connsiteX0" fmla="*/ 0 w 8534400"/>
                <a:gd name="connsiteY0" fmla="*/ 0 h 4229100"/>
                <a:gd name="connsiteX1" fmla="*/ 0 w 8534400"/>
                <a:gd name="connsiteY1" fmla="*/ 4229100 h 4229100"/>
                <a:gd name="connsiteX2" fmla="*/ 1162050 w 8534400"/>
                <a:gd name="connsiteY2" fmla="*/ 4219575 h 4229100"/>
                <a:gd name="connsiteX3" fmla="*/ 1171575 w 8534400"/>
                <a:gd name="connsiteY3" fmla="*/ 2914650 h 4229100"/>
                <a:gd name="connsiteX4" fmla="*/ 2505075 w 8534400"/>
                <a:gd name="connsiteY4" fmla="*/ 2914650 h 4229100"/>
                <a:gd name="connsiteX5" fmla="*/ 2505075 w 8534400"/>
                <a:gd name="connsiteY5" fmla="*/ 3409950 h 4229100"/>
                <a:gd name="connsiteX6" fmla="*/ 3810000 w 8534400"/>
                <a:gd name="connsiteY6" fmla="*/ 3419475 h 4229100"/>
                <a:gd name="connsiteX7" fmla="*/ 3810000 w 8534400"/>
                <a:gd name="connsiteY7" fmla="*/ 3019425 h 4229100"/>
                <a:gd name="connsiteX8" fmla="*/ 5715000 w 8534400"/>
                <a:gd name="connsiteY8" fmla="*/ 3019425 h 4229100"/>
                <a:gd name="connsiteX9" fmla="*/ 5791200 w 8534400"/>
                <a:gd name="connsiteY9" fmla="*/ 3019425 h 4229100"/>
                <a:gd name="connsiteX10" fmla="*/ 5791200 w 8534400"/>
                <a:gd name="connsiteY10" fmla="*/ 1828800 h 4229100"/>
                <a:gd name="connsiteX11" fmla="*/ 6619875 w 8534400"/>
                <a:gd name="connsiteY11" fmla="*/ 1847850 h 4229100"/>
                <a:gd name="connsiteX12" fmla="*/ 6619875 w 8534400"/>
                <a:gd name="connsiteY12" fmla="*/ 1647825 h 4229100"/>
                <a:gd name="connsiteX13" fmla="*/ 8534400 w 8534400"/>
                <a:gd name="connsiteY13" fmla="*/ 1657350 h 4229100"/>
                <a:gd name="connsiteX14" fmla="*/ 8534400 w 8534400"/>
                <a:gd name="connsiteY14" fmla="*/ 1171575 h 4229100"/>
                <a:gd name="connsiteX15" fmla="*/ 4114800 w 8534400"/>
                <a:gd name="connsiteY15" fmla="*/ 1171575 h 4229100"/>
                <a:gd name="connsiteX16" fmla="*/ 4124325 w 8534400"/>
                <a:gd name="connsiteY16" fmla="*/ 19050 h 4229100"/>
                <a:gd name="connsiteX17" fmla="*/ 0 w 8534400"/>
                <a:gd name="connsiteY17" fmla="*/ 0 h 422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34400" h="4229100">
                  <a:moveTo>
                    <a:pt x="0" y="0"/>
                  </a:moveTo>
                  <a:lnTo>
                    <a:pt x="0" y="4229100"/>
                  </a:lnTo>
                  <a:lnTo>
                    <a:pt x="1162050" y="4219575"/>
                  </a:lnTo>
                  <a:lnTo>
                    <a:pt x="1171575" y="2914650"/>
                  </a:lnTo>
                  <a:lnTo>
                    <a:pt x="2505075" y="2914650"/>
                  </a:lnTo>
                  <a:lnTo>
                    <a:pt x="2505075" y="3409950"/>
                  </a:lnTo>
                  <a:lnTo>
                    <a:pt x="3810000" y="3419475"/>
                  </a:lnTo>
                  <a:lnTo>
                    <a:pt x="3810000" y="3019425"/>
                  </a:lnTo>
                  <a:lnTo>
                    <a:pt x="5715000" y="3019425"/>
                  </a:lnTo>
                  <a:lnTo>
                    <a:pt x="5791200" y="3019425"/>
                  </a:lnTo>
                  <a:lnTo>
                    <a:pt x="5791200" y="1828800"/>
                  </a:lnTo>
                  <a:lnTo>
                    <a:pt x="6619875" y="1847850"/>
                  </a:lnTo>
                  <a:lnTo>
                    <a:pt x="6619875" y="1647825"/>
                  </a:lnTo>
                  <a:lnTo>
                    <a:pt x="8534400" y="1657350"/>
                  </a:lnTo>
                  <a:lnTo>
                    <a:pt x="8534400" y="1171575"/>
                  </a:lnTo>
                  <a:lnTo>
                    <a:pt x="4114800" y="1171575"/>
                  </a:lnTo>
                  <a:lnTo>
                    <a:pt x="4124325" y="1905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276350" y="2861015"/>
            <a:ext cx="7753350" cy="3581758"/>
            <a:chOff x="1276350" y="3219450"/>
            <a:chExt cx="7753350" cy="3581758"/>
          </a:xfrm>
        </p:grpSpPr>
        <p:sp>
          <p:nvSpPr>
            <p:cNvPr id="11" name="TextBox 10"/>
            <p:cNvSpPr txBox="1"/>
            <p:nvPr/>
          </p:nvSpPr>
          <p:spPr>
            <a:xfrm>
              <a:off x="4921878" y="6277988"/>
              <a:ext cx="40920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RF interlocks </a:t>
              </a:r>
              <a:r>
                <a:rPr lang="en-US" sz="2000" dirty="0" smtClean="0">
                  <a:solidFill>
                    <a:srgbClr val="FF0000"/>
                  </a:solidFill>
                </a:rPr>
                <a:t>(Trips 1 Klystron)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1276350" y="3219450"/>
              <a:ext cx="7753350" cy="3067050"/>
            </a:xfrm>
            <a:custGeom>
              <a:avLst/>
              <a:gdLst>
                <a:gd name="connsiteX0" fmla="*/ 7753350 w 7753350"/>
                <a:gd name="connsiteY0" fmla="*/ 1200150 h 3067050"/>
                <a:gd name="connsiteX1" fmla="*/ 6638925 w 7753350"/>
                <a:gd name="connsiteY1" fmla="*/ 1219200 h 3067050"/>
                <a:gd name="connsiteX2" fmla="*/ 6629400 w 7753350"/>
                <a:gd name="connsiteY2" fmla="*/ 9525 h 3067050"/>
                <a:gd name="connsiteX3" fmla="*/ 5457825 w 7753350"/>
                <a:gd name="connsiteY3" fmla="*/ 0 h 3067050"/>
                <a:gd name="connsiteX4" fmla="*/ 5476875 w 7753350"/>
                <a:gd name="connsiteY4" fmla="*/ 180975 h 3067050"/>
                <a:gd name="connsiteX5" fmla="*/ 4657725 w 7753350"/>
                <a:gd name="connsiteY5" fmla="*/ 200025 h 3067050"/>
                <a:gd name="connsiteX6" fmla="*/ 4657725 w 7753350"/>
                <a:gd name="connsiteY6" fmla="*/ 1381125 h 3067050"/>
                <a:gd name="connsiteX7" fmla="*/ 2657475 w 7753350"/>
                <a:gd name="connsiteY7" fmla="*/ 1371600 h 3067050"/>
                <a:gd name="connsiteX8" fmla="*/ 2657475 w 7753350"/>
                <a:gd name="connsiteY8" fmla="*/ 1771650 h 3067050"/>
                <a:gd name="connsiteX9" fmla="*/ 1257300 w 7753350"/>
                <a:gd name="connsiteY9" fmla="*/ 1752600 h 3067050"/>
                <a:gd name="connsiteX10" fmla="*/ 1238250 w 7753350"/>
                <a:gd name="connsiteY10" fmla="*/ 1247775 h 3067050"/>
                <a:gd name="connsiteX11" fmla="*/ 0 w 7753350"/>
                <a:gd name="connsiteY11" fmla="*/ 1247775 h 3067050"/>
                <a:gd name="connsiteX12" fmla="*/ 0 w 7753350"/>
                <a:gd name="connsiteY12" fmla="*/ 3067050 h 3067050"/>
                <a:gd name="connsiteX13" fmla="*/ 6629400 w 7753350"/>
                <a:gd name="connsiteY13" fmla="*/ 3057525 h 3067050"/>
                <a:gd name="connsiteX14" fmla="*/ 6619875 w 7753350"/>
                <a:gd name="connsiteY14" fmla="*/ 2076450 h 3067050"/>
                <a:gd name="connsiteX15" fmla="*/ 7743825 w 7753350"/>
                <a:gd name="connsiteY15" fmla="*/ 2076450 h 3067050"/>
                <a:gd name="connsiteX16" fmla="*/ 7753350 w 7753350"/>
                <a:gd name="connsiteY16" fmla="*/ 1200150 h 306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753350" h="3067050">
                  <a:moveTo>
                    <a:pt x="7753350" y="1200150"/>
                  </a:moveTo>
                  <a:lnTo>
                    <a:pt x="6638925" y="1219200"/>
                  </a:lnTo>
                  <a:lnTo>
                    <a:pt x="6629400" y="9525"/>
                  </a:lnTo>
                  <a:lnTo>
                    <a:pt x="5457825" y="0"/>
                  </a:lnTo>
                  <a:lnTo>
                    <a:pt x="5476875" y="180975"/>
                  </a:lnTo>
                  <a:lnTo>
                    <a:pt x="4657725" y="200025"/>
                  </a:lnTo>
                  <a:lnTo>
                    <a:pt x="4657725" y="1381125"/>
                  </a:lnTo>
                  <a:lnTo>
                    <a:pt x="2657475" y="1371600"/>
                  </a:lnTo>
                  <a:lnTo>
                    <a:pt x="2657475" y="1771650"/>
                  </a:lnTo>
                  <a:lnTo>
                    <a:pt x="1257300" y="1752600"/>
                  </a:lnTo>
                  <a:lnTo>
                    <a:pt x="1238250" y="1247775"/>
                  </a:lnTo>
                  <a:lnTo>
                    <a:pt x="0" y="1247775"/>
                  </a:lnTo>
                  <a:lnTo>
                    <a:pt x="0" y="3067050"/>
                  </a:lnTo>
                  <a:lnTo>
                    <a:pt x="6629400" y="3057525"/>
                  </a:lnTo>
                  <a:lnTo>
                    <a:pt x="6619875" y="2076450"/>
                  </a:lnTo>
                  <a:lnTo>
                    <a:pt x="7743825" y="2076450"/>
                  </a:lnTo>
                  <a:lnTo>
                    <a:pt x="7753350" y="120015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2137257" y="383132"/>
            <a:ext cx="4951171" cy="630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ACS RF &amp; HV interlock chains</a:t>
            </a:r>
            <a:endParaRPr lang="fr-FR" sz="32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9383" y="6040582"/>
            <a:ext cx="1316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r>
              <a:rPr lang="en-US" dirty="0" smtClean="0"/>
              <a:t>. Arnaudon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69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0011504"/>
              </p:ext>
            </p:extLst>
          </p:nvPr>
        </p:nvGraphicFramePr>
        <p:xfrm>
          <a:off x="2028547" y="2876303"/>
          <a:ext cx="6658253" cy="3480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221942" y="1279241"/>
            <a:ext cx="4256103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2011: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78 faults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total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11% of all beam dumps</a:t>
            </a: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 Faults per week during physics</a:t>
            </a:r>
          </a:p>
        </p:txBody>
      </p:sp>
      <p:sp>
        <p:nvSpPr>
          <p:cNvPr id="11" name="Content Placeholder 1"/>
          <p:cNvSpPr>
            <a:spLocks noGrp="1"/>
          </p:cNvSpPr>
          <p:nvPr>
            <p:ph sz="half" idx="2"/>
          </p:nvPr>
        </p:nvSpPr>
        <p:spPr>
          <a:xfrm>
            <a:off x="4693328" y="1334125"/>
            <a:ext cx="4246486" cy="2971547"/>
          </a:xfrm>
          <a:solidFill>
            <a:schemeClr val="bg1">
              <a:alpha val="62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2012: (Fault analysis: D. Glenat)</a:t>
            </a: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43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faults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total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x% of all beam dumps</a:t>
            </a: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1.3 Faults per week during physics</a:t>
            </a: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Some difficult weeks/periods:</a:t>
            </a:r>
          </a:p>
          <a:p>
            <a:pPr lvl="1"/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 x Crowbars</a:t>
            </a:r>
          </a:p>
          <a:p>
            <a:pPr lvl="1"/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Defective HV cable</a:t>
            </a:r>
          </a:p>
          <a:p>
            <a:pPr lvl="1"/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RF driver 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1941" y="3072384"/>
            <a:ext cx="1965303" cy="9070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Fault statistics 2012</a:t>
            </a:r>
            <a:endParaRPr lang="fr-FR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 rot="19672964">
            <a:off x="2769238" y="3650549"/>
            <a:ext cx="785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crowbar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9672964">
            <a:off x="4179296" y="4974802"/>
            <a:ext cx="785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crowbar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9672964">
            <a:off x="5551087" y="4954443"/>
            <a:ext cx="835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RF driver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9672964">
            <a:off x="7384722" y="4707346"/>
            <a:ext cx="835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RF driver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9672964">
            <a:off x="5932736" y="4926574"/>
            <a:ext cx="825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HV cable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024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RF performance up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2012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19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782" y="1744826"/>
            <a:ext cx="6636058" cy="4166416"/>
          </a:xfrm>
        </p:spPr>
        <p:txBody>
          <a:bodyPr>
            <a:normAutofit fontScale="92500" lnSpcReduction="20000"/>
          </a:bodyPr>
          <a:lstStyle/>
          <a:p>
            <a:pPr lvl="0" rtl="0" eaLnBrk="1" latinLnBrk="0" hangingPunct="1"/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Most critical equipment : the current Thyratron crowbar suffers from spurious trips</a:t>
            </a:r>
          </a:p>
          <a:p>
            <a:pPr lvl="0" rtl="0" eaLnBrk="1" latinLnBrk="0" hangingPunct="1"/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  <a:p>
            <a:pPr lvl="0"/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Solid-state replacement developed using Thyristor-Stack: very 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promising and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showing 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comparable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performance (See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Paper at IPAC12 by G.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Ravida)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0" indent="0" rtl="0" eaLnBrk="1" latinLnBrk="0" hangingPunct="1">
              <a:buNone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  <a:p>
            <a:pPr lvl="0" rtl="0" eaLnBrk="1" latinLnBrk="0" hangingPunct="1"/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1 unit installed since September 2012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 spurious trip observed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Few trips due to klystron arcs</a:t>
            </a:r>
          </a:p>
          <a:p>
            <a:pPr marL="0" lvl="0" indent="0" rtl="0" eaLnBrk="1" latinLnBrk="0" hangingPunct="1">
              <a:buNone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pic>
        <p:nvPicPr>
          <p:cNvPr id="1026" name="Picture 2" descr="http://upload.wikimedia.org/wikipedia/commons/thumb/8/85/Smiley.svg/220px-Smiley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482" y="5235427"/>
            <a:ext cx="371521" cy="37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210541" y="439727"/>
            <a:ext cx="5246702" cy="630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Thyratron replacement</a:t>
            </a:r>
            <a:endParaRPr lang="fr-FR" sz="32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52" t="3067" r="26763" b="23200"/>
          <a:stretch/>
        </p:blipFill>
        <p:spPr>
          <a:xfrm>
            <a:off x="139236" y="1217422"/>
            <a:ext cx="2231546" cy="505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71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575" y="1637291"/>
            <a:ext cx="8229600" cy="4595595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Second wondering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faulty : Filament 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current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interlocks</a:t>
            </a: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culprits identified: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Several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klystron HV connectors</a:t>
            </a:r>
          </a:p>
          <a:p>
            <a:pPr lvl="2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Spring contacts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degraded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(black deposit)</a:t>
            </a:r>
          </a:p>
          <a:p>
            <a:pPr lvl="2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Contacts needed to be cleaned repeatedly</a:t>
            </a:r>
          </a:p>
          <a:p>
            <a:pPr lvl="2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 connector design without springs,</a:t>
            </a:r>
          </a:p>
          <a:p>
            <a:pPr marL="914400" lvl="2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special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Multi-Contact installed 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Cable head defective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welding…LS1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2012-03-30...04-05_L7B1_IFil_Probleme_With-Commen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614" y="1340526"/>
            <a:ext cx="5084595" cy="2594563"/>
          </a:xfrm>
          <a:prstGeom prst="rect">
            <a:avLst/>
          </a:prstGeom>
        </p:spPr>
      </p:pic>
      <p:pic>
        <p:nvPicPr>
          <p:cNvPr id="12" name="Picture 11" descr="New 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8" b="11996"/>
          <a:stretch/>
        </p:blipFill>
        <p:spPr>
          <a:xfrm>
            <a:off x="6259911" y="5384071"/>
            <a:ext cx="2061107" cy="120986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7223984" y="4159633"/>
            <a:ext cx="1256191" cy="1124706"/>
            <a:chOff x="457200" y="3390900"/>
            <a:chExt cx="3131239" cy="2976563"/>
          </a:xfrm>
        </p:grpSpPr>
        <p:pic>
          <p:nvPicPr>
            <p:cNvPr id="14" name="Picture 13" descr="Spring 2.JP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253" t="20382" r="18044" b="17890"/>
            <a:stretch/>
          </p:blipFill>
          <p:spPr>
            <a:xfrm>
              <a:off x="457200" y="3390900"/>
              <a:ext cx="3131239" cy="2976563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/>
            <p:nvPr/>
          </p:nvCxnSpPr>
          <p:spPr>
            <a:xfrm flipH="1">
              <a:off x="2209800" y="3390900"/>
              <a:ext cx="863600" cy="130810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1371778" y="377583"/>
            <a:ext cx="6392336" cy="630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Klystron filament “</a:t>
            </a:r>
            <a:r>
              <a:rPr lang="en-GB" sz="3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I </a:t>
            </a:r>
            <a:r>
              <a:rPr lang="en-GB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fil</a:t>
            </a:r>
            <a:r>
              <a:rPr lang="en-GB" sz="3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 </a:t>
            </a:r>
            <a:r>
              <a:rPr lang="en-GB" sz="3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too low” faults</a:t>
            </a:r>
            <a:endParaRPr lang="fr-FR" sz="32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90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2850</TotalTime>
  <Words>1354</Words>
  <Application>Microsoft Office PowerPoint</Application>
  <PresentationFormat>On-screen Show (4:3)</PresentationFormat>
  <Paragraphs>315</Paragraphs>
  <Slides>29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The past and future  RF performance in LHC </vt:lpstr>
      <vt:lpstr>Content</vt:lpstr>
      <vt:lpstr>PowerPoint Presentation</vt:lpstr>
      <vt:lpstr>PowerPoint Presentation</vt:lpstr>
      <vt:lpstr>PowerPoint Presentation</vt:lpstr>
      <vt:lpstr>PowerPoint Presentation</vt:lpstr>
      <vt:lpstr>- RF performance up to 2012</vt:lpstr>
      <vt:lpstr>PowerPoint Presentation</vt:lpstr>
      <vt:lpstr>PowerPoint Presentation</vt:lpstr>
      <vt:lpstr>- Tools used for faults tracking</vt:lpstr>
      <vt:lpstr>PowerPoint Presentation</vt:lpstr>
      <vt:lpstr>PowerPoint Presentation</vt:lpstr>
      <vt:lpstr>PowerPoint Presentation</vt:lpstr>
      <vt:lpstr>- LS1 ACS upgrades at PT4</vt:lpstr>
      <vt:lpstr>- LS1 ACS upgrades at PT4 cont.</vt:lpstr>
      <vt:lpstr>PowerPoint Presentation</vt:lpstr>
      <vt:lpstr>- LS1 ADT upgrades at PT4</vt:lpstr>
      <vt:lpstr>- LS1 ADT Feedback upgrade</vt:lpstr>
      <vt:lpstr>- Prospects for RUN 2</vt:lpstr>
      <vt:lpstr>- Prospects for RUN 2</vt:lpstr>
      <vt:lpstr>- Tools that could help</vt:lpstr>
      <vt:lpstr>PowerPoint Presentation</vt:lpstr>
      <vt:lpstr>PowerPoint Presentation</vt:lpstr>
      <vt:lpstr>RF interlocks</vt:lpstr>
      <vt:lpstr>HV interlocks</vt:lpstr>
      <vt:lpstr>Interlocks connected to BIS (UX45)</vt:lpstr>
      <vt:lpstr>Solid state crowbars (“fast protection system”)</vt:lpstr>
      <vt:lpstr>Repair of the high voltage connectors</vt:lpstr>
      <vt:lpstr>Digital measurement system for the klystron modulators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Nikolai</dc:creator>
  <cp:lastModifiedBy>maesen</cp:lastModifiedBy>
  <cp:revision>157</cp:revision>
  <dcterms:created xsi:type="dcterms:W3CDTF">2012-05-02T14:16:15Z</dcterms:created>
  <dcterms:modified xsi:type="dcterms:W3CDTF">2013-11-27T15:35:19Z</dcterms:modified>
</cp:coreProperties>
</file>