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959" r:id="rId2"/>
    <p:sldId id="1025" r:id="rId3"/>
    <p:sldId id="1026" r:id="rId4"/>
    <p:sldId id="1027" r:id="rId5"/>
    <p:sldId id="1034" r:id="rId6"/>
    <p:sldId id="1022" r:id="rId7"/>
    <p:sldId id="1023" r:id="rId8"/>
    <p:sldId id="1035" r:id="rId9"/>
    <p:sldId id="1036" r:id="rId10"/>
    <p:sldId id="1038" r:id="rId11"/>
    <p:sldId id="1037" r:id="rId12"/>
    <p:sldId id="1039" r:id="rId13"/>
    <p:sldId id="1040" r:id="rId14"/>
    <p:sldId id="1041" r:id="rId15"/>
    <p:sldId id="1042" r:id="rId16"/>
    <p:sldId id="1043" r:id="rId17"/>
    <p:sldId id="1045" r:id="rId18"/>
    <p:sldId id="1063" r:id="rId19"/>
    <p:sldId id="1046" r:id="rId20"/>
    <p:sldId id="1055" r:id="rId21"/>
    <p:sldId id="1060" r:id="rId22"/>
    <p:sldId id="1061" r:id="rId23"/>
    <p:sldId id="1062" r:id="rId24"/>
    <p:sldId id="1028" r:id="rId25"/>
    <p:sldId id="1052" r:id="rId26"/>
    <p:sldId id="1029" r:id="rId27"/>
  </p:sldIdLst>
  <p:sldSz cx="9144000" cy="6858000" type="screen4x3"/>
  <p:notesSz cx="6858000" cy="9131300"/>
  <p:defaultTextStyle>
    <a:defPPr>
      <a:defRPr lang="en-GB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buChar char="ü"/>
      <a:defRPr sz="2000" kern="1200">
        <a:solidFill>
          <a:srgbClr val="0000CC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buChar char="ü"/>
      <a:defRPr sz="2000" kern="1200">
        <a:solidFill>
          <a:srgbClr val="0000CC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buChar char="ü"/>
      <a:defRPr sz="2000" kern="1200">
        <a:solidFill>
          <a:srgbClr val="0000CC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buChar char="ü"/>
      <a:defRPr sz="2000" kern="1200">
        <a:solidFill>
          <a:srgbClr val="0000CC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buChar char="ü"/>
      <a:defRPr sz="2000" kern="1200">
        <a:solidFill>
          <a:srgbClr val="0000CC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FF9933"/>
    <a:srgbClr val="9999FF"/>
    <a:srgbClr val="FFFFCC"/>
    <a:srgbClr val="FFCC66"/>
    <a:srgbClr val="EAEAEA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381" autoAdjust="0"/>
    <p:restoredTop sz="92606" autoAdjust="0"/>
  </p:normalViewPr>
  <p:slideViewPr>
    <p:cSldViewPr snapToGrid="0">
      <p:cViewPr varScale="1">
        <p:scale>
          <a:sx n="76" d="100"/>
          <a:sy n="76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741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741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20C67C9-47DC-42DC-98D7-66AEC71F8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7763" y="685800"/>
            <a:ext cx="4564062" cy="342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7050"/>
            <a:ext cx="50292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6D7F8B1-0207-41FB-A779-0B1D90674F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B38F7F-C5CB-4800-8EEE-3F815060D6C8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2363" y="666750"/>
            <a:ext cx="4640262" cy="34798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367213"/>
            <a:ext cx="5051425" cy="40735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E6ADE-6259-4717-A47C-E080C969B009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00C44-999B-4DED-BA14-E44EB014BCEC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BBA649-5492-4E59-A54E-8B7B113BA1A8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6DA959-446D-4372-A090-9F165BAE7A97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96EF01-DDFB-4B4A-9431-6CC813E91451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doc.cern.ch/archive/electronic/cern/others/PHO/photo-lhc/LHC-PHO-1999-631.jp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" name="Picture 5" descr="islogo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144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photo-lhc/lhc-pho-1999-631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532813" y="80963"/>
            <a:ext cx="5365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0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01600"/>
            <a:ext cx="6553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69888" y="1109663"/>
            <a:ext cx="4087812" cy="5289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09663"/>
            <a:ext cx="4087813" cy="2568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830638"/>
            <a:ext cx="4087813" cy="2568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04800" y="6553200"/>
            <a:ext cx="302895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L.M. Fraile</a:t>
            </a:r>
            <a:endParaRPr lang="en-GB" sz="1400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4800" y="6553200"/>
            <a:ext cx="302895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L.M. Fraile</a:t>
            </a:r>
            <a:endParaRPr lang="en-GB" sz="1400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doc.cern.ch/archive/electronic/cern/others/PHO/photo-lhc/LHC-PHO-1999-631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sz="2400" b="1">
              <a:latin typeface="Times New Roman" pitchFamily="18" charset="0"/>
            </a:endParaRPr>
          </a:p>
        </p:txBody>
      </p:sp>
      <p:sp>
        <p:nvSpPr>
          <p:cNvPr id="419843" name="Rectangle 3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 algn="ctr"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2800">
              <a:latin typeface="Times New Roman" pitchFamily="18" charset="0"/>
            </a:endParaRPr>
          </a:p>
        </p:txBody>
      </p:sp>
      <p:sp>
        <p:nvSpPr>
          <p:cNvPr id="41984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ISOLDE</a:t>
            </a:r>
            <a:endParaRPr lang="en-GB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888" y="1109663"/>
            <a:ext cx="8328025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 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9847" name="Text Box 7"/>
          <p:cNvSpPr txBox="1">
            <a:spLocks noChangeArrowheads="1"/>
          </p:cNvSpPr>
          <p:nvPr/>
        </p:nvSpPr>
        <p:spPr bwMode="auto">
          <a:xfrm>
            <a:off x="5508625" y="6553200"/>
            <a:ext cx="34829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1200" b="1" dirty="0">
                <a:solidFill>
                  <a:srgbClr val="FF0000"/>
                </a:solidFill>
              </a:rPr>
              <a:t>INTC  </a:t>
            </a:r>
            <a:r>
              <a:rPr lang="en-US" sz="1200" b="1" dirty="0">
                <a:solidFill>
                  <a:schemeClr val="tx1"/>
                </a:solidFill>
              </a:rPr>
              <a:t>February 11, 2008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103" name="Picture 8" descr="islogo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52400" y="152400"/>
            <a:ext cx="9144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9" descr="photo-lhc/lhc-pho-1999-631">
            <a:hlinkClick r:id="rId7"/>
          </p:cNvPr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8532813" y="80963"/>
            <a:ext cx="5365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68263" y="6581775"/>
            <a:ext cx="833437" cy="2587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A.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Herlert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5" r:id="rId3"/>
    <p:sldLayoutId id="2147483666" r:id="rId4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800">
          <a:solidFill>
            <a:srgbClr val="0000CC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Arial" charset="0"/>
        <a:buChar char="•"/>
        <a:defRPr sz="2400">
          <a:solidFill>
            <a:srgbClr val="FF3300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8350" y="3051175"/>
            <a:ext cx="7366000" cy="560388"/>
          </a:xfrm>
        </p:spPr>
        <p:txBody>
          <a:bodyPr lIns="92075" tIns="46038" rIns="92075" bIns="46038"/>
          <a:lstStyle/>
          <a:p>
            <a:pPr algn="l" eaLnBrk="1" hangingPunct="1">
              <a:defRPr/>
            </a:pPr>
            <a:r>
              <a:rPr lang="en-US" sz="2000" dirty="0" smtClean="0"/>
              <a:t>A. </a:t>
            </a:r>
            <a:r>
              <a:rPr lang="en-US" sz="2000" dirty="0" err="1" smtClean="0"/>
              <a:t>Herlert</a:t>
            </a:r>
            <a:r>
              <a:rPr lang="en-US" sz="2000" dirty="0" smtClean="0"/>
              <a:t>, CERN PH-IS</a:t>
            </a:r>
          </a:p>
        </p:txBody>
      </p:sp>
      <p:sp>
        <p:nvSpPr>
          <p:cNvPr id="137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1350" y="1158875"/>
            <a:ext cx="7788275" cy="1555750"/>
          </a:xfr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solidFill>
              <a:schemeClr val="tx1"/>
            </a:solidFill>
          </a:ln>
          <a:effectLst>
            <a:outerShdw dist="197566" dir="2700000" algn="ctr" rotWithShape="0">
              <a:schemeClr val="bg2"/>
            </a:outerShdw>
          </a:effectLst>
        </p:spPr>
        <p:txBody>
          <a:bodyPr lIns="92075" tIns="46038" rIns="92075" bIns="46038" anchor="ctr" anchorCtr="1"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ISOLDE scientific coordinator’s report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000" dirty="0" smtClean="0"/>
              <a:t>INTC meeting, </a:t>
            </a:r>
            <a:r>
              <a:rPr lang="en-US" sz="2000" smtClean="0"/>
              <a:t>February 11, 2008</a:t>
            </a:r>
            <a:endParaRPr lang="en-US" sz="2000" dirty="0" smtClean="0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3030538" y="4051300"/>
            <a:ext cx="3709987" cy="16430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400" dirty="0">
                <a:solidFill>
                  <a:srgbClr val="FF3300"/>
                </a:solidFill>
              </a:rPr>
              <a:t>Impact of technical issues</a:t>
            </a:r>
          </a:p>
          <a:p>
            <a:pPr>
              <a:buFont typeface="Wingdings" pitchFamily="2" charset="2"/>
              <a:buNone/>
            </a:pPr>
            <a:r>
              <a:rPr lang="en-US" sz="2400" dirty="0">
                <a:solidFill>
                  <a:srgbClr val="FF3300"/>
                </a:solidFill>
              </a:rPr>
              <a:t>Running statistics 2007</a:t>
            </a:r>
          </a:p>
          <a:p>
            <a:pPr>
              <a:buFont typeface="Wingdings" pitchFamily="2" charset="2"/>
              <a:buNone/>
            </a:pPr>
            <a:r>
              <a:rPr lang="en-US" sz="2400" dirty="0">
                <a:solidFill>
                  <a:srgbClr val="FF3300"/>
                </a:solidFill>
              </a:rPr>
              <a:t>Report from </a:t>
            </a:r>
            <a:r>
              <a:rPr lang="en-US" sz="2400" dirty="0" smtClean="0">
                <a:solidFill>
                  <a:srgbClr val="FF3300"/>
                </a:solidFill>
              </a:rPr>
              <a:t>GUI</a:t>
            </a:r>
            <a:endParaRPr lang="en-US" sz="2400" dirty="0">
              <a:solidFill>
                <a:srgbClr val="FF33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400" dirty="0">
                <a:solidFill>
                  <a:srgbClr val="FF3300"/>
                </a:solidFill>
              </a:rPr>
              <a:t>Planning for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ISOLDE shift distribution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Picture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6301" y="245194"/>
            <a:ext cx="10651486" cy="66002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5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 distribution 2000-2007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Pictur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487" y="1181371"/>
            <a:ext cx="6918389" cy="50714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 distribution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1998-2007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/>
          <a:srcRect r="11561"/>
          <a:stretch>
            <a:fillRect/>
          </a:stretch>
        </p:blipFill>
        <p:spPr bwMode="auto">
          <a:xfrm>
            <a:off x="661902" y="1229204"/>
            <a:ext cx="7981056" cy="505886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9" name="TextBox 8"/>
          <p:cNvSpPr txBox="1"/>
          <p:nvPr/>
        </p:nvSpPr>
        <p:spPr>
          <a:xfrm rot="16200000">
            <a:off x="-50104" y="3206662"/>
            <a:ext cx="204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Number of shifts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resources: targets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7650" y="1109663"/>
            <a:ext cx="7772400" cy="555625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Actinide targets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252.5 shifts (out of 377.5) </a:t>
            </a:r>
            <a:r>
              <a:rPr lang="en-US" dirty="0" smtClean="0">
                <a:solidFill>
                  <a:schemeClr val="tx1"/>
                </a:solidFill>
              </a:rPr>
              <a:t>[67%]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10 new units (+ 2 old)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In total 24 </a:t>
            </a:r>
            <a:r>
              <a:rPr lang="en-US" dirty="0" smtClean="0"/>
              <a:t>targets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 20 new units</a:t>
            </a:r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  <a:buFont typeface="Times New Roman" pitchFamily="18" charset="0"/>
              <a:buNone/>
            </a:pPr>
            <a:endParaRPr lang="en-US" dirty="0" smtClean="0"/>
          </a:p>
        </p:txBody>
      </p:sp>
      <p:pic>
        <p:nvPicPr>
          <p:cNvPr id="13" name="Picture 12" descr="Picture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993" y="2529859"/>
            <a:ext cx="6936675" cy="452895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0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resources: RILIS</a:t>
            </a:r>
          </a:p>
        </p:txBody>
      </p:sp>
      <p:sp>
        <p:nvSpPr>
          <p:cNvPr id="18437" name="Rectangle 16"/>
          <p:cNvSpPr>
            <a:spLocks noChangeArrowheads="1"/>
          </p:cNvSpPr>
          <p:nvPr/>
        </p:nvSpPr>
        <p:spPr bwMode="auto">
          <a:xfrm>
            <a:off x="409945" y="1314994"/>
            <a:ext cx="5878121" cy="310669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154.5 </a:t>
            </a:r>
            <a:r>
              <a:rPr lang="en-US" sz="2400" dirty="0"/>
              <a:t>total RIB shifts</a:t>
            </a:r>
          </a:p>
          <a:p>
            <a:pPr lvl="1">
              <a:lnSpc>
                <a:spcPct val="100000"/>
              </a:lnSpc>
              <a:buClr>
                <a:srgbClr val="FF3300"/>
              </a:buClr>
              <a:buFont typeface="Arial" pitchFamily="34" charset="0"/>
              <a:buChar char="•"/>
            </a:pPr>
            <a:r>
              <a:rPr lang="en-US" sz="2400" dirty="0">
                <a:solidFill>
                  <a:srgbClr val="FF3300"/>
                </a:solidFill>
              </a:rPr>
              <a:t> 146.5 shifts for INTC shifts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1763 </a:t>
            </a:r>
            <a:r>
              <a:rPr lang="en-US" sz="2400" dirty="0"/>
              <a:t>hours for online work</a:t>
            </a:r>
          </a:p>
          <a:p>
            <a:pPr lvl="1">
              <a:lnSpc>
                <a:spcPct val="100000"/>
              </a:lnSpc>
              <a:buClr>
                <a:srgbClr val="FF3300"/>
              </a:buClr>
              <a:buFont typeface="Arial" pitchFamily="34" charset="0"/>
              <a:buChar char="•"/>
            </a:pP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FF3300"/>
                </a:solidFill>
              </a:rPr>
              <a:t>includes setup</a:t>
            </a:r>
            <a:r>
              <a:rPr lang="en-US" sz="2400" dirty="0">
                <a:solidFill>
                  <a:srgbClr val="FF3300"/>
                </a:solidFill>
              </a:rPr>
              <a:t>, </a:t>
            </a:r>
            <a:r>
              <a:rPr lang="en-US" sz="2400" dirty="0" smtClean="0">
                <a:solidFill>
                  <a:srgbClr val="FF3300"/>
                </a:solidFill>
              </a:rPr>
              <a:t>yield checks, etc.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smtClean="0"/>
              <a:t> 14 IS experiments</a:t>
            </a:r>
          </a:p>
          <a:p>
            <a:pPr>
              <a:lnSpc>
                <a:spcPct val="100000"/>
              </a:lnSpc>
              <a:buNone/>
            </a:pPr>
            <a:endParaRPr lang="en-US" sz="2400" dirty="0" smtClean="0"/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Beams: </a:t>
            </a:r>
            <a:r>
              <a:rPr lang="en-US" sz="2400" dirty="0" smtClean="0">
                <a:solidFill>
                  <a:schemeClr val="tx1"/>
                </a:solidFill>
              </a:rPr>
              <a:t>Ag, Mg, </a:t>
            </a:r>
            <a:r>
              <a:rPr lang="en-US" sz="2400" dirty="0" err="1" smtClean="0">
                <a:solidFill>
                  <a:schemeClr val="tx1"/>
                </a:solidFill>
              </a:rPr>
              <a:t>Pb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Mn</a:t>
            </a:r>
            <a:r>
              <a:rPr lang="en-US" sz="2400" dirty="0" smtClean="0">
                <a:solidFill>
                  <a:schemeClr val="tx1"/>
                </a:solidFill>
              </a:rPr>
              <a:t>,</a:t>
            </a:r>
          </a:p>
          <a:p>
            <a:pPr>
              <a:lnSpc>
                <a:spcPct val="100000"/>
              </a:lnSpc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               Cu, Po, </a:t>
            </a:r>
            <a:r>
              <a:rPr lang="en-US" sz="2400" dirty="0" err="1" smtClean="0">
                <a:solidFill>
                  <a:schemeClr val="tx1"/>
                </a:solidFill>
              </a:rPr>
              <a:t>Cd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10" name="Picture 9" descr="Pictur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089" y="2877388"/>
            <a:ext cx="7264653" cy="42436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2249511" y="6168980"/>
            <a:ext cx="1575515" cy="34129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r>
              <a:rPr lang="en-GB" sz="1400" dirty="0" smtClean="0">
                <a:latin typeface="+mj-lt"/>
              </a:rPr>
              <a:t>F. </a:t>
            </a:r>
            <a:r>
              <a:rPr lang="en-GB" sz="1400" dirty="0" err="1" smtClean="0">
                <a:latin typeface="+mj-lt"/>
              </a:rPr>
              <a:t>Wenander</a:t>
            </a:r>
            <a:endParaRPr lang="en-GB" sz="1400" dirty="0" smtClean="0">
              <a:latin typeface="+mj-lt"/>
            </a:endParaRPr>
          </a:p>
        </p:txBody>
      </p:sp>
      <p:sp>
        <p:nvSpPr>
          <p:cNvPr id="133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2225" y="101600"/>
            <a:ext cx="6553200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REX-ISOLDE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00138"/>
            <a:ext cx="7772400" cy="3703682"/>
          </a:xfrm>
        </p:spPr>
        <p:txBody>
          <a:bodyPr/>
          <a:lstStyle/>
          <a:p>
            <a:r>
              <a:rPr lang="en-US" sz="2400" dirty="0" smtClean="0"/>
              <a:t>88.5 RIB shifts delivered to experiments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+ 6 </a:t>
            </a:r>
            <a:r>
              <a:rPr lang="en-US" sz="2000" dirty="0" smtClean="0"/>
              <a:t>RIB shifts for development</a:t>
            </a:r>
          </a:p>
          <a:p>
            <a:pPr lvl="1"/>
            <a:r>
              <a:rPr lang="en-US" sz="2000" dirty="0" smtClean="0"/>
              <a:t>7 experiments</a:t>
            </a:r>
          </a:p>
          <a:p>
            <a:pPr lvl="1"/>
            <a:r>
              <a:rPr lang="en-US" sz="2000" dirty="0" smtClean="0"/>
              <a:t>REX-ISOLDE training</a:t>
            </a:r>
          </a:p>
          <a:p>
            <a:pPr lvl="1">
              <a:buNone/>
            </a:pPr>
            <a:r>
              <a:rPr lang="en-US" sz="2000" dirty="0" smtClean="0"/>
              <a:t>    for machine supervisors</a:t>
            </a:r>
          </a:p>
          <a:p>
            <a:r>
              <a:rPr lang="en-US" sz="2400" dirty="0" smtClean="0"/>
              <a:t>E </a:t>
            </a:r>
            <a:r>
              <a:rPr lang="en-US" sz="2400" dirty="0" smtClean="0">
                <a:cs typeface="Times New Roman" pitchFamily="18" charset="0"/>
              </a:rPr>
              <a:t>≤</a:t>
            </a:r>
            <a:r>
              <a:rPr lang="en-US" sz="2400" dirty="0" smtClean="0"/>
              <a:t> 3 </a:t>
            </a:r>
            <a:r>
              <a:rPr lang="en-US" sz="2400" dirty="0" err="1" smtClean="0"/>
              <a:t>MeV</a:t>
            </a:r>
            <a:r>
              <a:rPr lang="en-US" sz="2400" dirty="0" smtClean="0"/>
              <a:t>/u </a:t>
            </a:r>
            <a:endParaRPr lang="en-US" sz="2000" dirty="0" smtClean="0"/>
          </a:p>
          <a:p>
            <a:pPr lvl="1"/>
            <a:r>
              <a:rPr lang="en-US" sz="2000" dirty="0" smtClean="0"/>
              <a:t> E=2.99 </a:t>
            </a:r>
            <a:r>
              <a:rPr lang="en-US" sz="2000" dirty="0" err="1" smtClean="0"/>
              <a:t>MeV</a:t>
            </a:r>
            <a:r>
              <a:rPr lang="en-US" sz="2000" dirty="0" smtClean="0"/>
              <a:t>/u (</a:t>
            </a:r>
            <a:r>
              <a:rPr lang="en-US" sz="2000" baseline="30000" dirty="0" smtClean="0"/>
              <a:t>31</a:t>
            </a:r>
            <a:r>
              <a:rPr lang="en-US" sz="2000" dirty="0" smtClean="0"/>
              <a:t>Mg)</a:t>
            </a:r>
          </a:p>
          <a:p>
            <a:r>
              <a:rPr lang="en-US" sz="2400" dirty="0" smtClean="0"/>
              <a:t>Efficiency</a:t>
            </a:r>
          </a:p>
          <a:p>
            <a:pPr lvl="1"/>
            <a:r>
              <a:rPr lang="en-US" sz="2000" dirty="0" smtClean="0"/>
              <a:t> Range 1.5% - 10%</a:t>
            </a:r>
          </a:p>
        </p:txBody>
      </p:sp>
      <p:pic>
        <p:nvPicPr>
          <p:cNvPr id="8" name="Picture 7" descr="Picture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001" y="810766"/>
            <a:ext cx="6679279" cy="352276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 r="30522"/>
          <a:stretch>
            <a:fillRect/>
          </a:stretch>
        </p:blipFill>
        <p:spPr bwMode="auto">
          <a:xfrm>
            <a:off x="3477287" y="3859766"/>
            <a:ext cx="5615185" cy="2689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REX-ISOLDE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2002-2007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 descr="Picture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666" y="997192"/>
            <a:ext cx="7638596" cy="55245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REX ISOLDE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 – new beams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898" y="1436926"/>
            <a:ext cx="8501737" cy="4049473"/>
          </a:xfrm>
        </p:spPr>
        <p:txBody>
          <a:bodyPr/>
          <a:lstStyle/>
          <a:p>
            <a:r>
              <a:rPr lang="en-US" dirty="0" smtClean="0"/>
              <a:t>New REX radioactive beams for Physics in 2007</a:t>
            </a:r>
          </a:p>
          <a:p>
            <a:pPr lvl="1"/>
            <a:r>
              <a:rPr lang="en-US" dirty="0" smtClean="0"/>
              <a:t> </a:t>
            </a:r>
            <a:r>
              <a:rPr lang="en-US" baseline="30000" dirty="0" smtClean="0"/>
              <a:t>96</a:t>
            </a:r>
            <a:r>
              <a:rPr lang="en-US" dirty="0" smtClean="0"/>
              <a:t>Sr</a:t>
            </a:r>
            <a:r>
              <a:rPr lang="en-US" baseline="30000" dirty="0" smtClean="0"/>
              <a:t>27+</a:t>
            </a:r>
          </a:p>
          <a:p>
            <a:pPr lvl="1"/>
            <a:r>
              <a:rPr lang="en-US" dirty="0" smtClean="0"/>
              <a:t> </a:t>
            </a:r>
            <a:r>
              <a:rPr lang="en-US" baseline="30000" dirty="0" smtClean="0"/>
              <a:t>140,142,148</a:t>
            </a:r>
            <a:r>
              <a:rPr lang="en-US" dirty="0" smtClean="0"/>
              <a:t>Ba</a:t>
            </a:r>
            <a:r>
              <a:rPr lang="en-US" baseline="30000" dirty="0" smtClean="0"/>
              <a:t>33+,33+,35+</a:t>
            </a:r>
          </a:p>
          <a:p>
            <a:pPr lvl="1"/>
            <a:r>
              <a:rPr lang="en-US" baseline="30000" dirty="0" smtClean="0"/>
              <a:t> 184,186,188</a:t>
            </a:r>
            <a:r>
              <a:rPr lang="en-US" dirty="0" smtClean="0"/>
              <a:t>Hg</a:t>
            </a:r>
            <a:r>
              <a:rPr lang="en-US" baseline="30000" dirty="0" smtClean="0"/>
              <a:t>43+,43+,44+</a:t>
            </a:r>
          </a:p>
          <a:p>
            <a:r>
              <a:rPr lang="en-US" dirty="0" smtClean="0"/>
              <a:t>New record for heavy masses</a:t>
            </a:r>
          </a:p>
          <a:p>
            <a:pPr lvl="1"/>
            <a:r>
              <a:rPr lang="en-US" baseline="30000" dirty="0" smtClean="0"/>
              <a:t>238</a:t>
            </a:r>
            <a:r>
              <a:rPr lang="en-US" dirty="0" smtClean="0"/>
              <a:t>U</a:t>
            </a:r>
            <a:r>
              <a:rPr lang="en-US" baseline="30000" dirty="0" smtClean="0"/>
              <a:t>56+ </a:t>
            </a:r>
            <a:r>
              <a:rPr lang="en-US" dirty="0" smtClean="0"/>
              <a:t>accelerated</a:t>
            </a:r>
            <a:r>
              <a:rPr lang="en-US" baseline="30000" dirty="0" smtClean="0"/>
              <a:t> </a:t>
            </a:r>
            <a:r>
              <a:rPr lang="en-US" dirty="0" smtClean="0"/>
              <a:t>(A/q = 4.25,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breed</a:t>
            </a:r>
            <a:r>
              <a:rPr lang="en-US" baseline="-25000" dirty="0" smtClean="0"/>
              <a:t> </a:t>
            </a:r>
            <a:r>
              <a:rPr lang="en-US" dirty="0" smtClean="0"/>
              <a:t>= 500 ms)</a:t>
            </a:r>
          </a:p>
          <a:p>
            <a:pPr lvl="1"/>
            <a:r>
              <a:rPr lang="en-US" baseline="30000" dirty="0" smtClean="0"/>
              <a:t>184,186,188</a:t>
            </a:r>
            <a:r>
              <a:rPr lang="en-US" dirty="0" smtClean="0"/>
              <a:t>Hg accelerated to 2.8 </a:t>
            </a:r>
            <a:r>
              <a:rPr lang="en-US" dirty="0" err="1" smtClean="0"/>
              <a:t>MeV</a:t>
            </a:r>
            <a:r>
              <a:rPr lang="en-US" dirty="0" smtClean="0"/>
              <a:t>/u</a:t>
            </a:r>
            <a:endParaRPr lang="en-US" baseline="30000" dirty="0" smtClean="0"/>
          </a:p>
          <a:p>
            <a:r>
              <a:rPr lang="en-US" dirty="0" smtClean="0"/>
              <a:t>So far 53 radioactive isotopes of 20 elements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71791" y="2167002"/>
            <a:ext cx="44246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3 new elements and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7 new radioactive isotopes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Highlights 2007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2395" y="1077238"/>
            <a:ext cx="758746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/>
              <a:t>See ISOLDE </a:t>
            </a:r>
            <a:r>
              <a:rPr lang="en-US" sz="2800" dirty="0" smtClean="0"/>
              <a:t>workshop December </a:t>
            </a:r>
            <a:r>
              <a:rPr lang="en-US" sz="2800" dirty="0" smtClean="0"/>
              <a:t>2007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 IS414 first proof </a:t>
            </a:r>
            <a:r>
              <a:rPr lang="en-US" dirty="0" smtClean="0">
                <a:solidFill>
                  <a:srgbClr val="FF0000"/>
                </a:solidFill>
              </a:rPr>
              <a:t>of shape coexistence at the </a:t>
            </a:r>
            <a:r>
              <a:rPr lang="en-US" dirty="0" smtClean="0">
                <a:solidFill>
                  <a:srgbClr val="FF0000"/>
                </a:solidFill>
              </a:rPr>
              <a:t>borderline</a:t>
            </a:r>
          </a:p>
          <a:p>
            <a:pPr lvl="1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of </a:t>
            </a:r>
            <a:r>
              <a:rPr lang="en-US" dirty="0" smtClean="0">
                <a:solidFill>
                  <a:srgbClr val="FF0000"/>
                </a:solidFill>
              </a:rPr>
              <a:t>the 'Island of </a:t>
            </a:r>
            <a:r>
              <a:rPr lang="en-US" dirty="0" smtClean="0">
                <a:solidFill>
                  <a:srgbClr val="FF0000"/>
                </a:solidFill>
              </a:rPr>
              <a:t>Inversion‘ - second 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state in </a:t>
            </a:r>
            <a:r>
              <a:rPr lang="en-US" baseline="30000" dirty="0" smtClean="0">
                <a:solidFill>
                  <a:srgbClr val="FF0000"/>
                </a:solidFill>
              </a:rPr>
              <a:t>30</a:t>
            </a:r>
            <a:r>
              <a:rPr lang="en-US" dirty="0" smtClean="0">
                <a:solidFill>
                  <a:srgbClr val="FF0000"/>
                </a:solidFill>
              </a:rPr>
              <a:t>Mg 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IS454 </a:t>
            </a:r>
            <a:r>
              <a:rPr lang="en-US" dirty="0" smtClean="0">
                <a:solidFill>
                  <a:srgbClr val="FF0000"/>
                </a:solidFill>
              </a:rPr>
              <a:t>d(</a:t>
            </a:r>
            <a:r>
              <a:rPr lang="en-US" baseline="30000" dirty="0" smtClean="0">
                <a:solidFill>
                  <a:srgbClr val="FF0000"/>
                </a:solidFill>
              </a:rPr>
              <a:t>30</a:t>
            </a:r>
            <a:r>
              <a:rPr lang="en-US" dirty="0" smtClean="0">
                <a:solidFill>
                  <a:srgbClr val="FF0000"/>
                </a:solidFill>
              </a:rPr>
              <a:t>Mg,</a:t>
            </a:r>
            <a:r>
              <a:rPr lang="en-US" baseline="30000" dirty="0" smtClean="0">
                <a:solidFill>
                  <a:srgbClr val="FF0000"/>
                </a:solidFill>
              </a:rPr>
              <a:t>31</a:t>
            </a:r>
            <a:r>
              <a:rPr lang="en-US" dirty="0" smtClean="0">
                <a:solidFill>
                  <a:srgbClr val="FF0000"/>
                </a:solidFill>
              </a:rPr>
              <a:t>Mg)p transfer reaction at </a:t>
            </a:r>
            <a:r>
              <a:rPr lang="en-US" dirty="0" smtClean="0">
                <a:solidFill>
                  <a:srgbClr val="FF0000"/>
                </a:solidFill>
              </a:rPr>
              <a:t>REX/MINIBALL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IS409/410 </a:t>
            </a:r>
            <a:r>
              <a:rPr lang="en-US" dirty="0" err="1" smtClean="0">
                <a:solidFill>
                  <a:srgbClr val="FF0000"/>
                </a:solidFill>
              </a:rPr>
              <a:t>Coulex</a:t>
            </a:r>
            <a:r>
              <a:rPr lang="en-US" dirty="0" smtClean="0">
                <a:solidFill>
                  <a:srgbClr val="FF0000"/>
                </a:solidFill>
              </a:rPr>
              <a:t> of </a:t>
            </a:r>
            <a:r>
              <a:rPr lang="en-US" baseline="30000" dirty="0" smtClean="0">
                <a:solidFill>
                  <a:srgbClr val="FF0000"/>
                </a:solidFill>
              </a:rPr>
              <a:t>31</a:t>
            </a:r>
            <a:r>
              <a:rPr lang="en-US" dirty="0" smtClean="0">
                <a:solidFill>
                  <a:srgbClr val="FF0000"/>
                </a:solidFill>
              </a:rPr>
              <a:t>Mg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IS452 </a:t>
            </a:r>
            <a:r>
              <a:rPr lang="en-US" dirty="0" err="1" smtClean="0">
                <a:solidFill>
                  <a:srgbClr val="FF0000"/>
                </a:solidFill>
              </a:rPr>
              <a:t>Coulex</a:t>
            </a:r>
            <a:r>
              <a:rPr lang="en-US" dirty="0" smtClean="0">
                <a:solidFill>
                  <a:srgbClr val="FF0000"/>
                </a:solidFill>
              </a:rPr>
              <a:t> of </a:t>
            </a:r>
            <a:r>
              <a:rPr lang="en-US" baseline="30000" dirty="0" smtClean="0">
                <a:solidFill>
                  <a:srgbClr val="FF0000"/>
                </a:solidFill>
              </a:rPr>
              <a:t>184,186,188</a:t>
            </a:r>
            <a:r>
              <a:rPr lang="en-US" dirty="0" smtClean="0">
                <a:solidFill>
                  <a:srgbClr val="FF0000"/>
                </a:solidFill>
              </a:rPr>
              <a:t>Hg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IS456 </a:t>
            </a:r>
            <a:r>
              <a:rPr lang="en-US" dirty="0" smtClean="0">
                <a:solidFill>
                  <a:srgbClr val="FF0000"/>
                </a:solidFill>
              </a:rPr>
              <a:t>Spectroscopy </a:t>
            </a:r>
            <a:r>
              <a:rPr lang="en-US" dirty="0" smtClean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neutron-deficient Po isotopes</a:t>
            </a:r>
          </a:p>
          <a:p>
            <a:pPr lvl="1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using </a:t>
            </a:r>
            <a:r>
              <a:rPr lang="en-US" dirty="0" smtClean="0">
                <a:solidFill>
                  <a:srgbClr val="FF0000"/>
                </a:solidFill>
              </a:rPr>
              <a:t>the ISOLDE </a:t>
            </a:r>
            <a:r>
              <a:rPr lang="en-US" dirty="0" smtClean="0">
                <a:solidFill>
                  <a:srgbClr val="FF0000"/>
                </a:solidFill>
              </a:rPr>
              <a:t>RILIS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 IS413 </a:t>
            </a:r>
            <a:r>
              <a:rPr lang="en-US" dirty="0" smtClean="0">
                <a:solidFill>
                  <a:srgbClr val="FF0000"/>
                </a:solidFill>
              </a:rPr>
              <a:t>first direct mass measurement of </a:t>
            </a:r>
            <a:r>
              <a:rPr lang="en-US" baseline="30000" dirty="0" smtClean="0">
                <a:solidFill>
                  <a:srgbClr val="FF0000"/>
                </a:solidFill>
              </a:rPr>
              <a:t>99</a:t>
            </a:r>
            <a:r>
              <a:rPr lang="en-US" dirty="0" smtClean="0">
                <a:solidFill>
                  <a:srgbClr val="FF0000"/>
                </a:solidFill>
              </a:rPr>
              <a:t>Cd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IS439 </a:t>
            </a:r>
            <a:r>
              <a:rPr lang="en-US" baseline="30000" dirty="0" smtClean="0">
                <a:solidFill>
                  <a:srgbClr val="FF0000"/>
                </a:solidFill>
              </a:rPr>
              <a:t>71,72</a:t>
            </a:r>
            <a:r>
              <a:rPr lang="en-US" dirty="0" smtClean="0">
                <a:solidFill>
                  <a:srgbClr val="FF0000"/>
                </a:solidFill>
              </a:rPr>
              <a:t>Cu Spin determination and magnetic and</a:t>
            </a:r>
          </a:p>
          <a:p>
            <a:pPr lvl="1">
              <a:buClr>
                <a:srgbClr val="FF0000"/>
              </a:buClr>
              <a:buNone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quadrupole</a:t>
            </a:r>
            <a:r>
              <a:rPr lang="en-US" dirty="0" smtClean="0">
                <a:solidFill>
                  <a:srgbClr val="FF0000"/>
                </a:solidFill>
              </a:rPr>
              <a:t> moment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first on-line emission channeling experiments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first ISCOOL results – cooled ion bunches for spectroscopy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…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a</a:t>
            </a:r>
            <a:r>
              <a:rPr lang="en-US" sz="2800" dirty="0" smtClean="0"/>
              <a:t>nd ISOLDE Newsletter (coming soon …)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00013"/>
            <a:ext cx="7512050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Standing group for the upgrade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ISOLDE (GUI)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98118" y="1730680"/>
            <a:ext cx="8153400" cy="3129419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200" dirty="0" smtClean="0"/>
              <a:t>Target priorities</a:t>
            </a:r>
          </a:p>
          <a:p>
            <a:endParaRPr lang="en-US" dirty="0" smtClean="0"/>
          </a:p>
          <a:p>
            <a:r>
              <a:rPr lang="en-US" dirty="0" smtClean="0"/>
              <a:t>First priority: 	   approved experiments</a:t>
            </a:r>
          </a:p>
          <a:p>
            <a:r>
              <a:rPr lang="en-US" dirty="0" smtClean="0"/>
              <a:t>Second priority:  </a:t>
            </a:r>
            <a:r>
              <a:rPr lang="en-US" sz="1000" dirty="0" smtClean="0"/>
              <a:t> </a:t>
            </a:r>
            <a:r>
              <a:rPr lang="en-US" dirty="0" smtClean="0"/>
              <a:t>letters of intent</a:t>
            </a:r>
          </a:p>
          <a:p>
            <a:r>
              <a:rPr lang="en-US" dirty="0" smtClean="0"/>
              <a:t>Third priority: 	   research and development</a:t>
            </a:r>
            <a:endParaRPr lang="en-US" dirty="0" smtClean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4920" y="4860099"/>
            <a:ext cx="686438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http://isolde-upgrade.web.cern.ch/isolde-upgrade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problems affecting physics 2007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1214438"/>
            <a:ext cx="8328025" cy="444817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ISOLDE/CERN controls (not working properly since startup, also affecting target heating and separator magnets)</a:t>
            </a:r>
          </a:p>
          <a:p>
            <a:pPr>
              <a:buFontTx/>
              <a:buChar char="•"/>
            </a:pPr>
            <a:r>
              <a:rPr lang="en-US" sz="2400" dirty="0" smtClean="0"/>
              <a:t>target HT (lots of tripping due to </a:t>
            </a:r>
            <a:r>
              <a:rPr lang="en-US" sz="2400" dirty="0" err="1" smtClean="0"/>
              <a:t>outgassing</a:t>
            </a:r>
            <a:r>
              <a:rPr lang="en-US" sz="2400" dirty="0" smtClean="0"/>
              <a:t> </a:t>
            </a:r>
            <a:r>
              <a:rPr lang="en-US" sz="2400" dirty="0" smtClean="0"/>
              <a:t>from target)</a:t>
            </a:r>
          </a:p>
          <a:p>
            <a:pPr lvl="1">
              <a:buFontTx/>
              <a:buChar char="•"/>
            </a:pPr>
            <a:r>
              <a:rPr lang="en-US" sz="2000" dirty="0" smtClean="0"/>
              <a:t>60kV or 50kV operation not possible in some cases</a:t>
            </a:r>
          </a:p>
          <a:p>
            <a:pPr>
              <a:buFontTx/>
              <a:buChar char="•"/>
            </a:pPr>
            <a:r>
              <a:rPr lang="en-US" sz="2400" dirty="0" smtClean="0"/>
              <a:t>REXTRAP (shortcut at trap electrodes and control software crash after WINDOWS/NICE update)</a:t>
            </a:r>
          </a:p>
          <a:p>
            <a:pPr>
              <a:buFontTx/>
              <a:buChar char="•"/>
            </a:pPr>
            <a:r>
              <a:rPr lang="en-US" sz="2400" dirty="0" smtClean="0"/>
              <a:t>REX-LINAC scaling not working properly</a:t>
            </a:r>
          </a:p>
          <a:p>
            <a:pPr lvl="1">
              <a:buFontTx/>
              <a:buChar char="•"/>
            </a:pPr>
            <a:r>
              <a:rPr lang="en-US" sz="2000" dirty="0" smtClean="0"/>
              <a:t>Difficult setup and probably lower yield</a:t>
            </a:r>
          </a:p>
          <a:p>
            <a:pPr>
              <a:buFontTx/>
              <a:buChar char="•"/>
            </a:pPr>
            <a:r>
              <a:rPr lang="en-US" sz="2400" dirty="0" smtClean="0"/>
              <a:t>interventions for vacuum problems (especially during RFQ installation)</a:t>
            </a:r>
          </a:p>
          <a:p>
            <a:pPr>
              <a:buFontTx/>
              <a:buChar char="•"/>
            </a:pPr>
            <a:r>
              <a:rPr lang="en-US" sz="2400" dirty="0" smtClean="0"/>
              <a:t>accidental change of beam focus</a:t>
            </a:r>
          </a:p>
          <a:p>
            <a:pPr>
              <a:buFontTx/>
              <a:buChar char="•"/>
            </a:pPr>
            <a:endParaRPr lang="en-US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TISD runs in 2007</a:t>
            </a:r>
          </a:p>
        </p:txBody>
      </p:sp>
      <p:pic>
        <p:nvPicPr>
          <p:cNvPr id="12291" name="Picture 3" descr="scheduleHRSG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75" y="1009650"/>
            <a:ext cx="5816600" cy="5473700"/>
          </a:xfrm>
          <a:prstGeom prst="rect">
            <a:avLst/>
          </a:prstGeom>
          <a:noFill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07975" y="1262063"/>
            <a:ext cx="1878013" cy="701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 b="0">
                <a:latin typeface="Arial" charset="0"/>
              </a:rPr>
              <a:t>Four dedicated</a:t>
            </a:r>
          </a:p>
          <a:p>
            <a:pPr>
              <a:buFont typeface="Wingdings" pitchFamily="2" charset="2"/>
              <a:buNone/>
            </a:pPr>
            <a:r>
              <a:rPr lang="en-US" sz="2000" b="0">
                <a:latin typeface="Arial" charset="0"/>
              </a:rPr>
              <a:t>TISD runs: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25425" y="2119313"/>
            <a:ext cx="2414588" cy="18192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0">
                <a:latin typeface="Arial" charset="0"/>
              </a:rPr>
              <a:t> CaO / CP bivalve</a:t>
            </a:r>
          </a:p>
          <a:p>
            <a:pPr>
              <a:buFontTx/>
              <a:buNone/>
            </a:pPr>
            <a:endParaRPr lang="en-US" sz="900" b="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000" b="0">
                <a:latin typeface="Arial" charset="0"/>
              </a:rPr>
              <a:t> CaO / MiniMono</a:t>
            </a:r>
          </a:p>
          <a:p>
            <a:pPr>
              <a:buFontTx/>
              <a:buNone/>
            </a:pPr>
            <a:endParaRPr lang="en-US" sz="900" b="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000" b="0">
                <a:latin typeface="Arial" charset="0"/>
              </a:rPr>
              <a:t> HfO / MiniMono </a:t>
            </a:r>
          </a:p>
          <a:p>
            <a:pPr>
              <a:buFontTx/>
              <a:buNone/>
            </a:pPr>
            <a:endParaRPr lang="en-US" sz="900" b="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000" b="0">
                <a:latin typeface="Arial" charset="0"/>
              </a:rPr>
              <a:t> UCx / q n W RILIS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978275" y="1939925"/>
            <a:ext cx="500063" cy="557213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392613" y="1452563"/>
            <a:ext cx="500062" cy="414337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6503988" y="3911600"/>
            <a:ext cx="461962" cy="490538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171575" y="4473270"/>
            <a:ext cx="481013" cy="6413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4000" b="0" dirty="0">
                <a:solidFill>
                  <a:srgbClr val="FF3300"/>
                </a:solidFill>
                <a:latin typeface="Arial" charset="0"/>
              </a:rPr>
              <a:t>+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238125" y="4983163"/>
            <a:ext cx="2455863" cy="701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000" b="0">
                <a:solidFill>
                  <a:srgbClr val="FF3300"/>
                </a:solidFill>
                <a:latin typeface="Arial" charset="0"/>
              </a:rPr>
              <a:t>yield measurements</a:t>
            </a:r>
          </a:p>
          <a:p>
            <a:pPr algn="ctr">
              <a:buFont typeface="Wingdings" pitchFamily="2" charset="2"/>
              <a:buNone/>
            </a:pPr>
            <a:r>
              <a:rPr lang="en-US" sz="2000" b="0">
                <a:solidFill>
                  <a:srgbClr val="FF3300"/>
                </a:solidFill>
                <a:latin typeface="Arial" charset="0"/>
              </a:rPr>
              <a:t>throughout the year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6486525" y="3243263"/>
            <a:ext cx="461963" cy="339725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and Ion Source R&amp;D (last meeting)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995363"/>
            <a:ext cx="8328025" cy="5289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smtClean="0">
                <a:solidFill>
                  <a:schemeClr val="tx1"/>
                </a:solidFill>
              </a:rPr>
              <a:t>Priority 1</a:t>
            </a:r>
            <a:r>
              <a:rPr lang="en-US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IS451</a:t>
            </a:r>
            <a:r>
              <a:rPr lang="en-US" sz="2400" smtClean="0"/>
              <a:t>: SrF</a:t>
            </a:r>
            <a:r>
              <a:rPr lang="en-US" sz="2400" baseline="30000" smtClean="0"/>
              <a:t>+</a:t>
            </a:r>
            <a:r>
              <a:rPr lang="en-US" sz="2400" smtClean="0"/>
              <a:t> REX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IS452</a:t>
            </a:r>
            <a:r>
              <a:rPr lang="en-US" sz="2400" smtClean="0"/>
              <a:t>: Hg REX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IS413</a:t>
            </a:r>
            <a:r>
              <a:rPr lang="en-US" sz="2400" smtClean="0"/>
              <a:t>: (Add): </a:t>
            </a:r>
            <a:r>
              <a:rPr lang="en-US" sz="2400" baseline="30000" smtClean="0"/>
              <a:t>14</a:t>
            </a:r>
            <a:r>
              <a:rPr lang="en-US" sz="2400" smtClean="0"/>
              <a:t>O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P225</a:t>
            </a:r>
            <a:r>
              <a:rPr lang="en-US" sz="2000" smtClean="0"/>
              <a:t>:</a:t>
            </a:r>
            <a:r>
              <a:rPr lang="en-US" sz="2400" smtClean="0"/>
              <a:t> Ge/Se beams</a:t>
            </a: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P228</a:t>
            </a:r>
            <a:r>
              <a:rPr lang="en-US" sz="2000" smtClean="0"/>
              <a:t>:</a:t>
            </a:r>
            <a:r>
              <a:rPr lang="en-US" sz="2400" baseline="30000" smtClean="0"/>
              <a:t> 72</a:t>
            </a:r>
            <a:r>
              <a:rPr lang="en-US" sz="2400" smtClean="0"/>
              <a:t>Kr </a:t>
            </a:r>
            <a:r>
              <a:rPr lang="en-US" sz="2000" smtClean="0"/>
              <a:t>[not recommended, but INTC requests high priority]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P231</a:t>
            </a:r>
            <a:r>
              <a:rPr lang="en-US" sz="2000" smtClean="0"/>
              <a:t>:</a:t>
            </a:r>
            <a:r>
              <a:rPr lang="en-US" sz="2400" smtClean="0"/>
              <a:t> LIST - </a:t>
            </a:r>
            <a:r>
              <a:rPr lang="en-US" sz="2400" baseline="30000" smtClean="0"/>
              <a:t>62</a:t>
            </a:r>
            <a:r>
              <a:rPr lang="en-US" sz="2400" smtClean="0"/>
              <a:t>Ga</a:t>
            </a: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P232</a:t>
            </a:r>
            <a:r>
              <a:rPr lang="en-US" sz="2000" smtClean="0"/>
              <a:t>:</a:t>
            </a:r>
            <a:r>
              <a:rPr lang="en-US" sz="2400" smtClean="0"/>
              <a:t> Fr suppression (Hg/Tl)</a:t>
            </a:r>
            <a:endParaRPr lang="en-US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smtClean="0">
                <a:solidFill>
                  <a:schemeClr val="tx1"/>
                </a:solidFill>
              </a:rPr>
              <a:t>Priority 2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P230</a:t>
            </a:r>
            <a:r>
              <a:rPr lang="en-US" sz="2000" smtClean="0"/>
              <a:t>:</a:t>
            </a:r>
            <a:r>
              <a:rPr lang="en-US" sz="2400" smtClean="0"/>
              <a:t> Rare earth beams (fluorides) for mass measurements</a:t>
            </a: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I70</a:t>
            </a:r>
            <a:r>
              <a:rPr lang="en-US" sz="2000" smtClean="0"/>
              <a:t>:</a:t>
            </a:r>
            <a:r>
              <a:rPr lang="en-US" sz="2400" baseline="30000" smtClean="0"/>
              <a:t> 44</a:t>
            </a:r>
            <a:r>
              <a:rPr lang="en-US" sz="2400" smtClean="0"/>
              <a:t>Ti</a:t>
            </a:r>
            <a:endParaRPr lang="en-US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smtClean="0">
                <a:solidFill>
                  <a:schemeClr val="tx1"/>
                </a:solidFill>
              </a:rPr>
              <a:t>Priority 3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Negative beams (</a:t>
            </a:r>
            <a:r>
              <a:rPr lang="en-US" sz="2400" baseline="30000" smtClean="0"/>
              <a:t>30</a:t>
            </a:r>
            <a:r>
              <a:rPr lang="en-US" sz="2400" smtClean="0"/>
              <a:t>S) combined with ISCOOL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and Ion Source R&amp;D (last meeting)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9888" y="995363"/>
            <a:ext cx="8774112" cy="5289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Priority 1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IS451</a:t>
            </a:r>
            <a:r>
              <a:rPr lang="en-US" sz="2400" dirty="0" smtClean="0"/>
              <a:t>: </a:t>
            </a:r>
            <a:r>
              <a:rPr lang="en-US" sz="2400" dirty="0" err="1" smtClean="0"/>
              <a:t>SrF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REX  </a:t>
            </a:r>
            <a:r>
              <a:rPr lang="en-US" sz="2000" b="1" dirty="0" smtClean="0">
                <a:solidFill>
                  <a:srgbClr val="FF3300"/>
                </a:solidFill>
              </a:rPr>
              <a:t>TESTED </a:t>
            </a:r>
            <a:r>
              <a:rPr lang="en-US" sz="2000" dirty="0" smtClean="0">
                <a:solidFill>
                  <a:srgbClr val="FF3300"/>
                </a:solidFill>
              </a:rPr>
              <a:t>(NOT OK)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IS452</a:t>
            </a:r>
            <a:r>
              <a:rPr lang="en-US" sz="2400" dirty="0" smtClean="0"/>
              <a:t>: Hg REX     </a:t>
            </a:r>
            <a:r>
              <a:rPr lang="en-US" sz="2000" b="1" dirty="0" smtClean="0">
                <a:solidFill>
                  <a:schemeClr val="accent1"/>
                </a:solidFill>
              </a:rPr>
              <a:t>DONE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IS413</a:t>
            </a:r>
            <a:r>
              <a:rPr lang="en-US" sz="2400" dirty="0" smtClean="0"/>
              <a:t>: (Add): </a:t>
            </a:r>
            <a:r>
              <a:rPr lang="en-US" sz="2400" baseline="30000" dirty="0" smtClean="0"/>
              <a:t>14</a:t>
            </a:r>
            <a:r>
              <a:rPr lang="en-US" sz="2400" dirty="0" smtClean="0"/>
              <a:t>O</a:t>
            </a:r>
            <a:endParaRPr lang="en-US" sz="20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3300"/>
                </a:solidFill>
              </a:rPr>
              <a:t>IS458</a:t>
            </a:r>
            <a:r>
              <a:rPr lang="en-US" sz="2000" dirty="0" smtClean="0"/>
              <a:t>:</a:t>
            </a:r>
            <a:r>
              <a:rPr lang="en-US" sz="2400" dirty="0" smtClean="0"/>
              <a:t> </a:t>
            </a:r>
            <a:r>
              <a:rPr lang="en-US" sz="2400" dirty="0" err="1" smtClean="0"/>
              <a:t>Ge</a:t>
            </a:r>
            <a:r>
              <a:rPr lang="en-US" sz="2400" dirty="0" smtClean="0"/>
              <a:t>/Se/</a:t>
            </a:r>
            <a:r>
              <a:rPr lang="en-US" sz="2400" dirty="0" err="1" smtClean="0">
                <a:solidFill>
                  <a:srgbClr val="FF3300"/>
                </a:solidFill>
              </a:rPr>
              <a:t>Sr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3300"/>
                </a:solidFill>
              </a:rPr>
              <a:t>molecular</a:t>
            </a:r>
            <a:r>
              <a:rPr lang="en-US" sz="2400" dirty="0" smtClean="0"/>
              <a:t> beams   </a:t>
            </a:r>
            <a:r>
              <a:rPr lang="en-US" sz="2000" b="1" dirty="0" smtClean="0">
                <a:solidFill>
                  <a:srgbClr val="FF3300"/>
                </a:solidFill>
              </a:rPr>
              <a:t>PARTLY TESTED </a:t>
            </a:r>
            <a:r>
              <a:rPr lang="en-US" sz="2000" dirty="0" smtClean="0">
                <a:solidFill>
                  <a:srgbClr val="FF3300"/>
                </a:solidFill>
              </a:rPr>
              <a:t>(NOT OK)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P228</a:t>
            </a:r>
            <a:r>
              <a:rPr lang="en-US" sz="2000" dirty="0" smtClean="0"/>
              <a:t>:</a:t>
            </a:r>
            <a:r>
              <a:rPr lang="en-US" sz="2400" baseline="30000" dirty="0" smtClean="0"/>
              <a:t> 72</a:t>
            </a:r>
            <a:r>
              <a:rPr lang="en-US" sz="2400" dirty="0" smtClean="0"/>
              <a:t>Kr </a:t>
            </a:r>
            <a:r>
              <a:rPr lang="en-US" sz="2000" dirty="0" smtClean="0"/>
              <a:t>[not recommended, but INTC requests high priority]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3300"/>
                </a:solidFill>
              </a:rPr>
              <a:t>IS462</a:t>
            </a:r>
            <a:r>
              <a:rPr lang="en-US" sz="2000" dirty="0" smtClean="0"/>
              <a:t>:</a:t>
            </a:r>
            <a:r>
              <a:rPr lang="en-US" sz="2400" dirty="0" smtClean="0"/>
              <a:t> LIST - </a:t>
            </a:r>
            <a:r>
              <a:rPr lang="en-US" sz="2400" baseline="30000" dirty="0" smtClean="0"/>
              <a:t>62</a:t>
            </a:r>
            <a:r>
              <a:rPr lang="en-US" sz="2400" dirty="0" smtClean="0"/>
              <a:t>Ga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3300"/>
                </a:solidFill>
              </a:rPr>
              <a:t>IS463</a:t>
            </a:r>
            <a:r>
              <a:rPr lang="en-US" sz="2000" dirty="0" smtClean="0"/>
              <a:t>:</a:t>
            </a:r>
            <a:r>
              <a:rPr lang="en-US" sz="2400" dirty="0" smtClean="0"/>
              <a:t> Fr suppression (Hg/</a:t>
            </a:r>
            <a:r>
              <a:rPr lang="en-US" sz="2400" dirty="0" err="1" smtClean="0"/>
              <a:t>Tl</a:t>
            </a:r>
            <a:r>
              <a:rPr lang="en-US" sz="2400" dirty="0" smtClean="0"/>
              <a:t>)   </a:t>
            </a:r>
            <a:r>
              <a:rPr lang="en-US" sz="2000" b="1" dirty="0" smtClean="0">
                <a:solidFill>
                  <a:srgbClr val="FF3300"/>
                </a:solidFill>
              </a:rPr>
              <a:t>TESTED</a:t>
            </a:r>
            <a:r>
              <a:rPr lang="en-US" sz="2000" dirty="0" smtClean="0">
                <a:solidFill>
                  <a:srgbClr val="FF3300"/>
                </a:solidFill>
              </a:rPr>
              <a:t> (</a:t>
            </a:r>
            <a:r>
              <a:rPr lang="en-US" sz="2000" dirty="0" err="1" smtClean="0">
                <a:solidFill>
                  <a:srgbClr val="FF3300"/>
                </a:solidFill>
              </a:rPr>
              <a:t>UCx</a:t>
            </a:r>
            <a:r>
              <a:rPr lang="en-US" sz="2000" dirty="0" smtClean="0">
                <a:solidFill>
                  <a:srgbClr val="FF3300"/>
                </a:solidFill>
              </a:rPr>
              <a:t> quartz)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Priority 2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3300"/>
                </a:solidFill>
              </a:rPr>
              <a:t>IS461</a:t>
            </a:r>
            <a:r>
              <a:rPr lang="en-US" sz="2000" dirty="0" smtClean="0"/>
              <a:t>:</a:t>
            </a:r>
            <a:r>
              <a:rPr lang="en-US" sz="2400" dirty="0" smtClean="0"/>
              <a:t> Rare earth beams (fluorides) for mass measurements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I70</a:t>
            </a:r>
            <a:r>
              <a:rPr lang="en-US" sz="2000" dirty="0" smtClean="0"/>
              <a:t>:</a:t>
            </a:r>
            <a:r>
              <a:rPr lang="en-US" sz="2400" baseline="30000" dirty="0" smtClean="0"/>
              <a:t> 44</a:t>
            </a:r>
            <a:r>
              <a:rPr lang="en-US" sz="2400" dirty="0" smtClean="0"/>
              <a:t>Ti  </a:t>
            </a:r>
            <a:r>
              <a:rPr lang="en-US" sz="2000" b="1" dirty="0" smtClean="0">
                <a:solidFill>
                  <a:srgbClr val="FF3300"/>
                </a:solidFill>
              </a:rPr>
              <a:t>UNDERWAY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Priority 3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3300"/>
                </a:solidFill>
              </a:rPr>
              <a:t>I71</a:t>
            </a:r>
            <a:r>
              <a:rPr lang="en-US" sz="2400" dirty="0" smtClean="0"/>
              <a:t>: Negative beams (</a:t>
            </a:r>
            <a:r>
              <a:rPr lang="en-US" sz="2400" baseline="30000" dirty="0" smtClean="0"/>
              <a:t>30</a:t>
            </a:r>
            <a:r>
              <a:rPr lang="en-US" sz="2400" dirty="0" smtClean="0"/>
              <a:t>S) combined with ISCOOL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and Ion Source R&amp;D (additions)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9888" y="1081088"/>
            <a:ext cx="8328025" cy="5289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smtClean="0">
                <a:solidFill>
                  <a:schemeClr val="tx1"/>
                </a:solidFill>
              </a:rPr>
              <a:t>Priority 1</a:t>
            </a:r>
            <a:r>
              <a:rPr lang="en-US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IS459/P227</a:t>
            </a:r>
            <a:r>
              <a:rPr lang="en-US" sz="2400" smtClean="0"/>
              <a:t>: Yield measurement for </a:t>
            </a:r>
            <a:r>
              <a:rPr lang="en-US" sz="2400" baseline="30000" smtClean="0"/>
              <a:t>105,107</a:t>
            </a:r>
            <a:r>
              <a:rPr lang="en-US" sz="2400" smtClean="0"/>
              <a:t>Sn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IS433</a:t>
            </a:r>
            <a:r>
              <a:rPr lang="en-US" sz="2400" smtClean="0"/>
              <a:t>: purification of </a:t>
            </a:r>
            <a:r>
              <a:rPr lang="en-US" sz="2400" baseline="30000" smtClean="0"/>
              <a:t>35</a:t>
            </a:r>
            <a:r>
              <a:rPr lang="en-US" sz="2400" smtClean="0"/>
              <a:t>Ar beam (observed large </a:t>
            </a:r>
            <a:r>
              <a:rPr lang="en-US" sz="2400" baseline="30000" smtClean="0"/>
              <a:t>35</a:t>
            </a:r>
            <a:r>
              <a:rPr lang="en-US" sz="2400" smtClean="0"/>
              <a:t>Cl contamination during 2007 run with CaO / CP target)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IS435</a:t>
            </a:r>
            <a:r>
              <a:rPr lang="en-US" sz="2400" smtClean="0"/>
              <a:t>: reduction of </a:t>
            </a:r>
            <a:r>
              <a:rPr lang="en-US" sz="2400" baseline="30000" smtClean="0"/>
              <a:t>75</a:t>
            </a:r>
            <a:r>
              <a:rPr lang="en-US" sz="2400" smtClean="0"/>
              <a:t>Ga background in </a:t>
            </a:r>
            <a:r>
              <a:rPr lang="en-US" sz="2400" baseline="30000" smtClean="0"/>
              <a:t>75</a:t>
            </a:r>
            <a:r>
              <a:rPr lang="en-US" sz="2400" smtClean="0"/>
              <a:t>Cu beam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IS411</a:t>
            </a:r>
            <a:r>
              <a:rPr lang="en-US" sz="2400" smtClean="0"/>
              <a:t>: </a:t>
            </a:r>
            <a:r>
              <a:rPr lang="en-US" sz="2400" baseline="30000" smtClean="0"/>
              <a:t>148</a:t>
            </a:r>
            <a:r>
              <a:rPr lang="en-US" sz="2400" smtClean="0"/>
              <a:t>Ba, reduction of contaminations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9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smtClean="0">
                <a:solidFill>
                  <a:schemeClr val="tx1"/>
                </a:solidFill>
              </a:rPr>
              <a:t>Priority 2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P226</a:t>
            </a:r>
            <a:r>
              <a:rPr lang="en-US" sz="2000" smtClean="0"/>
              <a:t>:</a:t>
            </a:r>
            <a:r>
              <a:rPr lang="en-US" sz="2400" smtClean="0"/>
              <a:t> Yield measurement for </a:t>
            </a:r>
            <a:r>
              <a:rPr lang="en-US" sz="2400" baseline="30000" smtClean="0"/>
              <a:t>128</a:t>
            </a:r>
            <a:r>
              <a:rPr lang="en-US" sz="2400" smtClean="0"/>
              <a:t>Cd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I51</a:t>
            </a:r>
            <a:r>
              <a:rPr lang="en-US" sz="2400" smtClean="0"/>
              <a:t>: </a:t>
            </a:r>
            <a:r>
              <a:rPr lang="en-US" sz="2400" baseline="30000" smtClean="0"/>
              <a:t>22</a:t>
            </a:r>
            <a:r>
              <a:rPr lang="en-US" sz="2400" smtClean="0"/>
              <a:t>Mg beam, cleaning of </a:t>
            </a:r>
            <a:r>
              <a:rPr lang="en-US" sz="2400" baseline="30000" smtClean="0"/>
              <a:t>22</a:t>
            </a:r>
            <a:r>
              <a:rPr lang="en-US" sz="2400" smtClean="0"/>
              <a:t>Na (+ REX cleaning)</a:t>
            </a:r>
            <a:endParaRPr lang="en-US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900" b="1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 smtClean="0">
                <a:solidFill>
                  <a:schemeClr val="tx1"/>
                </a:solidFill>
              </a:rPr>
              <a:t>Priority 3</a:t>
            </a:r>
            <a:endParaRPr lang="en-US" sz="2400" b="1" u="sng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UC</a:t>
            </a:r>
            <a:r>
              <a:rPr lang="en-US" sz="2400" baseline="-25000" smtClean="0"/>
              <a:t>x</a:t>
            </a:r>
            <a:r>
              <a:rPr lang="en-US" sz="2400" smtClean="0"/>
              <a:t> target development and temperature controlled transfer (trapping material screening, i.e. other elements to be frozen out)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schedule 2008</a:t>
            </a:r>
          </a:p>
        </p:txBody>
      </p:sp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152139" y="2276930"/>
            <a:ext cx="2236510" cy="4247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400" dirty="0"/>
              <a:t>ISOLDE </a:t>
            </a:r>
            <a:r>
              <a:rPr lang="en-US" sz="2400" dirty="0" smtClean="0"/>
              <a:t>dates:</a:t>
            </a:r>
            <a:endParaRPr lang="en-US" sz="2400" dirty="0"/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342792" y="2745047"/>
            <a:ext cx="3387466" cy="138499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dirty="0"/>
              <a:t>protons from PSB May 5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physics start ISOLDE May </a:t>
            </a:r>
            <a:r>
              <a:rPr lang="en-US" dirty="0" smtClean="0"/>
              <a:t>7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protons stop November </a:t>
            </a:r>
            <a:r>
              <a:rPr lang="en-US" dirty="0" smtClean="0"/>
              <a:t>12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(i.e. 27 weeks for physics)</a:t>
            </a:r>
            <a:endParaRPr lang="en-US" dirty="0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166405" y="4433297"/>
            <a:ext cx="3304110" cy="70788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/>
              <a:t>Expected frequent changes</a:t>
            </a:r>
          </a:p>
          <a:p>
            <a:pPr>
              <a:buNone/>
            </a:pPr>
            <a:r>
              <a:rPr lang="en-US" dirty="0" smtClean="0"/>
              <a:t>of </a:t>
            </a:r>
            <a:r>
              <a:rPr lang="en-US" dirty="0" err="1" smtClean="0"/>
              <a:t>supercycles</a:t>
            </a:r>
            <a:r>
              <a:rPr lang="en-US" dirty="0" smtClean="0"/>
              <a:t> (as 2007)</a:t>
            </a:r>
            <a:endParaRPr lang="en-US" dirty="0"/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5301" y="1027134"/>
            <a:ext cx="5461720" cy="548744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68492" y="5387362"/>
            <a:ext cx="3276859" cy="70788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/>
              <a:t>Several long periods of MD</a:t>
            </a:r>
          </a:p>
          <a:p>
            <a:pPr>
              <a:buNone/>
            </a:pPr>
            <a:r>
              <a:rPr lang="en-US" dirty="0" smtClean="0"/>
              <a:t>without protons to ISOLDE</a:t>
            </a:r>
            <a:endParaRPr lang="en-US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0914" y="1253774"/>
            <a:ext cx="3592650" cy="70788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/>
              <a:t>Approved by CERN Research</a:t>
            </a:r>
          </a:p>
          <a:p>
            <a:pPr>
              <a:buNone/>
            </a:pPr>
            <a:r>
              <a:rPr lang="en-US" dirty="0" smtClean="0"/>
              <a:t>Board November 28, 2007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schedule/operation 2008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6263" y="1089025"/>
            <a:ext cx="8304690" cy="5486400"/>
          </a:xfrm>
        </p:spPr>
        <p:txBody>
          <a:bodyPr/>
          <a:lstStyle/>
          <a:p>
            <a:r>
              <a:rPr lang="en-US" sz="2400" dirty="0" smtClean="0"/>
              <a:t>Limits in key resources </a:t>
            </a:r>
          </a:p>
          <a:p>
            <a:pPr lvl="1"/>
            <a:r>
              <a:rPr lang="en-US" sz="2000" dirty="0" smtClean="0"/>
              <a:t>RILIS (installation of new solid state lasers)</a:t>
            </a:r>
          </a:p>
          <a:p>
            <a:pPr lvl="1"/>
            <a:r>
              <a:rPr lang="en-GB" sz="2000" dirty="0" err="1" smtClean="0"/>
              <a:t>UC</a:t>
            </a:r>
            <a:r>
              <a:rPr lang="en-GB" sz="2000" baseline="-25000" dirty="0" err="1" smtClean="0"/>
              <a:t>x</a:t>
            </a:r>
            <a:r>
              <a:rPr lang="en-GB" sz="2000" baseline="-25000" dirty="0" smtClean="0"/>
              <a:t> </a:t>
            </a:r>
            <a:r>
              <a:rPr lang="en-GB" sz="2000" dirty="0" smtClean="0"/>
              <a:t>targets</a:t>
            </a:r>
            <a:r>
              <a:rPr lang="en-GB" sz="2000" baseline="-25000" dirty="0" smtClean="0"/>
              <a:t> </a:t>
            </a:r>
            <a:endParaRPr lang="en-GB" sz="2000" dirty="0" smtClean="0"/>
          </a:p>
          <a:p>
            <a:r>
              <a:rPr lang="en-US" sz="2400" dirty="0" smtClean="0"/>
              <a:t>REX operation</a:t>
            </a:r>
          </a:p>
          <a:p>
            <a:pPr lvl="1"/>
            <a:r>
              <a:rPr lang="en-US" sz="2000" dirty="0" smtClean="0"/>
              <a:t>MINIBALL ready for Physics June 1</a:t>
            </a:r>
            <a:endParaRPr lang="en-GB" sz="2000" dirty="0" smtClean="0"/>
          </a:p>
          <a:p>
            <a:r>
              <a:rPr lang="en-US" sz="2400" dirty="0" smtClean="0"/>
              <a:t>Schedule:</a:t>
            </a:r>
          </a:p>
          <a:p>
            <a:pPr lvl="1"/>
            <a:r>
              <a:rPr lang="en-US" sz="2000" dirty="0" smtClean="0"/>
              <a:t>470 RIB shifts left for approved experiments</a:t>
            </a:r>
          </a:p>
          <a:p>
            <a:pPr lvl="1"/>
            <a:r>
              <a:rPr lang="en-US" sz="2000" dirty="0" smtClean="0"/>
              <a:t>New proposals and addenda at February INTC meeting 2008</a:t>
            </a:r>
          </a:p>
          <a:p>
            <a:pPr lvl="1"/>
            <a:r>
              <a:rPr lang="en-US" sz="2000" dirty="0" smtClean="0"/>
              <a:t>ISCOOL operation (further tests, optimization for users, …)</a:t>
            </a:r>
          </a:p>
          <a:p>
            <a:pPr lvl="1"/>
            <a:r>
              <a:rPr lang="en-US" sz="2000" dirty="0" smtClean="0"/>
              <a:t>Long </a:t>
            </a:r>
            <a:r>
              <a:rPr lang="en-US" sz="2000" dirty="0" err="1" smtClean="0"/>
              <a:t>supercycles</a:t>
            </a:r>
            <a:endParaRPr lang="en-US" sz="2000" dirty="0" smtClean="0"/>
          </a:p>
          <a:p>
            <a:pPr lvl="1"/>
            <a:r>
              <a:rPr lang="en-US" sz="2000" dirty="0" smtClean="0"/>
              <a:t>Several proton beam cuts due to MD periods at PS and SPS (each up to a duration of 3 days)</a:t>
            </a:r>
          </a:p>
          <a:p>
            <a:r>
              <a:rPr lang="en-US" sz="2400" dirty="0" smtClean="0"/>
              <a:t>New Solid State Physics Lab</a:t>
            </a:r>
          </a:p>
          <a:p>
            <a:pPr lvl="1"/>
            <a:r>
              <a:rPr lang="en-US" sz="2000" dirty="0" smtClean="0"/>
              <a:t>In building 115, ready for operation in 2008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at ISOLDE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1109663"/>
            <a:ext cx="8623800" cy="5289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New safety structure</a:t>
            </a:r>
          </a:p>
          <a:p>
            <a:pPr lvl="2"/>
            <a:r>
              <a:rPr lang="en-US" dirty="0" smtClean="0"/>
              <a:t>GLIMOS (</a:t>
            </a:r>
            <a:r>
              <a:rPr lang="en-US" dirty="0" smtClean="0">
                <a:solidFill>
                  <a:srgbClr val="FF3300"/>
                </a:solidFill>
              </a:rPr>
              <a:t>Group Leader in Matters Of Safety</a:t>
            </a:r>
            <a:r>
              <a:rPr lang="en-US" dirty="0" smtClean="0"/>
              <a:t>)</a:t>
            </a:r>
          </a:p>
          <a:p>
            <a:pPr lvl="2">
              <a:buFontTx/>
              <a:buNone/>
            </a:pPr>
            <a:r>
              <a:rPr lang="en-US" dirty="0" smtClean="0"/>
              <a:t>	ISOLDE GLIMOS (ISOLDE Physics Coordinator)</a:t>
            </a:r>
          </a:p>
          <a:p>
            <a:pPr lvl="2">
              <a:buFontTx/>
              <a:buNone/>
            </a:pPr>
            <a:r>
              <a:rPr lang="en-US" dirty="0" smtClean="0"/>
              <a:t>	Deputy GLIMOS (ISOLDE Physics group leader)</a:t>
            </a:r>
          </a:p>
          <a:p>
            <a:pPr lvl="2"/>
            <a:r>
              <a:rPr lang="en-US" dirty="0" smtClean="0"/>
              <a:t>Nominating Installation Supervisors for larger experimental</a:t>
            </a:r>
          </a:p>
          <a:p>
            <a:pPr lvl="2">
              <a:buFontTx/>
              <a:buNone/>
            </a:pPr>
            <a:r>
              <a:rPr lang="en-US" dirty="0" smtClean="0"/>
              <a:t>	installations (ISOLTRAP, COLLAPS, </a:t>
            </a:r>
            <a:r>
              <a:rPr lang="en-US" dirty="0" smtClean="0"/>
              <a:t>NICOLE</a:t>
            </a:r>
            <a:r>
              <a:rPr lang="en-US" dirty="0" smtClean="0"/>
              <a:t>, </a:t>
            </a:r>
            <a:r>
              <a:rPr lang="en-US" dirty="0" smtClean="0"/>
              <a:t>...)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Safety courses</a:t>
            </a:r>
          </a:p>
          <a:p>
            <a:pPr lvl="2"/>
            <a:r>
              <a:rPr lang="en-US" dirty="0" smtClean="0"/>
              <a:t>Basic safety course (</a:t>
            </a:r>
            <a:r>
              <a:rPr lang="en-US" dirty="0" smtClean="0">
                <a:solidFill>
                  <a:srgbClr val="FF3300"/>
                </a:solidFill>
              </a:rPr>
              <a:t>mandatory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Laser safety course (will become mandatory ???)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New</a:t>
            </a:r>
            <a:r>
              <a:rPr lang="en-US" dirty="0" smtClean="0"/>
              <a:t> </a:t>
            </a:r>
            <a:r>
              <a:rPr lang="en-US" dirty="0" smtClean="0"/>
              <a:t>Radioprotection course (Part I+II) </a:t>
            </a:r>
            <a:r>
              <a:rPr lang="en-US" dirty="0" smtClean="0">
                <a:solidFill>
                  <a:srgbClr val="FF0000"/>
                </a:solidFill>
              </a:rPr>
              <a:t>to obtain dosimeter</a:t>
            </a:r>
          </a:p>
          <a:p>
            <a:pPr lvl="2"/>
            <a:r>
              <a:rPr lang="en-US" dirty="0" smtClean="0"/>
              <a:t>Special Radioprotection course (</a:t>
            </a:r>
            <a:r>
              <a:rPr lang="en-US" dirty="0" smtClean="0">
                <a:solidFill>
                  <a:srgbClr val="FF0000"/>
                </a:solidFill>
              </a:rPr>
              <a:t>web-based course for ISOLDE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Cryogenics </a:t>
            </a:r>
            <a:r>
              <a:rPr lang="en-US" dirty="0" smtClean="0"/>
              <a:t>safety </a:t>
            </a:r>
            <a:r>
              <a:rPr lang="en-US" dirty="0" smtClean="0"/>
              <a:t>course (recommended)</a:t>
            </a:r>
          </a:p>
          <a:p>
            <a:pPr lvl="2"/>
            <a:r>
              <a:rPr lang="en-US" dirty="0" smtClean="0"/>
              <a:t>Bridge crane used restricted (new rules for access)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failures of physics program (I)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1109663"/>
            <a:ext cx="8774112" cy="528955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dirty="0" smtClean="0"/>
              <a:t>Broken target/ion source</a:t>
            </a:r>
          </a:p>
          <a:p>
            <a:pPr lvl="3">
              <a:buFontTx/>
              <a:buNone/>
            </a:pPr>
            <a:r>
              <a:rPr lang="en-US" sz="1600" dirty="0" smtClean="0"/>
              <a:t>-  </a:t>
            </a:r>
            <a:r>
              <a:rPr lang="en-US" sz="1600" dirty="0" err="1" smtClean="0"/>
              <a:t>CaO</a:t>
            </a:r>
            <a:r>
              <a:rPr lang="en-US" sz="1600" dirty="0" smtClean="0"/>
              <a:t>/</a:t>
            </a:r>
            <a:r>
              <a:rPr lang="en-US" sz="1600" dirty="0" err="1" smtClean="0"/>
              <a:t>MiniMono</a:t>
            </a:r>
            <a:r>
              <a:rPr lang="en-US" sz="1600" dirty="0" smtClean="0"/>
              <a:t> (#236) target/ion source failure</a:t>
            </a:r>
          </a:p>
          <a:p>
            <a:pPr lvl="3">
              <a:buFontTx/>
              <a:buNone/>
            </a:pPr>
            <a:r>
              <a:rPr lang="en-US" sz="1600" dirty="0" smtClean="0"/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stopped TISD</a:t>
            </a:r>
            <a:r>
              <a:rPr lang="en-US" sz="1600" dirty="0" smtClean="0"/>
              <a:t> run</a:t>
            </a:r>
          </a:p>
          <a:p>
            <a:pPr lvl="3">
              <a:buFontTx/>
              <a:buNone/>
            </a:pPr>
            <a:r>
              <a:rPr lang="en-US" sz="1600" dirty="0" smtClean="0"/>
              <a:t>-  </a:t>
            </a:r>
            <a:r>
              <a:rPr lang="en-US" sz="1600" dirty="0" err="1" smtClean="0"/>
              <a:t>ZrO</a:t>
            </a:r>
            <a:r>
              <a:rPr lang="en-US" sz="1600" dirty="0" smtClean="0"/>
              <a:t>/HP (#349) ion-source short cut</a:t>
            </a:r>
          </a:p>
          <a:p>
            <a:pPr lvl="3">
              <a:buFontTx/>
              <a:buNone/>
            </a:pPr>
            <a:r>
              <a:rPr lang="en-US" sz="1600" dirty="0" smtClean="0"/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IS442, IS450, and IS453 cancelled</a:t>
            </a:r>
            <a:r>
              <a:rPr lang="en-US" sz="1600" dirty="0" smtClean="0"/>
              <a:t> (7 shifts)</a:t>
            </a:r>
          </a:p>
          <a:p>
            <a:pPr lvl="3">
              <a:buFontTx/>
              <a:buNone/>
            </a:pPr>
            <a:r>
              <a:rPr lang="en-US" sz="1600" dirty="0" smtClean="0"/>
              <a:t>-  </a:t>
            </a:r>
            <a:r>
              <a:rPr lang="en-US" sz="1600" dirty="0" err="1" smtClean="0"/>
              <a:t>HfO</a:t>
            </a:r>
            <a:r>
              <a:rPr lang="en-US" sz="1600" dirty="0" smtClean="0"/>
              <a:t>/</a:t>
            </a:r>
            <a:r>
              <a:rPr lang="en-US" sz="1600" dirty="0" err="1" smtClean="0"/>
              <a:t>MiniMono</a:t>
            </a:r>
            <a:r>
              <a:rPr lang="en-US" sz="1600" dirty="0" smtClean="0"/>
              <a:t> (#363) overheating damaged ion source</a:t>
            </a:r>
          </a:p>
          <a:p>
            <a:pPr lvl="3">
              <a:buFontTx/>
              <a:buNone/>
            </a:pPr>
            <a:r>
              <a:rPr lang="en-US" sz="1600" dirty="0" smtClean="0"/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IS400, IS445, and test collections cancelled </a:t>
            </a:r>
            <a:r>
              <a:rPr lang="en-US" sz="1600" dirty="0" smtClean="0"/>
              <a:t>(13 shifts)</a:t>
            </a:r>
          </a:p>
          <a:p>
            <a:pPr lvl="3">
              <a:buFontTx/>
              <a:buNone/>
            </a:pPr>
            <a:r>
              <a:rPr lang="en-US" sz="1600" dirty="0" smtClean="0"/>
              <a:t>-  </a:t>
            </a:r>
            <a:r>
              <a:rPr lang="en-US" sz="1600" dirty="0" err="1" smtClean="0"/>
              <a:t>UC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/q-n-RILIS(</a:t>
            </a:r>
            <a:r>
              <a:rPr lang="en-US" sz="1600" dirty="0" err="1" smtClean="0"/>
              <a:t>Cd</a:t>
            </a:r>
            <a:r>
              <a:rPr lang="en-US" sz="1600" dirty="0" smtClean="0"/>
              <a:t>) (#362) RILIS window "dirty"</a:t>
            </a:r>
          </a:p>
          <a:p>
            <a:pPr lvl="3">
              <a:buFontTx/>
              <a:buNone/>
            </a:pPr>
            <a:r>
              <a:rPr lang="en-US" sz="1600" dirty="0" smtClean="0"/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IS413 no </a:t>
            </a:r>
            <a:r>
              <a:rPr lang="en-US" sz="1600" dirty="0" err="1" smtClean="0">
                <a:solidFill>
                  <a:srgbClr val="FF0000"/>
                </a:solidFill>
              </a:rPr>
              <a:t>Cd</a:t>
            </a:r>
            <a:r>
              <a:rPr lang="en-US" sz="1600" dirty="0" smtClean="0">
                <a:solidFill>
                  <a:srgbClr val="FF0000"/>
                </a:solidFill>
              </a:rPr>
              <a:t> beam </a:t>
            </a:r>
            <a:r>
              <a:rPr lang="en-US" sz="1600" dirty="0" smtClean="0"/>
              <a:t>(8 shifts)</a:t>
            </a:r>
          </a:p>
          <a:p>
            <a:pPr>
              <a:buFontTx/>
              <a:buChar char="•"/>
            </a:pPr>
            <a:r>
              <a:rPr lang="en-US" sz="2000" dirty="0" smtClean="0"/>
              <a:t>Target performance</a:t>
            </a:r>
          </a:p>
          <a:p>
            <a:pPr lvl="3">
              <a:buFontTx/>
              <a:buNone/>
            </a:pPr>
            <a:r>
              <a:rPr lang="en-US" sz="1600" dirty="0" smtClean="0"/>
              <a:t>-  </a:t>
            </a:r>
            <a:r>
              <a:rPr lang="en-US" sz="1600" dirty="0" err="1" smtClean="0"/>
              <a:t>UC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/RILIS(Ag) (#322) large contamination with In, Cs, </a:t>
            </a:r>
            <a:r>
              <a:rPr lang="en-US" sz="1600" dirty="0" err="1" smtClean="0"/>
              <a:t>Ba</a:t>
            </a:r>
            <a:endParaRPr lang="en-US" sz="1600" dirty="0" smtClean="0"/>
          </a:p>
          <a:p>
            <a:pPr lvl="3">
              <a:buFontTx/>
              <a:buNone/>
            </a:pPr>
            <a:r>
              <a:rPr lang="en-US" sz="1600" dirty="0" smtClean="0"/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IS413 hampered to reach neutron rich Ag isotopes </a:t>
            </a:r>
            <a:r>
              <a:rPr lang="en-US" sz="1600" dirty="0" smtClean="0"/>
              <a:t>(A&gt;121) (8 shifts)</a:t>
            </a:r>
          </a:p>
          <a:p>
            <a:pPr lvl="3">
              <a:buFontTx/>
              <a:buNone/>
            </a:pPr>
            <a:r>
              <a:rPr lang="en-US" sz="1600" dirty="0" smtClean="0"/>
              <a:t>-  </a:t>
            </a:r>
            <a:r>
              <a:rPr lang="en-US" sz="1600" dirty="0" err="1" smtClean="0"/>
              <a:t>UC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/RILIS(</a:t>
            </a:r>
            <a:r>
              <a:rPr lang="en-US" sz="1600" dirty="0" err="1" smtClean="0"/>
              <a:t>Pb</a:t>
            </a:r>
            <a:r>
              <a:rPr lang="en-US" sz="1600" dirty="0" smtClean="0"/>
              <a:t>) (#347) very low </a:t>
            </a:r>
            <a:r>
              <a:rPr lang="en-US" sz="1600" dirty="0" err="1" smtClean="0"/>
              <a:t>Pb</a:t>
            </a:r>
            <a:r>
              <a:rPr lang="en-US" sz="1600" dirty="0" smtClean="0"/>
              <a:t> yield (also due to p-beam-intensity limitation)</a:t>
            </a:r>
          </a:p>
          <a:p>
            <a:pPr lvl="3">
              <a:buFontTx/>
              <a:buNone/>
            </a:pPr>
            <a:r>
              <a:rPr lang="en-US" sz="1600" dirty="0" smtClean="0"/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not enough yield for IS413 and IS448 </a:t>
            </a:r>
            <a:r>
              <a:rPr lang="en-US" sz="1600" dirty="0" smtClean="0"/>
              <a:t>(8 shifts)</a:t>
            </a:r>
          </a:p>
          <a:p>
            <a:pPr lvl="3">
              <a:buFontTx/>
              <a:buNone/>
            </a:pPr>
            <a:r>
              <a:rPr lang="en-US" sz="1600" dirty="0" smtClean="0"/>
              <a:t>-  </a:t>
            </a:r>
            <a:r>
              <a:rPr lang="en-US" sz="1600" dirty="0" err="1" smtClean="0"/>
              <a:t>CaO</a:t>
            </a:r>
            <a:r>
              <a:rPr lang="en-US" sz="1600" dirty="0" smtClean="0"/>
              <a:t>/CP (#366) large </a:t>
            </a:r>
            <a:r>
              <a:rPr lang="en-US" sz="1600" baseline="30000" dirty="0" smtClean="0"/>
              <a:t>35</a:t>
            </a:r>
            <a:r>
              <a:rPr lang="en-US" sz="1600" dirty="0" smtClean="0"/>
              <a:t>Cl contamination and REXTRAP cleaning not working</a:t>
            </a:r>
          </a:p>
          <a:p>
            <a:pPr lvl="3">
              <a:buFontTx/>
              <a:buNone/>
            </a:pPr>
            <a:r>
              <a:rPr lang="en-US" sz="1600" dirty="0" smtClean="0"/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IS433 hampered, no results </a:t>
            </a:r>
            <a:r>
              <a:rPr lang="en-US" sz="1600" dirty="0" smtClean="0"/>
              <a:t>(10 shifts)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failures of physics program (II)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680" y="1279047"/>
            <a:ext cx="8774112" cy="4983967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dirty="0" smtClean="0"/>
              <a:t>REX performance</a:t>
            </a:r>
          </a:p>
          <a:p>
            <a:pPr lvl="3">
              <a:buFontTx/>
              <a:buNone/>
            </a:pPr>
            <a:r>
              <a:rPr lang="en-US" sz="1600" dirty="0" smtClean="0"/>
              <a:t>-   </a:t>
            </a:r>
            <a:r>
              <a:rPr lang="en-US" sz="1600" dirty="0" smtClean="0">
                <a:solidFill>
                  <a:srgbClr val="FF0000"/>
                </a:solidFill>
              </a:rPr>
              <a:t>IS451 very low yield for </a:t>
            </a:r>
            <a:r>
              <a:rPr lang="en-US" sz="1600" baseline="30000" dirty="0" smtClean="0">
                <a:solidFill>
                  <a:srgbClr val="FF0000"/>
                </a:solidFill>
              </a:rPr>
              <a:t>96</a:t>
            </a:r>
            <a:r>
              <a:rPr lang="en-US" sz="1600" dirty="0" smtClean="0">
                <a:solidFill>
                  <a:srgbClr val="FF0000"/>
                </a:solidFill>
              </a:rPr>
              <a:t>Sr</a:t>
            </a:r>
            <a:r>
              <a:rPr lang="en-US" sz="1600" baseline="30000" dirty="0" smtClean="0">
                <a:solidFill>
                  <a:srgbClr val="FF0000"/>
                </a:solidFill>
              </a:rPr>
              <a:t>19</a:t>
            </a:r>
            <a:r>
              <a:rPr lang="en-US" sz="1600" dirty="0" smtClean="0">
                <a:solidFill>
                  <a:srgbClr val="FF0000"/>
                </a:solidFill>
              </a:rPr>
              <a:t>F </a:t>
            </a:r>
            <a:r>
              <a:rPr lang="en-US" sz="1600" dirty="0" smtClean="0"/>
              <a:t>(LINAC scaling?)</a:t>
            </a:r>
          </a:p>
          <a:p>
            <a:pPr lvl="3"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IS411</a:t>
            </a:r>
            <a:r>
              <a:rPr lang="en-US" sz="1600" dirty="0" smtClean="0"/>
              <a:t> reduced program, </a:t>
            </a:r>
            <a:r>
              <a:rPr lang="en-US" sz="1600" baseline="30000" dirty="0" smtClean="0"/>
              <a:t>148</a:t>
            </a:r>
            <a:r>
              <a:rPr lang="en-US" sz="1600" dirty="0" smtClean="0"/>
              <a:t>Ba and </a:t>
            </a:r>
            <a:r>
              <a:rPr lang="en-US" sz="1600" baseline="30000" dirty="0" smtClean="0"/>
              <a:t>150</a:t>
            </a:r>
            <a:r>
              <a:rPr lang="en-US" sz="1600" dirty="0" smtClean="0"/>
              <a:t>Ba not possible due to contaminations</a:t>
            </a:r>
          </a:p>
          <a:p>
            <a:pPr lvl="3"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IS454 hampered </a:t>
            </a:r>
            <a:r>
              <a:rPr lang="en-US" sz="1600" dirty="0" smtClean="0"/>
              <a:t>due to lower </a:t>
            </a:r>
            <a:r>
              <a:rPr lang="en-US" sz="1600" baseline="30000" dirty="0" smtClean="0"/>
              <a:t>30</a:t>
            </a:r>
            <a:r>
              <a:rPr lang="en-US" sz="1600" dirty="0" smtClean="0"/>
              <a:t>Mg yield</a:t>
            </a:r>
          </a:p>
          <a:p>
            <a:pPr lvl="3"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IS452 stopped earlier </a:t>
            </a:r>
            <a:r>
              <a:rPr lang="en-US" sz="1600" dirty="0" smtClean="0"/>
              <a:t>due to crash of REX-TRAP control system</a:t>
            </a:r>
          </a:p>
          <a:p>
            <a:pPr>
              <a:buFontTx/>
              <a:buChar char="•"/>
            </a:pPr>
            <a:r>
              <a:rPr lang="en-US" sz="2000" dirty="0" smtClean="0"/>
              <a:t>Limitation of p-beam intensity at GPS (max 1µA)</a:t>
            </a:r>
          </a:p>
          <a:p>
            <a:pPr lvl="3">
              <a:buFontTx/>
              <a:buNone/>
            </a:pPr>
            <a:r>
              <a:rPr lang="en-US" sz="1600" dirty="0" smtClean="0"/>
              <a:t>-   general issue for all GPS runs</a:t>
            </a:r>
          </a:p>
          <a:p>
            <a:pPr lvl="3">
              <a:buFontTx/>
              <a:buNone/>
            </a:pPr>
            <a:r>
              <a:rPr lang="en-US" sz="1600" dirty="0" smtClean="0"/>
              <a:t>-   </a:t>
            </a:r>
            <a:r>
              <a:rPr lang="en-US" sz="1600" dirty="0" smtClean="0">
                <a:solidFill>
                  <a:srgbClr val="FF0000"/>
                </a:solidFill>
              </a:rPr>
              <a:t>IS417 very low</a:t>
            </a:r>
            <a:r>
              <a:rPr lang="en-US" sz="1600" baseline="30000" dirty="0" smtClean="0">
                <a:solidFill>
                  <a:srgbClr val="FF0000"/>
                </a:solidFill>
              </a:rPr>
              <a:t> 11</a:t>
            </a:r>
            <a:r>
              <a:rPr lang="en-US" sz="1600" dirty="0" smtClean="0">
                <a:solidFill>
                  <a:srgbClr val="FF0000"/>
                </a:solidFill>
              </a:rPr>
              <a:t>Li ion yield</a:t>
            </a:r>
            <a:r>
              <a:rPr lang="en-US" sz="1600" dirty="0" smtClean="0"/>
              <a:t>, managed to do physics due to higher efficiency of new detector system</a:t>
            </a:r>
          </a:p>
          <a:p>
            <a:pPr lvl="3"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IS413 and IS448: </a:t>
            </a:r>
            <a:r>
              <a:rPr lang="en-US" sz="1600" dirty="0" err="1" smtClean="0">
                <a:solidFill>
                  <a:srgbClr val="FF0000"/>
                </a:solidFill>
              </a:rPr>
              <a:t>Pb</a:t>
            </a:r>
            <a:r>
              <a:rPr lang="en-US" sz="1600" dirty="0" smtClean="0">
                <a:solidFill>
                  <a:srgbClr val="FF0000"/>
                </a:solidFill>
              </a:rPr>
              <a:t> ion yield too low for physics</a:t>
            </a:r>
          </a:p>
          <a:p>
            <a:pPr>
              <a:buFontTx/>
              <a:buChar char="•"/>
            </a:pPr>
            <a:r>
              <a:rPr lang="en-US" sz="2000" dirty="0" smtClean="0"/>
              <a:t>Vacuum problems</a:t>
            </a:r>
          </a:p>
          <a:p>
            <a:pPr lvl="3">
              <a:buFontTx/>
              <a:buNone/>
            </a:pPr>
            <a:r>
              <a:rPr lang="en-US" sz="1600" dirty="0" smtClean="0"/>
              <a:t>-   Leak at GHM prevented “parallel” collections</a:t>
            </a:r>
          </a:p>
          <a:p>
            <a:pPr lvl="3">
              <a:buFontTx/>
              <a:buNone/>
            </a:pPr>
            <a:r>
              <a:rPr lang="en-US" sz="1600" dirty="0" smtClean="0"/>
              <a:t>-   </a:t>
            </a:r>
            <a:r>
              <a:rPr lang="en-US" sz="1600" dirty="0" smtClean="0">
                <a:solidFill>
                  <a:srgbClr val="FF0000"/>
                </a:solidFill>
              </a:rPr>
              <a:t>IS417 lost three shifts </a:t>
            </a:r>
            <a:r>
              <a:rPr lang="en-US" sz="1600" dirty="0" smtClean="0"/>
              <a:t>due to problems with vacuum system after intervention at merging switchyard (running in manual mode afterwards)</a:t>
            </a:r>
          </a:p>
          <a:p>
            <a:pPr lvl="3">
              <a:buFontTx/>
              <a:buNone/>
            </a:pPr>
            <a:r>
              <a:rPr lang="en-US" sz="1600" dirty="0" smtClean="0"/>
              <a:t>-   </a:t>
            </a:r>
            <a:r>
              <a:rPr lang="en-US" sz="1600" dirty="0" smtClean="0">
                <a:solidFill>
                  <a:srgbClr val="FF0000"/>
                </a:solidFill>
              </a:rPr>
              <a:t>IS454 stopped for more than three shifts </a:t>
            </a:r>
            <a:r>
              <a:rPr lang="en-US" sz="1600" dirty="0" smtClean="0"/>
              <a:t>due to vacuum leak and intervention at merging switchyard</a:t>
            </a:r>
          </a:p>
          <a:p>
            <a:pPr>
              <a:buFontTx/>
              <a:buChar char="-"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Requests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schedule 2007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8" y="1339372"/>
            <a:ext cx="8202612" cy="4735751"/>
          </a:xfrm>
        </p:spPr>
        <p:txBody>
          <a:bodyPr/>
          <a:lstStyle/>
          <a:p>
            <a:r>
              <a:rPr lang="en-GB" sz="2000" dirty="0" smtClean="0"/>
              <a:t>Requested = </a:t>
            </a:r>
            <a:r>
              <a:rPr lang="en-GB" sz="2000" b="1" dirty="0" smtClean="0"/>
              <a:t>480</a:t>
            </a:r>
            <a:r>
              <a:rPr lang="en-GB" sz="2000" dirty="0" smtClean="0"/>
              <a:t> shifts</a:t>
            </a:r>
          </a:p>
          <a:p>
            <a:pPr lvl="1"/>
            <a:r>
              <a:rPr lang="en-GB" sz="1800" dirty="0" smtClean="0"/>
              <a:t> Schedule allows up to 400 shifts </a:t>
            </a:r>
          </a:p>
          <a:p>
            <a:r>
              <a:rPr lang="en-GB" sz="2000" dirty="0" smtClean="0"/>
              <a:t>Maximum 10 new </a:t>
            </a:r>
            <a:r>
              <a:rPr lang="en-GB" sz="2000" dirty="0" err="1" smtClean="0"/>
              <a:t>UC</a:t>
            </a:r>
            <a:r>
              <a:rPr lang="en-GB" sz="2000" baseline="-25000" dirty="0" err="1" smtClean="0"/>
              <a:t>x</a:t>
            </a:r>
            <a:r>
              <a:rPr lang="en-GB" sz="2000" dirty="0" smtClean="0"/>
              <a:t> targets (+ developments)</a:t>
            </a:r>
          </a:p>
          <a:p>
            <a:pPr lvl="1"/>
            <a:r>
              <a:rPr lang="en-GB" sz="1800" dirty="0" smtClean="0"/>
              <a:t> Requests ~ </a:t>
            </a:r>
            <a:r>
              <a:rPr lang="en-GB" sz="1800" b="1" dirty="0" smtClean="0"/>
              <a:t>260.5 shifts</a:t>
            </a:r>
          </a:p>
          <a:p>
            <a:r>
              <a:rPr lang="en-GB" sz="2000" dirty="0" smtClean="0"/>
              <a:t>RILIS operation</a:t>
            </a:r>
          </a:p>
          <a:p>
            <a:pPr lvl="1"/>
            <a:r>
              <a:rPr lang="en-US" sz="1800" dirty="0" smtClean="0"/>
              <a:t> Requests for 2007 amount to </a:t>
            </a:r>
            <a:r>
              <a:rPr lang="en-US" sz="1800" b="1" dirty="0" smtClean="0"/>
              <a:t>249 experiment shifts</a:t>
            </a:r>
            <a:endParaRPr lang="en-GB" sz="1800" b="1" dirty="0" smtClean="0"/>
          </a:p>
          <a:p>
            <a:pPr lvl="1"/>
            <a:r>
              <a:rPr lang="en-GB" sz="1800" dirty="0" smtClean="0"/>
              <a:t> More than 2000 hours on line (exp. + dev. + prep.)</a:t>
            </a:r>
          </a:p>
          <a:p>
            <a:r>
              <a:rPr lang="en-GB" sz="2000" dirty="0" smtClean="0"/>
              <a:t>REX-ISOLDE</a:t>
            </a:r>
          </a:p>
          <a:p>
            <a:pPr lvl="1"/>
            <a:r>
              <a:rPr lang="en-GB" sz="1800" dirty="0" smtClean="0"/>
              <a:t> Beam requests = </a:t>
            </a:r>
            <a:r>
              <a:rPr lang="en-US" sz="1800" b="1" dirty="0" smtClean="0"/>
              <a:t>205 shifts</a:t>
            </a:r>
          </a:p>
          <a:p>
            <a:r>
              <a:rPr lang="en-GB" sz="2000" dirty="0" smtClean="0"/>
              <a:t>Operations limited</a:t>
            </a:r>
          </a:p>
          <a:p>
            <a:r>
              <a:rPr lang="en-GB" sz="2000" dirty="0" smtClean="0"/>
              <a:t>Target development</a:t>
            </a:r>
            <a:endParaRPr lang="en-GB" sz="2000" baseline="-25000" dirty="0" smtClean="0"/>
          </a:p>
          <a:p>
            <a:r>
              <a:rPr lang="en-GB" sz="2000" dirty="0" smtClean="0"/>
              <a:t>ISCOOL installation and commissioning</a:t>
            </a:r>
          </a:p>
          <a:p>
            <a:r>
              <a:rPr lang="en-GB" sz="2000" dirty="0" smtClean="0"/>
              <a:t>Move of MINIBALL setup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ISOLDE schedule 2007</a:t>
            </a:r>
          </a:p>
        </p:txBody>
      </p:sp>
      <p:pic>
        <p:nvPicPr>
          <p:cNvPr id="31747" name="Picture 5" descr="scheduleHRSG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75" y="1009650"/>
            <a:ext cx="58166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119063" y="1223963"/>
            <a:ext cx="2511425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/>
              <a:t>ISOLDE dates 2007:</a:t>
            </a:r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265113" y="1770063"/>
            <a:ext cx="2398712" cy="85248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600"/>
              <a:t>protons started April 16</a:t>
            </a:r>
          </a:p>
          <a:p>
            <a:pPr>
              <a:buFont typeface="Wingdings" pitchFamily="2" charset="2"/>
              <a:buNone/>
            </a:pPr>
            <a:r>
              <a:rPr lang="en-US" sz="1600"/>
              <a:t>physics started April 20</a:t>
            </a:r>
          </a:p>
          <a:p>
            <a:pPr>
              <a:buFont typeface="Wingdings" pitchFamily="2" charset="2"/>
              <a:buNone/>
            </a:pPr>
            <a:r>
              <a:rPr lang="en-US" sz="1600"/>
              <a:t>protons stopped Nov. 12</a:t>
            </a:r>
          </a:p>
        </p:txBody>
      </p:sp>
      <p:sp>
        <p:nvSpPr>
          <p:cNvPr id="31750" name="Line 8"/>
          <p:cNvSpPr>
            <a:spLocks noChangeShapeType="1"/>
          </p:cNvSpPr>
          <p:nvPr/>
        </p:nvSpPr>
        <p:spPr bwMode="auto">
          <a:xfrm>
            <a:off x="388938" y="3090863"/>
            <a:ext cx="368300" cy="1111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Text Box 9"/>
          <p:cNvSpPr txBox="1">
            <a:spLocks noChangeArrowheads="1"/>
          </p:cNvSpPr>
          <p:nvPr/>
        </p:nvSpPr>
        <p:spPr bwMode="auto">
          <a:xfrm>
            <a:off x="812800" y="2714625"/>
            <a:ext cx="1727200" cy="8223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400"/>
              <a:t>29.5 weeks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for physics</a:t>
            </a:r>
          </a:p>
        </p:txBody>
      </p:sp>
      <p:sp>
        <p:nvSpPr>
          <p:cNvPr id="31752" name="Text Box 10"/>
          <p:cNvSpPr txBox="1">
            <a:spLocks noChangeArrowheads="1"/>
          </p:cNvSpPr>
          <p:nvPr/>
        </p:nvSpPr>
        <p:spPr bwMode="auto">
          <a:xfrm>
            <a:off x="358775" y="3694113"/>
            <a:ext cx="2097049" cy="273921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30 experiments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  (7 REX runs)</a:t>
            </a:r>
          </a:p>
          <a:p>
            <a:pPr lvl="1">
              <a:buFontTx/>
              <a:buChar char="•"/>
            </a:pPr>
            <a:endParaRPr lang="en-US" dirty="0"/>
          </a:p>
          <a:p>
            <a:pPr>
              <a:buFontTx/>
              <a:buChar char="•"/>
            </a:pPr>
            <a:r>
              <a:rPr lang="en-US" dirty="0"/>
              <a:t> 24 target units</a:t>
            </a:r>
          </a:p>
          <a:p>
            <a:pPr>
              <a:buFontTx/>
              <a:buNone/>
            </a:pPr>
            <a:r>
              <a:rPr lang="en-US" dirty="0"/>
              <a:t>   </a:t>
            </a:r>
            <a:r>
              <a:rPr lang="en-US" dirty="0" smtClean="0"/>
              <a:t>(4 </a:t>
            </a:r>
            <a:r>
              <a:rPr lang="en-US" dirty="0"/>
              <a:t>old units)</a:t>
            </a:r>
          </a:p>
          <a:p>
            <a:pPr>
              <a:buFontTx/>
              <a:buChar char="•"/>
            </a:pPr>
            <a:endParaRPr lang="en-US" dirty="0"/>
          </a:p>
          <a:p>
            <a:pPr>
              <a:buFontTx/>
              <a:buChar char="•"/>
            </a:pPr>
            <a:r>
              <a:rPr lang="en-US" dirty="0"/>
              <a:t> 12 </a:t>
            </a:r>
            <a:r>
              <a:rPr lang="en-US" dirty="0" err="1"/>
              <a:t>UC</a:t>
            </a:r>
            <a:r>
              <a:rPr lang="en-US" baseline="-25000" dirty="0" err="1"/>
              <a:t>x</a:t>
            </a:r>
            <a:r>
              <a:rPr lang="en-US" dirty="0"/>
              <a:t> targets</a:t>
            </a:r>
          </a:p>
          <a:p>
            <a:pPr>
              <a:buFontTx/>
              <a:buNone/>
            </a:pPr>
            <a:r>
              <a:rPr lang="en-US" dirty="0"/>
              <a:t>   (2 old units)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ture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5" y="1173439"/>
            <a:ext cx="8491027" cy="6089401"/>
          </a:xfrm>
          <a:prstGeom prst="rect">
            <a:avLst/>
          </a:prstGeom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Allocated shifts in 2007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2491049" y="5640692"/>
            <a:ext cx="1276350" cy="3397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800" dirty="0"/>
              <a:t>Biophysics</a:t>
            </a: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3917450" y="5801726"/>
            <a:ext cx="1723549" cy="6463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800" dirty="0"/>
              <a:t>Atomic </a:t>
            </a:r>
            <a:r>
              <a:rPr lang="en-US" sz="1800" dirty="0" smtClean="0"/>
              <a:t>physics</a:t>
            </a:r>
          </a:p>
          <a:p>
            <a:pPr algn="ctr">
              <a:buFont typeface="Wingdings" pitchFamily="2" charset="2"/>
              <a:buNone/>
            </a:pPr>
            <a:r>
              <a:rPr lang="en-US" sz="1800" dirty="0" smtClean="0"/>
              <a:t>experiments</a:t>
            </a:r>
            <a:endParaRPr lang="en-US" sz="1800" dirty="0"/>
          </a:p>
        </p:txBody>
      </p:sp>
      <p:sp>
        <p:nvSpPr>
          <p:cNvPr id="3078" name="Text Box 8"/>
          <p:cNvSpPr txBox="1">
            <a:spLocks noChangeArrowheads="1"/>
          </p:cNvSpPr>
          <p:nvPr/>
        </p:nvSpPr>
        <p:spPr bwMode="auto">
          <a:xfrm>
            <a:off x="5895475" y="5477875"/>
            <a:ext cx="2762359" cy="3416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800" dirty="0" smtClean="0"/>
              <a:t>Particle and Astrophysics</a:t>
            </a:r>
            <a:endParaRPr lang="en-US" sz="1800" dirty="0"/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6411717" y="4189347"/>
            <a:ext cx="2076450" cy="3397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800" dirty="0"/>
              <a:t>Solid state physics</a:t>
            </a:r>
          </a:p>
        </p:txBody>
      </p:sp>
      <p:sp>
        <p:nvSpPr>
          <p:cNvPr id="3080" name="Text Box 10"/>
          <p:cNvSpPr txBox="1">
            <a:spLocks noChangeArrowheads="1"/>
          </p:cNvSpPr>
          <p:nvPr/>
        </p:nvSpPr>
        <p:spPr bwMode="auto">
          <a:xfrm>
            <a:off x="5381190" y="2686377"/>
            <a:ext cx="2360583" cy="6463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800" dirty="0" smtClean="0"/>
              <a:t>Weak Interaction and</a:t>
            </a:r>
          </a:p>
          <a:p>
            <a:pPr algn="ctr">
              <a:buFont typeface="Wingdings" pitchFamily="2" charset="2"/>
              <a:buNone/>
            </a:pPr>
            <a:r>
              <a:rPr lang="en-US" sz="1800" dirty="0" smtClean="0"/>
              <a:t>Nuclear physics</a:t>
            </a:r>
          </a:p>
        </p:txBody>
      </p:sp>
      <p:sp>
        <p:nvSpPr>
          <p:cNvPr id="3081" name="Text Box 11"/>
          <p:cNvSpPr txBox="1">
            <a:spLocks noChangeArrowheads="1"/>
          </p:cNvSpPr>
          <p:nvPr/>
        </p:nvSpPr>
        <p:spPr bwMode="auto">
          <a:xfrm>
            <a:off x="410815" y="4761673"/>
            <a:ext cx="2101850" cy="6429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800" dirty="0"/>
              <a:t>REX MD, TISD</a:t>
            </a:r>
          </a:p>
          <a:p>
            <a:pPr>
              <a:buFont typeface="Wingdings" pitchFamily="2" charset="2"/>
              <a:buNone/>
            </a:pPr>
            <a:r>
              <a:rPr lang="en-US" sz="1800" dirty="0"/>
              <a:t>exp. developments</a:t>
            </a:r>
          </a:p>
        </p:txBody>
      </p:sp>
      <p:sp>
        <p:nvSpPr>
          <p:cNvPr id="3082" name="Text Box 12"/>
          <p:cNvSpPr txBox="1">
            <a:spLocks noChangeArrowheads="1"/>
          </p:cNvSpPr>
          <p:nvPr/>
        </p:nvSpPr>
        <p:spPr bwMode="auto">
          <a:xfrm>
            <a:off x="1568450" y="1023938"/>
            <a:ext cx="6299866" cy="151426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200" dirty="0"/>
              <a:t>480 shifts requested in 2007</a:t>
            </a:r>
          </a:p>
          <a:p>
            <a:pPr>
              <a:buFont typeface="Wingdings" pitchFamily="2" charset="2"/>
              <a:buNone/>
            </a:pPr>
            <a:r>
              <a:rPr lang="en-US" sz="2200" dirty="0"/>
              <a:t>407 shifts scheduled for </a:t>
            </a:r>
            <a:r>
              <a:rPr lang="en-US" sz="2200" dirty="0" smtClean="0"/>
              <a:t>INTC experiments</a:t>
            </a:r>
            <a:endParaRPr lang="en-US" sz="2200" dirty="0"/>
          </a:p>
          <a:p>
            <a:pPr>
              <a:buFont typeface="Wingdings" pitchFamily="2" charset="2"/>
              <a:buNone/>
            </a:pPr>
            <a:r>
              <a:rPr lang="en-US" sz="2200" dirty="0"/>
              <a:t>(in total 467 shifts, including TISD, ISCOOL, etc.,</a:t>
            </a:r>
          </a:p>
          <a:p>
            <a:pPr>
              <a:buFont typeface="Wingdings" pitchFamily="2" charset="2"/>
              <a:buNone/>
            </a:pPr>
            <a:r>
              <a:rPr lang="en-US" sz="2200" dirty="0"/>
              <a:t>with 261 shifts on GPS and 206 on HRS)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ISOLDE beam time summary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156" y="1105769"/>
            <a:ext cx="8621713" cy="5421313"/>
          </a:xfrm>
        </p:spPr>
        <p:txBody>
          <a:bodyPr/>
          <a:lstStyle/>
          <a:p>
            <a:r>
              <a:rPr lang="en-US" sz="2400" dirty="0" smtClean="0"/>
              <a:t>ISOLDE delivered </a:t>
            </a:r>
            <a:r>
              <a:rPr lang="en-US" b="1" dirty="0" smtClean="0">
                <a:solidFill>
                  <a:srgbClr val="FF0000"/>
                </a:solidFill>
              </a:rPr>
              <a:t>377.5 </a:t>
            </a:r>
            <a:r>
              <a:rPr lang="en-US" dirty="0" smtClean="0"/>
              <a:t>RIB shifts</a:t>
            </a:r>
          </a:p>
          <a:p>
            <a:pPr lvl="1"/>
            <a:r>
              <a:rPr lang="en-US" sz="2000" dirty="0" smtClean="0"/>
              <a:t> 292 </a:t>
            </a:r>
            <a:r>
              <a:rPr lang="en-US" sz="2000" dirty="0" smtClean="0">
                <a:solidFill>
                  <a:schemeClr val="tx1"/>
                </a:solidFill>
              </a:rPr>
              <a:t>(77.4%)</a:t>
            </a:r>
            <a:r>
              <a:rPr lang="en-US" sz="2000" dirty="0" smtClean="0"/>
              <a:t> for INTC experiments</a:t>
            </a:r>
          </a:p>
          <a:p>
            <a:pPr lvl="1"/>
            <a:r>
              <a:rPr lang="en-US" sz="2000" dirty="0" smtClean="0"/>
              <a:t> 85.5 </a:t>
            </a:r>
            <a:r>
              <a:rPr lang="en-US" sz="2000" dirty="0" smtClean="0">
                <a:solidFill>
                  <a:schemeClr val="tx1"/>
                </a:solidFill>
              </a:rPr>
              <a:t>(22.6%)</a:t>
            </a:r>
            <a:r>
              <a:rPr lang="en-US" sz="2000" dirty="0" smtClean="0"/>
              <a:t> other </a:t>
            </a:r>
          </a:p>
          <a:p>
            <a:pPr lvl="2"/>
            <a:r>
              <a:rPr lang="en-US" sz="1800" dirty="0" smtClean="0"/>
              <a:t>Standard target check + TISD + REX-MD</a:t>
            </a:r>
          </a:p>
          <a:p>
            <a:pPr lvl="2"/>
            <a:r>
              <a:rPr lang="en-US" sz="1800" dirty="0" smtClean="0"/>
              <a:t>Coordinators reserve: debugging, recovery, </a:t>
            </a:r>
            <a:r>
              <a:rPr lang="en-US" sz="1800" dirty="0" err="1" smtClean="0"/>
              <a:t>LoIs</a:t>
            </a:r>
            <a:endParaRPr lang="en-US" sz="1800" dirty="0" smtClean="0"/>
          </a:p>
          <a:p>
            <a:pPr lvl="1"/>
            <a:r>
              <a:rPr lang="en-US" sz="2000" dirty="0" smtClean="0"/>
              <a:t> 30 research projects (“experiments”)</a:t>
            </a:r>
          </a:p>
          <a:p>
            <a:pPr lvl="1"/>
            <a:r>
              <a:rPr lang="en-US" sz="2000" dirty="0" smtClean="0"/>
              <a:t> Integrated # protons = 6.41E+19</a:t>
            </a:r>
          </a:p>
          <a:p>
            <a:pPr lvl="2"/>
            <a:r>
              <a:rPr lang="en-US" sz="1800" dirty="0" smtClean="0"/>
              <a:t>Below 2E+20 radioprotection</a:t>
            </a:r>
          </a:p>
          <a:p>
            <a:pPr lvl="2">
              <a:buNone/>
            </a:pPr>
            <a:r>
              <a:rPr lang="en-US" sz="1800" dirty="0" smtClean="0"/>
              <a:t>    </a:t>
            </a:r>
            <a:r>
              <a:rPr lang="es-ES" sz="1800" dirty="0" err="1" smtClean="0"/>
              <a:t>average</a:t>
            </a:r>
            <a:r>
              <a:rPr lang="es-ES" sz="1800" dirty="0" smtClean="0"/>
              <a:t> </a:t>
            </a:r>
            <a:r>
              <a:rPr lang="en-US" sz="1800" dirty="0" smtClean="0"/>
              <a:t>limit </a:t>
            </a:r>
          </a:p>
          <a:p>
            <a:pPr lvl="2"/>
            <a:r>
              <a:rPr lang="en-US" sz="1800" dirty="0" smtClean="0"/>
              <a:t>limitation of GPS proton beam</a:t>
            </a:r>
          </a:p>
          <a:p>
            <a:pPr lvl="2">
              <a:buNone/>
            </a:pPr>
            <a:r>
              <a:rPr lang="en-US" sz="1800" dirty="0" smtClean="0"/>
              <a:t>    intensity (activated air release)</a:t>
            </a:r>
          </a:p>
          <a:p>
            <a:pPr lvl="1"/>
            <a:r>
              <a:rPr lang="en-US" sz="2000" dirty="0" smtClean="0"/>
              <a:t> Installation of ISCOOL RFQ</a:t>
            </a:r>
          </a:p>
          <a:p>
            <a:pPr lvl="1"/>
            <a:r>
              <a:rPr lang="en-US" sz="2000" dirty="0" smtClean="0"/>
              <a:t> Running for 207 days</a:t>
            </a:r>
          </a:p>
          <a:p>
            <a:pPr lvl="2"/>
            <a:r>
              <a:rPr lang="en-US" sz="1800" dirty="0" smtClean="0"/>
              <a:t>One week no beam for ISCOOL</a:t>
            </a:r>
          </a:p>
          <a:p>
            <a:pPr lvl="2">
              <a:buNone/>
            </a:pPr>
            <a:r>
              <a:rPr lang="en-US" sz="1800" dirty="0" smtClean="0"/>
              <a:t>    installation</a:t>
            </a:r>
          </a:p>
        </p:txBody>
      </p:sp>
      <p:pic>
        <p:nvPicPr>
          <p:cNvPr id="5" name="Picture 4" descr="Picture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534" y="2923882"/>
            <a:ext cx="4997881" cy="378228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overview GPS/HRS 2007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Picture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04" y="1463527"/>
            <a:ext cx="7327729" cy="550663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1653439" y="1628387"/>
            <a:ext cx="688929" cy="50104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rot="16200000" flipH="1">
            <a:off x="2492680" y="1828800"/>
            <a:ext cx="463463" cy="13778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5400000">
            <a:off x="3194136" y="1766172"/>
            <a:ext cx="551148" cy="225469"/>
          </a:xfrm>
          <a:prstGeom prst="straightConnector1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16200000" flipH="1">
            <a:off x="4878888" y="1722331"/>
            <a:ext cx="555323" cy="29227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6200000" flipH="1">
            <a:off x="5793291" y="1810014"/>
            <a:ext cx="494780" cy="15657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10800000" flipV="1">
            <a:off x="6300592" y="1728592"/>
            <a:ext cx="1114816" cy="41335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63046" y="989556"/>
            <a:ext cx="16081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CaO</a:t>
            </a:r>
            <a:endParaRPr lang="en-US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target failure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30679" y="979118"/>
            <a:ext cx="16081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ZrO</a:t>
            </a:r>
            <a:endParaRPr lang="en-US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target failure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49874" y="943628"/>
            <a:ext cx="16081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HfO</a:t>
            </a:r>
            <a:endParaRPr lang="en-US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target failure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42143" y="958242"/>
            <a:ext cx="1808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Target change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(HRS off)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97457" y="1048013"/>
            <a:ext cx="2079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ISCOOL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(GPS + HRS off)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61151" y="956154"/>
            <a:ext cx="7136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dirty="0" smtClean="0"/>
              <a:t>REX</a:t>
            </a:r>
          </a:p>
          <a:p>
            <a:pPr algn="ctr">
              <a:buNone/>
            </a:pPr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330683" y="3006247"/>
            <a:ext cx="1813317" cy="156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61% of possible</a:t>
            </a:r>
          </a:p>
          <a:p>
            <a:pPr>
              <a:buNone/>
            </a:pPr>
            <a:r>
              <a:rPr lang="en-US" sz="1800" dirty="0" smtClean="0"/>
              <a:t>RIB shifts used</a:t>
            </a:r>
          </a:p>
          <a:p>
            <a:pPr>
              <a:buNone/>
            </a:pPr>
            <a:r>
              <a:rPr lang="en-US" sz="1800" dirty="0" smtClean="0"/>
              <a:t>(1.82 shifts/day)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(55% in 2006)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7994" y="5498926"/>
            <a:ext cx="1537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207 days</a:t>
            </a:r>
          </a:p>
          <a:p>
            <a:pPr>
              <a:buNone/>
            </a:pPr>
            <a:r>
              <a:rPr lang="en-US" dirty="0" smtClean="0"/>
              <a:t>of operation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363339" y="5578055"/>
            <a:ext cx="1755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on/off-time from</a:t>
            </a:r>
          </a:p>
          <a:p>
            <a:pPr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radiation monitors</a:t>
            </a:r>
            <a:endParaRPr 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SCC Herlert">
  <a:themeElements>
    <a:clrScheme name="INTC May 04_Frail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NTC May 04_Frail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Char char="ü"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Char char="ü"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C May 04_Frail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C May 04_Frail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9133</TotalTime>
  <Words>1528</Words>
  <Application>Microsoft PowerPoint</Application>
  <PresentationFormat>On-screen Show (4:3)</PresentationFormat>
  <Paragraphs>301</Paragraphs>
  <Slides>26</Slides>
  <Notes>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ISCC Herlert</vt:lpstr>
      <vt:lpstr>A. Herlert, CERN PH-IS</vt:lpstr>
      <vt:lpstr>Main problems affecting physics 2007</vt:lpstr>
      <vt:lpstr>Main failures of physics program (I)</vt:lpstr>
      <vt:lpstr>Main failures of physics program (II)</vt:lpstr>
      <vt:lpstr>Requests for schedule 2007</vt:lpstr>
      <vt:lpstr>ISOLDE schedule 2007</vt:lpstr>
      <vt:lpstr>Allocated shifts in 2007</vt:lpstr>
      <vt:lpstr>ISOLDE beam time summary 2007</vt:lpstr>
      <vt:lpstr>RIB overview GPS/HRS 2007</vt:lpstr>
      <vt:lpstr>ISOLDE shift distribution 2007</vt:lpstr>
      <vt:lpstr>ISOLDE shift distribution 2000-2007</vt:lpstr>
      <vt:lpstr>Shift distribution 1998-2007</vt:lpstr>
      <vt:lpstr>Key resources: targets</vt:lpstr>
      <vt:lpstr>Key resources: RILIS</vt:lpstr>
      <vt:lpstr>REX-ISOLDE 2007</vt:lpstr>
      <vt:lpstr>REX-ISOLDE 2002-2007</vt:lpstr>
      <vt:lpstr>REX ISOLDE 2007 – new beams</vt:lpstr>
      <vt:lpstr>Highlights 2007</vt:lpstr>
      <vt:lpstr>Standing group for the upgrade of ISOLDE (GUI)</vt:lpstr>
      <vt:lpstr>TISD runs in 2007</vt:lpstr>
      <vt:lpstr>Target and Ion Source R&amp;D (last meeting)</vt:lpstr>
      <vt:lpstr>Target and Ion Source R&amp;D (last meeting)</vt:lpstr>
      <vt:lpstr>Target and Ion Source R&amp;D (additions)</vt:lpstr>
      <vt:lpstr>Accelerator schedule 2008</vt:lpstr>
      <vt:lpstr>ISOLDE schedule/operation 2008</vt:lpstr>
      <vt:lpstr>Safety at ISOLDE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L.M. Fraile for the IAP REX upgrade</dc:title>
  <dc:subject/>
  <dc:creator>L.M. Fraile</dc:creator>
  <dc:description/>
  <cp:lastModifiedBy>Alexander Herlert</cp:lastModifiedBy>
  <cp:revision>926</cp:revision>
  <dcterms:created xsi:type="dcterms:W3CDTF">2004-11-13T01:14:51Z</dcterms:created>
  <dcterms:modified xsi:type="dcterms:W3CDTF">2008-02-10T21:53:35Z</dcterms:modified>
</cp:coreProperties>
</file>