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65" r:id="rId4"/>
    <p:sldId id="301" r:id="rId5"/>
    <p:sldId id="266" r:id="rId6"/>
    <p:sldId id="292" r:id="rId7"/>
    <p:sldId id="293" r:id="rId8"/>
    <p:sldId id="294" r:id="rId9"/>
    <p:sldId id="295" r:id="rId10"/>
    <p:sldId id="305" r:id="rId11"/>
    <p:sldId id="302" r:id="rId12"/>
    <p:sldId id="271" r:id="rId13"/>
    <p:sldId id="272" r:id="rId14"/>
    <p:sldId id="270" r:id="rId15"/>
    <p:sldId id="268" r:id="rId16"/>
    <p:sldId id="275" r:id="rId17"/>
    <p:sldId id="276" r:id="rId18"/>
    <p:sldId id="277" r:id="rId19"/>
    <p:sldId id="261" r:id="rId20"/>
    <p:sldId id="278" r:id="rId21"/>
    <p:sldId id="279" r:id="rId22"/>
    <p:sldId id="280" r:id="rId23"/>
    <p:sldId id="260" r:id="rId24"/>
    <p:sldId id="304" r:id="rId25"/>
    <p:sldId id="303" r:id="rId26"/>
    <p:sldId id="281" r:id="rId27"/>
    <p:sldId id="282" r:id="rId28"/>
    <p:sldId id="283" r:id="rId29"/>
    <p:sldId id="285" r:id="rId30"/>
    <p:sldId id="284" r:id="rId31"/>
    <p:sldId id="258" r:id="rId32"/>
    <p:sldId id="259" r:id="rId33"/>
    <p:sldId id="263" r:id="rId34"/>
    <p:sldId id="257" r:id="rId35"/>
    <p:sldId id="287" r:id="rId36"/>
    <p:sldId id="288" r:id="rId37"/>
    <p:sldId id="289" r:id="rId38"/>
    <p:sldId id="290" r:id="rId39"/>
    <p:sldId id="29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6D9F1"/>
    <a:srgbClr val="BFBFBF"/>
    <a:srgbClr val="FFFFFF"/>
    <a:srgbClr val="C0C0C0"/>
    <a:srgbClr val="D9D9D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989" autoAdjust="0"/>
    <p:restoredTop sz="94660"/>
  </p:normalViewPr>
  <p:slideViewPr>
    <p:cSldViewPr>
      <p:cViewPr>
        <p:scale>
          <a:sx n="95" d="100"/>
          <a:sy n="95" d="100"/>
        </p:scale>
        <p:origin x="-62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E8BB9-D19A-4417-A32F-DB1036066020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104C4-357B-4A49-AD1B-7F700C647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57290" y="1608600"/>
            <a:ext cx="6643734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j-lt"/>
              </a:rPr>
              <a:t>Investigation of beam purity after in-trap decay and Coulomb excitation of </a:t>
            </a:r>
            <a:r>
              <a:rPr lang="en-US" sz="2000" b="1" baseline="30000" dirty="0" err="1" smtClean="0">
                <a:latin typeface="+mj-lt"/>
              </a:rPr>
              <a:t>62</a:t>
            </a:r>
            <a:r>
              <a:rPr lang="en-US" sz="2000" b="1" dirty="0" err="1" smtClean="0">
                <a:latin typeface="+mj-lt"/>
              </a:rPr>
              <a:t>Mn-</a:t>
            </a:r>
            <a:r>
              <a:rPr lang="en-US" sz="2000" b="1" baseline="30000" dirty="0" err="1" smtClean="0">
                <a:latin typeface="+mj-lt"/>
              </a:rPr>
              <a:t>62</a:t>
            </a:r>
            <a:r>
              <a:rPr lang="en-US" sz="2000" b="1" dirty="0" err="1" smtClean="0">
                <a:latin typeface="+mj-lt"/>
              </a:rPr>
              <a:t>Fe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85918" y="2394418"/>
            <a:ext cx="5303439" cy="267765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J. </a:t>
            </a:r>
            <a:r>
              <a:rPr lang="en-US" sz="1600" b="1" dirty="0" err="1" smtClean="0">
                <a:latin typeface="+mj-lt"/>
              </a:rPr>
              <a:t>Cederkall</a:t>
            </a:r>
            <a:r>
              <a:rPr lang="en-US" sz="1600" b="1" dirty="0" smtClean="0">
                <a:latin typeface="+mj-lt"/>
              </a:rPr>
              <a:t>, P. </a:t>
            </a:r>
            <a:r>
              <a:rPr lang="en-US" sz="1600" b="1" dirty="0" err="1" smtClean="0">
                <a:latin typeface="+mj-lt"/>
              </a:rPr>
              <a:t>Delahaye</a:t>
            </a:r>
            <a:r>
              <a:rPr lang="en-US" sz="1600" b="1" dirty="0" smtClean="0">
                <a:latin typeface="+mj-lt"/>
              </a:rPr>
              <a:t>, </a:t>
            </a:r>
            <a:r>
              <a:rPr lang="en-US" sz="1600" b="1" u="sng" dirty="0"/>
              <a:t>J. Van de </a:t>
            </a:r>
            <a:r>
              <a:rPr lang="en-US" sz="1600" b="1" u="sng" dirty="0" err="1"/>
              <a:t>Walle</a:t>
            </a:r>
            <a:endParaRPr lang="en-US" sz="1600" b="1" u="sng" dirty="0" smtClean="0">
              <a:latin typeface="+mj-lt"/>
            </a:endParaRPr>
          </a:p>
          <a:p>
            <a:pPr algn="ctr"/>
            <a:r>
              <a:rPr lang="en-US" sz="1400" i="1" dirty="0" smtClean="0">
                <a:latin typeface="+mj-lt"/>
              </a:rPr>
              <a:t>PH department, </a:t>
            </a:r>
            <a:r>
              <a:rPr lang="en-US" sz="1400" i="1" dirty="0" err="1" smtClean="0">
                <a:latin typeface="+mj-lt"/>
              </a:rPr>
              <a:t>ISOLDE</a:t>
            </a:r>
            <a:r>
              <a:rPr lang="en-US" sz="1400" i="1" dirty="0" smtClean="0">
                <a:latin typeface="+mj-lt"/>
              </a:rPr>
              <a:t>, CERN, Switzerland</a:t>
            </a:r>
          </a:p>
          <a:p>
            <a:pPr algn="ctr"/>
            <a:r>
              <a:rPr lang="en-US" sz="1600" b="1" dirty="0" err="1"/>
              <a:t>V.N.</a:t>
            </a:r>
            <a:r>
              <a:rPr lang="en-US" sz="1600" b="1" dirty="0"/>
              <a:t> </a:t>
            </a:r>
            <a:r>
              <a:rPr lang="en-US" sz="1600" b="1" dirty="0" err="1" smtClean="0"/>
              <a:t>Fedosseev</a:t>
            </a:r>
            <a:r>
              <a:rPr lang="en-US" sz="1600" b="1" dirty="0" smtClean="0"/>
              <a:t>, </a:t>
            </a:r>
            <a:r>
              <a:rPr lang="en-US" sz="1600" b="1" dirty="0" smtClean="0">
                <a:latin typeface="+mj-lt"/>
              </a:rPr>
              <a:t>B. Marsh, D. </a:t>
            </a:r>
            <a:r>
              <a:rPr lang="en-US" sz="1600" b="1" dirty="0" err="1" smtClean="0">
                <a:latin typeface="+mj-lt"/>
              </a:rPr>
              <a:t>Voulot</a:t>
            </a:r>
            <a:r>
              <a:rPr lang="en-US" sz="1600" b="1" dirty="0" smtClean="0">
                <a:latin typeface="+mj-lt"/>
              </a:rPr>
              <a:t>, F. </a:t>
            </a:r>
            <a:r>
              <a:rPr lang="en-US" sz="1600" b="1" dirty="0" err="1" smtClean="0">
                <a:latin typeface="+mj-lt"/>
              </a:rPr>
              <a:t>Wenander</a:t>
            </a:r>
            <a:endParaRPr lang="en-US" sz="1600" b="1" dirty="0" smtClean="0">
              <a:latin typeface="+mj-lt"/>
            </a:endParaRPr>
          </a:p>
          <a:p>
            <a:pPr algn="ctr"/>
            <a:r>
              <a:rPr lang="en-US" sz="1400" i="1" dirty="0" smtClean="0">
                <a:latin typeface="+mj-lt"/>
              </a:rPr>
              <a:t>AB </a:t>
            </a:r>
            <a:r>
              <a:rPr lang="en-US" sz="1400" i="1" dirty="0" smtClean="0"/>
              <a:t>department, CERN, Switzerland</a:t>
            </a:r>
          </a:p>
          <a:p>
            <a:pPr algn="ctr"/>
            <a:r>
              <a:rPr lang="en-US" sz="1600" b="1" dirty="0" smtClean="0"/>
              <a:t>N. </a:t>
            </a:r>
            <a:r>
              <a:rPr lang="en-US" sz="1600" b="1" dirty="0" err="1" smtClean="0"/>
              <a:t>Bree</a:t>
            </a:r>
            <a:r>
              <a:rPr lang="en-US" sz="1600" b="1" dirty="0" smtClean="0"/>
              <a:t>, J. </a:t>
            </a:r>
            <a:r>
              <a:rPr lang="en-US" sz="1600" b="1" dirty="0" err="1" smtClean="0"/>
              <a:t>Diriken</a:t>
            </a:r>
            <a:r>
              <a:rPr lang="en-US" sz="1600" b="1" dirty="0" smtClean="0"/>
              <a:t>, O. </a:t>
            </a:r>
            <a:r>
              <a:rPr lang="en-US" sz="1600" b="1" dirty="0" err="1" smtClean="0"/>
              <a:t>Ivanov</a:t>
            </a:r>
            <a:r>
              <a:rPr lang="en-US" sz="1600" b="1" dirty="0" smtClean="0"/>
              <a:t>, M. </a:t>
            </a:r>
            <a:r>
              <a:rPr lang="en-US" sz="1600" b="1" dirty="0" err="1" smtClean="0"/>
              <a:t>Huyse</a:t>
            </a:r>
            <a:r>
              <a:rPr lang="en-US" sz="1600" b="1" dirty="0" smtClean="0"/>
              <a:t>, </a:t>
            </a:r>
          </a:p>
          <a:p>
            <a:pPr algn="ctr"/>
            <a:r>
              <a:rPr lang="en-US" sz="1600" b="1" dirty="0" smtClean="0"/>
              <a:t>N. </a:t>
            </a:r>
            <a:r>
              <a:rPr lang="en-US" sz="1600" b="1" dirty="0" err="1" smtClean="0"/>
              <a:t>Patronis</a:t>
            </a:r>
            <a:r>
              <a:rPr lang="en-US" sz="1600" b="1" dirty="0" smtClean="0"/>
              <a:t>, P. Van </a:t>
            </a:r>
            <a:r>
              <a:rPr lang="en-US" sz="1600" b="1" dirty="0" err="1" smtClean="0"/>
              <a:t>Duppen</a:t>
            </a:r>
            <a:endParaRPr lang="en-US" sz="1600" b="1" dirty="0" smtClean="0"/>
          </a:p>
          <a:p>
            <a:pPr algn="ctr"/>
            <a:r>
              <a:rPr lang="en-US" sz="1400" i="1" dirty="0" err="1" smtClean="0"/>
              <a:t>IKS</a:t>
            </a:r>
            <a:r>
              <a:rPr lang="en-US" sz="1400" i="1" dirty="0" smtClean="0"/>
              <a:t>, KU Leuven, Belgium</a:t>
            </a:r>
          </a:p>
          <a:p>
            <a:pPr algn="ctr"/>
            <a:r>
              <a:rPr lang="en-US" sz="1600" b="1" dirty="0" smtClean="0"/>
              <a:t>E. Clement</a:t>
            </a:r>
            <a:r>
              <a:rPr lang="en-US" sz="1600" dirty="0" smtClean="0"/>
              <a:t>, </a:t>
            </a:r>
            <a:r>
              <a:rPr lang="en-US" sz="1400" i="1" dirty="0" err="1" smtClean="0"/>
              <a:t>GANIL</a:t>
            </a:r>
            <a:r>
              <a:rPr lang="en-US" sz="1400" i="1" dirty="0" smtClean="0"/>
              <a:t>, Caen, France</a:t>
            </a:r>
            <a:endParaRPr lang="en-US" sz="1600" i="1" dirty="0" smtClean="0"/>
          </a:p>
          <a:p>
            <a:pPr algn="ctr"/>
            <a:r>
              <a:rPr lang="en-US" sz="1600" b="1" dirty="0" smtClean="0"/>
              <a:t>V. </a:t>
            </a:r>
            <a:r>
              <a:rPr lang="en-US" sz="1600" b="1" dirty="0" err="1" smtClean="0"/>
              <a:t>Bildstein</a:t>
            </a:r>
            <a:r>
              <a:rPr lang="en-US" sz="1600" b="1" dirty="0" smtClean="0"/>
              <a:t>, R. </a:t>
            </a:r>
            <a:r>
              <a:rPr lang="en-US" sz="1600" b="1" dirty="0" err="1" smtClean="0"/>
              <a:t>Gernhauser</a:t>
            </a:r>
            <a:r>
              <a:rPr lang="en-US" sz="1600" b="1" dirty="0" smtClean="0"/>
              <a:t>, T. Kroll, R. </a:t>
            </a:r>
            <a:r>
              <a:rPr lang="en-US" sz="1600" b="1" dirty="0" err="1" smtClean="0"/>
              <a:t>Kruecken</a:t>
            </a:r>
            <a:r>
              <a:rPr lang="en-US" sz="1600" b="1" dirty="0" smtClean="0"/>
              <a:t>, K. </a:t>
            </a:r>
            <a:r>
              <a:rPr lang="en-US" sz="1600" b="1" dirty="0" err="1" smtClean="0"/>
              <a:t>Wimmer</a:t>
            </a:r>
            <a:r>
              <a:rPr lang="en-US" sz="1400" b="1" i="1" dirty="0" smtClean="0"/>
              <a:t> </a:t>
            </a:r>
          </a:p>
          <a:p>
            <a:pPr algn="ctr"/>
            <a:r>
              <a:rPr lang="en-US" sz="1400" i="1" dirty="0" err="1" smtClean="0"/>
              <a:t>TUM</a:t>
            </a:r>
            <a:r>
              <a:rPr lang="en-US" sz="1400" i="1" dirty="0" smtClean="0"/>
              <a:t>, </a:t>
            </a:r>
            <a:r>
              <a:rPr lang="en-US" sz="1400" i="1" dirty="0" err="1" smtClean="0"/>
              <a:t>Garching</a:t>
            </a:r>
            <a:r>
              <a:rPr lang="en-US" sz="1400" i="1" dirty="0" smtClean="0"/>
              <a:t>, Germany</a:t>
            </a:r>
          </a:p>
          <a:p>
            <a:pPr algn="ctr"/>
            <a:r>
              <a:rPr lang="en-US" sz="1600" b="1" dirty="0" smtClean="0"/>
              <a:t>and the </a:t>
            </a:r>
            <a:r>
              <a:rPr lang="en-US" sz="1600" b="1" dirty="0" err="1" smtClean="0"/>
              <a:t>MINIBALL</a:t>
            </a:r>
            <a:r>
              <a:rPr lang="en-US" sz="1600" b="1" dirty="0" smtClean="0"/>
              <a:t> collaboration</a:t>
            </a:r>
            <a:endParaRPr lang="en-US" sz="16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57290" y="1610392"/>
            <a:ext cx="6643734" cy="371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10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142976" y="1000108"/>
            <a:ext cx="7786710" cy="2677656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Post accelerated beams &lt; 2008 :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31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232(15)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32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95(16)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80</a:t>
            </a:r>
            <a:r>
              <a:rPr lang="en-US" b="1" dirty="0" err="1" smtClean="0">
                <a:solidFill>
                  <a:srgbClr val="FF0000"/>
                </a:solidFill>
              </a:rPr>
              <a:t>Zn</a:t>
            </a:r>
            <a:r>
              <a:rPr lang="en-US" b="1" dirty="0" smtClean="0">
                <a:solidFill>
                  <a:srgbClr val="FF0000"/>
                </a:solidFill>
              </a:rPr>
              <a:t> : 545(20) ms</a:t>
            </a:r>
          </a:p>
          <a:p>
            <a:r>
              <a:rPr lang="en-US" b="1" dirty="0" smtClean="0"/>
              <a:t>ACCEPTED   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128</a:t>
            </a:r>
            <a:r>
              <a:rPr lang="en-US" b="1" dirty="0" err="1" smtClean="0">
                <a:solidFill>
                  <a:srgbClr val="FF0000"/>
                </a:solidFill>
              </a:rPr>
              <a:t>Cd</a:t>
            </a:r>
            <a:r>
              <a:rPr lang="en-US" b="1" dirty="0" smtClean="0">
                <a:solidFill>
                  <a:srgbClr val="FF0000"/>
                </a:solidFill>
              </a:rPr>
              <a:t> : 280(40) ms 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Decay losses </a:t>
            </a:r>
            <a:r>
              <a:rPr lang="en-US" b="1" dirty="0" smtClean="0">
                <a:sym typeface="Symbol"/>
              </a:rPr>
              <a:t>during trapping and charge breeding become significant.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/>
              <a:t>… in the near future even shorter lived ?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/>
              <a:t> Why not </a:t>
            </a:r>
            <a:r>
              <a:rPr lang="en-US" sz="2400" b="1" dirty="0" smtClean="0">
                <a:solidFill>
                  <a:srgbClr val="FF0000"/>
                </a:solidFill>
              </a:rPr>
              <a:t>benefit from the short half life </a:t>
            </a:r>
            <a:r>
              <a:rPr lang="en-US" b="1" dirty="0" smtClean="0"/>
              <a:t>…</a:t>
            </a:r>
          </a:p>
          <a:p>
            <a:r>
              <a:rPr lang="en-US" b="1" i="1" dirty="0" smtClean="0"/>
              <a:t>      </a:t>
            </a:r>
            <a:r>
              <a:rPr lang="en-US" b="1" i="1" u="sng" dirty="0" smtClean="0"/>
              <a:t>to produce a post-accelerated beam of decay products.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0166" y="457200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143108" y="478632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14678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57620" y="478632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57620" y="485617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929190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572132" y="478632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572132" y="485617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4348" y="5572140"/>
            <a:ext cx="77275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Ex. Fe mass measurements at </a:t>
            </a:r>
            <a:r>
              <a:rPr lang="en-US" b="1" dirty="0" err="1" smtClean="0"/>
              <a:t>ISOLTRAP</a:t>
            </a:r>
            <a:r>
              <a:rPr lang="en-US" b="1" dirty="0" smtClean="0"/>
              <a:t> with in-trap decay of mother ions (</a:t>
            </a:r>
            <a:r>
              <a:rPr lang="en-US" b="1" dirty="0" err="1" smtClean="0"/>
              <a:t>Mn</a:t>
            </a:r>
            <a:r>
              <a:rPr lang="en-US" b="1" dirty="0" smtClean="0"/>
              <a:t>)</a:t>
            </a:r>
          </a:p>
          <a:p>
            <a:r>
              <a:rPr lang="en-US" sz="1400" dirty="0" smtClean="0"/>
              <a:t>A. </a:t>
            </a:r>
            <a:r>
              <a:rPr lang="en-US" sz="1400" dirty="0" err="1" smtClean="0"/>
              <a:t>Herlert</a:t>
            </a:r>
            <a:r>
              <a:rPr lang="en-US" sz="1400" dirty="0" smtClean="0"/>
              <a:t> et al. </a:t>
            </a:r>
            <a:r>
              <a:rPr lang="en-US" sz="1400" dirty="0" err="1" smtClean="0"/>
              <a:t>NJP</a:t>
            </a:r>
            <a:r>
              <a:rPr lang="en-US" sz="1400" dirty="0" smtClean="0"/>
              <a:t> </a:t>
            </a:r>
            <a:r>
              <a:rPr lang="en-US" sz="1400" b="1" dirty="0" smtClean="0"/>
              <a:t>7 </a:t>
            </a:r>
            <a:r>
              <a:rPr lang="en-US" sz="1400" dirty="0" smtClean="0"/>
              <a:t>44 (2005)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32951" y="497861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00628" y="497861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57950" y="497861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30" name="Rectangle 29"/>
          <p:cNvSpPr/>
          <p:nvPr/>
        </p:nvSpPr>
        <p:spPr>
          <a:xfrm>
            <a:off x="6643702" y="457200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3365365">
            <a:off x="6022887" y="443826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11</a:t>
            </a:fld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12</a:t>
            </a:fld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071670" y="3071810"/>
            <a:ext cx="523579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Hard to produce beam …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sym typeface="Symbol"/>
              </a:rPr>
              <a:t>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produce “easy beam” …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sym typeface="Symbol"/>
              </a:rPr>
              <a:t>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and let it decay to “interesting beam”</a:t>
            </a:r>
          </a:p>
          <a:p>
            <a:pPr algn="ctr"/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if the “easy beam” is short half life … !!!</a:t>
            </a:r>
            <a:endParaRPr lang="en-US" sz="2400" b="1" i="1" dirty="0" smtClean="0"/>
          </a:p>
        </p:txBody>
      </p:sp>
      <p:sp>
        <p:nvSpPr>
          <p:cNvPr id="35" name="Rectangle 34"/>
          <p:cNvSpPr/>
          <p:nvPr/>
        </p:nvSpPr>
        <p:spPr>
          <a:xfrm>
            <a:off x="1513353" y="600076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>
            <a:off x="2156295" y="621508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27865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870807" y="621508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870807" y="628493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942377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5585319" y="621508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585319" y="628493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146138" y="640737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013815" y="640737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371137" y="640737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46" name="Rectangle 45"/>
          <p:cNvSpPr/>
          <p:nvPr/>
        </p:nvSpPr>
        <p:spPr>
          <a:xfrm>
            <a:off x="6656889" y="600076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25"/>
          <p:cNvSpPr>
            <a:spLocks/>
          </p:cNvSpPr>
          <p:nvPr/>
        </p:nvSpPr>
        <p:spPr bwMode="auto">
          <a:xfrm rot="13365365">
            <a:off x="6036074" y="586702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034" y="714356"/>
            <a:ext cx="8143932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WHY ?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1/ Nuclear physics interest in decay products ;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285984" y="3063620"/>
            <a:ext cx="37671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Hard to produce beam …</a:t>
            </a:r>
          </a:p>
          <a:p>
            <a:pPr algn="ctr"/>
            <a:r>
              <a:rPr lang="en-US" b="1" dirty="0" smtClean="0">
                <a:sym typeface="Symbol"/>
              </a:rPr>
              <a:t></a:t>
            </a:r>
            <a:endParaRPr lang="en-US" b="1" dirty="0" smtClean="0"/>
          </a:p>
          <a:p>
            <a:pPr algn="ctr"/>
            <a:r>
              <a:rPr lang="en-US" b="1" dirty="0" smtClean="0"/>
              <a:t>produce “easy beam” …</a:t>
            </a:r>
          </a:p>
          <a:p>
            <a:pPr algn="ctr"/>
            <a:r>
              <a:rPr lang="en-US" b="1" dirty="0" smtClean="0">
                <a:sym typeface="Symbol"/>
              </a:rPr>
              <a:t></a:t>
            </a:r>
            <a:endParaRPr lang="en-US" b="1" dirty="0" smtClean="0"/>
          </a:p>
          <a:p>
            <a:pPr algn="ctr"/>
            <a:r>
              <a:rPr lang="en-US" b="1" dirty="0" smtClean="0"/>
              <a:t>and let it decay to “interesting beam”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28445" y="2817682"/>
            <a:ext cx="24615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 example 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Ca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K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sufficiently short lived ?</a:t>
            </a:r>
            <a:endParaRPr lang="en-US" b="1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1513353" y="600076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>
            <a:stCxn id="32" idx="3"/>
          </p:cNvCxnSpPr>
          <p:nvPr/>
        </p:nvCxnSpPr>
        <p:spPr>
          <a:xfrm>
            <a:off x="2156295" y="621508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227865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870807" y="621508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870807" y="628493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942377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585319" y="621508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585319" y="628493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146138" y="640737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013815" y="640737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371137" y="640737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45" name="Rectangle 44"/>
          <p:cNvSpPr/>
          <p:nvPr/>
        </p:nvSpPr>
        <p:spPr>
          <a:xfrm>
            <a:off x="6656889" y="600076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25"/>
          <p:cNvSpPr>
            <a:spLocks/>
          </p:cNvSpPr>
          <p:nvPr/>
        </p:nvSpPr>
        <p:spPr bwMode="auto">
          <a:xfrm rot="13365365">
            <a:off x="6036074" y="586702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034" y="714356"/>
            <a:ext cx="8143932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WHY ?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1/ Nuclear physics interest in decay products ;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14</a:t>
            </a:fld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285984" y="3063620"/>
            <a:ext cx="37671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Hard to produce beam …</a:t>
            </a:r>
          </a:p>
          <a:p>
            <a:pPr algn="ctr"/>
            <a:r>
              <a:rPr lang="en-US" b="1" dirty="0" smtClean="0">
                <a:sym typeface="Symbol"/>
              </a:rPr>
              <a:t></a:t>
            </a:r>
            <a:endParaRPr lang="en-US" b="1" dirty="0" smtClean="0"/>
          </a:p>
          <a:p>
            <a:pPr algn="ctr"/>
            <a:r>
              <a:rPr lang="en-US" b="1" dirty="0" smtClean="0"/>
              <a:t>produce “easy beam” …</a:t>
            </a:r>
          </a:p>
          <a:p>
            <a:pPr algn="ctr"/>
            <a:r>
              <a:rPr lang="en-US" b="1" dirty="0" smtClean="0">
                <a:sym typeface="Symbol"/>
              </a:rPr>
              <a:t></a:t>
            </a:r>
            <a:endParaRPr lang="en-US" b="1" dirty="0" smtClean="0"/>
          </a:p>
          <a:p>
            <a:pPr algn="ctr"/>
            <a:r>
              <a:rPr lang="en-US" b="1" dirty="0" smtClean="0"/>
              <a:t>and let it decay to “interesting beam”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28445" y="2817682"/>
            <a:ext cx="24615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 example 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Fe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err="1" smtClean="0">
                <a:solidFill>
                  <a:srgbClr val="FF0000"/>
                </a:solidFill>
              </a:rPr>
              <a:t>Mn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sufficiently short lived ?</a:t>
            </a:r>
            <a:endParaRPr lang="en-US" b="1" dirty="0" smtClean="0"/>
          </a:p>
        </p:txBody>
      </p:sp>
      <p:sp>
        <p:nvSpPr>
          <p:cNvPr id="35" name="Rectangle 34"/>
          <p:cNvSpPr/>
          <p:nvPr/>
        </p:nvSpPr>
        <p:spPr>
          <a:xfrm>
            <a:off x="1513353" y="600076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>
            <a:off x="2156295" y="621508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27865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870807" y="621508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870807" y="628493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942377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5585319" y="621508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585319" y="628493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146138" y="640737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013815" y="640737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371137" y="640737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46" name="Rectangle 45"/>
          <p:cNvSpPr/>
          <p:nvPr/>
        </p:nvSpPr>
        <p:spPr>
          <a:xfrm>
            <a:off x="6656889" y="600076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25"/>
          <p:cNvSpPr>
            <a:spLocks/>
          </p:cNvSpPr>
          <p:nvPr/>
        </p:nvSpPr>
        <p:spPr bwMode="auto">
          <a:xfrm rot="13365365">
            <a:off x="6036074" y="586702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034" y="714356"/>
            <a:ext cx="8143932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WHY ?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1/ Nuclear physics interest in decay products ;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15</a:t>
            </a:fld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513353" y="600076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>
            <a:off x="2156295" y="621508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227865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870807" y="621508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870807" y="628493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942377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585319" y="621508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585319" y="628493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146138" y="640737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013815" y="640737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371137" y="640737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45" name="Rectangle 44"/>
          <p:cNvSpPr/>
          <p:nvPr/>
        </p:nvSpPr>
        <p:spPr>
          <a:xfrm>
            <a:off x="6656889" y="600076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25"/>
          <p:cNvSpPr>
            <a:spLocks/>
          </p:cNvSpPr>
          <p:nvPr/>
        </p:nvSpPr>
        <p:spPr bwMode="auto">
          <a:xfrm rot="13365365">
            <a:off x="6036074" y="586702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034" y="714356"/>
            <a:ext cx="8143932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WHY ?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1/ Nuclear physics interest in decay products ;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2/ Gain deeper insight in the (possible) loss of decay products in the </a:t>
            </a:r>
            <a:r>
              <a:rPr lang="en-US" b="1" dirty="0" err="1" smtClean="0">
                <a:solidFill>
                  <a:srgbClr val="FFC000"/>
                </a:solidFill>
              </a:rPr>
              <a:t>REXTRAP</a:t>
            </a:r>
            <a:r>
              <a:rPr lang="en-US" b="1" dirty="0" smtClean="0">
                <a:solidFill>
                  <a:srgbClr val="FFC000"/>
                </a:solidFill>
              </a:rPr>
              <a:t>/</a:t>
            </a:r>
            <a:r>
              <a:rPr lang="en-US" b="1" dirty="0" err="1" smtClean="0">
                <a:solidFill>
                  <a:srgbClr val="FFC000"/>
                </a:solidFill>
              </a:rPr>
              <a:t>EBIS</a:t>
            </a:r>
            <a:endParaRPr lang="en-US" b="1" dirty="0" smtClean="0">
              <a:solidFill>
                <a:srgbClr val="FFC000"/>
              </a:solidFill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( crucial for normalization of Coulomb excitation experiments )</a:t>
            </a:r>
            <a:endParaRPr lang="en-US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14282" y="2857496"/>
            <a:ext cx="8786874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b="1" dirty="0" smtClean="0">
                <a:solidFill>
                  <a:schemeClr val="bg1"/>
                </a:solidFill>
              </a:rPr>
              <a:t>Are decay products lost in the </a:t>
            </a:r>
            <a:r>
              <a:rPr lang="en-US" b="1" dirty="0" err="1" smtClean="0">
                <a:solidFill>
                  <a:schemeClr val="bg1"/>
                </a:solidFill>
              </a:rPr>
              <a:t>REXTRAP</a:t>
            </a:r>
            <a:r>
              <a:rPr lang="en-US" b="1" dirty="0" smtClean="0">
                <a:solidFill>
                  <a:schemeClr val="bg1"/>
                </a:solidFill>
              </a:rPr>
              <a:t>/</a:t>
            </a:r>
            <a:r>
              <a:rPr lang="en-US" b="1" dirty="0" err="1" smtClean="0">
                <a:solidFill>
                  <a:schemeClr val="bg1"/>
                </a:solidFill>
              </a:rPr>
              <a:t>EBIS</a:t>
            </a:r>
            <a:r>
              <a:rPr lang="en-US" b="1" dirty="0" smtClean="0">
                <a:solidFill>
                  <a:schemeClr val="bg1"/>
                </a:solidFill>
              </a:rPr>
              <a:t> ?</a:t>
            </a:r>
          </a:p>
          <a:p>
            <a:pPr marL="342900" indent="-342900">
              <a:buAutoNum type="alphaLcParenR"/>
            </a:pPr>
            <a:endParaRPr lang="en-US" b="1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b="1" dirty="0" smtClean="0">
                <a:solidFill>
                  <a:schemeClr val="bg1"/>
                </a:solidFill>
              </a:rPr>
              <a:t>How long can these ions be trapped before there are significant losses ?</a:t>
            </a:r>
          </a:p>
          <a:p>
            <a:pPr marL="342900" indent="-342900">
              <a:buAutoNum type="alphaLcParenR"/>
            </a:pPr>
            <a:endParaRPr lang="en-US" b="1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b="1" dirty="0" smtClean="0">
                <a:solidFill>
                  <a:schemeClr val="bg1"/>
                </a:solidFill>
              </a:rPr>
              <a:t>Can we monitor the change in beam composition with the available beam diagnostics 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13353" y="600076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>
            <a:stCxn id="25" idx="3"/>
          </p:cNvCxnSpPr>
          <p:nvPr/>
        </p:nvCxnSpPr>
        <p:spPr>
          <a:xfrm>
            <a:off x="2156295" y="621508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227865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870807" y="621508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70807" y="628493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942377" y="600076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585319" y="621508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585319" y="628493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146138" y="640737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013815" y="640737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371137" y="640737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44" name="Rectangle 43"/>
          <p:cNvSpPr/>
          <p:nvPr/>
        </p:nvSpPr>
        <p:spPr>
          <a:xfrm>
            <a:off x="6656889" y="600076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25"/>
          <p:cNvSpPr>
            <a:spLocks/>
          </p:cNvSpPr>
          <p:nvPr/>
        </p:nvSpPr>
        <p:spPr bwMode="auto">
          <a:xfrm rot="13365365">
            <a:off x="6036074" y="586702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034" y="714356"/>
            <a:ext cx="8143932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WHY ?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1/ Nuclear physics interest in decay products ;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2/ Gain deeper insight in the (possible) loss of decay products in the </a:t>
            </a:r>
            <a:r>
              <a:rPr lang="en-US" b="1" dirty="0" err="1" smtClean="0">
                <a:solidFill>
                  <a:srgbClr val="FFC000"/>
                </a:solidFill>
              </a:rPr>
              <a:t>REXTRAP</a:t>
            </a:r>
            <a:r>
              <a:rPr lang="en-US" b="1" dirty="0" smtClean="0">
                <a:solidFill>
                  <a:srgbClr val="FFC000"/>
                </a:solidFill>
              </a:rPr>
              <a:t>/</a:t>
            </a:r>
            <a:r>
              <a:rPr lang="en-US" b="1" dirty="0" err="1" smtClean="0">
                <a:solidFill>
                  <a:srgbClr val="FFC000"/>
                </a:solidFill>
              </a:rPr>
              <a:t>EBIS</a:t>
            </a:r>
            <a:endParaRPr lang="en-US" b="1" dirty="0" smtClean="0">
              <a:solidFill>
                <a:srgbClr val="FFC000"/>
              </a:solidFill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( crucial for normalization of Coulomb excitation experiments )</a:t>
            </a:r>
            <a:endParaRPr lang="en-US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17</a:t>
            </a:fld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1785918" y="916528"/>
            <a:ext cx="535785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b="1" dirty="0" smtClean="0">
                <a:solidFill>
                  <a:schemeClr val="bg1"/>
                </a:solidFill>
              </a:rPr>
              <a:t>Are decay products lost in the </a:t>
            </a:r>
            <a:r>
              <a:rPr lang="en-US" b="1" dirty="0" err="1" smtClean="0">
                <a:solidFill>
                  <a:schemeClr val="bg1"/>
                </a:solidFill>
              </a:rPr>
              <a:t>REXTRAP</a:t>
            </a:r>
            <a:r>
              <a:rPr lang="en-US" b="1" dirty="0" smtClean="0">
                <a:solidFill>
                  <a:schemeClr val="bg1"/>
                </a:solidFill>
              </a:rPr>
              <a:t>/</a:t>
            </a:r>
            <a:r>
              <a:rPr lang="en-US" b="1" dirty="0" err="1" smtClean="0">
                <a:solidFill>
                  <a:schemeClr val="bg1"/>
                </a:solidFill>
              </a:rPr>
              <a:t>EBIS</a:t>
            </a:r>
            <a:r>
              <a:rPr lang="en-US" b="1" dirty="0" smtClean="0">
                <a:solidFill>
                  <a:schemeClr val="bg1"/>
                </a:solidFill>
              </a:rPr>
              <a:t> 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14414" y="1746112"/>
            <a:ext cx="7528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Ion recoil energy after </a:t>
            </a:r>
            <a:r>
              <a:rPr lang="en-US" b="1" dirty="0" smtClean="0">
                <a:latin typeface="Symbol" pitchFamily="18" charset="2"/>
              </a:rPr>
              <a:t>b</a:t>
            </a:r>
            <a:r>
              <a:rPr lang="en-US" b="1" dirty="0" smtClean="0"/>
              <a:t>-decay </a:t>
            </a:r>
            <a:r>
              <a:rPr lang="en-US" b="1" dirty="0" smtClean="0">
                <a:sym typeface="Symbol"/>
              </a:rPr>
              <a:t> order of few 100 </a:t>
            </a:r>
            <a:r>
              <a:rPr lang="en-US" b="1" dirty="0" err="1" smtClean="0">
                <a:sym typeface="Symbol"/>
              </a:rPr>
              <a:t>eV</a:t>
            </a:r>
            <a:r>
              <a:rPr lang="en-US" b="1" dirty="0" smtClean="0">
                <a:sym typeface="Symbol"/>
              </a:rPr>
              <a:t> (depends on Q-value)</a:t>
            </a:r>
          </a:p>
          <a:p>
            <a:r>
              <a:rPr lang="en-US" b="1" dirty="0" smtClean="0">
                <a:sym typeface="Symbol"/>
              </a:rPr>
              <a:t>Typical trap barrier height is of the same order of magnitude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18</a:t>
            </a:fld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214414" y="1746112"/>
            <a:ext cx="7528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Ion recoil energy after </a:t>
            </a:r>
            <a:r>
              <a:rPr lang="en-US" b="1" dirty="0" smtClean="0">
                <a:latin typeface="Symbol" pitchFamily="18" charset="2"/>
              </a:rPr>
              <a:t>b</a:t>
            </a:r>
            <a:r>
              <a:rPr lang="en-US" b="1" dirty="0" smtClean="0"/>
              <a:t>-decay </a:t>
            </a:r>
            <a:r>
              <a:rPr lang="en-US" b="1" dirty="0" smtClean="0">
                <a:sym typeface="Symbol"/>
              </a:rPr>
              <a:t> order of few 100 </a:t>
            </a:r>
            <a:r>
              <a:rPr lang="en-US" b="1" dirty="0" err="1" smtClean="0">
                <a:sym typeface="Symbol"/>
              </a:rPr>
              <a:t>eV</a:t>
            </a:r>
            <a:r>
              <a:rPr lang="en-US" b="1" dirty="0" smtClean="0">
                <a:sym typeface="Symbol"/>
              </a:rPr>
              <a:t> (depends on Q-value)</a:t>
            </a:r>
          </a:p>
          <a:p>
            <a:r>
              <a:rPr lang="en-US" b="1" dirty="0" smtClean="0">
                <a:sym typeface="Symbol"/>
              </a:rPr>
              <a:t>Typical trap barrier height is of the same order of magnitude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4414" y="3357562"/>
            <a:ext cx="5107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1/ Poorly cooled daughter ions  worse </a:t>
            </a:r>
            <a:r>
              <a:rPr lang="en-US" b="1" dirty="0" err="1" smtClean="0">
                <a:sym typeface="Symbol"/>
              </a:rPr>
              <a:t>emittance</a:t>
            </a:r>
            <a:r>
              <a:rPr lang="en-US" b="1" dirty="0" smtClean="0">
                <a:sym typeface="Symbol"/>
              </a:rPr>
              <a:t> </a:t>
            </a:r>
          </a:p>
          <a:p>
            <a:r>
              <a:rPr lang="en-US" b="1" dirty="0" smtClean="0">
                <a:sym typeface="Symbol"/>
              </a:rPr>
              <a:t>	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worse transmission to </a:t>
            </a:r>
            <a:r>
              <a:rPr lang="en-US" b="1" dirty="0" err="1" smtClean="0">
                <a:solidFill>
                  <a:srgbClr val="FF0000"/>
                </a:solidFill>
                <a:sym typeface="Symbol"/>
              </a:rPr>
              <a:t>EBIS</a:t>
            </a:r>
            <a:r>
              <a:rPr lang="en-US" b="1" dirty="0" smtClean="0">
                <a:sym typeface="Symbol"/>
              </a:rPr>
              <a:t> </a:t>
            </a:r>
          </a:p>
        </p:txBody>
      </p:sp>
      <p:sp>
        <p:nvSpPr>
          <p:cNvPr id="7" name="Down Arrow 6"/>
          <p:cNvSpPr/>
          <p:nvPr/>
        </p:nvSpPr>
        <p:spPr>
          <a:xfrm>
            <a:off x="4143372" y="2500306"/>
            <a:ext cx="28575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4414" y="3997115"/>
            <a:ext cx="7221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2/ Recoil energy sufficient to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escape longitudinal potential well </a:t>
            </a:r>
            <a:r>
              <a:rPr lang="en-US" b="1" dirty="0" smtClean="0">
                <a:sym typeface="Symbol"/>
              </a:rPr>
              <a:t>(~ 100 </a:t>
            </a:r>
            <a:r>
              <a:rPr lang="en-US" b="1" dirty="0" err="1" smtClean="0">
                <a:sym typeface="Symbol"/>
              </a:rPr>
              <a:t>eV</a:t>
            </a:r>
            <a:r>
              <a:rPr lang="en-US" b="1" dirty="0" smtClean="0">
                <a:sym typeface="Symbol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4414" y="4345552"/>
            <a:ext cx="7294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3/ Radius of transverse motion increases and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collides with the walls</a:t>
            </a:r>
          </a:p>
          <a:p>
            <a:r>
              <a:rPr lang="en-US" b="1" dirty="0" smtClean="0">
                <a:sym typeface="Symbol"/>
              </a:rPr>
              <a:t>4/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Sideband cooling </a:t>
            </a:r>
            <a:r>
              <a:rPr lang="en-US" b="1" dirty="0" smtClean="0">
                <a:sym typeface="Symbol"/>
              </a:rPr>
              <a:t>works for specific A/q (different for daughter product)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03290" y="5039037"/>
            <a:ext cx="4015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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Losses</a:t>
            </a:r>
            <a:r>
              <a:rPr lang="en-US" sz="2400" b="1" dirty="0" smtClean="0">
                <a:sym typeface="Symbol"/>
              </a:rPr>
              <a:t> of daughter isotopes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918" y="916528"/>
            <a:ext cx="535785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b="1" dirty="0" smtClean="0">
                <a:solidFill>
                  <a:schemeClr val="bg1"/>
                </a:solidFill>
              </a:rPr>
              <a:t>Are decay products lost in the </a:t>
            </a:r>
            <a:r>
              <a:rPr lang="en-US" b="1" dirty="0" err="1" smtClean="0">
                <a:solidFill>
                  <a:schemeClr val="bg1"/>
                </a:solidFill>
              </a:rPr>
              <a:t>REXTRAP</a:t>
            </a:r>
            <a:r>
              <a:rPr lang="en-US" b="1" dirty="0" smtClean="0">
                <a:solidFill>
                  <a:schemeClr val="bg1"/>
                </a:solidFill>
              </a:rPr>
              <a:t>/</a:t>
            </a:r>
            <a:r>
              <a:rPr lang="en-US" b="1" dirty="0" err="1" smtClean="0">
                <a:solidFill>
                  <a:schemeClr val="bg1"/>
                </a:solidFill>
              </a:rPr>
              <a:t>EBIS</a:t>
            </a:r>
            <a:r>
              <a:rPr lang="en-US" b="1" dirty="0" smtClean="0">
                <a:solidFill>
                  <a:schemeClr val="bg1"/>
                </a:solidFill>
              </a:rPr>
              <a:t> 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916528"/>
            <a:ext cx="76438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b)  How long can these ions be trapped before there are significant losses 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57422" y="2219918"/>
            <a:ext cx="43920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ym typeface="Symbol"/>
              </a:rPr>
              <a:t>Produce intense beam of daughter isotopes </a:t>
            </a:r>
          </a:p>
          <a:p>
            <a:pPr algn="ctr"/>
            <a:r>
              <a:rPr lang="en-US" b="1" dirty="0" smtClean="0">
                <a:sym typeface="Symbol"/>
              </a:rPr>
              <a:t></a:t>
            </a:r>
          </a:p>
          <a:p>
            <a:pPr algn="ctr"/>
            <a:r>
              <a:rPr lang="en-US" b="1" dirty="0" smtClean="0">
                <a:sym typeface="Symbol"/>
              </a:rPr>
              <a:t>LONGEST POSSIBLE trapping/breeding 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.jpg"/>
          <p:cNvPicPr>
            <a:picLocks noChangeAspect="1"/>
          </p:cNvPicPr>
          <p:nvPr/>
        </p:nvPicPr>
        <p:blipFill>
          <a:blip r:embed="rId2" cstate="print"/>
          <a:srcRect l="8593" t="59584" r="32031" b="6339"/>
          <a:stretch>
            <a:fillRect/>
          </a:stretch>
        </p:blipFill>
        <p:spPr>
          <a:xfrm>
            <a:off x="1785918" y="4214794"/>
            <a:ext cx="5429288" cy="2286016"/>
          </a:xfrm>
          <a:prstGeom prst="rect">
            <a:avLst/>
          </a:prstGeom>
        </p:spPr>
      </p:pic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214414" y="4286232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Z=28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357290" y="5214926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26</a:t>
            </a:r>
            <a:endParaRPr lang="en-GB" sz="1600" b="1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4857752" y="651944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40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2643174" y="651944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35</a:t>
            </a:r>
            <a:endParaRPr lang="en-GB" sz="1600" b="1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215074" y="651944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43</a:t>
            </a:r>
            <a:endParaRPr lang="en-GB" sz="1600" b="1" dirty="0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357290" y="6090818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24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1214422"/>
            <a:ext cx="6858048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j-lt"/>
              </a:rPr>
              <a:t>OUTLINE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57290" y="1714488"/>
            <a:ext cx="7572428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1/ In-Trap decay and beam contamination : is there a problem ?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2/ Why investigating it ?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3/ Test beam and application : Coulomb excitation of </a:t>
            </a:r>
            <a:r>
              <a:rPr lang="en-US" sz="2000" b="1" baseline="30000" dirty="0" err="1" smtClean="0">
                <a:latin typeface="+mj-lt"/>
              </a:rPr>
              <a:t>62</a:t>
            </a:r>
            <a:r>
              <a:rPr lang="en-US" sz="2000" b="1" dirty="0" err="1" smtClean="0">
                <a:latin typeface="+mj-lt"/>
              </a:rPr>
              <a:t>Mn</a:t>
            </a:r>
            <a:r>
              <a:rPr lang="en-US" sz="2000" b="1" dirty="0" smtClean="0">
                <a:latin typeface="+mj-lt"/>
              </a:rPr>
              <a:t>/</a:t>
            </a:r>
            <a:r>
              <a:rPr lang="en-US" sz="2000" b="1" baseline="30000" dirty="0" err="1" smtClean="0">
                <a:latin typeface="+mj-lt"/>
              </a:rPr>
              <a:t>62</a:t>
            </a:r>
            <a:r>
              <a:rPr lang="en-US" sz="2000" b="1" dirty="0" err="1" smtClean="0">
                <a:latin typeface="+mj-lt"/>
              </a:rPr>
              <a:t>Fe</a:t>
            </a:r>
            <a:endParaRPr lang="en-US" sz="20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78865" y="5143512"/>
            <a:ext cx="428628" cy="4286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607681" y="5572140"/>
            <a:ext cx="428628" cy="4286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798057" y="5357826"/>
            <a:ext cx="2286016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4285454" y="5357032"/>
            <a:ext cx="2286016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357290" y="1610392"/>
            <a:ext cx="6858048" cy="18186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6" y="702214"/>
            <a:ext cx="878684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c)  Can we monitor the change in beam composition with the available beam diagnostics 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071546"/>
            <a:ext cx="469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1/ gas-Si </a:t>
            </a:r>
            <a:r>
              <a:rPr lang="en-US" b="1" dirty="0" err="1" smtClean="0">
                <a:sym typeface="Symbol"/>
              </a:rPr>
              <a:t>dE</a:t>
            </a:r>
            <a:r>
              <a:rPr lang="en-US" b="1" dirty="0" smtClean="0">
                <a:sym typeface="Symbol"/>
              </a:rPr>
              <a:t>-E telescope (zero degree </a:t>
            </a:r>
            <a:r>
              <a:rPr lang="en-US" b="1" dirty="0" err="1" smtClean="0">
                <a:sym typeface="Symbol"/>
              </a:rPr>
              <a:t>beamline</a:t>
            </a:r>
            <a:r>
              <a:rPr lang="en-US" b="1" dirty="0" smtClean="0">
                <a:sym typeface="Symbol"/>
              </a:rPr>
              <a:t>)</a:t>
            </a:r>
          </a:p>
        </p:txBody>
      </p:sp>
      <p:pic>
        <p:nvPicPr>
          <p:cNvPr id="8" name="Picture 7" descr="deE.jpg"/>
          <p:cNvPicPr>
            <a:picLocks noChangeAspect="1"/>
          </p:cNvPicPr>
          <p:nvPr/>
        </p:nvPicPr>
        <p:blipFill>
          <a:blip r:embed="rId2" cstate="print"/>
          <a:srcRect l="49867"/>
          <a:stretch>
            <a:fillRect/>
          </a:stretch>
        </p:blipFill>
        <p:spPr>
          <a:xfrm>
            <a:off x="1428728" y="1643050"/>
            <a:ext cx="2500330" cy="19792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643050"/>
            <a:ext cx="2143140" cy="19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643042" y="3786190"/>
            <a:ext cx="226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Z ~ 30 : </a:t>
            </a:r>
            <a:r>
              <a:rPr lang="en-US" b="1" dirty="0" err="1" smtClean="0">
                <a:latin typeface="Symbol" pitchFamily="18" charset="2"/>
                <a:sym typeface="Symbol"/>
              </a:rPr>
              <a:t>D</a:t>
            </a:r>
            <a:r>
              <a:rPr lang="en-US" b="1" dirty="0" err="1" smtClean="0">
                <a:sym typeface="Symbol"/>
              </a:rPr>
              <a:t>Z</a:t>
            </a:r>
            <a:r>
              <a:rPr lang="en-US" b="1" dirty="0" smtClean="0">
                <a:sym typeface="Symbol"/>
              </a:rPr>
              <a:t>=1 resolved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4876" y="3786190"/>
            <a:ext cx="270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Z ~ 50 : </a:t>
            </a:r>
            <a:r>
              <a:rPr lang="en-US" b="1" dirty="0" err="1" smtClean="0">
                <a:latin typeface="Symbol" pitchFamily="18" charset="2"/>
                <a:sym typeface="Symbol"/>
              </a:rPr>
              <a:t>D</a:t>
            </a:r>
            <a:r>
              <a:rPr lang="en-US" b="1" dirty="0" err="1" smtClean="0">
                <a:sym typeface="Symbol"/>
              </a:rPr>
              <a:t>Z</a:t>
            </a:r>
            <a:r>
              <a:rPr lang="en-US" b="1" dirty="0" smtClean="0">
                <a:sym typeface="Symbol"/>
              </a:rPr>
              <a:t> =1 not resolved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1071546"/>
            <a:ext cx="469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1/ gas-Si </a:t>
            </a:r>
            <a:r>
              <a:rPr lang="en-US" b="1" dirty="0" err="1" smtClean="0">
                <a:sym typeface="Symbol"/>
              </a:rPr>
              <a:t>dE</a:t>
            </a:r>
            <a:r>
              <a:rPr lang="en-US" b="1" dirty="0" smtClean="0">
                <a:sym typeface="Symbol"/>
              </a:rPr>
              <a:t>-E telescope (zero degree </a:t>
            </a:r>
            <a:r>
              <a:rPr lang="en-US" b="1" dirty="0" err="1" smtClean="0">
                <a:sym typeface="Symbol"/>
              </a:rPr>
              <a:t>beamline</a:t>
            </a:r>
            <a:r>
              <a:rPr lang="en-US" b="1" dirty="0" smtClean="0">
                <a:sym typeface="Symbol"/>
              </a:rPr>
              <a:t>)</a:t>
            </a:r>
          </a:p>
        </p:txBody>
      </p:sp>
      <p:pic>
        <p:nvPicPr>
          <p:cNvPr id="6" name="Picture 5" descr="BraggSpectrum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714876" y="2285992"/>
            <a:ext cx="4066971" cy="2786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0100" y="1428736"/>
            <a:ext cx="440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2/ Bragg chamber (in </a:t>
            </a:r>
            <a:r>
              <a:rPr lang="en-US" b="1" dirty="0" err="1" smtClean="0">
                <a:sym typeface="Symbol"/>
              </a:rPr>
              <a:t>MINIBALL</a:t>
            </a:r>
            <a:r>
              <a:rPr lang="en-US" b="1" dirty="0" smtClean="0">
                <a:sym typeface="Symbol"/>
              </a:rPr>
              <a:t> </a:t>
            </a:r>
            <a:r>
              <a:rPr lang="en-US" b="1" dirty="0" err="1" smtClean="0">
                <a:sym typeface="Symbol"/>
              </a:rPr>
              <a:t>beamdump</a:t>
            </a:r>
            <a:r>
              <a:rPr lang="en-US" b="1" dirty="0" smtClean="0">
                <a:sym typeface="Symbol"/>
              </a:rPr>
              <a:t>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725" y="2357430"/>
            <a:ext cx="4113994" cy="2667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072066" y="2143116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b/ ONLINE REX 2007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3504" y="5072074"/>
            <a:ext cx="2500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ym typeface="Symbol"/>
              </a:rPr>
              <a:t>CF4</a:t>
            </a:r>
            <a:r>
              <a:rPr lang="en-US" b="1" dirty="0" smtClean="0">
                <a:sym typeface="Symbol"/>
              </a:rPr>
              <a:t> gas, </a:t>
            </a:r>
          </a:p>
          <a:p>
            <a:r>
              <a:rPr lang="en-US" b="1" dirty="0" smtClean="0">
                <a:sym typeface="Symbol"/>
              </a:rPr>
              <a:t>400 mbar, </a:t>
            </a:r>
          </a:p>
          <a:p>
            <a:r>
              <a:rPr lang="en-US" b="1" dirty="0" smtClean="0">
                <a:sym typeface="Symbol"/>
              </a:rPr>
              <a:t>cocktail beam </a:t>
            </a:r>
            <a:r>
              <a:rPr lang="en-US" b="1" dirty="0" err="1" smtClean="0">
                <a:sym typeface="Symbol"/>
              </a:rPr>
              <a:t>C,O,Ne,Ar</a:t>
            </a:r>
            <a:endParaRPr lang="en-US" b="1" dirty="0" smtClean="0">
              <a:sym typeface="Symbo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5000636"/>
            <a:ext cx="2494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ym typeface="Symbol"/>
              </a:rPr>
              <a:t>P10</a:t>
            </a:r>
            <a:r>
              <a:rPr lang="en-US" b="1" dirty="0" smtClean="0">
                <a:sym typeface="Symbol"/>
              </a:rPr>
              <a:t> gas, </a:t>
            </a:r>
          </a:p>
          <a:p>
            <a:r>
              <a:rPr lang="en-US" b="1" dirty="0" smtClean="0">
                <a:sym typeface="Symbol"/>
              </a:rPr>
              <a:t>500 mbar, </a:t>
            </a:r>
          </a:p>
          <a:p>
            <a:r>
              <a:rPr lang="en-US" b="1" baseline="30000" dirty="0" err="1" smtClean="0">
                <a:sym typeface="Symbol"/>
              </a:rPr>
              <a:t>58</a:t>
            </a:r>
            <a:r>
              <a:rPr lang="en-US" b="1" dirty="0" err="1" smtClean="0">
                <a:sym typeface="Symbol"/>
              </a:rPr>
              <a:t>Ni</a:t>
            </a:r>
            <a:r>
              <a:rPr lang="en-US" b="1" dirty="0" smtClean="0">
                <a:sym typeface="Symbol"/>
              </a:rPr>
              <a:t> beam on </a:t>
            </a:r>
            <a:r>
              <a:rPr lang="en-US" b="1" baseline="30000" dirty="0" err="1" smtClean="0">
                <a:sym typeface="Symbol"/>
              </a:rPr>
              <a:t>56</a:t>
            </a:r>
            <a:r>
              <a:rPr lang="en-US" b="1" dirty="0" err="1" smtClean="0">
                <a:sym typeface="Symbol"/>
              </a:rPr>
              <a:t>Fe</a:t>
            </a:r>
            <a:r>
              <a:rPr lang="en-US" b="1" dirty="0" smtClean="0">
                <a:sym typeface="Symbol"/>
              </a:rPr>
              <a:t> target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034" y="2143116"/>
            <a:ext cx="2899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a/ Test at Tandem in Munich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761" y="5857892"/>
            <a:ext cx="3751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ym typeface="Symbol"/>
              </a:rPr>
              <a:t>W. </a:t>
            </a:r>
            <a:r>
              <a:rPr lang="en-US" sz="1400" b="1" dirty="0" err="1" smtClean="0">
                <a:sym typeface="Symbol"/>
              </a:rPr>
              <a:t>Weinzierl</a:t>
            </a:r>
            <a:r>
              <a:rPr lang="en-US" sz="1400" b="1" dirty="0" smtClean="0">
                <a:sym typeface="Symbol"/>
              </a:rPr>
              <a:t>, </a:t>
            </a:r>
            <a:r>
              <a:rPr lang="en-US" sz="1400" b="1" dirty="0" err="1" smtClean="0">
                <a:sym typeface="Symbol"/>
              </a:rPr>
              <a:t>Diplomarbeit</a:t>
            </a:r>
            <a:r>
              <a:rPr lang="en-US" sz="1400" b="1" dirty="0" smtClean="0">
                <a:sym typeface="Symbol"/>
              </a:rPr>
              <a:t>, </a:t>
            </a:r>
            <a:r>
              <a:rPr lang="en-US" sz="1400" b="1" dirty="0" err="1" smtClean="0">
                <a:sym typeface="Symbol"/>
              </a:rPr>
              <a:t>TUM</a:t>
            </a:r>
            <a:r>
              <a:rPr lang="en-US" sz="1400" b="1" dirty="0" smtClean="0">
                <a:sym typeface="Symbol"/>
              </a:rPr>
              <a:t>, Munich, 2006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76" y="702214"/>
            <a:ext cx="878684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c)  Can we monitor the change in beam composition with the available beam diagnostics ?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1071546"/>
            <a:ext cx="469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1/ gas-Si </a:t>
            </a:r>
            <a:r>
              <a:rPr lang="en-US" b="1" dirty="0" err="1" smtClean="0">
                <a:sym typeface="Symbol"/>
              </a:rPr>
              <a:t>dE</a:t>
            </a:r>
            <a:r>
              <a:rPr lang="en-US" b="1" dirty="0" smtClean="0">
                <a:sym typeface="Symbol"/>
              </a:rPr>
              <a:t>-E telescope (zero degree </a:t>
            </a:r>
            <a:r>
              <a:rPr lang="en-US" b="1" dirty="0" err="1" smtClean="0">
                <a:sym typeface="Symbol"/>
              </a:rPr>
              <a:t>beamline</a:t>
            </a:r>
            <a:r>
              <a:rPr lang="en-US" b="1" dirty="0" smtClean="0">
                <a:sym typeface="Symbol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00" y="1428736"/>
            <a:ext cx="440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2/ Bragg chamber (in </a:t>
            </a:r>
            <a:r>
              <a:rPr lang="en-US" b="1" dirty="0" err="1" smtClean="0">
                <a:sym typeface="Symbol"/>
              </a:rPr>
              <a:t>MINIBALL</a:t>
            </a:r>
            <a:r>
              <a:rPr lang="en-US" b="1" dirty="0" smtClean="0">
                <a:sym typeface="Symbol"/>
              </a:rPr>
              <a:t> </a:t>
            </a:r>
            <a:r>
              <a:rPr lang="en-US" b="1" dirty="0" err="1" smtClean="0">
                <a:sym typeface="Symbol"/>
              </a:rPr>
              <a:t>beamdump</a:t>
            </a:r>
            <a:r>
              <a:rPr lang="en-US" b="1" dirty="0" smtClean="0">
                <a:sym typeface="Symbol"/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28662" y="2559602"/>
            <a:ext cx="7624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Monitor the change in </a:t>
            </a:r>
            <a:r>
              <a:rPr lang="en-US" b="1" dirty="0" smtClean="0">
                <a:latin typeface="Symbol" pitchFamily="18" charset="2"/>
                <a:sym typeface="Symbol"/>
              </a:rPr>
              <a:t>g</a:t>
            </a:r>
            <a:r>
              <a:rPr lang="en-US" b="1" dirty="0" smtClean="0">
                <a:sym typeface="Symbol"/>
              </a:rPr>
              <a:t>-ray intensities with different trapping/breeding times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1773784"/>
            <a:ext cx="372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3/ </a:t>
            </a:r>
            <a:r>
              <a:rPr lang="en-US" b="1" dirty="0" err="1" smtClean="0">
                <a:sym typeface="Symbol"/>
              </a:rPr>
              <a:t>Beamdump</a:t>
            </a:r>
            <a:r>
              <a:rPr lang="en-US" b="1" dirty="0" smtClean="0">
                <a:sym typeface="Symbol"/>
              </a:rPr>
              <a:t> Germanium detector 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6" y="702214"/>
            <a:ext cx="878684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c)  Can we monitor the change in beam composition with the available beam diagnostics ?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2143116"/>
            <a:ext cx="6072198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CAN WE PRODUCE A “HARD-TO-GET”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POST-ACCELERATED BEAM OF DECAY PRODUCTS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AFTER IN-TRAP DECAY ???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2143116"/>
            <a:ext cx="6072198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CAN WE PRODUCE A “HARD-TO-GET”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POST-ACCELERATED BEAM OF DECAY PRODUCTS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AFTER IN-TRAP DECAY ???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3648678"/>
            <a:ext cx="6072198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PROOF OF PRINCIPLE WITH </a:t>
            </a:r>
            <a:r>
              <a:rPr lang="en-US" sz="2400" b="1" dirty="0" err="1" smtClean="0">
                <a:solidFill>
                  <a:srgbClr val="FFFF00"/>
                </a:solidFill>
              </a:rPr>
              <a:t>Mn</a:t>
            </a:r>
            <a:r>
              <a:rPr lang="en-US" sz="2400" b="1" dirty="0" smtClean="0">
                <a:solidFill>
                  <a:srgbClr val="FFFF00"/>
                </a:solidFill>
              </a:rPr>
              <a:t>-Fe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n-Ga-yields.JPG"/>
          <p:cNvPicPr>
            <a:picLocks noChangeAspect="1"/>
          </p:cNvPicPr>
          <p:nvPr/>
        </p:nvPicPr>
        <p:blipFill>
          <a:blip r:embed="rId2"/>
          <a:srcRect r="1470" b="2223"/>
          <a:stretch>
            <a:fillRect/>
          </a:stretch>
        </p:blipFill>
        <p:spPr>
          <a:xfrm>
            <a:off x="2428860" y="3429000"/>
            <a:ext cx="4437021" cy="288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4143380"/>
            <a:ext cx="461665" cy="134261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 smtClean="0"/>
              <a:t>Yield [ions/s]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6215082"/>
            <a:ext cx="324128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1142984"/>
            <a:ext cx="4396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Yield </a:t>
            </a: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</a:t>
            </a:r>
            <a:r>
              <a:rPr lang="en-US" b="1" dirty="0" err="1" smtClean="0">
                <a:sym typeface="Symbol"/>
              </a:rPr>
              <a:t>1.7E6</a:t>
            </a:r>
            <a:r>
              <a:rPr lang="en-US" b="1" dirty="0" smtClean="0">
                <a:sym typeface="Symbol"/>
              </a:rPr>
              <a:t>/</a:t>
            </a:r>
            <a:r>
              <a:rPr lang="en-US" b="1" dirty="0" err="1" smtClean="0">
                <a:latin typeface="Symbol" pitchFamily="18" charset="2"/>
                <a:sym typeface="Symbol"/>
              </a:rPr>
              <a:t>m</a:t>
            </a:r>
            <a:r>
              <a:rPr lang="en-US" b="1" dirty="0" err="1" smtClean="0">
                <a:sym typeface="Symbol"/>
              </a:rPr>
              <a:t>C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UC</a:t>
            </a:r>
            <a:r>
              <a:rPr lang="en-US" b="1" baseline="-25000" dirty="0" err="1" smtClean="0">
                <a:sym typeface="Symbol"/>
              </a:rPr>
              <a:t>x</a:t>
            </a:r>
            <a:r>
              <a:rPr lang="en-US" b="1" dirty="0" smtClean="0">
                <a:sym typeface="Symbol"/>
              </a:rPr>
              <a:t> target + </a:t>
            </a:r>
            <a:r>
              <a:rPr lang="en-US" b="1" dirty="0" err="1" smtClean="0">
                <a:sym typeface="Symbol"/>
              </a:rPr>
              <a:t>RILIS</a:t>
            </a:r>
            <a:r>
              <a:rPr lang="en-US" b="1" dirty="0" smtClean="0">
                <a:sym typeface="Symbol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Ga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T</a:t>
            </a:r>
            <a:r>
              <a:rPr lang="en-US" b="1" baseline="-25000" dirty="0" err="1" smtClean="0">
                <a:sym typeface="Symbol"/>
              </a:rPr>
              <a:t>1</a:t>
            </a:r>
            <a:r>
              <a:rPr lang="en-US" b="1" baseline="-25000" dirty="0" smtClean="0">
                <a:sym typeface="Symbol"/>
              </a:rPr>
              <a:t>/2</a:t>
            </a:r>
            <a:r>
              <a:rPr lang="en-US" b="1" dirty="0" smtClean="0">
                <a:sym typeface="Symbol"/>
              </a:rPr>
              <a:t>=168 ms) contamination minimal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Half life </a:t>
            </a: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0.67(4) 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8" y="742874"/>
            <a:ext cx="8429684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Test </a:t>
            </a:r>
            <a:r>
              <a:rPr lang="en-US" sz="2000" b="1" dirty="0" err="1" smtClean="0">
                <a:solidFill>
                  <a:schemeClr val="bg1"/>
                </a:solidFill>
              </a:rPr>
              <a:t>beamtime</a:t>
            </a:r>
            <a:r>
              <a:rPr lang="en-US" sz="2000" b="1" dirty="0" smtClean="0">
                <a:solidFill>
                  <a:schemeClr val="bg1"/>
                </a:solidFill>
              </a:rPr>
              <a:t> :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61</a:t>
            </a:r>
            <a:r>
              <a:rPr lang="en-US" sz="2000" b="1" dirty="0" err="1" smtClean="0">
                <a:solidFill>
                  <a:schemeClr val="bg1"/>
                </a:solidFill>
              </a:rPr>
              <a:t>Mn</a:t>
            </a:r>
            <a:r>
              <a:rPr lang="en-US" sz="2000" b="1" dirty="0" smtClean="0">
                <a:solidFill>
                  <a:schemeClr val="bg1"/>
                </a:solidFill>
              </a:rPr>
              <a:t> –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61</a:t>
            </a:r>
            <a:r>
              <a:rPr lang="en-US" sz="2000" b="1" dirty="0" err="1" smtClean="0">
                <a:solidFill>
                  <a:schemeClr val="bg1"/>
                </a:solidFill>
              </a:rPr>
              <a:t>Fe</a:t>
            </a:r>
            <a:r>
              <a:rPr lang="en-US" sz="2000" b="1" dirty="0" smtClean="0">
                <a:solidFill>
                  <a:schemeClr val="bg1"/>
                </a:solidFill>
              </a:rPr>
              <a:t> : 4 shifts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786" y="1142984"/>
            <a:ext cx="4396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Yield </a:t>
            </a: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</a:t>
            </a:r>
            <a:r>
              <a:rPr lang="en-US" b="1" dirty="0" err="1" smtClean="0">
                <a:sym typeface="Symbol"/>
              </a:rPr>
              <a:t>1.7E6</a:t>
            </a:r>
            <a:r>
              <a:rPr lang="en-US" b="1" dirty="0" smtClean="0">
                <a:sym typeface="Symbol"/>
              </a:rPr>
              <a:t>/</a:t>
            </a:r>
            <a:r>
              <a:rPr lang="en-US" b="1" dirty="0" err="1" smtClean="0">
                <a:latin typeface="Symbol" pitchFamily="18" charset="2"/>
                <a:sym typeface="Symbol"/>
              </a:rPr>
              <a:t>m</a:t>
            </a:r>
            <a:r>
              <a:rPr lang="en-US" b="1" dirty="0" err="1" smtClean="0">
                <a:sym typeface="Symbol"/>
              </a:rPr>
              <a:t>C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UC</a:t>
            </a:r>
            <a:r>
              <a:rPr lang="en-US" b="1" baseline="-25000" dirty="0" err="1" smtClean="0">
                <a:sym typeface="Symbol"/>
              </a:rPr>
              <a:t>x</a:t>
            </a:r>
            <a:r>
              <a:rPr lang="en-US" b="1" dirty="0" smtClean="0">
                <a:sym typeface="Symbol"/>
              </a:rPr>
              <a:t> target + </a:t>
            </a:r>
            <a:r>
              <a:rPr lang="en-US" b="1" dirty="0" err="1" smtClean="0">
                <a:sym typeface="Symbol"/>
              </a:rPr>
              <a:t>RILIS</a:t>
            </a:r>
            <a:r>
              <a:rPr lang="en-US" b="1" dirty="0" smtClean="0">
                <a:sym typeface="Symbol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Ga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T</a:t>
            </a:r>
            <a:r>
              <a:rPr lang="en-US" b="1" baseline="-25000" dirty="0" err="1" smtClean="0">
                <a:sym typeface="Symbol"/>
              </a:rPr>
              <a:t>1</a:t>
            </a:r>
            <a:r>
              <a:rPr lang="en-US" b="1" baseline="-25000" dirty="0" smtClean="0">
                <a:sym typeface="Symbol"/>
              </a:rPr>
              <a:t>/2</a:t>
            </a:r>
            <a:r>
              <a:rPr lang="en-US" b="1" dirty="0" smtClean="0">
                <a:sym typeface="Symbol"/>
              </a:rPr>
              <a:t>=168 ms) contamination minimal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Half life </a:t>
            </a: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0.67(4) 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8662" y="3094680"/>
            <a:ext cx="71513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alibri" pitchFamily="34" charset="0"/>
              <a:buChar char="→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Change trapping + breeding time : 50 - 200 - 400 ms </a:t>
            </a:r>
          </a:p>
          <a:p>
            <a:pPr>
              <a:buFont typeface="Calibri" pitchFamily="34" charset="0"/>
              <a:buChar char="→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Change only trapping/breeding time and fix breeding/trapping time</a:t>
            </a:r>
          </a:p>
          <a:p>
            <a:pPr>
              <a:buFont typeface="Calibri" pitchFamily="34" charset="0"/>
              <a:buChar char="→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Test the usage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RFQ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as injector to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EBIS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Monitor the change in beam composition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58" y="742874"/>
            <a:ext cx="8429684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Test </a:t>
            </a:r>
            <a:r>
              <a:rPr lang="en-US" sz="2000" b="1" dirty="0" err="1" smtClean="0">
                <a:solidFill>
                  <a:schemeClr val="bg1"/>
                </a:solidFill>
              </a:rPr>
              <a:t>beamtime</a:t>
            </a:r>
            <a:r>
              <a:rPr lang="en-US" sz="2000" b="1" dirty="0" smtClean="0">
                <a:solidFill>
                  <a:schemeClr val="bg1"/>
                </a:solidFill>
              </a:rPr>
              <a:t> :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61</a:t>
            </a:r>
            <a:r>
              <a:rPr lang="en-US" sz="2000" b="1" dirty="0" err="1" smtClean="0">
                <a:solidFill>
                  <a:schemeClr val="bg1"/>
                </a:solidFill>
              </a:rPr>
              <a:t>Mn</a:t>
            </a:r>
            <a:r>
              <a:rPr lang="en-US" sz="2000" b="1" dirty="0" smtClean="0">
                <a:solidFill>
                  <a:schemeClr val="bg1"/>
                </a:solidFill>
              </a:rPr>
              <a:t> –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61</a:t>
            </a:r>
            <a:r>
              <a:rPr lang="en-US" sz="2000" b="1" dirty="0" err="1" smtClean="0">
                <a:solidFill>
                  <a:schemeClr val="bg1"/>
                </a:solidFill>
              </a:rPr>
              <a:t>Fe</a:t>
            </a:r>
            <a:r>
              <a:rPr lang="en-US" sz="2000" b="1" dirty="0" smtClean="0">
                <a:solidFill>
                  <a:schemeClr val="bg1"/>
                </a:solidFill>
              </a:rPr>
              <a:t> : 4 shifts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786" y="1142984"/>
            <a:ext cx="4396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Yield </a:t>
            </a: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</a:t>
            </a:r>
            <a:r>
              <a:rPr lang="en-US" b="1" dirty="0" err="1" smtClean="0">
                <a:sym typeface="Symbol"/>
              </a:rPr>
              <a:t>1.7E6</a:t>
            </a:r>
            <a:r>
              <a:rPr lang="en-US" b="1" dirty="0" smtClean="0">
                <a:sym typeface="Symbol"/>
              </a:rPr>
              <a:t>/</a:t>
            </a:r>
            <a:r>
              <a:rPr lang="en-US" b="1" dirty="0" err="1" smtClean="0">
                <a:latin typeface="Symbol" pitchFamily="18" charset="2"/>
                <a:sym typeface="Symbol"/>
              </a:rPr>
              <a:t>m</a:t>
            </a:r>
            <a:r>
              <a:rPr lang="en-US" b="1" dirty="0" err="1" smtClean="0">
                <a:sym typeface="Symbol"/>
              </a:rPr>
              <a:t>C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UC</a:t>
            </a:r>
            <a:r>
              <a:rPr lang="en-US" b="1" baseline="-25000" dirty="0" err="1" smtClean="0">
                <a:sym typeface="Symbol"/>
              </a:rPr>
              <a:t>x</a:t>
            </a:r>
            <a:r>
              <a:rPr lang="en-US" b="1" dirty="0" smtClean="0">
                <a:sym typeface="Symbol"/>
              </a:rPr>
              <a:t> target + </a:t>
            </a:r>
            <a:r>
              <a:rPr lang="en-US" b="1" dirty="0" err="1" smtClean="0">
                <a:sym typeface="Symbol"/>
              </a:rPr>
              <a:t>RILIS</a:t>
            </a:r>
            <a:r>
              <a:rPr lang="en-US" b="1" dirty="0" smtClean="0">
                <a:sym typeface="Symbol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Ga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T</a:t>
            </a:r>
            <a:r>
              <a:rPr lang="en-US" b="1" baseline="-25000" dirty="0" err="1" smtClean="0">
                <a:sym typeface="Symbol"/>
              </a:rPr>
              <a:t>1</a:t>
            </a:r>
            <a:r>
              <a:rPr lang="en-US" b="1" baseline="-25000" dirty="0" smtClean="0">
                <a:sym typeface="Symbol"/>
              </a:rPr>
              <a:t>/2</a:t>
            </a:r>
            <a:r>
              <a:rPr lang="en-US" b="1" dirty="0" smtClean="0">
                <a:sym typeface="Symbol"/>
              </a:rPr>
              <a:t>=168 ms) contamination minimal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Half life </a:t>
            </a:r>
            <a:r>
              <a:rPr lang="en-US" b="1" baseline="30000" dirty="0" err="1" smtClean="0">
                <a:sym typeface="Symbol"/>
              </a:rPr>
              <a:t>61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0.67(4) 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71604" y="3000372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baseline="0" dirty="0" smtClean="0"/>
                        <a:t> [*]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 content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Analytical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Simulation [**]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43042" y="5000636"/>
            <a:ext cx="4863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[*]  T = Trapping time = Charge breeding time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[**] From F.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Ohlsson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MSc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thesis, Chalmers University 2007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7158" y="742874"/>
            <a:ext cx="8429684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Test </a:t>
            </a:r>
            <a:r>
              <a:rPr lang="en-US" sz="2000" b="1" dirty="0" err="1" smtClean="0">
                <a:solidFill>
                  <a:schemeClr val="bg1"/>
                </a:solidFill>
              </a:rPr>
              <a:t>beamtime</a:t>
            </a:r>
            <a:r>
              <a:rPr lang="en-US" sz="2000" b="1" dirty="0" smtClean="0">
                <a:solidFill>
                  <a:schemeClr val="bg1"/>
                </a:solidFill>
              </a:rPr>
              <a:t> :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61</a:t>
            </a:r>
            <a:r>
              <a:rPr lang="en-US" sz="2000" b="1" dirty="0" err="1" smtClean="0">
                <a:solidFill>
                  <a:schemeClr val="bg1"/>
                </a:solidFill>
              </a:rPr>
              <a:t>Mn</a:t>
            </a:r>
            <a:r>
              <a:rPr lang="en-US" sz="2000" b="1" dirty="0" smtClean="0">
                <a:solidFill>
                  <a:schemeClr val="bg1"/>
                </a:solidFill>
              </a:rPr>
              <a:t> –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61</a:t>
            </a:r>
            <a:r>
              <a:rPr lang="en-US" sz="2000" b="1" dirty="0" err="1" smtClean="0">
                <a:solidFill>
                  <a:schemeClr val="bg1"/>
                </a:solidFill>
              </a:rPr>
              <a:t>Fe</a:t>
            </a:r>
            <a:r>
              <a:rPr lang="en-US" sz="2000" b="1" dirty="0" smtClean="0">
                <a:solidFill>
                  <a:schemeClr val="bg1"/>
                </a:solidFill>
              </a:rPr>
              <a:t> : 4 shifts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786" y="1142984"/>
            <a:ext cx="6671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Yield </a:t>
            </a: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</a:t>
            </a:r>
            <a:r>
              <a:rPr lang="en-US" b="1" dirty="0" err="1" smtClean="0">
                <a:sym typeface="Symbol"/>
              </a:rPr>
              <a:t>7.0E5</a:t>
            </a:r>
            <a:r>
              <a:rPr lang="en-US" b="1" dirty="0" smtClean="0">
                <a:sym typeface="Symbol"/>
              </a:rPr>
              <a:t>/</a:t>
            </a:r>
            <a:r>
              <a:rPr lang="en-US" b="1" dirty="0" err="1" smtClean="0">
                <a:latin typeface="Symbol" pitchFamily="18" charset="2"/>
                <a:sym typeface="Symbol"/>
              </a:rPr>
              <a:t>m</a:t>
            </a:r>
            <a:r>
              <a:rPr lang="en-US" b="1" dirty="0" err="1" smtClean="0">
                <a:sym typeface="Symbol"/>
              </a:rPr>
              <a:t>C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UC</a:t>
            </a:r>
            <a:r>
              <a:rPr lang="en-US" b="1" baseline="-25000" dirty="0" err="1" smtClean="0">
                <a:sym typeface="Symbol"/>
              </a:rPr>
              <a:t>x</a:t>
            </a:r>
            <a:r>
              <a:rPr lang="en-US" b="1" dirty="0" smtClean="0">
                <a:sym typeface="Symbol"/>
              </a:rPr>
              <a:t> target + </a:t>
            </a:r>
            <a:r>
              <a:rPr lang="en-US" b="1" dirty="0" err="1" smtClean="0">
                <a:sym typeface="Symbol"/>
              </a:rPr>
              <a:t>RILIS</a:t>
            </a:r>
            <a:r>
              <a:rPr lang="en-US" b="1" dirty="0" smtClean="0">
                <a:sym typeface="Symbol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Ga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T</a:t>
            </a:r>
            <a:r>
              <a:rPr lang="en-US" b="1" baseline="-25000" dirty="0" err="1" smtClean="0">
                <a:sym typeface="Symbol"/>
              </a:rPr>
              <a:t>1</a:t>
            </a:r>
            <a:r>
              <a:rPr lang="en-US" b="1" baseline="-25000" dirty="0" smtClean="0">
                <a:sym typeface="Symbol"/>
              </a:rPr>
              <a:t>/2</a:t>
            </a:r>
            <a:r>
              <a:rPr lang="en-US" b="1" dirty="0" smtClean="0">
                <a:sym typeface="Symbol"/>
              </a:rPr>
              <a:t>=116 ms) contamination minimal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Half life </a:t>
            </a: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0.671(5) s </a:t>
            </a:r>
            <a:r>
              <a:rPr lang="en-US" sz="1400" dirty="0" smtClean="0">
                <a:sym typeface="Symbol"/>
              </a:rPr>
              <a:t>[1] </a:t>
            </a:r>
            <a:r>
              <a:rPr lang="en-US" b="1" dirty="0" smtClean="0">
                <a:sym typeface="Symbol"/>
              </a:rPr>
              <a:t>+ </a:t>
            </a:r>
            <a:r>
              <a:rPr lang="en-US" b="1" u="sng" dirty="0" smtClean="0">
                <a:sym typeface="Symbol"/>
              </a:rPr>
              <a:t>possible isomeric state of 92(13) ms</a:t>
            </a:r>
            <a:endParaRPr lang="en-US" sz="2400" b="1" u="sng" dirty="0" smtClean="0">
              <a:sym typeface="Symbol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5072066" y="2357430"/>
            <a:ext cx="71438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0100" y="5619294"/>
            <a:ext cx="39035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[1]  M.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Hannawald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PhD Thesis, U. Mainz 1999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[2] O.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Sorlin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et al.,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NPA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669, 351-367 (2000)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[3] G. Audi et al.,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NPA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729 ,3-128 (2003)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214414" y="4143380"/>
            <a:ext cx="171451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14414" y="3286124"/>
            <a:ext cx="171451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14414" y="3714752"/>
            <a:ext cx="99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(3</a:t>
            </a:r>
            <a:r>
              <a:rPr lang="en-US" sz="2400" b="1" baseline="30000" dirty="0" smtClean="0">
                <a:sym typeface="Symbol"/>
              </a:rPr>
              <a:t>+</a:t>
            </a:r>
            <a:r>
              <a:rPr lang="en-US" sz="2400" b="1" dirty="0" smtClean="0">
                <a:sym typeface="Symbol"/>
              </a:rPr>
              <a:t>) </a:t>
            </a:r>
            <a:r>
              <a:rPr lang="en-US" dirty="0" smtClean="0">
                <a:sym typeface="Symbol"/>
              </a:rPr>
              <a:t>[3]</a:t>
            </a:r>
            <a:endParaRPr lang="en-US" sz="2400" dirty="0" smtClean="0">
              <a:sym typeface="Symbo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4414" y="2857496"/>
            <a:ext cx="99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(1</a:t>
            </a:r>
            <a:r>
              <a:rPr lang="en-US" sz="2400" b="1" baseline="30000" dirty="0" smtClean="0">
                <a:sym typeface="Symbol"/>
              </a:rPr>
              <a:t>+</a:t>
            </a:r>
            <a:r>
              <a:rPr lang="en-US" sz="2400" b="1" dirty="0" smtClean="0">
                <a:sym typeface="Symbol"/>
              </a:rPr>
              <a:t>) </a:t>
            </a:r>
            <a:r>
              <a:rPr lang="en-US" dirty="0" smtClean="0">
                <a:sym typeface="Symbol"/>
              </a:rPr>
              <a:t>[3]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28926" y="3896029"/>
            <a:ext cx="36792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671(5) ms </a:t>
            </a:r>
            <a:r>
              <a:rPr lang="en-US" dirty="0" smtClean="0">
                <a:sym typeface="Symbol"/>
              </a:rPr>
              <a:t>[1] </a:t>
            </a:r>
            <a:r>
              <a:rPr lang="en-US" sz="2400" b="1" dirty="0" err="1" smtClean="0">
                <a:sym typeface="Symbol"/>
              </a:rPr>
              <a:t>P</a:t>
            </a:r>
            <a:r>
              <a:rPr lang="en-US" sz="2400" b="1" baseline="-25000" dirty="0" err="1" smtClean="0">
                <a:sym typeface="Symbol"/>
              </a:rPr>
              <a:t>n</a:t>
            </a:r>
            <a:r>
              <a:rPr lang="en-US" sz="2400" b="1" dirty="0" smtClean="0">
                <a:sym typeface="Symbol"/>
              </a:rPr>
              <a:t> = 6.4(2)% </a:t>
            </a:r>
            <a:r>
              <a:rPr lang="en-US" dirty="0" smtClean="0">
                <a:sym typeface="Symbol"/>
              </a:rPr>
              <a:t>[1]</a:t>
            </a:r>
          </a:p>
          <a:p>
            <a:endParaRPr lang="en-US" dirty="0" smtClean="0">
              <a:sym typeface="Symbo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36151" y="3000372"/>
            <a:ext cx="3775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92(13) ms </a:t>
            </a:r>
            <a:r>
              <a:rPr lang="en-US" dirty="0" smtClean="0">
                <a:sym typeface="Symbol"/>
              </a:rPr>
              <a:t>[2] </a:t>
            </a:r>
            <a:r>
              <a:rPr lang="en-US" sz="2400" b="1" dirty="0" err="1" smtClean="0">
                <a:sym typeface="Symbol"/>
              </a:rPr>
              <a:t>P</a:t>
            </a:r>
            <a:r>
              <a:rPr lang="en-US" sz="2400" b="1" baseline="-25000" dirty="0" err="1" smtClean="0">
                <a:sym typeface="Symbol"/>
              </a:rPr>
              <a:t>n</a:t>
            </a:r>
            <a:r>
              <a:rPr lang="en-US" sz="2400" b="1" dirty="0" smtClean="0">
                <a:sym typeface="Symbol"/>
              </a:rPr>
              <a:t> = 2.9(5)% </a:t>
            </a:r>
            <a:r>
              <a:rPr lang="en-US" dirty="0" smtClean="0">
                <a:sym typeface="Symbol"/>
              </a:rPr>
              <a:t>[1]</a:t>
            </a:r>
            <a:endParaRPr lang="en-US" sz="2400" dirty="0" smtClean="0">
              <a:sym typeface="Symbo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86116" y="4429132"/>
            <a:ext cx="3067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Both produced,</a:t>
            </a:r>
          </a:p>
          <a:p>
            <a:r>
              <a:rPr lang="en-US" sz="2400" b="1" dirty="0" err="1" smtClean="0">
                <a:sym typeface="Symbol"/>
              </a:rPr>
              <a:t>7.0E5</a:t>
            </a:r>
            <a:r>
              <a:rPr lang="en-US" sz="2400" b="1" dirty="0" smtClean="0">
                <a:sym typeface="Symbol"/>
              </a:rPr>
              <a:t>/</a:t>
            </a:r>
            <a:r>
              <a:rPr lang="en-US" sz="2400" b="1" dirty="0" err="1" smtClean="0">
                <a:latin typeface="Symbol" pitchFamily="18" charset="2"/>
                <a:sym typeface="Symbol"/>
              </a:rPr>
              <a:t>m</a:t>
            </a:r>
            <a:r>
              <a:rPr lang="en-US" sz="2400" b="1" dirty="0" err="1" smtClean="0">
                <a:sym typeface="Symbol"/>
              </a:rPr>
              <a:t>C</a:t>
            </a:r>
            <a:r>
              <a:rPr lang="en-US" sz="2400" b="1" dirty="0" smtClean="0">
                <a:sym typeface="Symbol"/>
              </a:rPr>
              <a:t> probably </a:t>
            </a:r>
            <a:r>
              <a:rPr lang="en-US" sz="2400" b="1" dirty="0" err="1" smtClean="0">
                <a:sym typeface="Symbol"/>
              </a:rPr>
              <a:t>g.s</a:t>
            </a:r>
            <a:r>
              <a:rPr lang="en-US" sz="2400" b="1" dirty="0" smtClean="0">
                <a:sym typeface="Symbol"/>
              </a:rPr>
              <a:t>.</a:t>
            </a:r>
            <a:endParaRPr lang="en-US" dirty="0" smtClean="0">
              <a:sym typeface="Symbol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00100" y="2786058"/>
            <a:ext cx="7215238" cy="2571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57158" y="742874"/>
            <a:ext cx="8429684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Test </a:t>
            </a:r>
            <a:r>
              <a:rPr lang="en-US" sz="2000" b="1" dirty="0" err="1" smtClean="0">
                <a:solidFill>
                  <a:schemeClr val="bg1"/>
                </a:solidFill>
              </a:rPr>
              <a:t>beamtime</a:t>
            </a:r>
            <a:r>
              <a:rPr lang="en-US" sz="2000" b="1" dirty="0" smtClean="0">
                <a:solidFill>
                  <a:schemeClr val="bg1"/>
                </a:solidFill>
              </a:rPr>
              <a:t> :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62</a:t>
            </a:r>
            <a:r>
              <a:rPr lang="en-US" sz="2000" b="1" dirty="0" err="1" smtClean="0">
                <a:solidFill>
                  <a:schemeClr val="bg1"/>
                </a:solidFill>
              </a:rPr>
              <a:t>Mn</a:t>
            </a:r>
            <a:r>
              <a:rPr lang="en-US" sz="2000" b="1" dirty="0" smtClean="0">
                <a:solidFill>
                  <a:schemeClr val="bg1"/>
                </a:solidFill>
              </a:rPr>
              <a:t> –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62</a:t>
            </a:r>
            <a:r>
              <a:rPr lang="en-US" sz="2000" b="1" dirty="0" err="1" smtClean="0">
                <a:solidFill>
                  <a:schemeClr val="bg1"/>
                </a:solidFill>
              </a:rPr>
              <a:t>Fe</a:t>
            </a:r>
            <a:r>
              <a:rPr lang="en-US" sz="2000" b="1" dirty="0" smtClean="0">
                <a:solidFill>
                  <a:schemeClr val="bg1"/>
                </a:solidFill>
              </a:rPr>
              <a:t> : 4 shifts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786" y="1142984"/>
            <a:ext cx="6671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Yield </a:t>
            </a: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</a:t>
            </a:r>
            <a:r>
              <a:rPr lang="en-US" b="1" dirty="0" err="1" smtClean="0">
                <a:sym typeface="Symbol"/>
              </a:rPr>
              <a:t>7.0E5</a:t>
            </a:r>
            <a:r>
              <a:rPr lang="en-US" b="1" dirty="0" smtClean="0">
                <a:sym typeface="Symbol"/>
              </a:rPr>
              <a:t>/</a:t>
            </a:r>
            <a:r>
              <a:rPr lang="en-US" b="1" dirty="0" err="1" smtClean="0">
                <a:latin typeface="Symbol" pitchFamily="18" charset="2"/>
                <a:sym typeface="Symbol"/>
              </a:rPr>
              <a:t>m</a:t>
            </a:r>
            <a:r>
              <a:rPr lang="en-US" b="1" dirty="0" err="1" smtClean="0">
                <a:sym typeface="Symbol"/>
              </a:rPr>
              <a:t>C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UC</a:t>
            </a:r>
            <a:r>
              <a:rPr lang="en-US" b="1" baseline="-25000" dirty="0" err="1" smtClean="0">
                <a:sym typeface="Symbol"/>
              </a:rPr>
              <a:t>x</a:t>
            </a:r>
            <a:r>
              <a:rPr lang="en-US" b="1" dirty="0" smtClean="0">
                <a:sym typeface="Symbol"/>
              </a:rPr>
              <a:t> target + </a:t>
            </a:r>
            <a:r>
              <a:rPr lang="en-US" b="1" dirty="0" err="1" smtClean="0">
                <a:sym typeface="Symbol"/>
              </a:rPr>
              <a:t>RILIS</a:t>
            </a:r>
            <a:r>
              <a:rPr lang="en-US" b="1" dirty="0" smtClean="0">
                <a:sym typeface="Symbol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Ga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T</a:t>
            </a:r>
            <a:r>
              <a:rPr lang="en-US" b="1" baseline="-25000" dirty="0" err="1" smtClean="0">
                <a:sym typeface="Symbol"/>
              </a:rPr>
              <a:t>1</a:t>
            </a:r>
            <a:r>
              <a:rPr lang="en-US" b="1" baseline="-25000" dirty="0" smtClean="0">
                <a:sym typeface="Symbol"/>
              </a:rPr>
              <a:t>/2</a:t>
            </a:r>
            <a:r>
              <a:rPr lang="en-US" b="1" dirty="0" smtClean="0">
                <a:sym typeface="Symbol"/>
              </a:rPr>
              <a:t>=116 ms) contamination minimal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Half life </a:t>
            </a: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0.671(5) s </a:t>
            </a:r>
            <a:r>
              <a:rPr lang="en-US" sz="1400" dirty="0" smtClean="0">
                <a:sym typeface="Symbol"/>
              </a:rPr>
              <a:t>[1] </a:t>
            </a:r>
            <a:r>
              <a:rPr lang="en-US" b="1" dirty="0" smtClean="0">
                <a:sym typeface="Symbol"/>
              </a:rPr>
              <a:t>+ possible isomeric state of 92(13) ms</a:t>
            </a:r>
            <a:endParaRPr lang="en-US" sz="2400" b="1" dirty="0" smtClean="0">
              <a:sym typeface="Symbo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2951804"/>
            <a:ext cx="63305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alibri" pitchFamily="34" charset="0"/>
              <a:buChar char="→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Fix trapping + breeding time to longest possible (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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lang="en-US" baseline="-25000" dirty="0" smtClean="0">
                <a:latin typeface="Arial" pitchFamily="34" charset="0"/>
                <a:cs typeface="Arial" pitchFamily="34" charset="0"/>
                <a:sym typeface="Symbol"/>
              </a:rPr>
              <a:t>/2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Calibri" pitchFamily="34" charset="0"/>
              <a:buChar char="→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Check beam composition (no problem with normalization)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Calibri" pitchFamily="34" charset="0"/>
              <a:buChar char="→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Perform Coulomb excitation on 4.0 mg/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cm</a:t>
            </a:r>
            <a:r>
              <a:rPr lang="en-US" baseline="30000" dirty="0" err="1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30000" dirty="0" err="1" smtClean="0">
                <a:latin typeface="Arial" pitchFamily="34" charset="0"/>
                <a:cs typeface="Arial" pitchFamily="34" charset="0"/>
              </a:rPr>
              <a:t>109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target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742874"/>
            <a:ext cx="8429684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Test </a:t>
            </a:r>
            <a:r>
              <a:rPr lang="en-US" sz="2000" b="1" dirty="0" err="1" smtClean="0">
                <a:solidFill>
                  <a:schemeClr val="bg1"/>
                </a:solidFill>
              </a:rPr>
              <a:t>beamtime</a:t>
            </a:r>
            <a:r>
              <a:rPr lang="en-US" sz="2000" b="1" dirty="0" smtClean="0">
                <a:solidFill>
                  <a:schemeClr val="bg1"/>
                </a:solidFill>
              </a:rPr>
              <a:t> :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62</a:t>
            </a:r>
            <a:r>
              <a:rPr lang="en-US" sz="2000" b="1" dirty="0" err="1" smtClean="0">
                <a:solidFill>
                  <a:schemeClr val="bg1"/>
                </a:solidFill>
              </a:rPr>
              <a:t>Mn</a:t>
            </a:r>
            <a:r>
              <a:rPr lang="en-US" sz="2000" b="1" dirty="0" smtClean="0">
                <a:solidFill>
                  <a:schemeClr val="bg1"/>
                </a:solidFill>
              </a:rPr>
              <a:t> –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62</a:t>
            </a:r>
            <a:r>
              <a:rPr lang="en-US" sz="2000" b="1" dirty="0" err="1" smtClean="0">
                <a:solidFill>
                  <a:schemeClr val="bg1"/>
                </a:solidFill>
              </a:rPr>
              <a:t>Fe</a:t>
            </a:r>
            <a:r>
              <a:rPr lang="en-US" sz="2000" b="1" dirty="0" smtClean="0">
                <a:solidFill>
                  <a:schemeClr val="bg1"/>
                </a:solidFill>
              </a:rPr>
              <a:t> : 4 shifts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9" name="Picture 29" descr="C:\Documents and Settings\Ja\My Documents\pictures\isolde.JPG"/>
          <p:cNvPicPr>
            <a:picLocks noChangeAspect="1" noChangeArrowheads="1"/>
          </p:cNvPicPr>
          <p:nvPr/>
        </p:nvPicPr>
        <p:blipFill>
          <a:blip r:embed="rId2"/>
          <a:srcRect t="11729"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3</a:t>
            </a:fld>
            <a:endParaRPr lang="en-GB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 rot="516084">
            <a:off x="323850" y="4329113"/>
            <a:ext cx="304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 rot="555639">
            <a:off x="228600" y="43116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solidFill>
                  <a:schemeClr val="tx1"/>
                </a:solidFill>
              </a:rPr>
              <a:t>1.4</a:t>
            </a:r>
            <a:endParaRPr lang="en-GB" sz="1600" b="1">
              <a:solidFill>
                <a:schemeClr val="tx1"/>
              </a:solidFill>
            </a:endParaRPr>
          </a:p>
        </p:txBody>
      </p:sp>
      <p:sp>
        <p:nvSpPr>
          <p:cNvPr id="5152" name="Freeform 32"/>
          <p:cNvSpPr>
            <a:spLocks/>
          </p:cNvSpPr>
          <p:nvPr/>
        </p:nvSpPr>
        <p:spPr bwMode="auto">
          <a:xfrm>
            <a:off x="2249488" y="3367088"/>
            <a:ext cx="2293937" cy="1466850"/>
          </a:xfrm>
          <a:custGeom>
            <a:avLst/>
            <a:gdLst/>
            <a:ahLst/>
            <a:cxnLst>
              <a:cxn ang="0">
                <a:pos x="0" y="924"/>
              </a:cxn>
              <a:cxn ang="0">
                <a:pos x="94" y="437"/>
              </a:cxn>
              <a:cxn ang="0">
                <a:pos x="192" y="293"/>
              </a:cxn>
              <a:cxn ang="0">
                <a:pos x="920" y="147"/>
              </a:cxn>
              <a:cxn ang="0">
                <a:pos x="1180" y="18"/>
              </a:cxn>
              <a:cxn ang="0">
                <a:pos x="1445" y="37"/>
              </a:cxn>
            </a:cxnLst>
            <a:rect l="0" t="0" r="r" b="b"/>
            <a:pathLst>
              <a:path w="1445" h="924">
                <a:moveTo>
                  <a:pt x="0" y="924"/>
                </a:moveTo>
                <a:cubicBezTo>
                  <a:pt x="15" y="843"/>
                  <a:pt x="62" y="542"/>
                  <a:pt x="94" y="437"/>
                </a:cubicBezTo>
                <a:cubicBezTo>
                  <a:pt x="126" y="332"/>
                  <a:pt x="54" y="341"/>
                  <a:pt x="192" y="293"/>
                </a:cubicBezTo>
                <a:cubicBezTo>
                  <a:pt x="330" y="245"/>
                  <a:pt x="755" y="193"/>
                  <a:pt x="920" y="147"/>
                </a:cubicBezTo>
                <a:cubicBezTo>
                  <a:pt x="1085" y="101"/>
                  <a:pt x="1093" y="36"/>
                  <a:pt x="1180" y="18"/>
                </a:cubicBezTo>
                <a:cubicBezTo>
                  <a:pt x="1267" y="0"/>
                  <a:pt x="1390" y="33"/>
                  <a:pt x="1445" y="37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000496" y="3000372"/>
            <a:ext cx="1143008" cy="114300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9" idx="0"/>
          </p:cNvCxnSpPr>
          <p:nvPr/>
        </p:nvCxnSpPr>
        <p:spPr>
          <a:xfrm rot="16200000" flipV="1">
            <a:off x="3536149" y="1964521"/>
            <a:ext cx="1500198" cy="5715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85852" y="214290"/>
            <a:ext cx="2989729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1/ TRAPPING in </a:t>
            </a:r>
            <a:r>
              <a:rPr lang="en-US" b="1" dirty="0" err="1" smtClean="0"/>
              <a:t>REXTRAP</a:t>
            </a:r>
            <a:endParaRPr lang="en-US" b="1" dirty="0" smtClean="0"/>
          </a:p>
          <a:p>
            <a:r>
              <a:rPr lang="en-US" b="1" dirty="0" smtClean="0"/>
              <a:t>2/ CHARGE BREEDING in </a:t>
            </a:r>
            <a:r>
              <a:rPr lang="en-US" b="1" dirty="0" err="1" smtClean="0"/>
              <a:t>EBIS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20-200 ms (</a:t>
            </a:r>
            <a:r>
              <a:rPr lang="en-US" b="1" dirty="0" err="1" smtClean="0"/>
              <a:t>A</a:t>
            </a:r>
            <a:r>
              <a:rPr lang="en-US" b="1" dirty="0" err="1" smtClean="0">
                <a:sym typeface="Symbol"/>
              </a:rPr>
              <a:t></a:t>
            </a:r>
            <a:r>
              <a:rPr lang="en-US" b="1" dirty="0" err="1" smtClean="0"/>
              <a:t>30</a:t>
            </a:r>
            <a:r>
              <a:rPr lang="en-US" b="1" dirty="0" smtClean="0"/>
              <a:t>-120)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742874"/>
            <a:ext cx="8429684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Test </a:t>
            </a:r>
            <a:r>
              <a:rPr lang="en-US" sz="2000" b="1" dirty="0" err="1" smtClean="0">
                <a:solidFill>
                  <a:schemeClr val="bg1"/>
                </a:solidFill>
              </a:rPr>
              <a:t>beamtime</a:t>
            </a:r>
            <a:r>
              <a:rPr lang="en-US" sz="2000" b="1" dirty="0" smtClean="0">
                <a:solidFill>
                  <a:schemeClr val="bg1"/>
                </a:solidFill>
              </a:rPr>
              <a:t> :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62</a:t>
            </a:r>
            <a:r>
              <a:rPr lang="en-US" sz="2000" b="1" dirty="0" err="1" smtClean="0">
                <a:solidFill>
                  <a:schemeClr val="bg1"/>
                </a:solidFill>
              </a:rPr>
              <a:t>Mn</a:t>
            </a:r>
            <a:r>
              <a:rPr lang="en-US" sz="2000" b="1" dirty="0" smtClean="0">
                <a:solidFill>
                  <a:schemeClr val="bg1"/>
                </a:solidFill>
              </a:rPr>
              <a:t> – </a:t>
            </a:r>
            <a:r>
              <a:rPr lang="en-US" sz="2000" b="1" baseline="30000" dirty="0" err="1" smtClean="0">
                <a:solidFill>
                  <a:schemeClr val="bg1"/>
                </a:solidFill>
              </a:rPr>
              <a:t>62</a:t>
            </a:r>
            <a:r>
              <a:rPr lang="en-US" sz="2000" b="1" dirty="0" err="1" smtClean="0">
                <a:solidFill>
                  <a:schemeClr val="bg1"/>
                </a:solidFill>
              </a:rPr>
              <a:t>Fe</a:t>
            </a:r>
            <a:r>
              <a:rPr lang="en-US" sz="2000" b="1" dirty="0" smtClean="0">
                <a:solidFill>
                  <a:schemeClr val="bg1"/>
                </a:solidFill>
              </a:rPr>
              <a:t> : 4 shifts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142984"/>
            <a:ext cx="6671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Yield </a:t>
            </a: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</a:t>
            </a:r>
            <a:r>
              <a:rPr lang="en-US" b="1" dirty="0" err="1" smtClean="0">
                <a:sym typeface="Symbol"/>
              </a:rPr>
              <a:t>7.0E5</a:t>
            </a:r>
            <a:r>
              <a:rPr lang="en-US" b="1" dirty="0" smtClean="0">
                <a:sym typeface="Symbol"/>
              </a:rPr>
              <a:t>/</a:t>
            </a:r>
            <a:r>
              <a:rPr lang="en-US" b="1" dirty="0" err="1" smtClean="0">
                <a:latin typeface="Symbol" pitchFamily="18" charset="2"/>
                <a:sym typeface="Symbol"/>
              </a:rPr>
              <a:t>m</a:t>
            </a:r>
            <a:r>
              <a:rPr lang="en-US" b="1" dirty="0" err="1" smtClean="0">
                <a:sym typeface="Symbol"/>
              </a:rPr>
              <a:t>C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UC</a:t>
            </a:r>
            <a:r>
              <a:rPr lang="en-US" b="1" baseline="-25000" dirty="0" err="1" smtClean="0">
                <a:sym typeface="Symbol"/>
              </a:rPr>
              <a:t>x</a:t>
            </a:r>
            <a:r>
              <a:rPr lang="en-US" b="1" dirty="0" smtClean="0">
                <a:sym typeface="Symbol"/>
              </a:rPr>
              <a:t> target + </a:t>
            </a:r>
            <a:r>
              <a:rPr lang="en-US" b="1" dirty="0" err="1" smtClean="0">
                <a:sym typeface="Symbol"/>
              </a:rPr>
              <a:t>RILIS</a:t>
            </a:r>
            <a:r>
              <a:rPr lang="en-US" b="1" dirty="0" smtClean="0">
                <a:sym typeface="Symbol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Ga</a:t>
            </a:r>
            <a:r>
              <a:rPr lang="en-US" b="1" dirty="0" smtClean="0">
                <a:sym typeface="Symbol"/>
              </a:rPr>
              <a:t> (</a:t>
            </a:r>
            <a:r>
              <a:rPr lang="en-US" b="1" dirty="0" err="1" smtClean="0">
                <a:sym typeface="Symbol"/>
              </a:rPr>
              <a:t>T</a:t>
            </a:r>
            <a:r>
              <a:rPr lang="en-US" b="1" baseline="-25000" dirty="0" err="1" smtClean="0">
                <a:sym typeface="Symbol"/>
              </a:rPr>
              <a:t>1</a:t>
            </a:r>
            <a:r>
              <a:rPr lang="en-US" b="1" baseline="-25000" dirty="0" smtClean="0">
                <a:sym typeface="Symbol"/>
              </a:rPr>
              <a:t>/2</a:t>
            </a:r>
            <a:r>
              <a:rPr lang="en-US" b="1" dirty="0" smtClean="0">
                <a:sym typeface="Symbol"/>
              </a:rPr>
              <a:t>=116 ms) contamination minimal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ym typeface="Symbol"/>
              </a:rPr>
              <a:t>Half life </a:t>
            </a:r>
            <a:r>
              <a:rPr lang="en-US" b="1" baseline="30000" dirty="0" err="1" smtClean="0">
                <a:sym typeface="Symbol"/>
              </a:rPr>
              <a:t>62</a:t>
            </a:r>
            <a:r>
              <a:rPr lang="en-US" b="1" dirty="0" err="1" smtClean="0">
                <a:sym typeface="Symbol"/>
              </a:rPr>
              <a:t>Mn</a:t>
            </a:r>
            <a:r>
              <a:rPr lang="en-US" b="1" dirty="0" smtClean="0">
                <a:sym typeface="Symbol"/>
              </a:rPr>
              <a:t> = 0.671(5) s </a:t>
            </a:r>
            <a:r>
              <a:rPr lang="en-US" sz="1400" dirty="0" smtClean="0">
                <a:sym typeface="Symbol"/>
              </a:rPr>
              <a:t>[1] </a:t>
            </a:r>
            <a:r>
              <a:rPr lang="en-US" b="1" dirty="0" smtClean="0">
                <a:sym typeface="Symbol"/>
              </a:rPr>
              <a:t>+ possible isomeric state of 92(13) ms</a:t>
            </a:r>
            <a:endParaRPr lang="en-US" sz="2400" b="1" dirty="0" smtClean="0">
              <a:sym typeface="Symbol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71604" y="271462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baseline="0" dirty="0" smtClean="0"/>
                        <a:t> [*]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 content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Analytical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Simulation [**]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400 ms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46%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29%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43042" y="4714884"/>
            <a:ext cx="48631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[*]  T = Trapping time = Charge breeding time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[**] From F.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Ohlsson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MSc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thesis, Chalmers University 2007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[1] M.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Hannawald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PhD Thesis,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Universitat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Mainz 1999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e-Ni-Zn-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003388" cy="540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30904" y="571501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12" name="Rectangle 11"/>
          <p:cNvSpPr/>
          <p:nvPr/>
        </p:nvSpPr>
        <p:spPr>
          <a:xfrm>
            <a:off x="2500298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54447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72066" y="2000240"/>
            <a:ext cx="4071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Increased collectivity for Z&gt;28 and 38&lt;N&lt;44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28596" y="0"/>
            <a:ext cx="357190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Nuclear Structure Interest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e-Ni-Zn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003387" cy="54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0904" y="571501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8" name="Rectangle 7"/>
          <p:cNvSpPr/>
          <p:nvPr/>
        </p:nvSpPr>
        <p:spPr>
          <a:xfrm>
            <a:off x="2500298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54447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072066" y="2000240"/>
            <a:ext cx="397551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Increased collectivity for Z&gt;28 </a:t>
            </a:r>
          </a:p>
          <a:p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38&lt;N&lt;44</a:t>
            </a:r>
          </a:p>
          <a:p>
            <a:endParaRPr lang="en-US" sz="2400" dirty="0" smtClean="0"/>
          </a:p>
          <a:p>
            <a:r>
              <a:rPr lang="en-US" sz="2400" dirty="0" smtClean="0"/>
              <a:t>ALSO for Z&lt;28, ex. Z=26 (Iron)</a:t>
            </a:r>
          </a:p>
          <a:p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36&lt;N&lt; ??</a:t>
            </a:r>
          </a:p>
          <a:p>
            <a:endParaRPr lang="en-US" sz="2400" dirty="0" smtClean="0"/>
          </a:p>
        </p:txBody>
      </p:sp>
      <p:sp>
        <p:nvSpPr>
          <p:cNvPr id="14" name="Oval 13"/>
          <p:cNvSpPr/>
          <p:nvPr/>
        </p:nvSpPr>
        <p:spPr>
          <a:xfrm>
            <a:off x="2626774" y="3863980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28596" y="0"/>
            <a:ext cx="357190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Nuclear Structure Interest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4961" r="25496"/>
          <a:stretch>
            <a:fillRect/>
          </a:stretch>
        </p:blipFill>
        <p:spPr bwMode="auto">
          <a:xfrm>
            <a:off x="5286380" y="1225151"/>
            <a:ext cx="3714776" cy="273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786314" y="4011233"/>
            <a:ext cx="410849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2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1</a:t>
            </a:r>
            <a:r>
              <a:rPr lang="en-US" baseline="-25000" dirty="0" smtClean="0"/>
              <a:t>/2</a:t>
            </a:r>
            <a:r>
              <a:rPr lang="en-US" dirty="0" smtClean="0"/>
              <a:t>=9.5(20)</a:t>
            </a:r>
            <a:r>
              <a:rPr lang="en-US" dirty="0" err="1" smtClean="0"/>
              <a:t>ps</a:t>
            </a:r>
            <a:endParaRPr lang="en-US" dirty="0" smtClean="0"/>
          </a:p>
          <a:p>
            <a:pPr algn="r"/>
            <a:r>
              <a:rPr lang="en-US" dirty="0" smtClean="0"/>
              <a:t>B(</a:t>
            </a:r>
            <a:r>
              <a:rPr lang="en-US" dirty="0" err="1" smtClean="0"/>
              <a:t>E2</a:t>
            </a:r>
            <a:r>
              <a:rPr lang="en-US" dirty="0" smtClean="0"/>
              <a:t>)=8(2) </a:t>
            </a:r>
            <a:r>
              <a:rPr lang="en-US" dirty="0" err="1" smtClean="0"/>
              <a:t>W.u</a:t>
            </a:r>
            <a:r>
              <a:rPr lang="en-US" dirty="0" smtClean="0"/>
              <a:t>.</a:t>
            </a:r>
          </a:p>
          <a:p>
            <a:pPr algn="r"/>
            <a:endParaRPr lang="en-US" dirty="0"/>
          </a:p>
          <a:p>
            <a:pPr algn="r"/>
            <a:r>
              <a:rPr lang="en-US" dirty="0" smtClean="0"/>
              <a:t>Lifetime measurements at </a:t>
            </a:r>
            <a:r>
              <a:rPr lang="en-US" dirty="0" err="1" smtClean="0"/>
              <a:t>Legnaro</a:t>
            </a:r>
            <a:r>
              <a:rPr lang="en-US" dirty="0" smtClean="0"/>
              <a:t>,</a:t>
            </a:r>
          </a:p>
          <a:p>
            <a:pPr algn="r"/>
            <a:r>
              <a:rPr lang="en-US" sz="1400" dirty="0" smtClean="0"/>
              <a:t>Picture from presentation by</a:t>
            </a:r>
          </a:p>
          <a:p>
            <a:pPr marL="342900" indent="-342900" algn="r"/>
            <a:r>
              <a:rPr lang="en-US" sz="1400" dirty="0" smtClean="0"/>
              <a:t>A. </a:t>
            </a:r>
            <a:r>
              <a:rPr lang="en-US" sz="1400" dirty="0" err="1" smtClean="0"/>
              <a:t>Gadea</a:t>
            </a:r>
            <a:r>
              <a:rPr lang="en-US" sz="1400" dirty="0" smtClean="0"/>
              <a:t>, Conference on Trends in Nuclear Structure, </a:t>
            </a:r>
          </a:p>
          <a:p>
            <a:pPr marL="342900" indent="-342900" algn="r"/>
            <a:r>
              <a:rPr lang="en-US" sz="1400" dirty="0" err="1" smtClean="0"/>
              <a:t>Zakopane</a:t>
            </a:r>
            <a:r>
              <a:rPr lang="en-US" sz="1400" dirty="0" smtClean="0"/>
              <a:t> 4-10 </a:t>
            </a:r>
            <a:r>
              <a:rPr lang="en-US" sz="1400" dirty="0" err="1" smtClean="0"/>
              <a:t>sept</a:t>
            </a:r>
            <a:r>
              <a:rPr lang="en-US" sz="1400" dirty="0" smtClean="0"/>
              <a:t>. 2006</a:t>
            </a:r>
            <a:endParaRPr lang="en-US" sz="1400" dirty="0"/>
          </a:p>
        </p:txBody>
      </p:sp>
      <p:pic>
        <p:nvPicPr>
          <p:cNvPr id="8" name="Picture 7" descr="Fe-Ni-Z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642918"/>
            <a:ext cx="4003387" cy="54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0904" y="571501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2500298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54447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626774" y="3863142"/>
            <a:ext cx="104400" cy="104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28596" y="0"/>
            <a:ext cx="357190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Nuclear Structure Interest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e-Ni-Zn-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003387" cy="5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0904" y="571501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2500298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54447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000628" y="1643050"/>
            <a:ext cx="41434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Calculations from </a:t>
            </a:r>
            <a:r>
              <a:rPr lang="en-US" dirty="0" err="1" smtClean="0"/>
              <a:t>Caurier</a:t>
            </a:r>
            <a:r>
              <a:rPr lang="en-US" dirty="0" smtClean="0"/>
              <a:t> et al.</a:t>
            </a:r>
          </a:p>
          <a:p>
            <a:r>
              <a:rPr lang="en-US" sz="1600" dirty="0" err="1" smtClean="0"/>
              <a:t>EPJA</a:t>
            </a:r>
            <a:r>
              <a:rPr lang="en-US" sz="1600" dirty="0" smtClean="0"/>
              <a:t>, 15, 145-150 (2002)</a:t>
            </a:r>
          </a:p>
          <a:p>
            <a:endParaRPr lang="en-US" sz="2400" dirty="0" smtClean="0"/>
          </a:p>
          <a:p>
            <a:r>
              <a:rPr lang="en-US" dirty="0" err="1" smtClean="0"/>
              <a:t>pf</a:t>
            </a:r>
            <a:r>
              <a:rPr lang="en-US" dirty="0" smtClean="0"/>
              <a:t>-shell (</a:t>
            </a:r>
            <a:r>
              <a:rPr lang="en-US" dirty="0" err="1" smtClean="0"/>
              <a:t>KB3G</a:t>
            </a:r>
            <a:r>
              <a:rPr lang="en-US" dirty="0" smtClean="0"/>
              <a:t> interaction )</a:t>
            </a:r>
          </a:p>
        </p:txBody>
      </p:sp>
      <p:sp>
        <p:nvSpPr>
          <p:cNvPr id="13" name="Oval 12"/>
          <p:cNvSpPr/>
          <p:nvPr/>
        </p:nvSpPr>
        <p:spPr>
          <a:xfrm>
            <a:off x="4857751" y="264318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28596" y="0"/>
            <a:ext cx="357190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Nuclear Structure Interest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e-Ni-Zn-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003387" cy="5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0904" y="571501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2500298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54447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00628" y="1643050"/>
            <a:ext cx="41434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Calculations from </a:t>
            </a:r>
            <a:r>
              <a:rPr lang="en-US" dirty="0" err="1" smtClean="0"/>
              <a:t>Caurier</a:t>
            </a:r>
            <a:r>
              <a:rPr lang="en-US" dirty="0" smtClean="0"/>
              <a:t> et al.</a:t>
            </a:r>
          </a:p>
          <a:p>
            <a:r>
              <a:rPr lang="en-US" sz="1600" dirty="0" err="1" smtClean="0"/>
              <a:t>EPJA</a:t>
            </a:r>
            <a:r>
              <a:rPr lang="en-US" sz="1600" dirty="0" smtClean="0"/>
              <a:t>, 15, 145-150 (2002)</a:t>
            </a:r>
          </a:p>
          <a:p>
            <a:endParaRPr lang="en-US" sz="2400" dirty="0" smtClean="0"/>
          </a:p>
          <a:p>
            <a:r>
              <a:rPr lang="en-US" dirty="0" err="1" smtClean="0"/>
              <a:t>pf</a:t>
            </a:r>
            <a:r>
              <a:rPr lang="en-US" dirty="0" smtClean="0"/>
              <a:t>-shell (</a:t>
            </a:r>
            <a:r>
              <a:rPr lang="en-US" dirty="0" err="1" smtClean="0"/>
              <a:t>KB3G</a:t>
            </a:r>
            <a:r>
              <a:rPr lang="en-US" dirty="0" smtClean="0"/>
              <a:t> interaction )</a:t>
            </a:r>
          </a:p>
          <a:p>
            <a:r>
              <a:rPr lang="en-US" dirty="0" err="1" smtClean="0"/>
              <a:t>pfgd</a:t>
            </a:r>
            <a:r>
              <a:rPr lang="en-US" dirty="0" smtClean="0"/>
              <a:t> (</a:t>
            </a:r>
            <a:r>
              <a:rPr lang="en-US" baseline="30000" dirty="0" err="1" smtClean="0"/>
              <a:t>52</a:t>
            </a:r>
            <a:r>
              <a:rPr lang="en-US" dirty="0" err="1" smtClean="0"/>
              <a:t>Ca</a:t>
            </a:r>
            <a:r>
              <a:rPr lang="en-US" dirty="0" smtClean="0"/>
              <a:t> core)</a:t>
            </a:r>
          </a:p>
          <a:p>
            <a:endParaRPr lang="en-US" dirty="0" smtClean="0"/>
          </a:p>
          <a:p>
            <a:r>
              <a:rPr lang="en-US" dirty="0" smtClean="0"/>
              <a:t>How do the </a:t>
            </a:r>
            <a:r>
              <a:rPr lang="en-US" dirty="0" err="1" smtClean="0"/>
              <a:t>1g</a:t>
            </a:r>
            <a:r>
              <a:rPr lang="en-US" baseline="-25000" dirty="0" err="1" smtClean="0"/>
              <a:t>9</a:t>
            </a:r>
            <a:r>
              <a:rPr lang="en-US" baseline="-25000" dirty="0" smtClean="0"/>
              <a:t>/2</a:t>
            </a:r>
            <a:r>
              <a:rPr lang="en-US" dirty="0" smtClean="0"/>
              <a:t> and possibly </a:t>
            </a:r>
            <a:r>
              <a:rPr lang="en-US" dirty="0" err="1" smtClean="0"/>
              <a:t>2d</a:t>
            </a:r>
            <a:r>
              <a:rPr lang="en-US" baseline="-25000" dirty="0" err="1" smtClean="0"/>
              <a:t>5</a:t>
            </a:r>
            <a:r>
              <a:rPr lang="en-US" baseline="-25000" dirty="0" smtClean="0"/>
              <a:t>/2</a:t>
            </a:r>
            <a:r>
              <a:rPr lang="en-US" dirty="0" smtClean="0"/>
              <a:t> neutron </a:t>
            </a:r>
            <a:r>
              <a:rPr lang="en-US" dirty="0" err="1" smtClean="0"/>
              <a:t>orbitals</a:t>
            </a:r>
            <a:r>
              <a:rPr lang="en-US" dirty="0" smtClean="0"/>
              <a:t> influence the </a:t>
            </a:r>
            <a:r>
              <a:rPr lang="en-US" dirty="0" err="1" smtClean="0"/>
              <a:t>quadrupole</a:t>
            </a:r>
            <a:r>
              <a:rPr lang="en-US" dirty="0" smtClean="0"/>
              <a:t> collectivity below Z=28 ?</a:t>
            </a:r>
          </a:p>
        </p:txBody>
      </p:sp>
      <p:sp>
        <p:nvSpPr>
          <p:cNvPr id="15" name="Oval 14"/>
          <p:cNvSpPr/>
          <p:nvPr/>
        </p:nvSpPr>
        <p:spPr>
          <a:xfrm>
            <a:off x="4857752" y="264318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57752" y="2928934"/>
            <a:ext cx="142876" cy="14287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28596" y="0"/>
            <a:ext cx="357190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Nuclear Structure Interest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e-Ni-Zn-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003387" cy="5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0904" y="571501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2500298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54447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00628" y="1643050"/>
            <a:ext cx="41434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Calculations from </a:t>
            </a:r>
            <a:r>
              <a:rPr lang="en-US" dirty="0" err="1" smtClean="0"/>
              <a:t>Caurier</a:t>
            </a:r>
            <a:r>
              <a:rPr lang="en-US" dirty="0" smtClean="0"/>
              <a:t> et al.</a:t>
            </a:r>
          </a:p>
          <a:p>
            <a:r>
              <a:rPr lang="en-US" sz="1600" dirty="0" err="1" smtClean="0"/>
              <a:t>EPJA</a:t>
            </a:r>
            <a:r>
              <a:rPr lang="en-US" sz="1600" dirty="0" smtClean="0"/>
              <a:t>, 15, 145-150 (2002)</a:t>
            </a:r>
          </a:p>
          <a:p>
            <a:endParaRPr lang="en-US" sz="2400" dirty="0" smtClean="0"/>
          </a:p>
          <a:p>
            <a:r>
              <a:rPr lang="en-US" dirty="0" err="1" smtClean="0"/>
              <a:t>pf</a:t>
            </a:r>
            <a:r>
              <a:rPr lang="en-US" dirty="0" smtClean="0"/>
              <a:t>-shell (</a:t>
            </a:r>
            <a:r>
              <a:rPr lang="en-US" dirty="0" err="1" smtClean="0"/>
              <a:t>KB3G</a:t>
            </a:r>
            <a:r>
              <a:rPr lang="en-US" dirty="0" smtClean="0"/>
              <a:t> interaction )</a:t>
            </a:r>
          </a:p>
          <a:p>
            <a:r>
              <a:rPr lang="en-US" dirty="0" err="1" smtClean="0"/>
              <a:t>pfgd</a:t>
            </a:r>
            <a:r>
              <a:rPr lang="en-US" dirty="0" smtClean="0"/>
              <a:t> (</a:t>
            </a:r>
            <a:r>
              <a:rPr lang="en-US" baseline="30000" dirty="0" err="1" smtClean="0"/>
              <a:t>52</a:t>
            </a:r>
            <a:r>
              <a:rPr lang="en-US" dirty="0" err="1" smtClean="0"/>
              <a:t>Ca</a:t>
            </a:r>
            <a:r>
              <a:rPr lang="en-US" dirty="0" smtClean="0"/>
              <a:t> core)</a:t>
            </a:r>
          </a:p>
          <a:p>
            <a:endParaRPr lang="en-US" dirty="0" smtClean="0"/>
          </a:p>
          <a:p>
            <a:r>
              <a:rPr lang="en-US" dirty="0" smtClean="0"/>
              <a:t>How do the </a:t>
            </a:r>
            <a:r>
              <a:rPr lang="en-US" dirty="0" err="1" smtClean="0"/>
              <a:t>1g</a:t>
            </a:r>
            <a:r>
              <a:rPr lang="en-US" baseline="-25000" dirty="0" err="1" smtClean="0"/>
              <a:t>9</a:t>
            </a:r>
            <a:r>
              <a:rPr lang="en-US" baseline="-25000" dirty="0" smtClean="0"/>
              <a:t>/2</a:t>
            </a:r>
            <a:r>
              <a:rPr lang="en-US" dirty="0" smtClean="0"/>
              <a:t> and possibly </a:t>
            </a:r>
            <a:r>
              <a:rPr lang="en-US" dirty="0" err="1" smtClean="0"/>
              <a:t>2d</a:t>
            </a:r>
            <a:r>
              <a:rPr lang="en-US" baseline="-25000" dirty="0" err="1" smtClean="0"/>
              <a:t>5</a:t>
            </a:r>
            <a:r>
              <a:rPr lang="en-US" baseline="-25000" dirty="0" smtClean="0"/>
              <a:t>/2</a:t>
            </a:r>
            <a:r>
              <a:rPr lang="en-US" dirty="0" smtClean="0"/>
              <a:t> neutron </a:t>
            </a:r>
            <a:r>
              <a:rPr lang="en-US" dirty="0" err="1" smtClean="0"/>
              <a:t>orbitals</a:t>
            </a:r>
            <a:r>
              <a:rPr lang="en-US" dirty="0" smtClean="0"/>
              <a:t> influence the </a:t>
            </a:r>
            <a:r>
              <a:rPr lang="en-US" dirty="0" err="1" smtClean="0"/>
              <a:t>quadrupole</a:t>
            </a:r>
            <a:r>
              <a:rPr lang="en-US" dirty="0" smtClean="0"/>
              <a:t> collectivity below Z=28 ?</a:t>
            </a:r>
          </a:p>
        </p:txBody>
      </p:sp>
      <p:sp>
        <p:nvSpPr>
          <p:cNvPr id="15" name="Oval 14"/>
          <p:cNvSpPr/>
          <p:nvPr/>
        </p:nvSpPr>
        <p:spPr>
          <a:xfrm>
            <a:off x="4857752" y="264318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57752" y="2928934"/>
            <a:ext cx="142876" cy="14287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86182" y="5143512"/>
            <a:ext cx="5142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rgbClr val="FF0000"/>
                </a:solidFill>
              </a:rPr>
              <a:t>(Re-)</a:t>
            </a:r>
            <a:r>
              <a:rPr lang="en-US" sz="2000" b="1" u="sng" dirty="0" smtClean="0">
                <a:solidFill>
                  <a:srgbClr val="FF0000"/>
                </a:solidFill>
              </a:rPr>
              <a:t>measure the </a:t>
            </a:r>
            <a:r>
              <a:rPr lang="en-US" sz="1600" b="1" u="sng" dirty="0" smtClean="0">
                <a:solidFill>
                  <a:srgbClr val="FF0000"/>
                </a:solidFill>
              </a:rPr>
              <a:t>(unpublished) </a:t>
            </a:r>
            <a:r>
              <a:rPr lang="en-US" sz="2000" b="1" u="sng" dirty="0" smtClean="0">
                <a:solidFill>
                  <a:srgbClr val="FF0000"/>
                </a:solidFill>
              </a:rPr>
              <a:t>B(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E2</a:t>
            </a:r>
            <a:r>
              <a:rPr lang="en-US" sz="2000" b="1" u="sng" dirty="0" smtClean="0">
                <a:solidFill>
                  <a:srgbClr val="FF0000"/>
                </a:solidFill>
              </a:rPr>
              <a:t>) value in </a:t>
            </a:r>
            <a:r>
              <a:rPr lang="en-US" sz="2000" b="1" u="sng" baseline="30000" dirty="0" err="1" smtClean="0">
                <a:solidFill>
                  <a:srgbClr val="FF0000"/>
                </a:solidFill>
              </a:rPr>
              <a:t>62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Fe</a:t>
            </a:r>
            <a:endParaRPr lang="en-US" sz="2000" b="1" u="sng" dirty="0" smtClean="0">
              <a:solidFill>
                <a:srgbClr val="FF0000"/>
              </a:solidFill>
            </a:endParaRPr>
          </a:p>
          <a:p>
            <a:endParaRPr lang="en-US" sz="1600" b="1" u="sng" dirty="0"/>
          </a:p>
        </p:txBody>
      </p:sp>
      <p:sp>
        <p:nvSpPr>
          <p:cNvPr id="12" name="Rectangle 11"/>
          <p:cNvSpPr/>
          <p:nvPr/>
        </p:nvSpPr>
        <p:spPr>
          <a:xfrm>
            <a:off x="2143108" y="824181"/>
            <a:ext cx="45719" cy="4714908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28596" y="0"/>
            <a:ext cx="357190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Nuclear Structure Interest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57752" y="5357826"/>
            <a:ext cx="401257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Sensitivity to </a:t>
            </a:r>
            <a:r>
              <a:rPr lang="en-US" sz="2000" b="1" dirty="0" err="1" smtClean="0">
                <a:solidFill>
                  <a:srgbClr val="FF0000"/>
                </a:solidFill>
              </a:rPr>
              <a:t>quadrupole</a:t>
            </a:r>
            <a:r>
              <a:rPr lang="en-US" sz="2000" b="1" dirty="0" smtClean="0">
                <a:solidFill>
                  <a:srgbClr val="FF0000"/>
                </a:solidFill>
              </a:rPr>
              <a:t> moment : 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1600" b="1" dirty="0" smtClean="0"/>
              <a:t>Target and beam detection in CD detector</a:t>
            </a:r>
          </a:p>
          <a:p>
            <a:pPr>
              <a:buFontTx/>
              <a:buChar char="-"/>
            </a:pPr>
            <a:r>
              <a:rPr lang="en-US" sz="1600" b="1" dirty="0" smtClean="0"/>
              <a:t>Combination with lifetime measurements</a:t>
            </a:r>
            <a:endParaRPr lang="en-US" sz="2000" b="1" dirty="0" smtClean="0"/>
          </a:p>
          <a:p>
            <a:endParaRPr lang="en-US" sz="1600" b="1" u="sng" dirty="0"/>
          </a:p>
        </p:txBody>
      </p:sp>
      <p:pic>
        <p:nvPicPr>
          <p:cNvPr id="25" name="Picture 24" descr="DiffCS62Fe-on-109Ag-2p9MeVA-574e2b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98" y="767261"/>
            <a:ext cx="3515836" cy="2286016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360451" y="857232"/>
            <a:ext cx="857256" cy="185121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70610" y="857232"/>
            <a:ext cx="1143008" cy="185121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 descr="62fe-on-109ag-2p9MeVA-4mgcm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714356"/>
            <a:ext cx="3929090" cy="2664861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 rot="794771">
            <a:off x="5167408" y="1415959"/>
            <a:ext cx="3071834" cy="56532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286380" y="2357430"/>
            <a:ext cx="3071834" cy="565326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 descr="Qsensitivity-CM1-CM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3714752"/>
            <a:ext cx="2920561" cy="1895066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044724" y="5500702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0.0 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643174" y="5500702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+0.38</a:t>
            </a:r>
            <a:endParaRPr lang="en-US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403858" y="5500702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-0.38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928794" y="5786454"/>
            <a:ext cx="2092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Quadrupole</a:t>
            </a:r>
            <a:r>
              <a:rPr lang="en-US" sz="1400" b="1" dirty="0" smtClean="0"/>
              <a:t> moment [</a:t>
            </a:r>
            <a:r>
              <a:rPr lang="en-US" sz="1400" b="1" dirty="0" err="1" smtClean="0"/>
              <a:t>eb</a:t>
            </a:r>
            <a:r>
              <a:rPr lang="en-US" sz="1400" b="1" dirty="0" smtClean="0"/>
              <a:t>]</a:t>
            </a:r>
            <a:endParaRPr lang="en-US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42910" y="3791331"/>
            <a:ext cx="430887" cy="178080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b="1" dirty="0" smtClean="0"/>
              <a:t>Fe/Target excitation</a:t>
            </a:r>
            <a:endParaRPr lang="en-US" sz="1600" b="1" dirty="0"/>
          </a:p>
        </p:txBody>
      </p:sp>
      <p:sp>
        <p:nvSpPr>
          <p:cNvPr id="44" name="Rectangle 43"/>
          <p:cNvSpPr/>
          <p:nvPr/>
        </p:nvSpPr>
        <p:spPr>
          <a:xfrm>
            <a:off x="1714480" y="3857628"/>
            <a:ext cx="1071570" cy="142876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714480" y="4000504"/>
            <a:ext cx="1071570" cy="14287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429256" y="3929066"/>
            <a:ext cx="278999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Statistics in 4 shifts assuming :</a:t>
            </a:r>
          </a:p>
          <a:p>
            <a:r>
              <a:rPr lang="en-US" sz="1400" b="1" dirty="0" smtClean="0"/>
              <a:t>200 ms trapping and breeding time</a:t>
            </a:r>
          </a:p>
          <a:p>
            <a:r>
              <a:rPr lang="en-US" sz="1400" b="1" dirty="0" smtClean="0"/>
              <a:t>2 </a:t>
            </a:r>
            <a:r>
              <a:rPr lang="en-US" sz="1400" b="1" dirty="0" err="1" smtClean="0">
                <a:latin typeface="Symbol" pitchFamily="18" charset="2"/>
              </a:rPr>
              <a:t>m</a:t>
            </a:r>
            <a:r>
              <a:rPr lang="en-US" sz="1400" b="1" dirty="0" err="1" smtClean="0"/>
              <a:t>A</a:t>
            </a:r>
            <a:r>
              <a:rPr lang="en-US" sz="1400" b="1" dirty="0" smtClean="0"/>
              <a:t> proton beam</a:t>
            </a:r>
          </a:p>
          <a:p>
            <a:r>
              <a:rPr lang="en-US" sz="1400" b="1" dirty="0" smtClean="0"/>
              <a:t>4 mg/</a:t>
            </a:r>
            <a:r>
              <a:rPr lang="en-US" sz="1400" b="1" dirty="0" err="1" smtClean="0"/>
              <a:t>cm</a:t>
            </a:r>
            <a:r>
              <a:rPr lang="en-US" sz="1400" b="1" baseline="30000" dirty="0" err="1" smtClean="0"/>
              <a:t>2</a:t>
            </a:r>
            <a:r>
              <a:rPr lang="en-US" sz="1400" b="1" dirty="0" smtClean="0"/>
              <a:t> </a:t>
            </a:r>
            <a:r>
              <a:rPr lang="en-US" sz="1400" b="1" baseline="30000" dirty="0" err="1" smtClean="0"/>
              <a:t>109</a:t>
            </a:r>
            <a:r>
              <a:rPr lang="en-US" sz="1400" b="1" dirty="0" err="1" smtClean="0"/>
              <a:t>Ag</a:t>
            </a:r>
            <a:r>
              <a:rPr lang="en-US" sz="1400" b="1" dirty="0" smtClean="0"/>
              <a:t> target</a:t>
            </a:r>
          </a:p>
          <a:p>
            <a:endParaRPr lang="en-US" sz="1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42844" y="642918"/>
            <a:ext cx="430887" cy="229998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b="1" dirty="0" smtClean="0"/>
              <a:t>Diff Cross section [b/</a:t>
            </a:r>
            <a:r>
              <a:rPr lang="en-US" sz="1600" b="1" dirty="0" err="1" smtClean="0"/>
              <a:t>srad</a:t>
            </a:r>
            <a:r>
              <a:rPr lang="en-US" sz="1600" b="1" dirty="0" smtClean="0"/>
              <a:t>]</a:t>
            </a:r>
            <a:endParaRPr lang="en-US" sz="1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1428728" y="3000372"/>
            <a:ext cx="1654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CM scattering angle</a:t>
            </a:r>
            <a:endParaRPr lang="en-US" sz="1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143636" y="3286124"/>
            <a:ext cx="1399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 strip number</a:t>
            </a:r>
            <a:endParaRPr lang="en-US" sz="1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572000" y="1457737"/>
            <a:ext cx="430887" cy="125688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b="1" dirty="0" smtClean="0"/>
              <a:t>Energy [</a:t>
            </a:r>
            <a:r>
              <a:rPr lang="en-US" sz="1600" b="1" dirty="0" err="1" smtClean="0"/>
              <a:t>MeV</a:t>
            </a:r>
            <a:r>
              <a:rPr lang="en-US" sz="1600" b="1" dirty="0" smtClean="0"/>
              <a:t>]</a:t>
            </a:r>
            <a:endParaRPr lang="en-US" sz="16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28596" y="0"/>
            <a:ext cx="357190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Nuclear Structure Interest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29388" y="928670"/>
            <a:ext cx="19175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Simulated particle spectrum</a:t>
            </a:r>
          </a:p>
          <a:p>
            <a:pPr algn="r"/>
            <a:r>
              <a:rPr lang="en-US" sz="1100" dirty="0" smtClean="0"/>
              <a:t>2.9 </a:t>
            </a:r>
            <a:r>
              <a:rPr lang="en-US" sz="1100" dirty="0" err="1" smtClean="0"/>
              <a:t>MeV</a:t>
            </a:r>
            <a:r>
              <a:rPr lang="en-US" sz="1100" dirty="0" smtClean="0"/>
              <a:t>/u – 4.0 mg/</a:t>
            </a:r>
            <a:r>
              <a:rPr lang="en-US" sz="1100" dirty="0" err="1" smtClean="0"/>
              <a:t>cm</a:t>
            </a:r>
            <a:r>
              <a:rPr lang="en-US" sz="1100" baseline="30000" dirty="0" err="1" smtClean="0"/>
              <a:t>2</a:t>
            </a:r>
            <a:r>
              <a:rPr lang="en-US" sz="1100" dirty="0" smtClean="0"/>
              <a:t> </a:t>
            </a:r>
            <a:r>
              <a:rPr lang="en-US" sz="1100" baseline="30000" dirty="0" err="1" smtClean="0"/>
              <a:t>109</a:t>
            </a:r>
            <a:r>
              <a:rPr lang="en-US" sz="1100" dirty="0" err="1" smtClean="0"/>
              <a:t>Ag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Fe-Ni-Zn-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003387" cy="540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30904" y="571501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19" name="Rectangle 18"/>
          <p:cNvSpPr/>
          <p:nvPr/>
        </p:nvSpPr>
        <p:spPr>
          <a:xfrm>
            <a:off x="2500298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454447" y="78579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143108" y="824181"/>
            <a:ext cx="45719" cy="4714908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45707" y="5357826"/>
            <a:ext cx="401257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Sensitivity to </a:t>
            </a:r>
            <a:r>
              <a:rPr lang="en-US" sz="2000" b="1" dirty="0" err="1" smtClean="0">
                <a:solidFill>
                  <a:srgbClr val="FF0000"/>
                </a:solidFill>
              </a:rPr>
              <a:t>quadrupole</a:t>
            </a:r>
            <a:r>
              <a:rPr lang="en-US" sz="2000" b="1" dirty="0" smtClean="0">
                <a:solidFill>
                  <a:srgbClr val="FF0000"/>
                </a:solidFill>
              </a:rPr>
              <a:t> moment : 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1600" b="1" dirty="0" smtClean="0"/>
              <a:t>Target and beam detection in CD detector</a:t>
            </a:r>
          </a:p>
          <a:p>
            <a:pPr>
              <a:buFontTx/>
              <a:buChar char="-"/>
            </a:pPr>
            <a:r>
              <a:rPr lang="en-US" sz="1600" b="1" dirty="0" smtClean="0"/>
              <a:t>Combination with lifetime measurements</a:t>
            </a:r>
            <a:endParaRPr lang="en-US" sz="2000" b="1" dirty="0" smtClean="0"/>
          </a:p>
          <a:p>
            <a:endParaRPr lang="en-US" sz="1600" b="1" u="sng" dirty="0"/>
          </a:p>
        </p:txBody>
      </p:sp>
      <p:sp>
        <p:nvSpPr>
          <p:cNvPr id="12" name="Oval 11"/>
          <p:cNvSpPr/>
          <p:nvPr/>
        </p:nvSpPr>
        <p:spPr>
          <a:xfrm>
            <a:off x="2000232" y="5000636"/>
            <a:ext cx="357190" cy="571504"/>
          </a:xfrm>
          <a:prstGeom prst="ellipse">
            <a:avLst/>
          </a:prstGeom>
          <a:solidFill>
            <a:srgbClr val="C6D9F1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28596" y="0"/>
            <a:ext cx="357190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Nuclear Structure Interest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28662" y="1314378"/>
            <a:ext cx="7572428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CONCLUSION : RADIOACTIVE BEAM TIME REQUEST : </a:t>
            </a:r>
            <a:r>
              <a:rPr lang="en-US" sz="2000" b="1" dirty="0" smtClean="0">
                <a:solidFill>
                  <a:srgbClr val="FF0000"/>
                </a:solidFill>
              </a:rPr>
              <a:t>8 SHIFTS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2079018"/>
            <a:ext cx="5944128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4 shifts : 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1600" b="1" dirty="0" smtClean="0"/>
              <a:t> </a:t>
            </a:r>
            <a:r>
              <a:rPr lang="en-US" sz="1600" b="1" baseline="30000" dirty="0" err="1" smtClean="0"/>
              <a:t>61</a:t>
            </a:r>
            <a:r>
              <a:rPr lang="en-US" sz="1600" b="1" dirty="0" err="1" smtClean="0"/>
              <a:t>Mn</a:t>
            </a:r>
            <a:r>
              <a:rPr lang="en-US" sz="1600" b="1" dirty="0" smtClean="0"/>
              <a:t> </a:t>
            </a:r>
          </a:p>
          <a:p>
            <a:pPr>
              <a:buFontTx/>
              <a:buChar char="-"/>
            </a:pPr>
            <a:r>
              <a:rPr lang="en-US" sz="1600" b="1" dirty="0" smtClean="0"/>
              <a:t> 1 shift optimization Bragg chamber + </a:t>
            </a:r>
            <a:r>
              <a:rPr lang="en-US" sz="1600" b="1" dirty="0" err="1" smtClean="0"/>
              <a:t>dE</a:t>
            </a:r>
            <a:r>
              <a:rPr lang="en-US" sz="1600" b="1" dirty="0" smtClean="0"/>
              <a:t>-E</a:t>
            </a:r>
          </a:p>
          <a:p>
            <a:pPr>
              <a:buFontTx/>
              <a:buChar char="-"/>
            </a:pPr>
            <a:r>
              <a:rPr lang="en-US" sz="1600" b="1" dirty="0" smtClean="0"/>
              <a:t> 3 shifts characterizing the change in beam composition </a:t>
            </a:r>
          </a:p>
          <a:p>
            <a:r>
              <a:rPr lang="en-US" sz="1600" b="1" dirty="0" smtClean="0"/>
              <a:t>with different trapping/charge breeding times</a:t>
            </a:r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4 shifts : 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1600" b="1" dirty="0" smtClean="0"/>
              <a:t> </a:t>
            </a:r>
            <a:r>
              <a:rPr lang="en-US" sz="1600" b="1" baseline="30000" dirty="0" err="1" smtClean="0"/>
              <a:t>62</a:t>
            </a:r>
            <a:r>
              <a:rPr lang="en-US" sz="1600" b="1" dirty="0" err="1" smtClean="0"/>
              <a:t>Mn</a:t>
            </a:r>
            <a:endParaRPr lang="en-US" sz="1600" b="1" dirty="0" smtClean="0"/>
          </a:p>
          <a:p>
            <a:pPr>
              <a:buFontTx/>
              <a:buChar char="-"/>
            </a:pPr>
            <a:r>
              <a:rPr lang="en-US" sz="1600" b="1" dirty="0" smtClean="0"/>
              <a:t> Coulomb excitation on Ag target to obtain a relevant physics result</a:t>
            </a:r>
            <a:endParaRPr lang="en-US" sz="1600" b="1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latin typeface="+mj-lt"/>
              </a:rPr>
              <a:t>3/ Test beam and application : Coulomb excitation of 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Mn</a:t>
            </a:r>
            <a:r>
              <a:rPr lang="en-US" sz="1400" b="1" dirty="0" smtClean="0">
                <a:latin typeface="+mj-lt"/>
              </a:rPr>
              <a:t>/</a:t>
            </a:r>
            <a:r>
              <a:rPr lang="en-US" sz="1400" b="1" baseline="30000" dirty="0" err="1" smtClean="0">
                <a:latin typeface="+mj-lt"/>
              </a:rPr>
              <a:t>62</a:t>
            </a:r>
            <a:r>
              <a:rPr lang="en-US" sz="1400" b="1" dirty="0" err="1" smtClean="0">
                <a:latin typeface="+mj-lt"/>
              </a:rPr>
              <a:t>Fe</a:t>
            </a:r>
            <a:endParaRPr lang="en-US" sz="14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28662" y="1307632"/>
            <a:ext cx="7572428" cy="378621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9" name="Picture 29" descr="C:\Documents and Settings\Ja\My Documents\pictures\isolde.JPG"/>
          <p:cNvPicPr>
            <a:picLocks noChangeAspect="1" noChangeArrowheads="1"/>
          </p:cNvPicPr>
          <p:nvPr/>
        </p:nvPicPr>
        <p:blipFill>
          <a:blip r:embed="rId2"/>
          <a:srcRect t="11729"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4</a:t>
            </a:fld>
            <a:endParaRPr lang="en-GB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 rot="516084">
            <a:off x="323850" y="4329113"/>
            <a:ext cx="304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 rot="555639">
            <a:off x="228600" y="43116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solidFill>
                  <a:schemeClr val="tx1"/>
                </a:solidFill>
              </a:rPr>
              <a:t>1.4</a:t>
            </a:r>
            <a:endParaRPr lang="en-GB" sz="1600" b="1">
              <a:solidFill>
                <a:schemeClr val="tx1"/>
              </a:solidFill>
            </a:endParaRPr>
          </a:p>
        </p:txBody>
      </p:sp>
      <p:sp>
        <p:nvSpPr>
          <p:cNvPr id="5152" name="Freeform 32"/>
          <p:cNvSpPr>
            <a:spLocks/>
          </p:cNvSpPr>
          <p:nvPr/>
        </p:nvSpPr>
        <p:spPr bwMode="auto">
          <a:xfrm>
            <a:off x="2249488" y="3367088"/>
            <a:ext cx="2293937" cy="1466850"/>
          </a:xfrm>
          <a:custGeom>
            <a:avLst/>
            <a:gdLst/>
            <a:ahLst/>
            <a:cxnLst>
              <a:cxn ang="0">
                <a:pos x="0" y="924"/>
              </a:cxn>
              <a:cxn ang="0">
                <a:pos x="94" y="437"/>
              </a:cxn>
              <a:cxn ang="0">
                <a:pos x="192" y="293"/>
              </a:cxn>
              <a:cxn ang="0">
                <a:pos x="920" y="147"/>
              </a:cxn>
              <a:cxn ang="0">
                <a:pos x="1180" y="18"/>
              </a:cxn>
              <a:cxn ang="0">
                <a:pos x="1445" y="37"/>
              </a:cxn>
            </a:cxnLst>
            <a:rect l="0" t="0" r="r" b="b"/>
            <a:pathLst>
              <a:path w="1445" h="924">
                <a:moveTo>
                  <a:pt x="0" y="924"/>
                </a:moveTo>
                <a:cubicBezTo>
                  <a:pt x="15" y="843"/>
                  <a:pt x="62" y="542"/>
                  <a:pt x="94" y="437"/>
                </a:cubicBezTo>
                <a:cubicBezTo>
                  <a:pt x="126" y="332"/>
                  <a:pt x="54" y="341"/>
                  <a:pt x="192" y="293"/>
                </a:cubicBezTo>
                <a:cubicBezTo>
                  <a:pt x="330" y="245"/>
                  <a:pt x="755" y="193"/>
                  <a:pt x="920" y="147"/>
                </a:cubicBezTo>
                <a:cubicBezTo>
                  <a:pt x="1085" y="101"/>
                  <a:pt x="1093" y="36"/>
                  <a:pt x="1180" y="18"/>
                </a:cubicBezTo>
                <a:cubicBezTo>
                  <a:pt x="1267" y="0"/>
                  <a:pt x="1390" y="33"/>
                  <a:pt x="1445" y="37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000496" y="3000372"/>
            <a:ext cx="1143008" cy="114300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9" idx="0"/>
          </p:cNvCxnSpPr>
          <p:nvPr/>
        </p:nvCxnSpPr>
        <p:spPr>
          <a:xfrm rot="16200000" flipV="1">
            <a:off x="3536149" y="1964521"/>
            <a:ext cx="1500198" cy="5715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85852" y="214290"/>
            <a:ext cx="2989729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1/ TRAPPING in </a:t>
            </a:r>
            <a:r>
              <a:rPr lang="en-US" b="1" dirty="0" err="1" smtClean="0"/>
              <a:t>REXTRAP</a:t>
            </a:r>
            <a:endParaRPr lang="en-US" b="1" dirty="0" smtClean="0"/>
          </a:p>
          <a:p>
            <a:r>
              <a:rPr lang="en-US" b="1" dirty="0" smtClean="0"/>
              <a:t>2/ CHARGE BREEDING in </a:t>
            </a:r>
            <a:r>
              <a:rPr lang="en-US" b="1" dirty="0" err="1" smtClean="0"/>
              <a:t>EBIS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20-200 ms (</a:t>
            </a:r>
            <a:r>
              <a:rPr lang="en-US" b="1" dirty="0" err="1" smtClean="0"/>
              <a:t>A</a:t>
            </a:r>
            <a:r>
              <a:rPr lang="en-US" b="1" dirty="0" err="1" smtClean="0">
                <a:sym typeface="Symbol"/>
              </a:rPr>
              <a:t></a:t>
            </a:r>
            <a:r>
              <a:rPr lang="en-US" b="1" dirty="0" err="1" smtClean="0"/>
              <a:t>30</a:t>
            </a:r>
            <a:r>
              <a:rPr lang="en-US" b="1" dirty="0" smtClean="0"/>
              <a:t>-120)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71472" y="4071942"/>
            <a:ext cx="6572296" cy="23574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42"/>
          <p:cNvGrpSpPr/>
          <p:nvPr/>
        </p:nvGrpSpPr>
        <p:grpSpPr>
          <a:xfrm>
            <a:off x="714348" y="4438266"/>
            <a:ext cx="6559109" cy="1780205"/>
            <a:chOff x="714348" y="4438266"/>
            <a:chExt cx="6559109" cy="1780205"/>
          </a:xfrm>
        </p:grpSpPr>
        <p:sp>
          <p:nvSpPr>
            <p:cNvPr id="27" name="Rectangle 26"/>
            <p:cNvSpPr/>
            <p:nvPr/>
          </p:nvSpPr>
          <p:spPr>
            <a:xfrm>
              <a:off x="1500166" y="4572008"/>
              <a:ext cx="642942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Arrow Connector 27"/>
            <p:cNvCxnSpPr>
              <a:stCxn id="27" idx="3"/>
            </p:cNvCxnSpPr>
            <p:nvPr/>
          </p:nvCxnSpPr>
          <p:spPr>
            <a:xfrm>
              <a:off x="2143108" y="4786322"/>
              <a:ext cx="1071570" cy="1588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3214678" y="4572008"/>
              <a:ext cx="642942" cy="42862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3857620" y="4786322"/>
              <a:ext cx="107157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3857620" y="4856172"/>
              <a:ext cx="107157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4929190" y="4572008"/>
              <a:ext cx="642942" cy="42862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5572132" y="4786322"/>
              <a:ext cx="107157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5572132" y="4856172"/>
              <a:ext cx="107157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357290" y="5572140"/>
              <a:ext cx="1937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Isotope of interest</a:t>
              </a:r>
            </a:p>
            <a:p>
              <a:r>
                <a:rPr lang="en-US" b="1" dirty="0" smtClean="0"/>
                <a:t>Decay product</a:t>
              </a:r>
              <a:endParaRPr lang="en-US" b="1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714348" y="5784866"/>
              <a:ext cx="642942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714348" y="6070618"/>
              <a:ext cx="642942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132951" y="4978611"/>
              <a:ext cx="8675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/>
                <a:t>REXTRAP</a:t>
              </a:r>
              <a:endParaRPr lang="en-US" sz="14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000628" y="4978611"/>
              <a:ext cx="5068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/>
                <a:t>EBIS</a:t>
              </a:r>
              <a:endParaRPr lang="en-US" sz="14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357950" y="4978611"/>
              <a:ext cx="9155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/>
                <a:t>MINIBALL</a:t>
              </a:r>
              <a:endParaRPr lang="en-US" sz="14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643702" y="4572008"/>
              <a:ext cx="71438" cy="4286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 rot="13365365">
              <a:off x="6022887" y="4438266"/>
              <a:ext cx="691567" cy="85013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147" y="1"/>
                </a:cxn>
                <a:cxn ang="0">
                  <a:pos x="288" y="96"/>
                </a:cxn>
                <a:cxn ang="0">
                  <a:pos x="432" y="0"/>
                </a:cxn>
                <a:cxn ang="0">
                  <a:pos x="578" y="96"/>
                </a:cxn>
                <a:cxn ang="0">
                  <a:pos x="710" y="3"/>
                </a:cxn>
                <a:cxn ang="0">
                  <a:pos x="821" y="96"/>
                </a:cxn>
                <a:cxn ang="0">
                  <a:pos x="906" y="45"/>
                </a:cxn>
                <a:cxn ang="0">
                  <a:pos x="995" y="43"/>
                </a:cxn>
              </a:cxnLst>
              <a:rect l="0" t="0" r="r" b="b"/>
              <a:pathLst>
                <a:path w="995" h="103">
                  <a:moveTo>
                    <a:pt x="0" y="97"/>
                  </a:moveTo>
                  <a:cubicBezTo>
                    <a:pt x="24" y="81"/>
                    <a:pt x="99" y="1"/>
                    <a:pt x="147" y="1"/>
                  </a:cubicBezTo>
                  <a:cubicBezTo>
                    <a:pt x="195" y="1"/>
                    <a:pt x="241" y="96"/>
                    <a:pt x="288" y="96"/>
                  </a:cubicBezTo>
                  <a:cubicBezTo>
                    <a:pt x="335" y="96"/>
                    <a:pt x="384" y="0"/>
                    <a:pt x="432" y="0"/>
                  </a:cubicBezTo>
                  <a:cubicBezTo>
                    <a:pt x="480" y="0"/>
                    <a:pt x="532" y="95"/>
                    <a:pt x="578" y="96"/>
                  </a:cubicBezTo>
                  <a:cubicBezTo>
                    <a:pt x="624" y="97"/>
                    <a:pt x="670" y="3"/>
                    <a:pt x="710" y="3"/>
                  </a:cubicBezTo>
                  <a:cubicBezTo>
                    <a:pt x="750" y="3"/>
                    <a:pt x="788" y="89"/>
                    <a:pt x="821" y="96"/>
                  </a:cubicBezTo>
                  <a:cubicBezTo>
                    <a:pt x="854" y="103"/>
                    <a:pt x="877" y="54"/>
                    <a:pt x="906" y="45"/>
                  </a:cubicBezTo>
                  <a:cubicBezTo>
                    <a:pt x="935" y="36"/>
                    <a:pt x="977" y="43"/>
                    <a:pt x="995" y="4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5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142976" y="1000108"/>
            <a:ext cx="4786346" cy="1477328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Post accelerated beams &lt; 2008 :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31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232(15)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32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95(16)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80</a:t>
            </a:r>
            <a:r>
              <a:rPr lang="en-US" b="1" dirty="0" err="1" smtClean="0">
                <a:solidFill>
                  <a:srgbClr val="FF0000"/>
                </a:solidFill>
              </a:rPr>
              <a:t>Zn</a:t>
            </a:r>
            <a:r>
              <a:rPr lang="en-US" b="1" dirty="0" smtClean="0">
                <a:solidFill>
                  <a:srgbClr val="FF0000"/>
                </a:solidFill>
              </a:rPr>
              <a:t> : 545(20) ms</a:t>
            </a:r>
          </a:p>
          <a:p>
            <a:r>
              <a:rPr lang="en-US" b="1" dirty="0" smtClean="0"/>
              <a:t>ACCEPTED   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128</a:t>
            </a:r>
            <a:r>
              <a:rPr lang="en-US" b="1" dirty="0" err="1" smtClean="0">
                <a:solidFill>
                  <a:srgbClr val="FF0000"/>
                </a:solidFill>
              </a:rPr>
              <a:t>Cd</a:t>
            </a:r>
            <a:r>
              <a:rPr lang="en-US" b="1" dirty="0" smtClean="0">
                <a:solidFill>
                  <a:srgbClr val="FF0000"/>
                </a:solidFill>
              </a:rPr>
              <a:t> : 280(40) ms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0166" y="457200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143108" y="478632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14678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57620" y="478632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57620" y="485617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929190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572132" y="478632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572132" y="485617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57290" y="5572140"/>
            <a:ext cx="1937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Isotope of interest</a:t>
            </a:r>
          </a:p>
          <a:p>
            <a:r>
              <a:rPr lang="en-US" b="1" dirty="0" smtClean="0"/>
              <a:t>Decay product</a:t>
            </a:r>
            <a:endParaRPr lang="en-US" b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14348" y="5784866"/>
            <a:ext cx="64294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14348" y="6070618"/>
            <a:ext cx="64294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32951" y="497861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00628" y="497861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57950" y="497861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30" name="Rectangle 29"/>
          <p:cNvSpPr/>
          <p:nvPr/>
        </p:nvSpPr>
        <p:spPr>
          <a:xfrm>
            <a:off x="6643702" y="457200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3365365">
            <a:off x="6022887" y="443826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6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142976" y="1000108"/>
            <a:ext cx="7500990" cy="1754326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Post accelerated beams &lt; 2008 :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31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232(15)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32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95(16)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80</a:t>
            </a:r>
            <a:r>
              <a:rPr lang="en-US" b="1" dirty="0" err="1" smtClean="0">
                <a:solidFill>
                  <a:srgbClr val="FF0000"/>
                </a:solidFill>
              </a:rPr>
              <a:t>Zn</a:t>
            </a:r>
            <a:r>
              <a:rPr lang="en-US" b="1" dirty="0" smtClean="0">
                <a:solidFill>
                  <a:srgbClr val="FF0000"/>
                </a:solidFill>
              </a:rPr>
              <a:t> : 545(20) ms</a:t>
            </a:r>
          </a:p>
          <a:p>
            <a:r>
              <a:rPr lang="en-US" b="1" dirty="0" smtClean="0"/>
              <a:t>ACCEPTED   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128</a:t>
            </a:r>
            <a:r>
              <a:rPr lang="en-US" b="1" dirty="0" err="1" smtClean="0">
                <a:solidFill>
                  <a:srgbClr val="FF0000"/>
                </a:solidFill>
              </a:rPr>
              <a:t>Cd</a:t>
            </a:r>
            <a:r>
              <a:rPr lang="en-US" b="1" dirty="0" smtClean="0">
                <a:solidFill>
                  <a:srgbClr val="FF0000"/>
                </a:solidFill>
              </a:rPr>
              <a:t> : 280(40) ms 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>
                <a:sym typeface="Symbol"/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  <a:sym typeface="Symbol"/>
              </a:rPr>
              <a:t>Decay losses </a:t>
            </a:r>
            <a:r>
              <a:rPr lang="en-US" b="1" dirty="0" smtClean="0">
                <a:sym typeface="Symbol"/>
              </a:rPr>
              <a:t>during trapping and charge breeding become significant.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0166" y="457200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143108" y="478632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14678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57620" y="478632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57620" y="485617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929190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572132" y="478632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572132" y="485617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57290" y="5572140"/>
            <a:ext cx="1937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Isotope of interest</a:t>
            </a:r>
          </a:p>
          <a:p>
            <a:r>
              <a:rPr lang="en-US" b="1" dirty="0" smtClean="0"/>
              <a:t>Decay product</a:t>
            </a:r>
            <a:endParaRPr lang="en-US" b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14348" y="5784866"/>
            <a:ext cx="64294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14348" y="6070618"/>
            <a:ext cx="64294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32951" y="497861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00628" y="497861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57950" y="497861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30" name="Rectangle 29"/>
          <p:cNvSpPr/>
          <p:nvPr/>
        </p:nvSpPr>
        <p:spPr>
          <a:xfrm>
            <a:off x="6643702" y="457200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3365365">
            <a:off x="6022887" y="443826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7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142976" y="1000108"/>
            <a:ext cx="7786710" cy="2308324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Post accelerated beams &lt; 2008 :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31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232(15)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32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95(16)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80</a:t>
            </a:r>
            <a:r>
              <a:rPr lang="en-US" b="1" dirty="0" err="1" smtClean="0">
                <a:solidFill>
                  <a:srgbClr val="FF0000"/>
                </a:solidFill>
              </a:rPr>
              <a:t>Zn</a:t>
            </a:r>
            <a:r>
              <a:rPr lang="en-US" b="1" dirty="0" smtClean="0">
                <a:solidFill>
                  <a:srgbClr val="FF0000"/>
                </a:solidFill>
              </a:rPr>
              <a:t> : 545(20) ms</a:t>
            </a:r>
          </a:p>
          <a:p>
            <a:r>
              <a:rPr lang="en-US" b="1" dirty="0" smtClean="0"/>
              <a:t>ACCEPTED   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128</a:t>
            </a:r>
            <a:r>
              <a:rPr lang="en-US" b="1" dirty="0" err="1" smtClean="0">
                <a:solidFill>
                  <a:srgbClr val="FF0000"/>
                </a:solidFill>
              </a:rPr>
              <a:t>Cd</a:t>
            </a:r>
            <a:r>
              <a:rPr lang="en-US" b="1" dirty="0" smtClean="0">
                <a:solidFill>
                  <a:srgbClr val="FF0000"/>
                </a:solidFill>
              </a:rPr>
              <a:t> : 280(40) ms 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Decay losses </a:t>
            </a:r>
            <a:r>
              <a:rPr lang="en-US" b="1" dirty="0" smtClean="0">
                <a:sym typeface="Symbol"/>
              </a:rPr>
              <a:t>during trapping and charge breeding become significant.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/>
              <a:t>… in the near future even shorter lived ?</a:t>
            </a:r>
          </a:p>
          <a:p>
            <a:endParaRPr lang="en-US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500166" y="457200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143108" y="478632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14678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57620" y="478632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57620" y="485617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929190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572132" y="478632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572132" y="485617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57290" y="5572140"/>
            <a:ext cx="1937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Isotope of interest</a:t>
            </a:r>
          </a:p>
          <a:p>
            <a:r>
              <a:rPr lang="en-US" b="1" dirty="0" smtClean="0"/>
              <a:t>Decay product</a:t>
            </a:r>
            <a:endParaRPr lang="en-US" b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14348" y="5784866"/>
            <a:ext cx="64294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14348" y="6070618"/>
            <a:ext cx="64294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32951" y="497861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00628" y="497861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57950" y="497861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30" name="Rectangle 29"/>
          <p:cNvSpPr/>
          <p:nvPr/>
        </p:nvSpPr>
        <p:spPr>
          <a:xfrm>
            <a:off x="6643702" y="457200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3365365">
            <a:off x="6022887" y="443826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8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142976" y="1000108"/>
            <a:ext cx="7786710" cy="2677656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Post accelerated beams &lt; 2008 :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31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232(15)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32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95(16)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80</a:t>
            </a:r>
            <a:r>
              <a:rPr lang="en-US" b="1" dirty="0" err="1" smtClean="0">
                <a:solidFill>
                  <a:srgbClr val="FF0000"/>
                </a:solidFill>
              </a:rPr>
              <a:t>Zn</a:t>
            </a:r>
            <a:r>
              <a:rPr lang="en-US" b="1" dirty="0" smtClean="0">
                <a:solidFill>
                  <a:srgbClr val="FF0000"/>
                </a:solidFill>
              </a:rPr>
              <a:t> : 545(20) ms</a:t>
            </a:r>
          </a:p>
          <a:p>
            <a:r>
              <a:rPr lang="en-US" b="1" dirty="0" smtClean="0"/>
              <a:t>ACCEPTED   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128</a:t>
            </a:r>
            <a:r>
              <a:rPr lang="en-US" b="1" dirty="0" err="1" smtClean="0">
                <a:solidFill>
                  <a:srgbClr val="FF0000"/>
                </a:solidFill>
              </a:rPr>
              <a:t>Cd</a:t>
            </a:r>
            <a:r>
              <a:rPr lang="en-US" b="1" dirty="0" smtClean="0">
                <a:solidFill>
                  <a:srgbClr val="FF0000"/>
                </a:solidFill>
              </a:rPr>
              <a:t> : 280(40) ms 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Decay losses </a:t>
            </a:r>
            <a:r>
              <a:rPr lang="en-US" b="1" dirty="0" smtClean="0">
                <a:sym typeface="Symbol"/>
              </a:rPr>
              <a:t>during trapping and charge breeding become significant.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/>
              <a:t>… in the near future even shorter lived ?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/>
              <a:t> Why not </a:t>
            </a:r>
            <a:r>
              <a:rPr lang="en-US" sz="2400" b="1" dirty="0" smtClean="0">
                <a:solidFill>
                  <a:srgbClr val="FF0000"/>
                </a:solidFill>
              </a:rPr>
              <a:t>benefit from the short half life </a:t>
            </a:r>
            <a:r>
              <a:rPr lang="en-US" b="1" dirty="0" smtClean="0"/>
              <a:t>…</a:t>
            </a:r>
          </a:p>
          <a:p>
            <a:endParaRPr lang="en-US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500166" y="457200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143108" y="478632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14678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57620" y="478632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57620" y="485617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929190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572132" y="478632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572132" y="485617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57290" y="5572140"/>
            <a:ext cx="1937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Isotope of interest</a:t>
            </a:r>
          </a:p>
          <a:p>
            <a:r>
              <a:rPr lang="en-US" b="1" dirty="0" smtClean="0"/>
              <a:t>Decay product</a:t>
            </a:r>
            <a:endParaRPr lang="en-US" b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14348" y="5784866"/>
            <a:ext cx="64294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14348" y="6070618"/>
            <a:ext cx="64294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32951" y="497861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00628" y="497861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57950" y="497861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30" name="Rectangle 29"/>
          <p:cNvSpPr/>
          <p:nvPr/>
        </p:nvSpPr>
        <p:spPr>
          <a:xfrm>
            <a:off x="6643702" y="457200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3365365">
            <a:off x="6022887" y="443826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82F7-8E76-4C36-81A3-A04E68A4107B}" type="slidenum">
              <a:rPr lang="en-GB"/>
              <a:pPr/>
              <a:t>9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142976" y="1000108"/>
            <a:ext cx="7786710" cy="2400657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Post accelerated beams &lt; 2008 :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31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232(15)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32</a:t>
            </a:r>
            <a:r>
              <a:rPr lang="en-US" b="1" dirty="0" err="1" smtClean="0">
                <a:solidFill>
                  <a:srgbClr val="FF0000"/>
                </a:solidFill>
              </a:rPr>
              <a:t>Mg</a:t>
            </a:r>
            <a:r>
              <a:rPr lang="en-US" b="1" dirty="0" smtClean="0">
                <a:solidFill>
                  <a:srgbClr val="FF0000"/>
                </a:solidFill>
              </a:rPr>
              <a:t> : 95(16) ms</a:t>
            </a: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80</a:t>
            </a:r>
            <a:r>
              <a:rPr lang="en-US" b="1" dirty="0" err="1" smtClean="0">
                <a:solidFill>
                  <a:srgbClr val="FF0000"/>
                </a:solidFill>
              </a:rPr>
              <a:t>Zn</a:t>
            </a:r>
            <a:r>
              <a:rPr lang="en-US" b="1" dirty="0" smtClean="0">
                <a:solidFill>
                  <a:srgbClr val="FF0000"/>
                </a:solidFill>
              </a:rPr>
              <a:t> : 545(20) ms</a:t>
            </a:r>
          </a:p>
          <a:p>
            <a:r>
              <a:rPr lang="en-US" b="1" dirty="0" smtClean="0"/>
              <a:t>ACCEPTED   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128</a:t>
            </a:r>
            <a:r>
              <a:rPr lang="en-US" b="1" dirty="0" err="1" smtClean="0">
                <a:solidFill>
                  <a:srgbClr val="FF0000"/>
                </a:solidFill>
              </a:rPr>
              <a:t>Cd</a:t>
            </a:r>
            <a:r>
              <a:rPr lang="en-US" b="1" dirty="0" smtClean="0">
                <a:solidFill>
                  <a:srgbClr val="FF0000"/>
                </a:solidFill>
              </a:rPr>
              <a:t> : 280(40) ms 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Decay losses </a:t>
            </a:r>
            <a:r>
              <a:rPr lang="en-US" b="1" dirty="0" smtClean="0">
                <a:sym typeface="Symbol"/>
              </a:rPr>
              <a:t>during trapping and charge breeding become significant.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/>
              <a:t>… in the near future even shorter lived ?</a:t>
            </a:r>
          </a:p>
          <a:p>
            <a:pPr>
              <a:buFont typeface="Symbol" pitchFamily="18" charset="2"/>
              <a:buChar char="Þ"/>
            </a:pPr>
            <a:r>
              <a:rPr lang="en-US" b="1" dirty="0" smtClean="0"/>
              <a:t> Why not </a:t>
            </a:r>
            <a:r>
              <a:rPr lang="en-US" sz="2400" b="1" dirty="0" smtClean="0">
                <a:solidFill>
                  <a:srgbClr val="FF0000"/>
                </a:solidFill>
              </a:rPr>
              <a:t>benefit from the short half life </a:t>
            </a:r>
            <a:r>
              <a:rPr lang="en-US" b="1" dirty="0" smtClean="0"/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0166" y="457200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143108" y="4786322"/>
            <a:ext cx="107157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14678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57620" y="4786322"/>
            <a:ext cx="107157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57620" y="4856172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929190" y="4572008"/>
            <a:ext cx="642942" cy="42862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572132" y="4786322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572132" y="4856172"/>
            <a:ext cx="107157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4348" y="5572140"/>
            <a:ext cx="77275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Ex. Fe mass measurements at </a:t>
            </a:r>
            <a:r>
              <a:rPr lang="en-US" b="1" dirty="0" err="1" smtClean="0"/>
              <a:t>ISOLTRAP</a:t>
            </a:r>
            <a:r>
              <a:rPr lang="en-US" b="1" dirty="0" smtClean="0"/>
              <a:t> with in-trap decay of mother ions (</a:t>
            </a:r>
            <a:r>
              <a:rPr lang="en-US" b="1" dirty="0" err="1" smtClean="0"/>
              <a:t>Mn</a:t>
            </a:r>
            <a:r>
              <a:rPr lang="en-US" b="1" dirty="0" smtClean="0"/>
              <a:t>)</a:t>
            </a:r>
          </a:p>
          <a:p>
            <a:r>
              <a:rPr lang="en-US" sz="1400" dirty="0" smtClean="0"/>
              <a:t>A. </a:t>
            </a:r>
            <a:r>
              <a:rPr lang="en-US" sz="1400" dirty="0" err="1" smtClean="0"/>
              <a:t>Herlert</a:t>
            </a:r>
            <a:r>
              <a:rPr lang="en-US" sz="1400" dirty="0" smtClean="0"/>
              <a:t> et al. </a:t>
            </a:r>
            <a:r>
              <a:rPr lang="en-US" sz="1400" dirty="0" err="1" smtClean="0"/>
              <a:t>NJP</a:t>
            </a:r>
            <a:r>
              <a:rPr lang="en-US" sz="1400" dirty="0" smtClean="0"/>
              <a:t> </a:t>
            </a:r>
            <a:r>
              <a:rPr lang="en-US" sz="1400" b="1" dirty="0" smtClean="0"/>
              <a:t>7 </a:t>
            </a:r>
            <a:r>
              <a:rPr lang="en-US" sz="1400" dirty="0" smtClean="0"/>
              <a:t>44 (2005)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32951" y="4978611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REXTRAP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00628" y="497861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EBIS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57950" y="4978611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MINIBALL</a:t>
            </a:r>
            <a:endParaRPr lang="en-US" sz="1400" b="1" dirty="0"/>
          </a:p>
        </p:txBody>
      </p:sp>
      <p:sp>
        <p:nvSpPr>
          <p:cNvPr id="30" name="Rectangle 29"/>
          <p:cNvSpPr/>
          <p:nvPr/>
        </p:nvSpPr>
        <p:spPr>
          <a:xfrm>
            <a:off x="6643702" y="4572008"/>
            <a:ext cx="71438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3365365">
            <a:off x="6022887" y="4438266"/>
            <a:ext cx="691567" cy="85013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147" y="1"/>
              </a:cxn>
              <a:cxn ang="0">
                <a:pos x="288" y="96"/>
              </a:cxn>
              <a:cxn ang="0">
                <a:pos x="432" y="0"/>
              </a:cxn>
              <a:cxn ang="0">
                <a:pos x="578" y="96"/>
              </a:cxn>
              <a:cxn ang="0">
                <a:pos x="710" y="3"/>
              </a:cxn>
              <a:cxn ang="0">
                <a:pos x="821" y="96"/>
              </a:cxn>
              <a:cxn ang="0">
                <a:pos x="906" y="45"/>
              </a:cxn>
              <a:cxn ang="0">
                <a:pos x="995" y="43"/>
              </a:cxn>
            </a:cxnLst>
            <a:rect l="0" t="0" r="r" b="b"/>
            <a:pathLst>
              <a:path w="995" h="103">
                <a:moveTo>
                  <a:pt x="0" y="97"/>
                </a:moveTo>
                <a:cubicBezTo>
                  <a:pt x="24" y="81"/>
                  <a:pt x="99" y="1"/>
                  <a:pt x="147" y="1"/>
                </a:cubicBezTo>
                <a:cubicBezTo>
                  <a:pt x="195" y="1"/>
                  <a:pt x="241" y="96"/>
                  <a:pt x="288" y="96"/>
                </a:cubicBezTo>
                <a:cubicBezTo>
                  <a:pt x="335" y="96"/>
                  <a:pt x="384" y="0"/>
                  <a:pt x="432" y="0"/>
                </a:cubicBezTo>
                <a:cubicBezTo>
                  <a:pt x="480" y="0"/>
                  <a:pt x="532" y="95"/>
                  <a:pt x="578" y="96"/>
                </a:cubicBezTo>
                <a:cubicBezTo>
                  <a:pt x="624" y="97"/>
                  <a:pt x="670" y="3"/>
                  <a:pt x="710" y="3"/>
                </a:cubicBezTo>
                <a:cubicBezTo>
                  <a:pt x="750" y="3"/>
                  <a:pt x="788" y="89"/>
                  <a:pt x="821" y="96"/>
                </a:cubicBezTo>
                <a:cubicBezTo>
                  <a:pt x="854" y="103"/>
                  <a:pt x="877" y="54"/>
                  <a:pt x="906" y="45"/>
                </a:cubicBezTo>
                <a:cubicBezTo>
                  <a:pt x="935" y="36"/>
                  <a:pt x="977" y="43"/>
                  <a:pt x="995" y="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143340" y="0"/>
            <a:ext cx="500066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+mj-lt"/>
              </a:rPr>
              <a:t>1/ In-Trap decay and beam contamination : is there a problem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2/ Why investigating it ?</a:t>
            </a:r>
          </a:p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3/ The application : Coulomb excitation of 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</a:t>
            </a:r>
            <a:r>
              <a:rPr lang="en-US" sz="1400" b="1" baseline="300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62</a:t>
            </a:r>
            <a:r>
              <a:rPr lang="en-US" sz="1400" b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Fe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3133</Words>
  <Application>Microsoft Office PowerPoint</Application>
  <PresentationFormat>On-screen Show (4:3)</PresentationFormat>
  <Paragraphs>498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Jarno Van de Walle</dc:creator>
  <cp:lastModifiedBy>Jarno Van de Walle</cp:lastModifiedBy>
  <cp:revision>84</cp:revision>
  <dcterms:created xsi:type="dcterms:W3CDTF">2008-02-05T17:08:46Z</dcterms:created>
  <dcterms:modified xsi:type="dcterms:W3CDTF">2008-02-11T10:21:17Z</dcterms:modified>
</cp:coreProperties>
</file>