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7" r:id="rId2"/>
    <p:sldId id="302" r:id="rId3"/>
    <p:sldId id="373" r:id="rId4"/>
    <p:sldId id="356" r:id="rId5"/>
    <p:sldId id="357" r:id="rId6"/>
    <p:sldId id="369" r:id="rId7"/>
    <p:sldId id="377" r:id="rId8"/>
    <p:sldId id="321" r:id="rId9"/>
    <p:sldId id="350" r:id="rId10"/>
    <p:sldId id="326" r:id="rId11"/>
    <p:sldId id="280" r:id="rId12"/>
    <p:sldId id="375" r:id="rId13"/>
    <p:sldId id="376" r:id="rId14"/>
    <p:sldId id="331" r:id="rId15"/>
    <p:sldId id="332" r:id="rId16"/>
    <p:sldId id="267" r:id="rId17"/>
    <p:sldId id="288" r:id="rId18"/>
    <p:sldId id="360" r:id="rId19"/>
    <p:sldId id="289" r:id="rId20"/>
    <p:sldId id="290" r:id="rId21"/>
    <p:sldId id="291" r:id="rId22"/>
    <p:sldId id="292" r:id="rId23"/>
    <p:sldId id="293" r:id="rId24"/>
    <p:sldId id="361" r:id="rId25"/>
    <p:sldId id="294" r:id="rId26"/>
    <p:sldId id="362" r:id="rId27"/>
    <p:sldId id="338" r:id="rId28"/>
    <p:sldId id="363" r:id="rId29"/>
    <p:sldId id="364" r:id="rId30"/>
    <p:sldId id="358" r:id="rId31"/>
    <p:sldId id="257" r:id="rId32"/>
    <p:sldId id="365" r:id="rId33"/>
    <p:sldId id="299" r:id="rId34"/>
    <p:sldId id="366" r:id="rId35"/>
    <p:sldId id="367" r:id="rId36"/>
    <p:sldId id="368" r:id="rId37"/>
    <p:sldId id="341" r:id="rId38"/>
    <p:sldId id="343" r:id="rId39"/>
    <p:sldId id="345" r:id="rId40"/>
    <p:sldId id="351" r:id="rId41"/>
    <p:sldId id="306" r:id="rId42"/>
    <p:sldId id="307" r:id="rId43"/>
    <p:sldId id="311" r:id="rId44"/>
    <p:sldId id="310" r:id="rId45"/>
    <p:sldId id="309" r:id="rId46"/>
    <p:sldId id="308" r:id="rId47"/>
    <p:sldId id="263" r:id="rId48"/>
    <p:sldId id="312" r:id="rId49"/>
    <p:sldId id="313" r:id="rId50"/>
    <p:sldId id="295" r:id="rId51"/>
    <p:sldId id="316" r:id="rId52"/>
    <p:sldId id="315" r:id="rId53"/>
    <p:sldId id="317" r:id="rId54"/>
    <p:sldId id="318" r:id="rId55"/>
    <p:sldId id="319" r:id="rId56"/>
    <p:sldId id="258" r:id="rId57"/>
    <p:sldId id="323" r:id="rId58"/>
    <p:sldId id="371" r:id="rId59"/>
    <p:sldId id="256" r:id="rId60"/>
    <p:sldId id="353" r:id="rId61"/>
    <p:sldId id="333" r:id="rId62"/>
    <p:sldId id="336" r:id="rId63"/>
    <p:sldId id="335" r:id="rId64"/>
    <p:sldId id="283" r:id="rId65"/>
    <p:sldId id="269" r:id="rId66"/>
    <p:sldId id="297" r:id="rId67"/>
    <p:sldId id="300" r:id="rId68"/>
    <p:sldId id="374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FF0000"/>
    <a:srgbClr val="F3F7FB"/>
    <a:srgbClr val="00B050"/>
    <a:srgbClr val="4F81BD"/>
    <a:srgbClr val="DBEEF4"/>
    <a:srgbClr val="FFBDBD"/>
    <a:srgbClr val="000000"/>
    <a:srgbClr val="385D8A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93" autoAdjust="0"/>
    <p:restoredTop sz="94695" autoAdjust="0"/>
  </p:normalViewPr>
  <p:slideViewPr>
    <p:cSldViewPr>
      <p:cViewPr>
        <p:scale>
          <a:sx n="98" d="100"/>
          <a:sy n="98" d="100"/>
        </p:scale>
        <p:origin x="-42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669F-F53C-497E-9EF7-7E7C1A91DC0C}" type="datetimeFigureOut">
              <a:rPr lang="en-US" smtClean="0"/>
              <a:pPr/>
              <a:t>2/11/2008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E09DB-75FB-4C2D-AE52-DB8480549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-w2k.gsi.de/charms/data-arb04.htm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857356" y="1214422"/>
            <a:ext cx="5318892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studies of neutron rich </a:t>
            </a:r>
            <a:r>
              <a:rPr lang="en-US" sz="2000" b="1" baseline="30000" dirty="0" smtClean="0"/>
              <a:t>61-</a:t>
            </a:r>
            <a:r>
              <a:rPr lang="en-US" sz="2000" b="1" baseline="30000" dirty="0" err="1" smtClean="0"/>
              <a:t>70</a:t>
            </a:r>
            <a:r>
              <a:rPr lang="en-US" sz="2000" b="1" dirty="0" err="1" smtClean="0"/>
              <a:t>Mn</a:t>
            </a:r>
            <a:r>
              <a:rPr lang="en-US" sz="2000" b="1" dirty="0" smtClean="0"/>
              <a:t> isotopes </a:t>
            </a:r>
          </a:p>
          <a:p>
            <a:pPr algn="ctr"/>
            <a:r>
              <a:rPr lang="en-US" sz="2000" b="1" dirty="0" smtClean="0"/>
              <a:t>with the new </a:t>
            </a:r>
            <a:r>
              <a:rPr lang="en-US" sz="2000" b="1" dirty="0" err="1" smtClean="0"/>
              <a:t>LISOL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setup</a:t>
            </a:r>
            <a:endParaRPr lang="en-US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071670" y="2000240"/>
            <a:ext cx="4902624" cy="295465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J. </a:t>
            </a:r>
            <a:r>
              <a:rPr lang="en-US" sz="1600" b="1" dirty="0" err="1" smtClean="0">
                <a:latin typeface="+mj-lt"/>
              </a:rPr>
              <a:t>Cederkall</a:t>
            </a:r>
            <a:r>
              <a:rPr lang="en-US" sz="1600" b="1" dirty="0" smtClean="0">
                <a:latin typeface="+mj-lt"/>
              </a:rPr>
              <a:t>, P. </a:t>
            </a:r>
            <a:r>
              <a:rPr lang="en-US" sz="1600" b="1" dirty="0" err="1" smtClean="0">
                <a:latin typeface="+mj-lt"/>
              </a:rPr>
              <a:t>Delahaye</a:t>
            </a:r>
            <a:r>
              <a:rPr lang="en-US" sz="1600" b="1" dirty="0" smtClean="0">
                <a:latin typeface="+mj-lt"/>
              </a:rPr>
              <a:t>, </a:t>
            </a:r>
            <a:r>
              <a:rPr lang="en-US" sz="1600" b="1" u="sng" dirty="0"/>
              <a:t>J. Van de </a:t>
            </a:r>
            <a:r>
              <a:rPr lang="en-US" sz="1600" b="1" u="sng" dirty="0" err="1"/>
              <a:t>Walle</a:t>
            </a:r>
            <a:endParaRPr lang="en-US" sz="1600" b="1" u="sng" dirty="0" smtClean="0">
              <a:latin typeface="+mj-lt"/>
            </a:endParaRPr>
          </a:p>
          <a:p>
            <a:pPr algn="ctr"/>
            <a:r>
              <a:rPr lang="en-US" sz="1400" i="1" dirty="0" smtClean="0">
                <a:latin typeface="+mj-lt"/>
              </a:rPr>
              <a:t>PH department, </a:t>
            </a:r>
            <a:r>
              <a:rPr lang="en-US" sz="1400" i="1" dirty="0" err="1" smtClean="0">
                <a:latin typeface="+mj-lt"/>
              </a:rPr>
              <a:t>ISOLDE</a:t>
            </a:r>
            <a:r>
              <a:rPr lang="en-US" sz="1400" i="1" dirty="0" smtClean="0">
                <a:latin typeface="+mj-lt"/>
              </a:rPr>
              <a:t>, CERN, Switzerland</a:t>
            </a:r>
          </a:p>
          <a:p>
            <a:pPr algn="ctr"/>
            <a:r>
              <a:rPr lang="en-US" sz="1600" b="1" dirty="0" err="1"/>
              <a:t>V.N.</a:t>
            </a:r>
            <a:r>
              <a:rPr lang="en-US" sz="1600" b="1" dirty="0"/>
              <a:t> </a:t>
            </a:r>
            <a:r>
              <a:rPr lang="en-US" sz="1600" b="1" dirty="0" err="1" smtClean="0"/>
              <a:t>Fedosseev</a:t>
            </a:r>
            <a:r>
              <a:rPr lang="en-US" sz="1600" b="1" dirty="0" smtClean="0"/>
              <a:t>, </a:t>
            </a:r>
            <a:r>
              <a:rPr lang="en-US" sz="1600" b="1" dirty="0" smtClean="0">
                <a:latin typeface="+mj-lt"/>
              </a:rPr>
              <a:t>B. Marsh,</a:t>
            </a:r>
          </a:p>
          <a:p>
            <a:pPr algn="ctr"/>
            <a:r>
              <a:rPr lang="en-US" sz="1400" i="1" dirty="0" smtClean="0">
                <a:latin typeface="+mj-lt"/>
              </a:rPr>
              <a:t>AB </a:t>
            </a:r>
            <a:r>
              <a:rPr lang="en-US" sz="1400" i="1" dirty="0" smtClean="0"/>
              <a:t>department, CERN, Switzerland</a:t>
            </a:r>
          </a:p>
          <a:p>
            <a:pPr algn="ctr"/>
            <a:r>
              <a:rPr lang="en-US" sz="1600" b="1" dirty="0" smtClean="0"/>
              <a:t>N. </a:t>
            </a:r>
            <a:r>
              <a:rPr lang="en-US" sz="1600" b="1" dirty="0" err="1" smtClean="0"/>
              <a:t>Bree</a:t>
            </a:r>
            <a:r>
              <a:rPr lang="en-US" sz="1600" b="1" dirty="0" smtClean="0"/>
              <a:t>, J. </a:t>
            </a:r>
            <a:r>
              <a:rPr lang="en-US" sz="1600" b="1" dirty="0" err="1" smtClean="0"/>
              <a:t>Diriken</a:t>
            </a:r>
            <a:r>
              <a:rPr lang="en-US" sz="1600" b="1" dirty="0" smtClean="0"/>
              <a:t>, O. </a:t>
            </a:r>
            <a:r>
              <a:rPr lang="en-US" sz="1600" b="1" dirty="0" err="1" smtClean="0"/>
              <a:t>Ivanov</a:t>
            </a:r>
            <a:r>
              <a:rPr lang="en-US" sz="1600" b="1" dirty="0" smtClean="0"/>
              <a:t>, M. </a:t>
            </a:r>
            <a:r>
              <a:rPr lang="en-US" sz="1600" b="1" dirty="0" err="1" smtClean="0"/>
              <a:t>Huyse</a:t>
            </a:r>
            <a:r>
              <a:rPr lang="en-US" sz="1600" b="1" dirty="0" smtClean="0"/>
              <a:t>, Y. </a:t>
            </a:r>
            <a:r>
              <a:rPr lang="en-US" sz="1600" b="1" dirty="0" err="1" smtClean="0"/>
              <a:t>Kudryavtsev</a:t>
            </a:r>
            <a:r>
              <a:rPr lang="en-US" sz="1600" b="1" dirty="0" smtClean="0"/>
              <a:t>, </a:t>
            </a:r>
          </a:p>
          <a:p>
            <a:pPr algn="ctr"/>
            <a:r>
              <a:rPr lang="en-US" sz="1600" b="1" dirty="0" smtClean="0"/>
              <a:t>D. </a:t>
            </a:r>
            <a:r>
              <a:rPr lang="en-US" sz="1600" b="1" dirty="0" err="1" smtClean="0"/>
              <a:t>Pauwels</a:t>
            </a:r>
            <a:r>
              <a:rPr lang="en-US" sz="1600" b="1" dirty="0" smtClean="0"/>
              <a:t>, P. Van den Bergh, P. Van </a:t>
            </a:r>
            <a:r>
              <a:rPr lang="en-US" sz="1600" b="1" dirty="0" err="1" smtClean="0"/>
              <a:t>Duppen</a:t>
            </a:r>
            <a:endParaRPr lang="en-US" sz="1600" b="1" dirty="0" smtClean="0"/>
          </a:p>
          <a:p>
            <a:pPr algn="ctr"/>
            <a:r>
              <a:rPr lang="en-US" sz="1400" i="1" dirty="0" err="1" smtClean="0"/>
              <a:t>IKS</a:t>
            </a:r>
            <a:r>
              <a:rPr lang="en-US" sz="1400" i="1" dirty="0" smtClean="0"/>
              <a:t>, KU Leuven, Belgium</a:t>
            </a:r>
          </a:p>
          <a:p>
            <a:pPr algn="ctr"/>
            <a:r>
              <a:rPr lang="en-US" sz="1600" b="1" dirty="0" smtClean="0"/>
              <a:t>S. </a:t>
            </a:r>
            <a:r>
              <a:rPr lang="en-US" sz="1600" b="1" dirty="0" err="1" smtClean="0"/>
              <a:t>Franchoo</a:t>
            </a:r>
            <a:r>
              <a:rPr lang="en-US" sz="1600" dirty="0" smtClean="0"/>
              <a:t>, </a:t>
            </a:r>
            <a:r>
              <a:rPr lang="en-US" sz="1400" i="1" dirty="0" err="1" smtClean="0"/>
              <a:t>IPN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Orsay</a:t>
            </a:r>
            <a:r>
              <a:rPr lang="en-US" sz="1400" i="1" dirty="0" smtClean="0"/>
              <a:t>, France</a:t>
            </a:r>
          </a:p>
          <a:p>
            <a:pPr algn="ctr"/>
            <a:r>
              <a:rPr lang="en-US" sz="1600" b="1" dirty="0" smtClean="0"/>
              <a:t>G. </a:t>
            </a:r>
            <a:r>
              <a:rPr lang="en-US" sz="1600" b="1" dirty="0" err="1" smtClean="0"/>
              <a:t>Georgiev</a:t>
            </a:r>
            <a:r>
              <a:rPr lang="en-US" sz="1600" b="1" dirty="0" smtClean="0"/>
              <a:t>,</a:t>
            </a:r>
            <a:r>
              <a:rPr lang="en-US" sz="1400" b="1" i="1" dirty="0" smtClean="0"/>
              <a:t> </a:t>
            </a:r>
            <a:r>
              <a:rPr lang="en-US" sz="1400" i="1" dirty="0" err="1" smtClean="0"/>
              <a:t>CSNSM</a:t>
            </a:r>
            <a:r>
              <a:rPr lang="en-US" sz="1400" b="1" i="1" dirty="0" smtClean="0"/>
              <a:t>, </a:t>
            </a:r>
            <a:r>
              <a:rPr lang="en-US" sz="1400" i="1" dirty="0" err="1" smtClean="0"/>
              <a:t>IN2P3-CNRS</a:t>
            </a:r>
            <a:r>
              <a:rPr lang="en-US" sz="1400" i="1" dirty="0" smtClean="0"/>
              <a:t>, </a:t>
            </a:r>
            <a:r>
              <a:rPr lang="en-US" sz="1400" i="1" dirty="0" err="1" smtClean="0"/>
              <a:t>Orsay</a:t>
            </a:r>
            <a:r>
              <a:rPr lang="en-US" sz="1400" i="1" dirty="0" smtClean="0"/>
              <a:t>, France</a:t>
            </a:r>
          </a:p>
          <a:p>
            <a:pPr algn="ctr"/>
            <a:r>
              <a:rPr lang="en-US" sz="1600" b="1" dirty="0" smtClean="0"/>
              <a:t>O. </a:t>
            </a:r>
            <a:r>
              <a:rPr lang="en-US" sz="1600" b="1" dirty="0" err="1" smtClean="0"/>
              <a:t>Sorlin</a:t>
            </a:r>
            <a:r>
              <a:rPr lang="en-US" sz="1600" dirty="0" smtClean="0"/>
              <a:t>, </a:t>
            </a:r>
            <a:r>
              <a:rPr lang="en-US" sz="1400" i="1" dirty="0" err="1" smtClean="0"/>
              <a:t>GANIL</a:t>
            </a:r>
            <a:r>
              <a:rPr lang="en-US" sz="1400" i="1" dirty="0" smtClean="0"/>
              <a:t>, Caen, France</a:t>
            </a:r>
            <a:endParaRPr lang="en-US" sz="1600" i="1" dirty="0" smtClean="0"/>
          </a:p>
          <a:p>
            <a:pPr algn="ctr"/>
            <a:r>
              <a:rPr lang="en-US" sz="1600" b="1" dirty="0" smtClean="0"/>
              <a:t>U. </a:t>
            </a:r>
            <a:r>
              <a:rPr lang="en-US" sz="1600" b="1" dirty="0" err="1" smtClean="0"/>
              <a:t>Koster</a:t>
            </a:r>
            <a:r>
              <a:rPr lang="en-US" sz="1600" b="1" dirty="0" smtClean="0"/>
              <a:t>, </a:t>
            </a:r>
            <a:r>
              <a:rPr lang="en-US" sz="1400" i="1" dirty="0" smtClean="0"/>
              <a:t>ILL, Grenoble, France</a:t>
            </a:r>
            <a:endParaRPr lang="en-US" sz="1600" i="1" dirty="0" smtClean="0"/>
          </a:p>
          <a:p>
            <a:pPr algn="ctr"/>
            <a:r>
              <a:rPr lang="en-US" sz="1600" b="1" dirty="0" err="1" smtClean="0"/>
              <a:t>W.B.</a:t>
            </a:r>
            <a:r>
              <a:rPr lang="en-US" sz="1600" b="1" dirty="0" smtClean="0"/>
              <a:t> Walters, </a:t>
            </a:r>
            <a:r>
              <a:rPr lang="en-US" sz="1400" i="1" dirty="0" smtClean="0"/>
              <a:t>University of Maryland, USA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 descr="Hannawald-gamma-spect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928801"/>
            <a:ext cx="4000496" cy="4807825"/>
          </a:xfrm>
          <a:prstGeom prst="rect">
            <a:avLst/>
          </a:prstGeom>
        </p:spPr>
      </p:pic>
      <p:sp>
        <p:nvSpPr>
          <p:cNvPr id="71" name="Rectangle 12"/>
          <p:cNvSpPr>
            <a:spLocks noChangeArrowheads="1"/>
          </p:cNvSpPr>
          <p:nvPr/>
        </p:nvSpPr>
        <p:spPr bwMode="auto">
          <a:xfrm>
            <a:off x="7786710" y="3214686"/>
            <a:ext cx="100013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0-150 ms</a:t>
            </a:r>
            <a:endParaRPr lang="en-GB" sz="1600" b="1" dirty="0"/>
          </a:p>
        </p:txBody>
      </p:sp>
      <p:sp>
        <p:nvSpPr>
          <p:cNvPr id="72" name="Rectangle 12"/>
          <p:cNvSpPr>
            <a:spLocks noChangeArrowheads="1"/>
          </p:cNvSpPr>
          <p:nvPr/>
        </p:nvSpPr>
        <p:spPr bwMode="auto">
          <a:xfrm>
            <a:off x="5715008" y="2071678"/>
            <a:ext cx="135732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900-1050 ms</a:t>
            </a:r>
            <a:endParaRPr lang="en-GB" sz="1600" b="1" dirty="0"/>
          </a:p>
        </p:txBody>
      </p:sp>
      <p:sp>
        <p:nvSpPr>
          <p:cNvPr id="73" name="Rectangle 12"/>
          <p:cNvSpPr>
            <a:spLocks noChangeArrowheads="1"/>
          </p:cNvSpPr>
          <p:nvPr/>
        </p:nvSpPr>
        <p:spPr bwMode="auto">
          <a:xfrm>
            <a:off x="6429388" y="5643578"/>
            <a:ext cx="100013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0-150 ms</a:t>
            </a:r>
            <a:endParaRPr lang="en-GB" sz="1600" b="1" dirty="0"/>
          </a:p>
        </p:txBody>
      </p:sp>
      <p:sp>
        <p:nvSpPr>
          <p:cNvPr id="74" name="Rectangle 12"/>
          <p:cNvSpPr>
            <a:spLocks noChangeArrowheads="1"/>
          </p:cNvSpPr>
          <p:nvPr/>
        </p:nvSpPr>
        <p:spPr bwMode="auto">
          <a:xfrm>
            <a:off x="6215074" y="5143512"/>
            <a:ext cx="1500198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900-1050 ms</a:t>
            </a:r>
            <a:endParaRPr lang="en-GB" sz="16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357158" y="571480"/>
            <a:ext cx="389927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1998 : </a:t>
            </a:r>
            <a:r>
              <a:rPr lang="en-US" sz="16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-decay study at 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ISOLDE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of  </a:t>
            </a:r>
            <a:r>
              <a:rPr lang="en-US" sz="1600" b="1" baseline="30000" dirty="0" err="1" smtClean="0">
                <a:solidFill>
                  <a:srgbClr val="FF0000"/>
                </a:solidFill>
                <a:latin typeface="+mj-lt"/>
              </a:rPr>
              <a:t>64,66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Mn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M. </a:t>
            </a:r>
            <a:r>
              <a:rPr lang="en-US" sz="1200" b="1" dirty="0" err="1" smtClean="0">
                <a:solidFill>
                  <a:srgbClr val="FF0000"/>
                </a:solidFill>
                <a:latin typeface="+mj-lt"/>
              </a:rPr>
              <a:t>Hannawald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, PhD dissertation Mainz </a:t>
            </a:r>
            <a:r>
              <a:rPr lang="en-US" sz="1200" b="1" dirty="0" err="1" smtClean="0">
                <a:solidFill>
                  <a:srgbClr val="FF0000"/>
                </a:solidFill>
                <a:latin typeface="+mj-lt"/>
              </a:rPr>
              <a:t>universitat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 1999</a:t>
            </a: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285720" y="1071546"/>
            <a:ext cx="521497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/>
              <a:t>Only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’s in time slices of 150 ms after proton impact</a:t>
            </a:r>
          </a:p>
          <a:p>
            <a:pPr>
              <a:buFontTx/>
              <a:buChar char="-"/>
            </a:pPr>
            <a:r>
              <a:rPr lang="en-US" sz="1600" b="1" dirty="0" smtClean="0"/>
              <a:t>No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-gated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spectra </a:t>
            </a:r>
          </a:p>
          <a:p>
            <a:pPr>
              <a:buFontTx/>
              <a:buChar char="-"/>
            </a:pPr>
            <a:r>
              <a:rPr lang="en-US" sz="1600" b="1" dirty="0" smtClean="0"/>
              <a:t>Two coaxial Germanium detectors</a:t>
            </a:r>
          </a:p>
          <a:p>
            <a:pPr>
              <a:buFontTx/>
              <a:buChar char="-"/>
            </a:pPr>
            <a:r>
              <a:rPr lang="en-US" sz="1600" b="1" dirty="0" smtClean="0"/>
              <a:t>Only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’s from </a:t>
            </a:r>
            <a:r>
              <a:rPr lang="en-US" sz="1600" b="1" baseline="30000" dirty="0" err="1" smtClean="0"/>
              <a:t>64,66</a:t>
            </a:r>
            <a:r>
              <a:rPr lang="en-US" sz="1600" b="1" dirty="0" err="1" smtClean="0"/>
              <a:t>Mn</a:t>
            </a:r>
            <a:r>
              <a:rPr lang="en-US" sz="1600" b="1" dirty="0" smtClean="0"/>
              <a:t> were measured (experiment was an “extended target test”)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357158" y="571480"/>
            <a:ext cx="389927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BDBD"/>
                </a:solidFill>
              </a:rPr>
              <a:t>1998 : </a:t>
            </a:r>
            <a:r>
              <a:rPr lang="en-US" sz="1600" b="1" dirty="0" smtClean="0">
                <a:solidFill>
                  <a:srgbClr val="FFBDBD"/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rgbClr val="FFBDBD"/>
                </a:solidFill>
                <a:latin typeface="+mj-lt"/>
              </a:rPr>
              <a:t>-decay study at </a:t>
            </a:r>
            <a:r>
              <a:rPr lang="en-US" sz="1600" b="1" dirty="0" err="1" smtClean="0">
                <a:solidFill>
                  <a:srgbClr val="FFBDBD"/>
                </a:solidFill>
                <a:latin typeface="+mj-lt"/>
              </a:rPr>
              <a:t>ISOLDE</a:t>
            </a:r>
            <a:r>
              <a:rPr lang="en-US" sz="1600" b="1" dirty="0" smtClean="0">
                <a:solidFill>
                  <a:srgbClr val="FFBDBD"/>
                </a:solidFill>
                <a:latin typeface="+mj-lt"/>
              </a:rPr>
              <a:t> of  </a:t>
            </a:r>
            <a:r>
              <a:rPr lang="en-US" sz="1600" b="1" baseline="30000" dirty="0" err="1" smtClean="0">
                <a:solidFill>
                  <a:srgbClr val="FFBDBD"/>
                </a:solidFill>
                <a:latin typeface="+mj-lt"/>
              </a:rPr>
              <a:t>64,66</a:t>
            </a:r>
            <a:r>
              <a:rPr lang="en-US" sz="1600" b="1" dirty="0" err="1" smtClean="0">
                <a:solidFill>
                  <a:srgbClr val="FFBDBD"/>
                </a:solidFill>
                <a:latin typeface="+mj-lt"/>
              </a:rPr>
              <a:t>Mn</a:t>
            </a:r>
            <a:r>
              <a:rPr lang="en-US" sz="1600" b="1" dirty="0" smtClean="0">
                <a:solidFill>
                  <a:srgbClr val="FFBDBD"/>
                </a:solidFill>
                <a:latin typeface="+mj-lt"/>
              </a:rPr>
              <a:t> </a:t>
            </a:r>
          </a:p>
          <a:p>
            <a:r>
              <a:rPr lang="en-US" sz="1200" b="1" dirty="0" smtClean="0">
                <a:solidFill>
                  <a:srgbClr val="FFBDBD"/>
                </a:solidFill>
                <a:latin typeface="+mj-lt"/>
              </a:rPr>
              <a:t>M. </a:t>
            </a:r>
            <a:r>
              <a:rPr lang="en-US" sz="1200" b="1" dirty="0" err="1" smtClean="0">
                <a:solidFill>
                  <a:srgbClr val="FFBDBD"/>
                </a:solidFill>
                <a:latin typeface="+mj-lt"/>
              </a:rPr>
              <a:t>Hannawald</a:t>
            </a:r>
            <a:r>
              <a:rPr lang="en-US" sz="1200" b="1" dirty="0" smtClean="0">
                <a:solidFill>
                  <a:srgbClr val="FFBDBD"/>
                </a:solidFill>
                <a:latin typeface="+mj-lt"/>
              </a:rPr>
              <a:t>, PhD dissertation Mainz </a:t>
            </a:r>
            <a:r>
              <a:rPr lang="en-US" sz="1200" b="1" dirty="0" err="1" smtClean="0">
                <a:solidFill>
                  <a:srgbClr val="FFBDBD"/>
                </a:solidFill>
                <a:latin typeface="+mj-lt"/>
              </a:rPr>
              <a:t>universitat</a:t>
            </a:r>
            <a:r>
              <a:rPr lang="en-US" sz="1200" b="1" dirty="0" smtClean="0">
                <a:solidFill>
                  <a:srgbClr val="FFBDBD"/>
                </a:solidFill>
                <a:latin typeface="+mj-lt"/>
              </a:rPr>
              <a:t> 1999</a:t>
            </a: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285720" y="1071546"/>
            <a:ext cx="521497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Only Single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g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’s in time slices of 150 ms after proton impact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No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-gated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g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-ray spectra 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Two coaxial Germanium detectors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Only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g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’s from </a:t>
            </a:r>
            <a:r>
              <a:rPr lang="en-US" sz="1600" b="1" baseline="30000" dirty="0" err="1" smtClean="0">
                <a:solidFill>
                  <a:schemeClr val="bg1">
                    <a:lumMod val="65000"/>
                  </a:schemeClr>
                </a:solidFill>
              </a:rPr>
              <a:t>64,66</a:t>
            </a:r>
            <a:r>
              <a:rPr lang="en-US" sz="1600" b="1" dirty="0" err="1" smtClean="0">
                <a:solidFill>
                  <a:schemeClr val="bg1">
                    <a:lumMod val="65000"/>
                  </a:schemeClr>
                </a:solidFill>
              </a:rPr>
              <a:t>Mn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 were measured (experiment was an “extended target test”) 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158" y="2748503"/>
            <a:ext cx="558345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PROPOSAL 2008 : extended </a:t>
            </a:r>
            <a:r>
              <a:rPr lang="en-US" sz="16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-decay study at 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ISOLDE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of  </a:t>
            </a:r>
            <a:r>
              <a:rPr lang="en-US" sz="1600" b="1" baseline="30000" dirty="0" smtClean="0">
                <a:solidFill>
                  <a:srgbClr val="FF0000"/>
                </a:solidFill>
                <a:latin typeface="+mj-lt"/>
              </a:rPr>
              <a:t>61-</a:t>
            </a:r>
            <a:r>
              <a:rPr lang="en-US" sz="1600" b="1" baseline="30000" dirty="0" err="1" smtClean="0">
                <a:solidFill>
                  <a:srgbClr val="FF0000"/>
                </a:solidFill>
                <a:latin typeface="+mj-lt"/>
              </a:rPr>
              <a:t>70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Mn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</a:t>
            </a:r>
          </a:p>
        </p:txBody>
      </p:sp>
      <p:sp>
        <p:nvSpPr>
          <p:cNvPr id="79" name="Rectangle 12"/>
          <p:cNvSpPr>
            <a:spLocks noChangeArrowheads="1"/>
          </p:cNvSpPr>
          <p:nvPr/>
        </p:nvSpPr>
        <p:spPr bwMode="auto">
          <a:xfrm>
            <a:off x="285720" y="3071810"/>
            <a:ext cx="5715040" cy="30469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Singles AND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-gated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spectra 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NEW TECHNOLOGY 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Two </a:t>
            </a:r>
            <a:r>
              <a:rPr lang="en-US" sz="1600" b="1" dirty="0" smtClean="0"/>
              <a:t>segmented </a:t>
            </a:r>
            <a:r>
              <a:rPr lang="en-US" sz="1600" b="1" dirty="0" err="1" smtClean="0"/>
              <a:t>MINIBALL</a:t>
            </a:r>
            <a:r>
              <a:rPr lang="en-US" sz="1600" b="1" dirty="0" smtClean="0"/>
              <a:t> cluster detectors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Digital </a:t>
            </a:r>
            <a:r>
              <a:rPr lang="en-US" sz="1600" b="1" dirty="0" smtClean="0"/>
              <a:t>electronics : TOTAL DATA READOUT</a:t>
            </a:r>
            <a:endParaRPr lang="en-US" sz="1600" b="1" dirty="0" smtClean="0"/>
          </a:p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Use the unique </a:t>
            </a:r>
            <a:r>
              <a:rPr lang="en-US" sz="1600" b="1" dirty="0" err="1" smtClean="0"/>
              <a:t>Mn</a:t>
            </a:r>
            <a:r>
              <a:rPr lang="en-US" sz="1600" b="1" dirty="0" smtClean="0"/>
              <a:t> beams at </a:t>
            </a:r>
            <a:r>
              <a:rPr lang="en-US" sz="1600" b="1" dirty="0" err="1" smtClean="0"/>
              <a:t>ISOLDE</a:t>
            </a:r>
            <a:r>
              <a:rPr lang="en-US" sz="1600" b="1" dirty="0" smtClean="0"/>
              <a:t> </a:t>
            </a:r>
            <a:r>
              <a:rPr lang="en-US" sz="1600" b="1" dirty="0" smtClean="0"/>
              <a:t>again :</a:t>
            </a:r>
            <a:endParaRPr lang="en-US" sz="1600" b="1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 one of the highest laser ionization efficiencies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 “standard” beam with </a:t>
            </a:r>
            <a:r>
              <a:rPr lang="en-US" sz="1600" b="1" dirty="0" err="1" smtClean="0"/>
              <a:t>UC</a:t>
            </a:r>
            <a:r>
              <a:rPr lang="en-US" sz="1600" b="1" baseline="-25000" dirty="0" err="1" smtClean="0"/>
              <a:t>x</a:t>
            </a:r>
            <a:r>
              <a:rPr lang="en-US" sz="1600" b="1" dirty="0" smtClean="0"/>
              <a:t> </a:t>
            </a:r>
            <a:r>
              <a:rPr lang="en-US" sz="1600" b="1" dirty="0" smtClean="0"/>
              <a:t>target since 1998</a:t>
            </a:r>
            <a:endParaRPr lang="en-US" sz="1600" b="1" dirty="0" smtClean="0"/>
          </a:p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Physics 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Search </a:t>
            </a:r>
            <a:r>
              <a:rPr lang="en-US" sz="1600" b="1" dirty="0" smtClean="0"/>
              <a:t>for isomeric states ;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Spin and parity assignments in </a:t>
            </a:r>
            <a:r>
              <a:rPr lang="en-US" sz="1600" b="1" baseline="30000" dirty="0" smtClean="0"/>
              <a:t>61-</a:t>
            </a:r>
            <a:r>
              <a:rPr lang="en-US" sz="1600" b="1" baseline="30000" dirty="0" err="1" smtClean="0"/>
              <a:t>70</a:t>
            </a:r>
            <a:r>
              <a:rPr lang="en-US" sz="1600" b="1" dirty="0" err="1" smtClean="0"/>
              <a:t>Fe</a:t>
            </a:r>
            <a:r>
              <a:rPr lang="en-US" sz="1600" b="1" dirty="0" smtClean="0"/>
              <a:t> ;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Probe deformation and shape co-existence in this region ;</a:t>
            </a:r>
          </a:p>
          <a:p>
            <a:pPr lvl="1">
              <a:buFont typeface="Arial" pitchFamily="34" charset="0"/>
              <a:buChar char="•"/>
            </a:pPr>
            <a:endParaRPr lang="en-US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357158" y="571480"/>
            <a:ext cx="389927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BDBD"/>
                </a:solidFill>
              </a:rPr>
              <a:t>1998 : </a:t>
            </a:r>
            <a:r>
              <a:rPr lang="en-US" sz="1600" b="1" dirty="0" smtClean="0">
                <a:solidFill>
                  <a:srgbClr val="FFBDBD"/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rgbClr val="FFBDBD"/>
                </a:solidFill>
                <a:latin typeface="+mj-lt"/>
              </a:rPr>
              <a:t>-decay study at </a:t>
            </a:r>
            <a:r>
              <a:rPr lang="en-US" sz="1600" b="1" dirty="0" err="1" smtClean="0">
                <a:solidFill>
                  <a:srgbClr val="FFBDBD"/>
                </a:solidFill>
                <a:latin typeface="+mj-lt"/>
              </a:rPr>
              <a:t>ISOLDE</a:t>
            </a:r>
            <a:r>
              <a:rPr lang="en-US" sz="1600" b="1" dirty="0" smtClean="0">
                <a:solidFill>
                  <a:srgbClr val="FFBDBD"/>
                </a:solidFill>
                <a:latin typeface="+mj-lt"/>
              </a:rPr>
              <a:t> of  </a:t>
            </a:r>
            <a:r>
              <a:rPr lang="en-US" sz="1600" b="1" baseline="30000" dirty="0" err="1" smtClean="0">
                <a:solidFill>
                  <a:srgbClr val="FFBDBD"/>
                </a:solidFill>
                <a:latin typeface="+mj-lt"/>
              </a:rPr>
              <a:t>64,66</a:t>
            </a:r>
            <a:r>
              <a:rPr lang="en-US" sz="1600" b="1" dirty="0" err="1" smtClean="0">
                <a:solidFill>
                  <a:srgbClr val="FFBDBD"/>
                </a:solidFill>
                <a:latin typeface="+mj-lt"/>
              </a:rPr>
              <a:t>Mn</a:t>
            </a:r>
            <a:r>
              <a:rPr lang="en-US" sz="1600" b="1" dirty="0" smtClean="0">
                <a:solidFill>
                  <a:srgbClr val="FFBDBD"/>
                </a:solidFill>
                <a:latin typeface="+mj-lt"/>
              </a:rPr>
              <a:t> </a:t>
            </a:r>
          </a:p>
          <a:p>
            <a:r>
              <a:rPr lang="en-US" sz="1200" b="1" dirty="0" smtClean="0">
                <a:solidFill>
                  <a:srgbClr val="FFBDBD"/>
                </a:solidFill>
                <a:latin typeface="+mj-lt"/>
              </a:rPr>
              <a:t>M. </a:t>
            </a:r>
            <a:r>
              <a:rPr lang="en-US" sz="1200" b="1" dirty="0" err="1" smtClean="0">
                <a:solidFill>
                  <a:srgbClr val="FFBDBD"/>
                </a:solidFill>
                <a:latin typeface="+mj-lt"/>
              </a:rPr>
              <a:t>Hannawald</a:t>
            </a:r>
            <a:r>
              <a:rPr lang="en-US" sz="1200" b="1" dirty="0" smtClean="0">
                <a:solidFill>
                  <a:srgbClr val="FFBDBD"/>
                </a:solidFill>
                <a:latin typeface="+mj-lt"/>
              </a:rPr>
              <a:t>, PhD dissertation Mainz </a:t>
            </a:r>
            <a:r>
              <a:rPr lang="en-US" sz="1200" b="1" dirty="0" err="1" smtClean="0">
                <a:solidFill>
                  <a:srgbClr val="FFBDBD"/>
                </a:solidFill>
                <a:latin typeface="+mj-lt"/>
              </a:rPr>
              <a:t>universitat</a:t>
            </a:r>
            <a:r>
              <a:rPr lang="en-US" sz="1200" b="1" dirty="0" smtClean="0">
                <a:solidFill>
                  <a:srgbClr val="FFBDBD"/>
                </a:solidFill>
                <a:latin typeface="+mj-lt"/>
              </a:rPr>
              <a:t> 1999</a:t>
            </a: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285720" y="1071546"/>
            <a:ext cx="521497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Only Single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g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’s in time slices of 150 ms after proton impact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No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-gated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g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-ray spectra 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Two coaxial Germanium detectors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Only 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Symbol" pitchFamily="18" charset="2"/>
              </a:rPr>
              <a:t>g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’s from </a:t>
            </a:r>
            <a:r>
              <a:rPr lang="en-US" sz="1600" b="1" baseline="30000" dirty="0" err="1" smtClean="0">
                <a:solidFill>
                  <a:schemeClr val="bg1">
                    <a:lumMod val="65000"/>
                  </a:schemeClr>
                </a:solidFill>
              </a:rPr>
              <a:t>64,66</a:t>
            </a:r>
            <a:r>
              <a:rPr lang="en-US" sz="1600" b="1" dirty="0" err="1" smtClean="0">
                <a:solidFill>
                  <a:schemeClr val="bg1">
                    <a:lumMod val="65000"/>
                  </a:schemeClr>
                </a:solidFill>
              </a:rPr>
              <a:t>Mn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 were measured (experiment was an “extended target test”) 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158" y="2748503"/>
            <a:ext cx="558345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PROPOSAL 2008 : extended </a:t>
            </a:r>
            <a:r>
              <a:rPr lang="en-US" sz="16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-decay study at 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ISOLDE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of  </a:t>
            </a:r>
            <a:r>
              <a:rPr lang="en-US" sz="1600" b="1" baseline="30000" dirty="0" smtClean="0">
                <a:solidFill>
                  <a:srgbClr val="FF0000"/>
                </a:solidFill>
                <a:latin typeface="+mj-lt"/>
              </a:rPr>
              <a:t>61-</a:t>
            </a:r>
            <a:r>
              <a:rPr lang="en-US" sz="1600" b="1" baseline="30000" dirty="0" err="1" smtClean="0">
                <a:solidFill>
                  <a:srgbClr val="FF0000"/>
                </a:solidFill>
                <a:latin typeface="+mj-lt"/>
              </a:rPr>
              <a:t>70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Mn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</a:t>
            </a:r>
          </a:p>
        </p:txBody>
      </p:sp>
      <p:sp>
        <p:nvSpPr>
          <p:cNvPr id="79" name="Rectangle 12"/>
          <p:cNvSpPr>
            <a:spLocks noChangeArrowheads="1"/>
          </p:cNvSpPr>
          <p:nvPr/>
        </p:nvSpPr>
        <p:spPr bwMode="auto">
          <a:xfrm>
            <a:off x="285720" y="3071810"/>
            <a:ext cx="5715040" cy="30469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Singles AND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-gated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spectra 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NEW TECHNOLOGY 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Two </a:t>
            </a:r>
            <a:r>
              <a:rPr lang="en-US" sz="1600" b="1" dirty="0" smtClean="0"/>
              <a:t>segmented </a:t>
            </a:r>
            <a:r>
              <a:rPr lang="en-US" sz="1600" b="1" dirty="0" err="1" smtClean="0"/>
              <a:t>MINIBALL</a:t>
            </a:r>
            <a:r>
              <a:rPr lang="en-US" sz="1600" b="1" dirty="0" smtClean="0"/>
              <a:t> cluster detectors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Digital </a:t>
            </a:r>
            <a:r>
              <a:rPr lang="en-US" sz="1600" b="1" dirty="0" smtClean="0"/>
              <a:t>electronics : TOTAL DATA READOUT</a:t>
            </a:r>
            <a:endParaRPr lang="en-US" sz="1600" b="1" dirty="0" smtClean="0"/>
          </a:p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Use the unique </a:t>
            </a:r>
            <a:r>
              <a:rPr lang="en-US" sz="1600" b="1" dirty="0" err="1" smtClean="0"/>
              <a:t>Mn</a:t>
            </a:r>
            <a:r>
              <a:rPr lang="en-US" sz="1600" b="1" dirty="0" smtClean="0"/>
              <a:t> beams at </a:t>
            </a:r>
            <a:r>
              <a:rPr lang="en-US" sz="1600" b="1" dirty="0" err="1" smtClean="0"/>
              <a:t>ISOLDE</a:t>
            </a:r>
            <a:r>
              <a:rPr lang="en-US" sz="1600" b="1" dirty="0" smtClean="0"/>
              <a:t> </a:t>
            </a:r>
            <a:r>
              <a:rPr lang="en-US" sz="1600" b="1" dirty="0" smtClean="0"/>
              <a:t>again :</a:t>
            </a:r>
            <a:endParaRPr lang="en-US" sz="1600" b="1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 one of the highest laser ionization efficiencies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 “standard” beam with </a:t>
            </a:r>
            <a:r>
              <a:rPr lang="en-US" sz="1600" b="1" dirty="0" err="1" smtClean="0"/>
              <a:t>UC</a:t>
            </a:r>
            <a:r>
              <a:rPr lang="en-US" sz="1600" b="1" baseline="-25000" dirty="0" err="1" smtClean="0"/>
              <a:t>x</a:t>
            </a:r>
            <a:r>
              <a:rPr lang="en-US" sz="1600" b="1" dirty="0" smtClean="0"/>
              <a:t> </a:t>
            </a:r>
            <a:r>
              <a:rPr lang="en-US" sz="1600" b="1" dirty="0" smtClean="0"/>
              <a:t>target since 1998</a:t>
            </a:r>
            <a:endParaRPr lang="en-US" sz="1600" b="1" dirty="0" smtClean="0"/>
          </a:p>
          <a:p>
            <a:pPr>
              <a:buFont typeface="Wingdings" pitchFamily="2" charset="2"/>
              <a:buChar char="§"/>
            </a:pPr>
            <a:r>
              <a:rPr lang="en-US" sz="1600" b="1" dirty="0" smtClean="0"/>
              <a:t>Physics 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Search </a:t>
            </a:r>
            <a:r>
              <a:rPr lang="en-US" sz="1600" b="1" dirty="0" smtClean="0"/>
              <a:t>for isomeric states ;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Spin and parity assignments in </a:t>
            </a:r>
            <a:r>
              <a:rPr lang="en-US" sz="1600" b="1" baseline="30000" dirty="0" smtClean="0"/>
              <a:t>61-</a:t>
            </a:r>
            <a:r>
              <a:rPr lang="en-US" sz="1600" b="1" baseline="30000" dirty="0" err="1" smtClean="0"/>
              <a:t>70</a:t>
            </a:r>
            <a:r>
              <a:rPr lang="en-US" sz="1600" b="1" dirty="0" err="1" smtClean="0"/>
              <a:t>Fe</a:t>
            </a:r>
            <a:r>
              <a:rPr lang="en-US" sz="1600" b="1" dirty="0" smtClean="0"/>
              <a:t> ;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="1" dirty="0" smtClean="0"/>
              <a:t>Probe deformation and shape co-existence in this region ;</a:t>
            </a:r>
          </a:p>
          <a:p>
            <a:pPr lvl="1">
              <a:buFont typeface="Arial" pitchFamily="34" charset="0"/>
              <a:buChar char="•"/>
            </a:pPr>
            <a:endParaRPr lang="en-US" sz="16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4348" y="3643314"/>
            <a:ext cx="8001056" cy="428628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2066" y="3643314"/>
            <a:ext cx="3643338" cy="400110"/>
          </a:xfrm>
          <a:prstGeom prst="rect">
            <a:avLst/>
          </a:prstGeom>
          <a:solidFill>
            <a:srgbClr val="4F81BD"/>
          </a:solidFill>
          <a:ln w="28575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= The new </a:t>
            </a:r>
            <a:r>
              <a:rPr lang="en-US" sz="2000" b="1" dirty="0" err="1" smtClean="0">
                <a:solidFill>
                  <a:schemeClr val="bg1"/>
                </a:solidFill>
              </a:rPr>
              <a:t>LISOL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2000" b="1" dirty="0" smtClean="0">
                <a:solidFill>
                  <a:schemeClr val="bg1"/>
                </a:solidFill>
              </a:rPr>
              <a:t>-decay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857356" y="1214422"/>
            <a:ext cx="5318892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studies of neutron rich </a:t>
            </a:r>
            <a:r>
              <a:rPr lang="en-US" sz="2000" b="1" baseline="30000" dirty="0" smtClean="0"/>
              <a:t>61-</a:t>
            </a:r>
            <a:r>
              <a:rPr lang="en-US" sz="2000" b="1" baseline="30000" dirty="0" err="1" smtClean="0"/>
              <a:t>70</a:t>
            </a:r>
            <a:r>
              <a:rPr lang="en-US" sz="2000" b="1" dirty="0" err="1" smtClean="0"/>
              <a:t>Mn</a:t>
            </a:r>
            <a:r>
              <a:rPr lang="en-US" sz="2000" b="1" dirty="0" smtClean="0"/>
              <a:t> isotopes </a:t>
            </a:r>
          </a:p>
          <a:p>
            <a:pPr algn="ctr"/>
            <a:r>
              <a:rPr lang="en-US" sz="2000" b="1" dirty="0" smtClean="0"/>
              <a:t>with the new </a:t>
            </a:r>
            <a:r>
              <a:rPr lang="en-US" sz="2000" b="1" dirty="0" err="1" smtClean="0"/>
              <a:t>LISOL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setup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2428868"/>
            <a:ext cx="4959627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b="1" dirty="0" smtClean="0">
                <a:latin typeface="+mj-lt"/>
              </a:rPr>
              <a:t>1. General </a:t>
            </a:r>
            <a:r>
              <a:rPr lang="en-US" sz="2400" b="1" dirty="0" smtClean="0">
                <a:latin typeface="+mj-lt"/>
              </a:rPr>
              <a:t>Physics Motivation</a:t>
            </a:r>
          </a:p>
          <a:p>
            <a:pPr marL="457200" indent="-457200"/>
            <a:r>
              <a:rPr lang="en-US" sz="2400" b="1" dirty="0" smtClean="0">
                <a:latin typeface="+mj-lt"/>
              </a:rPr>
              <a:t>2. </a:t>
            </a:r>
            <a:r>
              <a:rPr lang="en-US" sz="2400" b="1" dirty="0" smtClean="0"/>
              <a:t>Previous and proposed </a:t>
            </a:r>
            <a:r>
              <a:rPr lang="en-US" sz="2400" b="1" dirty="0" smtClean="0"/>
              <a:t>experiment</a:t>
            </a:r>
            <a:endParaRPr lang="en-US" sz="2400" b="1" dirty="0" smtClean="0">
              <a:latin typeface="+mj-lt"/>
            </a:endParaRPr>
          </a:p>
          <a:p>
            <a:pPr marL="457200" indent="-457200"/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3. </a:t>
            </a:r>
            <a:r>
              <a:rPr lang="en-US" sz="2400" b="1" dirty="0" smtClean="0">
                <a:solidFill>
                  <a:srgbClr val="FF0000"/>
                </a:solidFill>
              </a:rPr>
              <a:t>The </a:t>
            </a:r>
            <a:r>
              <a:rPr lang="en-US" sz="2400" b="1" dirty="0" err="1" smtClean="0">
                <a:solidFill>
                  <a:srgbClr val="FF0000"/>
                </a:solidFill>
              </a:rPr>
              <a:t>LISOL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400" b="1" dirty="0" smtClean="0">
                <a:solidFill>
                  <a:srgbClr val="FF0000"/>
                </a:solidFill>
              </a:rPr>
              <a:t>-decay setup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457200" indent="-457200"/>
            <a:r>
              <a:rPr lang="en-US" sz="2400" b="1" dirty="0" smtClean="0"/>
              <a:t>4. </a:t>
            </a:r>
            <a:r>
              <a:rPr lang="en-US" sz="2400" b="1" dirty="0" smtClean="0"/>
              <a:t>Contamination and Yields</a:t>
            </a:r>
          </a:p>
          <a:p>
            <a:pPr marL="342900" indent="-342900"/>
            <a:r>
              <a:rPr lang="en-US" sz="2400" b="1" dirty="0" smtClean="0"/>
              <a:t>5</a:t>
            </a:r>
            <a:r>
              <a:rPr lang="en-US" sz="2400" b="1" dirty="0" smtClean="0"/>
              <a:t>. </a:t>
            </a:r>
            <a:r>
              <a:rPr lang="en-US" sz="2400" b="1" dirty="0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 noChangeAspect="1"/>
          </p:cNvGrpSpPr>
          <p:nvPr/>
        </p:nvGrpSpPr>
        <p:grpSpPr>
          <a:xfrm>
            <a:off x="214282" y="1000108"/>
            <a:ext cx="2962299" cy="2882881"/>
            <a:chOff x="214282" y="1714488"/>
            <a:chExt cx="4710114" cy="4583839"/>
          </a:xfrm>
        </p:grpSpPr>
        <p:pic>
          <p:nvPicPr>
            <p:cNvPr id="141" name="Picture 2" descr="MVC-015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214554"/>
              <a:ext cx="4710114" cy="3532586"/>
            </a:xfrm>
            <a:prstGeom prst="rect">
              <a:avLst/>
            </a:prstGeom>
            <a:noFill/>
          </p:spPr>
        </p:pic>
        <p:sp>
          <p:nvSpPr>
            <p:cNvPr id="143" name="Rectangle 12"/>
            <p:cNvSpPr>
              <a:spLocks noChangeArrowheads="1"/>
            </p:cNvSpPr>
            <p:nvPr/>
          </p:nvSpPr>
          <p:spPr bwMode="auto">
            <a:xfrm>
              <a:off x="714348" y="5857893"/>
              <a:ext cx="3962399" cy="440434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200" b="1" dirty="0"/>
                <a:t>3 Plastic </a:t>
              </a:r>
              <a:r>
                <a:rPr lang="en-US" sz="1200" b="1" dirty="0">
                  <a:latin typeface="Symbol" pitchFamily="18" charset="2"/>
                </a:rPr>
                <a:t>D</a:t>
              </a:r>
              <a:r>
                <a:rPr lang="en-US" sz="1200" b="1" dirty="0"/>
                <a:t>E </a:t>
              </a:r>
              <a:r>
                <a:rPr lang="en-US" sz="1200" b="1" dirty="0">
                  <a:latin typeface="Symbol" pitchFamily="18" charset="2"/>
                </a:rPr>
                <a:t>b</a:t>
              </a:r>
              <a:r>
                <a:rPr lang="en-US" sz="1200" b="1" dirty="0"/>
                <a:t>-detectors</a:t>
              </a:r>
              <a:endParaRPr lang="en-GB" sz="1200" b="1" dirty="0"/>
            </a:p>
          </p:txBody>
        </p:sp>
        <p:sp>
          <p:nvSpPr>
            <p:cNvPr id="144" name="Line 13"/>
            <p:cNvSpPr>
              <a:spLocks noChangeShapeType="1"/>
            </p:cNvSpPr>
            <p:nvPr/>
          </p:nvSpPr>
          <p:spPr bwMode="auto">
            <a:xfrm flipH="1" flipV="1">
              <a:off x="2500298" y="4143377"/>
              <a:ext cx="214314" cy="17145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45" name="Line 14"/>
            <p:cNvSpPr>
              <a:spLocks noChangeShapeType="1"/>
            </p:cNvSpPr>
            <p:nvPr/>
          </p:nvSpPr>
          <p:spPr bwMode="auto">
            <a:xfrm flipV="1">
              <a:off x="2714612" y="4143378"/>
              <a:ext cx="142876" cy="171451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46" name="Line 15"/>
            <p:cNvSpPr>
              <a:spLocks noChangeShapeType="1"/>
            </p:cNvSpPr>
            <p:nvPr/>
          </p:nvSpPr>
          <p:spPr bwMode="auto">
            <a:xfrm flipH="1" flipV="1">
              <a:off x="2643174" y="4500570"/>
              <a:ext cx="47611" cy="135732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48" name="Rectangle 8"/>
            <p:cNvSpPr>
              <a:spLocks noChangeArrowheads="1"/>
            </p:cNvSpPr>
            <p:nvPr/>
          </p:nvSpPr>
          <p:spPr bwMode="auto">
            <a:xfrm>
              <a:off x="500034" y="1714488"/>
              <a:ext cx="4419600" cy="440434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rgbClr val="92D050"/>
              </a:solidFill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200" b="1" dirty="0"/>
                <a:t>6-fold segmented </a:t>
              </a:r>
              <a:r>
                <a:rPr lang="en-US" sz="1200" b="1" dirty="0" err="1"/>
                <a:t>MINIBALL</a:t>
              </a:r>
              <a:r>
                <a:rPr lang="en-US" sz="1200" b="1" dirty="0"/>
                <a:t> Clusters</a:t>
              </a:r>
              <a:endParaRPr lang="en-GB" sz="1200" b="1" dirty="0"/>
            </a:p>
          </p:txBody>
        </p:sp>
        <p:sp>
          <p:nvSpPr>
            <p:cNvPr id="149" name="Line 9"/>
            <p:cNvSpPr>
              <a:spLocks noChangeShapeType="1"/>
            </p:cNvSpPr>
            <p:nvPr/>
          </p:nvSpPr>
          <p:spPr bwMode="auto">
            <a:xfrm>
              <a:off x="3857620" y="2143116"/>
              <a:ext cx="71438" cy="1643074"/>
            </a:xfrm>
            <a:prstGeom prst="line">
              <a:avLst/>
            </a:prstGeom>
            <a:noFill/>
            <a:ln w="38100">
              <a:solidFill>
                <a:srgbClr val="92D050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50" name="Line 10"/>
            <p:cNvSpPr>
              <a:spLocks noChangeShapeType="1"/>
            </p:cNvSpPr>
            <p:nvPr/>
          </p:nvSpPr>
          <p:spPr bwMode="auto">
            <a:xfrm>
              <a:off x="1285852" y="2143116"/>
              <a:ext cx="357190" cy="1571636"/>
            </a:xfrm>
            <a:prstGeom prst="line">
              <a:avLst/>
            </a:prstGeom>
            <a:noFill/>
            <a:ln w="38100">
              <a:solidFill>
                <a:srgbClr val="92D050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52" name="Line 5"/>
            <p:cNvSpPr>
              <a:spLocks noChangeShapeType="1"/>
            </p:cNvSpPr>
            <p:nvPr/>
          </p:nvSpPr>
          <p:spPr bwMode="auto">
            <a:xfrm flipH="1">
              <a:off x="2714612" y="2571744"/>
              <a:ext cx="71438" cy="1376362"/>
            </a:xfrm>
            <a:prstGeom prst="line">
              <a:avLst/>
            </a:prstGeom>
            <a:noFill/>
            <a:ln w="63500">
              <a:solidFill>
                <a:schemeClr val="bg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53" name="Rectangle 6"/>
            <p:cNvSpPr>
              <a:spLocks noChangeArrowheads="1"/>
            </p:cNvSpPr>
            <p:nvPr/>
          </p:nvSpPr>
          <p:spPr bwMode="auto">
            <a:xfrm>
              <a:off x="2786050" y="2786058"/>
              <a:ext cx="1065911" cy="5383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Beam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714356"/>
            <a:ext cx="5143504" cy="333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" name="Picture 157" descr="beta-efficienc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857627"/>
            <a:ext cx="3929090" cy="2888183"/>
          </a:xfrm>
          <a:prstGeom prst="rect">
            <a:avLst/>
          </a:prstGeom>
        </p:spPr>
      </p:pic>
      <p:sp>
        <p:nvSpPr>
          <p:cNvPr id="159" name="TextBox 158"/>
          <p:cNvSpPr txBox="1"/>
          <p:nvPr/>
        </p:nvSpPr>
        <p:spPr>
          <a:xfrm>
            <a:off x="4200893" y="3214686"/>
            <a:ext cx="2228495" cy="369332"/>
          </a:xfrm>
          <a:prstGeom prst="rect">
            <a:avLst/>
          </a:prstGeom>
          <a:solidFill>
            <a:srgbClr val="4F81BD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n-US" b="1" dirty="0" smtClean="0">
                <a:solidFill>
                  <a:schemeClr val="bg1"/>
                </a:solidFill>
              </a:rPr>
              <a:t> detection efficiency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214942" y="5715016"/>
            <a:ext cx="2240037" cy="369332"/>
          </a:xfrm>
          <a:prstGeom prst="rect">
            <a:avLst/>
          </a:prstGeom>
          <a:solidFill>
            <a:srgbClr val="4F81BD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chemeClr val="bg1"/>
                </a:solidFill>
              </a:rPr>
              <a:t> detection efficiency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42844" y="4276090"/>
            <a:ext cx="3429024" cy="1938992"/>
          </a:xfrm>
          <a:prstGeom prst="rect">
            <a:avLst/>
          </a:prstGeom>
          <a:solidFill>
            <a:srgbClr val="4F81BD"/>
          </a:solidFill>
          <a:ln w="28575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solidFill>
                  <a:schemeClr val="bg1"/>
                </a:solidFill>
              </a:rPr>
              <a:t>shielding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(polyethylene-borax-Cu-Lead)</a:t>
            </a:r>
          </a:p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solidFill>
                  <a:schemeClr val="bg1"/>
                </a:solidFill>
              </a:rPr>
              <a:t>digital electronics readout</a:t>
            </a:r>
          </a:p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solidFill>
                  <a:schemeClr val="bg1"/>
                </a:solidFill>
              </a:rPr>
              <a:t>high segmentation (6 cores, 36 segments) reduces “true coincidence summing effects”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929158" y="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100" b="1" dirty="0" smtClean="0"/>
              <a:t>Pictures taken from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PhD Thesis, KU Leuven, 2007</a:t>
            </a:r>
            <a:endParaRPr lang="en-GB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 noChangeAspect="1"/>
          </p:cNvGrpSpPr>
          <p:nvPr/>
        </p:nvGrpSpPr>
        <p:grpSpPr>
          <a:xfrm>
            <a:off x="214282" y="1000108"/>
            <a:ext cx="2962299" cy="2882881"/>
            <a:chOff x="214282" y="1714488"/>
            <a:chExt cx="4710114" cy="4583839"/>
          </a:xfrm>
        </p:grpSpPr>
        <p:pic>
          <p:nvPicPr>
            <p:cNvPr id="141" name="Picture 2" descr="MVC-015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214554"/>
              <a:ext cx="4710114" cy="3532586"/>
            </a:xfrm>
            <a:prstGeom prst="rect">
              <a:avLst/>
            </a:prstGeom>
            <a:noFill/>
          </p:spPr>
        </p:pic>
        <p:sp>
          <p:nvSpPr>
            <p:cNvPr id="143" name="Rectangle 12"/>
            <p:cNvSpPr>
              <a:spLocks noChangeArrowheads="1"/>
            </p:cNvSpPr>
            <p:nvPr/>
          </p:nvSpPr>
          <p:spPr bwMode="auto">
            <a:xfrm>
              <a:off x="714348" y="5857893"/>
              <a:ext cx="3962399" cy="440434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200" b="1" dirty="0"/>
                <a:t>3 Plastic </a:t>
              </a:r>
              <a:r>
                <a:rPr lang="en-US" sz="1200" b="1" dirty="0">
                  <a:latin typeface="Symbol" pitchFamily="18" charset="2"/>
                </a:rPr>
                <a:t>D</a:t>
              </a:r>
              <a:r>
                <a:rPr lang="en-US" sz="1200" b="1" dirty="0"/>
                <a:t>E </a:t>
              </a:r>
              <a:r>
                <a:rPr lang="en-US" sz="1200" b="1" dirty="0">
                  <a:latin typeface="Symbol" pitchFamily="18" charset="2"/>
                </a:rPr>
                <a:t>b</a:t>
              </a:r>
              <a:r>
                <a:rPr lang="en-US" sz="1200" b="1" dirty="0"/>
                <a:t>-detectors</a:t>
              </a:r>
              <a:endParaRPr lang="en-GB" sz="1200" b="1" dirty="0"/>
            </a:p>
          </p:txBody>
        </p:sp>
        <p:sp>
          <p:nvSpPr>
            <p:cNvPr id="144" name="Line 13"/>
            <p:cNvSpPr>
              <a:spLocks noChangeShapeType="1"/>
            </p:cNvSpPr>
            <p:nvPr/>
          </p:nvSpPr>
          <p:spPr bwMode="auto">
            <a:xfrm flipH="1" flipV="1">
              <a:off x="2500298" y="4143377"/>
              <a:ext cx="214314" cy="171451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45" name="Line 14"/>
            <p:cNvSpPr>
              <a:spLocks noChangeShapeType="1"/>
            </p:cNvSpPr>
            <p:nvPr/>
          </p:nvSpPr>
          <p:spPr bwMode="auto">
            <a:xfrm flipV="1">
              <a:off x="2714612" y="4143378"/>
              <a:ext cx="142876" cy="171451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46" name="Line 15"/>
            <p:cNvSpPr>
              <a:spLocks noChangeShapeType="1"/>
            </p:cNvSpPr>
            <p:nvPr/>
          </p:nvSpPr>
          <p:spPr bwMode="auto">
            <a:xfrm flipH="1" flipV="1">
              <a:off x="2643174" y="4500570"/>
              <a:ext cx="47611" cy="135732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48" name="Rectangle 8"/>
            <p:cNvSpPr>
              <a:spLocks noChangeArrowheads="1"/>
            </p:cNvSpPr>
            <p:nvPr/>
          </p:nvSpPr>
          <p:spPr bwMode="auto">
            <a:xfrm>
              <a:off x="500034" y="1714488"/>
              <a:ext cx="4419600" cy="440434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rgbClr val="92D050"/>
              </a:solidFill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200" b="1" dirty="0"/>
                <a:t>6-fold segmented </a:t>
              </a:r>
              <a:r>
                <a:rPr lang="en-US" sz="1200" b="1" dirty="0" err="1"/>
                <a:t>MINIBALL</a:t>
              </a:r>
              <a:r>
                <a:rPr lang="en-US" sz="1200" b="1" dirty="0"/>
                <a:t> Clusters</a:t>
              </a:r>
              <a:endParaRPr lang="en-GB" sz="1200" b="1" dirty="0"/>
            </a:p>
          </p:txBody>
        </p:sp>
        <p:sp>
          <p:nvSpPr>
            <p:cNvPr id="149" name="Line 9"/>
            <p:cNvSpPr>
              <a:spLocks noChangeShapeType="1"/>
            </p:cNvSpPr>
            <p:nvPr/>
          </p:nvSpPr>
          <p:spPr bwMode="auto">
            <a:xfrm>
              <a:off x="3857620" y="2143116"/>
              <a:ext cx="71438" cy="1643074"/>
            </a:xfrm>
            <a:prstGeom prst="line">
              <a:avLst/>
            </a:prstGeom>
            <a:noFill/>
            <a:ln w="38100">
              <a:solidFill>
                <a:srgbClr val="92D050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50" name="Line 10"/>
            <p:cNvSpPr>
              <a:spLocks noChangeShapeType="1"/>
            </p:cNvSpPr>
            <p:nvPr/>
          </p:nvSpPr>
          <p:spPr bwMode="auto">
            <a:xfrm>
              <a:off x="1285852" y="2143116"/>
              <a:ext cx="357190" cy="1571636"/>
            </a:xfrm>
            <a:prstGeom prst="line">
              <a:avLst/>
            </a:prstGeom>
            <a:noFill/>
            <a:ln w="38100">
              <a:solidFill>
                <a:srgbClr val="92D050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52" name="Line 5"/>
            <p:cNvSpPr>
              <a:spLocks noChangeShapeType="1"/>
            </p:cNvSpPr>
            <p:nvPr/>
          </p:nvSpPr>
          <p:spPr bwMode="auto">
            <a:xfrm flipH="1">
              <a:off x="2714612" y="2571744"/>
              <a:ext cx="71438" cy="1376362"/>
            </a:xfrm>
            <a:prstGeom prst="line">
              <a:avLst/>
            </a:prstGeom>
            <a:noFill/>
            <a:ln w="63500">
              <a:solidFill>
                <a:schemeClr val="bg1"/>
              </a:solidFill>
              <a:round/>
              <a:headEnd/>
              <a:tailEnd type="stealth" w="lg" len="lg"/>
            </a:ln>
            <a:effectLst/>
          </p:spPr>
          <p:txBody>
            <a:bodyPr/>
            <a:lstStyle/>
            <a:p>
              <a:endParaRPr lang="en-US" sz="1100"/>
            </a:p>
          </p:txBody>
        </p:sp>
        <p:sp>
          <p:nvSpPr>
            <p:cNvPr id="153" name="Rectangle 6"/>
            <p:cNvSpPr>
              <a:spLocks noChangeArrowheads="1"/>
            </p:cNvSpPr>
            <p:nvPr/>
          </p:nvSpPr>
          <p:spPr bwMode="auto">
            <a:xfrm>
              <a:off x="2786050" y="2786058"/>
              <a:ext cx="1065911" cy="5383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Beam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42844" y="4286256"/>
            <a:ext cx="3429024" cy="1938992"/>
          </a:xfrm>
          <a:prstGeom prst="rect">
            <a:avLst/>
          </a:prstGeom>
          <a:solidFill>
            <a:srgbClr val="4F81BD"/>
          </a:solidFill>
          <a:ln w="28575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solidFill>
                  <a:schemeClr val="bg1"/>
                </a:solidFill>
              </a:rPr>
              <a:t>shielding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(polyethylene-borax-Cu-Lead)</a:t>
            </a:r>
          </a:p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solidFill>
                  <a:srgbClr val="FF0000"/>
                </a:solidFill>
              </a:rPr>
              <a:t>digital electronics readout</a:t>
            </a:r>
          </a:p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solidFill>
                  <a:schemeClr val="bg1"/>
                </a:solidFill>
              </a:rPr>
              <a:t>high segmentation (6 cores, 36 segments) reduces “true coincidence summing effects”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4929158" y="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100" b="1" dirty="0" smtClean="0"/>
              <a:t>Pictures taken from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PhD Thesis, KU Leuven, 2007</a:t>
            </a:r>
            <a:endParaRPr lang="en-GB" sz="1100" b="1" dirty="0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3714744" y="4741143"/>
            <a:ext cx="5000660" cy="83099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600" b="1" dirty="0" smtClean="0">
                <a:sym typeface="Symbol"/>
              </a:rPr>
              <a:t>Coincidences </a:t>
            </a:r>
            <a:r>
              <a:rPr lang="en-US" sz="1600" b="1" dirty="0" smtClean="0">
                <a:sym typeface="Symbol"/>
              </a:rPr>
              <a:t>and Correlations (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</a:t>
            </a:r>
            <a:r>
              <a:rPr lang="en-US" sz="1600" b="1" dirty="0" err="1" smtClean="0">
                <a:latin typeface="Symbol" pitchFamily="18" charset="2"/>
                <a:sym typeface="Symbol"/>
              </a:rPr>
              <a:t>bg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…) are performed OFFLINE</a:t>
            </a:r>
          </a:p>
          <a:p>
            <a:pPr>
              <a:buFont typeface="Symbol"/>
              <a:buChar char="Þ"/>
            </a:pPr>
            <a:r>
              <a:rPr lang="en-US" sz="1600" b="1" dirty="0" smtClean="0">
                <a:sym typeface="Symbol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sym typeface="Symbol"/>
              </a:rPr>
              <a:t>TOTAL DATA READOUT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pic>
        <p:nvPicPr>
          <p:cNvPr id="76" name="Picture 5" descr="67Fe_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2816" y="1546211"/>
            <a:ext cx="5143500" cy="3468688"/>
          </a:xfrm>
          <a:prstGeom prst="rect">
            <a:avLst/>
          </a:prstGeom>
          <a:noFill/>
        </p:spPr>
      </p:pic>
      <p:pic>
        <p:nvPicPr>
          <p:cNvPr id="77" name="Picture 6" descr="67Fe_bg_ins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7916" y="2830498"/>
            <a:ext cx="2209800" cy="12223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0" name="Line 10"/>
          <p:cNvSpPr>
            <a:spLocks noChangeShapeType="1"/>
          </p:cNvSpPr>
          <p:nvPr/>
        </p:nvSpPr>
        <p:spPr bwMode="auto">
          <a:xfrm flipH="1">
            <a:off x="4421179" y="2424098"/>
            <a:ext cx="133350" cy="815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" name="Text Box 11"/>
          <p:cNvSpPr txBox="1">
            <a:spLocks noChangeArrowheads="1"/>
          </p:cNvSpPr>
          <p:nvPr/>
        </p:nvSpPr>
        <p:spPr bwMode="auto">
          <a:xfrm>
            <a:off x="4419591" y="1984361"/>
            <a:ext cx="10001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 dirty="0"/>
              <a:t>    </a:t>
            </a:r>
            <a:r>
              <a:rPr lang="en-US" sz="1400" b="1" baseline="30000" dirty="0" err="1">
                <a:solidFill>
                  <a:srgbClr val="FF0000"/>
                </a:solidFill>
              </a:rPr>
              <a:t>67</a:t>
            </a:r>
            <a:r>
              <a:rPr lang="en-US" sz="1400" b="1" dirty="0" err="1">
                <a:solidFill>
                  <a:srgbClr val="FF0000"/>
                </a:solidFill>
              </a:rPr>
              <a:t>Fe</a:t>
            </a:r>
            <a:endParaRPr lang="en-US" sz="1400" b="1" dirty="0">
              <a:solidFill>
                <a:srgbClr val="FF0000"/>
              </a:solidFill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dirty="0">
                <a:solidFill>
                  <a:srgbClr val="FF0000"/>
                </a:solidFill>
              </a:rPr>
              <a:t>189 </a:t>
            </a:r>
            <a:r>
              <a:rPr lang="en-US" sz="1400" b="1" dirty="0" err="1">
                <a:solidFill>
                  <a:srgbClr val="FF0000"/>
                </a:solidFill>
              </a:rPr>
              <a:t>keV</a:t>
            </a:r>
            <a:endParaRPr lang="en-GB" sz="1400" b="1" baseline="30000" dirty="0">
              <a:solidFill>
                <a:srgbClr val="FF0000"/>
              </a:solidFill>
            </a:endParaRPr>
          </a:p>
        </p:txBody>
      </p: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5419716" y="3871898"/>
            <a:ext cx="1100138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   </a:t>
            </a:r>
            <a:r>
              <a:rPr lang="en-US" sz="1400" b="1" baseline="30000">
                <a:solidFill>
                  <a:srgbClr val="FF0000"/>
                </a:solidFill>
              </a:rPr>
              <a:t>67</a:t>
            </a:r>
            <a:r>
              <a:rPr lang="en-US" sz="1400" b="1">
                <a:solidFill>
                  <a:srgbClr val="FF0000"/>
                </a:solidFill>
              </a:rPr>
              <a:t>Fe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</a:rPr>
              <a:t>1251 keV</a:t>
            </a:r>
            <a:endParaRPr lang="en-GB" sz="1400" b="1" baseline="30000">
              <a:solidFill>
                <a:srgbClr val="FF0000"/>
              </a:solidFill>
            </a:endParaRPr>
          </a:p>
        </p:txBody>
      </p:sp>
      <p:sp>
        <p:nvSpPr>
          <p:cNvPr id="90" name="Line 13"/>
          <p:cNvSpPr>
            <a:spLocks noChangeShapeType="1"/>
          </p:cNvSpPr>
          <p:nvPr/>
        </p:nvSpPr>
        <p:spPr bwMode="auto">
          <a:xfrm>
            <a:off x="6029316" y="4329098"/>
            <a:ext cx="200025" cy="2508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" name="Line 14"/>
          <p:cNvSpPr>
            <a:spLocks noChangeShapeType="1"/>
          </p:cNvSpPr>
          <p:nvPr/>
        </p:nvSpPr>
        <p:spPr bwMode="auto">
          <a:xfrm>
            <a:off x="6257916" y="4024298"/>
            <a:ext cx="1370013" cy="660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Line 15"/>
          <p:cNvSpPr>
            <a:spLocks noChangeShapeType="1"/>
          </p:cNvSpPr>
          <p:nvPr/>
        </p:nvSpPr>
        <p:spPr bwMode="auto">
          <a:xfrm flipH="1">
            <a:off x="7827954" y="4024298"/>
            <a:ext cx="639763" cy="660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" name="Text Box 16"/>
          <p:cNvSpPr txBox="1">
            <a:spLocks noChangeArrowheads="1"/>
          </p:cNvSpPr>
          <p:nvPr/>
        </p:nvSpPr>
        <p:spPr bwMode="auto">
          <a:xfrm>
            <a:off x="6410316" y="2957498"/>
            <a:ext cx="935038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2054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13" name="Line 17"/>
          <p:cNvSpPr>
            <a:spLocks noChangeShapeType="1"/>
          </p:cNvSpPr>
          <p:nvPr/>
        </p:nvSpPr>
        <p:spPr bwMode="auto">
          <a:xfrm>
            <a:off x="6943716" y="3109898"/>
            <a:ext cx="15240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5" name="Line 18"/>
          <p:cNvSpPr>
            <a:spLocks noChangeShapeType="1"/>
          </p:cNvSpPr>
          <p:nvPr/>
        </p:nvSpPr>
        <p:spPr bwMode="auto">
          <a:xfrm flipH="1">
            <a:off x="7629516" y="3338498"/>
            <a:ext cx="228600" cy="1873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7" name="Text Box 19"/>
          <p:cNvSpPr txBox="1">
            <a:spLocks noChangeArrowheads="1"/>
          </p:cNvSpPr>
          <p:nvPr/>
        </p:nvSpPr>
        <p:spPr bwMode="auto">
          <a:xfrm>
            <a:off x="7172316" y="2957498"/>
            <a:ext cx="935038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2080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19" name="Text Box 20"/>
          <p:cNvSpPr txBox="1">
            <a:spLocks noChangeArrowheads="1"/>
          </p:cNvSpPr>
          <p:nvPr/>
        </p:nvSpPr>
        <p:spPr bwMode="auto">
          <a:xfrm>
            <a:off x="7629516" y="3109898"/>
            <a:ext cx="91440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2087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24" name="Line 21"/>
          <p:cNvSpPr>
            <a:spLocks noChangeShapeType="1"/>
          </p:cNvSpPr>
          <p:nvPr/>
        </p:nvSpPr>
        <p:spPr bwMode="auto">
          <a:xfrm flipH="1">
            <a:off x="7553316" y="3109898"/>
            <a:ext cx="76200" cy="250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" name="Rectangle 63"/>
          <p:cNvSpPr>
            <a:spLocks noChangeArrowheads="1"/>
          </p:cNvSpPr>
          <p:nvPr/>
        </p:nvSpPr>
        <p:spPr bwMode="auto">
          <a:xfrm>
            <a:off x="3519518" y="1355714"/>
            <a:ext cx="5410200" cy="501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Text Box 7"/>
          <p:cNvSpPr txBox="1">
            <a:spLocks noChangeArrowheads="1"/>
          </p:cNvSpPr>
          <p:nvPr/>
        </p:nvSpPr>
        <p:spPr bwMode="auto">
          <a:xfrm>
            <a:off x="4087804" y="1214422"/>
            <a:ext cx="4475163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-gated -spectra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: 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Red: Laser </a:t>
            </a:r>
            <a:r>
              <a:rPr lang="en-US" sz="1400" b="1" dirty="0" smtClean="0">
                <a:solidFill>
                  <a:srgbClr val="FF0000"/>
                </a:solidFill>
              </a:rPr>
              <a:t>ON   </a:t>
            </a:r>
            <a:r>
              <a:rPr lang="en-US" sz="1400" b="1" dirty="0">
                <a:solidFill>
                  <a:srgbClr val="352DD1"/>
                </a:solidFill>
              </a:rPr>
              <a:t>Blue: Laser </a:t>
            </a:r>
            <a:r>
              <a:rPr lang="en-US" sz="1400" b="1" dirty="0" smtClean="0">
                <a:solidFill>
                  <a:srgbClr val="352DD1"/>
                </a:solidFill>
              </a:rPr>
              <a:t>OFF</a:t>
            </a:r>
            <a:r>
              <a:rPr lang="en-US" sz="1400" b="1" dirty="0" smtClean="0">
                <a:solidFill>
                  <a:schemeClr val="accent2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err="1" smtClean="0"/>
              <a:t>16h</a:t>
            </a:r>
            <a:r>
              <a:rPr lang="en-US" sz="1400" b="1" dirty="0" smtClean="0"/>
              <a:t> measuring time</a:t>
            </a:r>
            <a:endParaRPr lang="en-GB" sz="1400" b="1" dirty="0"/>
          </a:p>
        </p:txBody>
      </p:sp>
      <p:grpSp>
        <p:nvGrpSpPr>
          <p:cNvPr id="4" name="Group 84"/>
          <p:cNvGrpSpPr>
            <a:grpSpLocks/>
          </p:cNvGrpSpPr>
          <p:nvPr/>
        </p:nvGrpSpPr>
        <p:grpSpPr bwMode="auto">
          <a:xfrm>
            <a:off x="5419716" y="1890698"/>
            <a:ext cx="1828800" cy="488950"/>
            <a:chOff x="3408" y="1008"/>
            <a:chExt cx="1152" cy="308"/>
          </a:xfrm>
        </p:grpSpPr>
        <p:sp>
          <p:nvSpPr>
            <p:cNvPr id="134" name="Text Box 77"/>
            <p:cNvSpPr txBox="1">
              <a:spLocks noChangeArrowheads="1"/>
            </p:cNvSpPr>
            <p:nvPr/>
          </p:nvSpPr>
          <p:spPr bwMode="auto">
            <a:xfrm>
              <a:off x="3408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 dirty="0" err="1"/>
                <a:t>67</a:t>
              </a:r>
              <a:r>
                <a:rPr lang="en-US" sz="1600" b="1" dirty="0" err="1"/>
                <a:t>Fe</a:t>
              </a:r>
              <a:r>
                <a:rPr lang="en-US" sz="1600" b="1" baseline="-25000" dirty="0" err="1"/>
                <a:t>41</a:t>
              </a:r>
              <a:endParaRPr lang="en-GB" b="1" dirty="0"/>
            </a:p>
          </p:txBody>
        </p:sp>
        <p:sp>
          <p:nvSpPr>
            <p:cNvPr id="135" name="Line 78"/>
            <p:cNvSpPr>
              <a:spLocks noChangeShapeType="1"/>
            </p:cNvSpPr>
            <p:nvPr/>
          </p:nvSpPr>
          <p:spPr bwMode="auto">
            <a:xfrm>
              <a:off x="3792" y="1200"/>
              <a:ext cx="28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Text Box 79"/>
            <p:cNvSpPr txBox="1">
              <a:spLocks noChangeArrowheads="1"/>
            </p:cNvSpPr>
            <p:nvPr/>
          </p:nvSpPr>
          <p:spPr bwMode="auto">
            <a:xfrm>
              <a:off x="3840" y="100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sym typeface="Symbol" pitchFamily="18" charset="2"/>
                </a:rPr>
                <a:t></a:t>
              </a:r>
              <a:r>
                <a:rPr lang="en-US" sz="1600" baseline="30000">
                  <a:sym typeface="Symbol" pitchFamily="18" charset="2"/>
                </a:rPr>
                <a:t>-</a:t>
              </a:r>
              <a:endParaRPr lang="en-GB" sz="1600"/>
            </a:p>
          </p:txBody>
        </p:sp>
        <p:sp>
          <p:nvSpPr>
            <p:cNvPr id="137" name="Text Box 80"/>
            <p:cNvSpPr txBox="1">
              <a:spLocks noChangeArrowheads="1"/>
            </p:cNvSpPr>
            <p:nvPr/>
          </p:nvSpPr>
          <p:spPr bwMode="auto">
            <a:xfrm>
              <a:off x="4080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/>
                <a:t>67</a:t>
              </a:r>
              <a:r>
                <a:rPr lang="en-US" sz="1600" b="1"/>
                <a:t>Co</a:t>
              </a:r>
              <a:r>
                <a:rPr lang="en-US" sz="1600" b="1" baseline="-25000"/>
                <a:t>40</a:t>
              </a:r>
              <a:endParaRPr lang="en-GB" b="1"/>
            </a:p>
          </p:txBody>
        </p:sp>
      </p:grpSp>
      <p:pic>
        <p:nvPicPr>
          <p:cNvPr id="110" name="Picture 2" descr="MVC-015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5422" y="4968512"/>
            <a:ext cx="2424098" cy="1818074"/>
          </a:xfrm>
          <a:prstGeom prst="rect">
            <a:avLst/>
          </a:prstGeom>
          <a:noFill/>
        </p:spPr>
      </p:pic>
      <p:sp>
        <p:nvSpPr>
          <p:cNvPr id="112" name="Rectangle 12"/>
          <p:cNvSpPr>
            <a:spLocks noChangeArrowheads="1"/>
          </p:cNvSpPr>
          <p:nvPr/>
        </p:nvSpPr>
        <p:spPr bwMode="auto">
          <a:xfrm>
            <a:off x="5000596" y="0"/>
            <a:ext cx="4143404" cy="615553"/>
          </a:xfrm>
          <a:prstGeom prst="rect">
            <a:avLst/>
          </a:prstGeom>
          <a:solidFill>
            <a:srgbClr val="F3F7FB"/>
          </a:solidFill>
          <a:ln w="28575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Fe-</a:t>
            </a:r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Co-</a:t>
            </a:r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Ni</a:t>
            </a:r>
            <a:r>
              <a:rPr lang="en-US" sz="2000" b="1" dirty="0" smtClean="0">
                <a:solidFill>
                  <a:schemeClr val="accent1"/>
                </a:solidFill>
              </a:rPr>
              <a:t> decay chain</a:t>
            </a:r>
          </a:p>
          <a:p>
            <a:pPr algn="ctr"/>
            <a:r>
              <a:rPr lang="en-US" sz="1400" dirty="0" smtClean="0"/>
              <a:t>D. </a:t>
            </a:r>
            <a:r>
              <a:rPr lang="en-US" sz="1400" dirty="0" err="1" smtClean="0"/>
              <a:t>Pauwels</a:t>
            </a:r>
            <a:r>
              <a:rPr lang="en-US" sz="1400" dirty="0" smtClean="0"/>
              <a:t>, </a:t>
            </a:r>
            <a:r>
              <a:rPr lang="en-US" sz="1400" dirty="0" err="1" smtClean="0"/>
              <a:t>NIM</a:t>
            </a:r>
            <a:r>
              <a:rPr lang="en-US" sz="1400" dirty="0" smtClean="0"/>
              <a:t> B, to be published 2008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48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pic>
        <p:nvPicPr>
          <p:cNvPr id="76" name="Picture 5" descr="67Fe_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2816" y="1189021"/>
            <a:ext cx="5143500" cy="3468688"/>
          </a:xfrm>
          <a:prstGeom prst="rect">
            <a:avLst/>
          </a:prstGeom>
          <a:noFill/>
        </p:spPr>
      </p:pic>
      <p:pic>
        <p:nvPicPr>
          <p:cNvPr id="77" name="Picture 6" descr="67Fe_bg_ins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7916" y="2473308"/>
            <a:ext cx="2209800" cy="12223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8" name="Line 8"/>
          <p:cNvSpPr>
            <a:spLocks noChangeShapeType="1"/>
          </p:cNvSpPr>
          <p:nvPr/>
        </p:nvSpPr>
        <p:spPr bwMode="auto">
          <a:xfrm>
            <a:off x="4886316" y="3362308"/>
            <a:ext cx="3048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" name="Text Box 9"/>
          <p:cNvSpPr txBox="1">
            <a:spLocks noChangeArrowheads="1"/>
          </p:cNvSpPr>
          <p:nvPr/>
        </p:nvSpPr>
        <p:spPr bwMode="auto">
          <a:xfrm>
            <a:off x="4429116" y="2905108"/>
            <a:ext cx="9874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 dirty="0"/>
              <a:t>    </a:t>
            </a:r>
            <a:r>
              <a:rPr lang="en-US" sz="1400" b="1" baseline="30000" dirty="0" err="1"/>
              <a:t>67</a:t>
            </a:r>
            <a:r>
              <a:rPr lang="en-US" sz="1400" b="1" dirty="0" err="1"/>
              <a:t>Co</a:t>
            </a:r>
            <a:endParaRPr lang="en-US" sz="1400" b="1" dirty="0"/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dirty="0"/>
              <a:t>694 </a:t>
            </a:r>
            <a:r>
              <a:rPr lang="en-US" sz="1400" b="1" dirty="0" err="1"/>
              <a:t>keV</a:t>
            </a:r>
            <a:endParaRPr lang="en-GB" sz="1400" b="1" baseline="30000" dirty="0"/>
          </a:p>
        </p:txBody>
      </p:sp>
      <p:sp>
        <p:nvSpPr>
          <p:cNvPr id="80" name="Line 10"/>
          <p:cNvSpPr>
            <a:spLocks noChangeShapeType="1"/>
          </p:cNvSpPr>
          <p:nvPr/>
        </p:nvSpPr>
        <p:spPr bwMode="auto">
          <a:xfrm flipH="1">
            <a:off x="4421179" y="2066908"/>
            <a:ext cx="133350" cy="815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" name="Text Box 11"/>
          <p:cNvSpPr txBox="1">
            <a:spLocks noChangeArrowheads="1"/>
          </p:cNvSpPr>
          <p:nvPr/>
        </p:nvSpPr>
        <p:spPr bwMode="auto">
          <a:xfrm>
            <a:off x="4419591" y="1627171"/>
            <a:ext cx="10001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 dirty="0"/>
              <a:t>    </a:t>
            </a:r>
            <a:r>
              <a:rPr lang="en-US" sz="1400" b="1" baseline="30000" dirty="0" err="1">
                <a:solidFill>
                  <a:srgbClr val="FF0000"/>
                </a:solidFill>
              </a:rPr>
              <a:t>67</a:t>
            </a:r>
            <a:r>
              <a:rPr lang="en-US" sz="1400" b="1" dirty="0" err="1">
                <a:solidFill>
                  <a:srgbClr val="FF0000"/>
                </a:solidFill>
              </a:rPr>
              <a:t>Fe</a:t>
            </a:r>
            <a:endParaRPr lang="en-US" sz="1400" b="1" dirty="0">
              <a:solidFill>
                <a:srgbClr val="FF0000"/>
              </a:solidFill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dirty="0">
                <a:solidFill>
                  <a:srgbClr val="FF0000"/>
                </a:solidFill>
              </a:rPr>
              <a:t>189 </a:t>
            </a:r>
            <a:r>
              <a:rPr lang="en-US" sz="1400" b="1" dirty="0" err="1">
                <a:solidFill>
                  <a:srgbClr val="FF0000"/>
                </a:solidFill>
              </a:rPr>
              <a:t>keV</a:t>
            </a:r>
            <a:endParaRPr lang="en-GB" sz="1400" b="1" baseline="30000" dirty="0">
              <a:solidFill>
                <a:srgbClr val="FF0000"/>
              </a:solidFill>
            </a:endParaRPr>
          </a:p>
        </p:txBody>
      </p: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5419716" y="3514708"/>
            <a:ext cx="1100138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   </a:t>
            </a:r>
            <a:r>
              <a:rPr lang="en-US" sz="1400" b="1" baseline="30000">
                <a:solidFill>
                  <a:srgbClr val="FF0000"/>
                </a:solidFill>
              </a:rPr>
              <a:t>67</a:t>
            </a:r>
            <a:r>
              <a:rPr lang="en-US" sz="1400" b="1">
                <a:solidFill>
                  <a:srgbClr val="FF0000"/>
                </a:solidFill>
              </a:rPr>
              <a:t>Fe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</a:rPr>
              <a:t>1251 keV</a:t>
            </a:r>
            <a:endParaRPr lang="en-GB" sz="1400" b="1" baseline="30000">
              <a:solidFill>
                <a:srgbClr val="FF0000"/>
              </a:solidFill>
            </a:endParaRPr>
          </a:p>
        </p:txBody>
      </p:sp>
      <p:sp>
        <p:nvSpPr>
          <p:cNvPr id="90" name="Line 13"/>
          <p:cNvSpPr>
            <a:spLocks noChangeShapeType="1"/>
          </p:cNvSpPr>
          <p:nvPr/>
        </p:nvSpPr>
        <p:spPr bwMode="auto">
          <a:xfrm>
            <a:off x="6029316" y="3971908"/>
            <a:ext cx="200025" cy="2508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" name="Line 14"/>
          <p:cNvSpPr>
            <a:spLocks noChangeShapeType="1"/>
          </p:cNvSpPr>
          <p:nvPr/>
        </p:nvSpPr>
        <p:spPr bwMode="auto">
          <a:xfrm>
            <a:off x="6257916" y="3667108"/>
            <a:ext cx="1370013" cy="660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Line 15"/>
          <p:cNvSpPr>
            <a:spLocks noChangeShapeType="1"/>
          </p:cNvSpPr>
          <p:nvPr/>
        </p:nvSpPr>
        <p:spPr bwMode="auto">
          <a:xfrm flipH="1">
            <a:off x="7827954" y="3667108"/>
            <a:ext cx="639763" cy="660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" name="Text Box 16"/>
          <p:cNvSpPr txBox="1">
            <a:spLocks noChangeArrowheads="1"/>
          </p:cNvSpPr>
          <p:nvPr/>
        </p:nvSpPr>
        <p:spPr bwMode="auto">
          <a:xfrm>
            <a:off x="6410316" y="2600308"/>
            <a:ext cx="935038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2054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13" name="Line 17"/>
          <p:cNvSpPr>
            <a:spLocks noChangeShapeType="1"/>
          </p:cNvSpPr>
          <p:nvPr/>
        </p:nvSpPr>
        <p:spPr bwMode="auto">
          <a:xfrm>
            <a:off x="6943716" y="2752708"/>
            <a:ext cx="15240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5" name="Line 18"/>
          <p:cNvSpPr>
            <a:spLocks noChangeShapeType="1"/>
          </p:cNvSpPr>
          <p:nvPr/>
        </p:nvSpPr>
        <p:spPr bwMode="auto">
          <a:xfrm flipH="1">
            <a:off x="7629516" y="2981308"/>
            <a:ext cx="228600" cy="1873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7" name="Text Box 19"/>
          <p:cNvSpPr txBox="1">
            <a:spLocks noChangeArrowheads="1"/>
          </p:cNvSpPr>
          <p:nvPr/>
        </p:nvSpPr>
        <p:spPr bwMode="auto">
          <a:xfrm>
            <a:off x="7172316" y="2600308"/>
            <a:ext cx="935038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2080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19" name="Text Box 20"/>
          <p:cNvSpPr txBox="1">
            <a:spLocks noChangeArrowheads="1"/>
          </p:cNvSpPr>
          <p:nvPr/>
        </p:nvSpPr>
        <p:spPr bwMode="auto">
          <a:xfrm>
            <a:off x="7629516" y="2752708"/>
            <a:ext cx="91440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2087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24" name="Line 21"/>
          <p:cNvSpPr>
            <a:spLocks noChangeShapeType="1"/>
          </p:cNvSpPr>
          <p:nvPr/>
        </p:nvSpPr>
        <p:spPr bwMode="auto">
          <a:xfrm flipH="1">
            <a:off x="7553316" y="2752708"/>
            <a:ext cx="76200" cy="250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" name="Rectangle 63"/>
          <p:cNvSpPr>
            <a:spLocks noChangeArrowheads="1"/>
          </p:cNvSpPr>
          <p:nvPr/>
        </p:nvSpPr>
        <p:spPr bwMode="auto">
          <a:xfrm>
            <a:off x="3519518" y="998524"/>
            <a:ext cx="5410200" cy="501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Text Box 7"/>
          <p:cNvSpPr txBox="1">
            <a:spLocks noChangeArrowheads="1"/>
          </p:cNvSpPr>
          <p:nvPr/>
        </p:nvSpPr>
        <p:spPr bwMode="auto">
          <a:xfrm>
            <a:off x="4097365" y="857232"/>
            <a:ext cx="4475163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-gated -spectra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: </a:t>
            </a:r>
            <a:r>
              <a:rPr lang="en-US" sz="1400" b="1" dirty="0">
                <a:solidFill>
                  <a:srgbClr val="FF0000"/>
                </a:solidFill>
              </a:rPr>
              <a:t> Red: Laser </a:t>
            </a:r>
            <a:r>
              <a:rPr lang="en-US" sz="1400" b="1" dirty="0" smtClean="0">
                <a:solidFill>
                  <a:srgbClr val="FF0000"/>
                </a:solidFill>
              </a:rPr>
              <a:t>ON   </a:t>
            </a:r>
            <a:r>
              <a:rPr lang="en-US" sz="1400" b="1" dirty="0">
                <a:solidFill>
                  <a:srgbClr val="352DD1"/>
                </a:solidFill>
              </a:rPr>
              <a:t>Blue: Laser </a:t>
            </a:r>
            <a:r>
              <a:rPr lang="en-US" sz="1400" b="1" dirty="0" smtClean="0">
                <a:solidFill>
                  <a:srgbClr val="352DD1"/>
                </a:solidFill>
              </a:rPr>
              <a:t>OFF 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err="1" smtClean="0"/>
              <a:t>16h</a:t>
            </a:r>
            <a:r>
              <a:rPr lang="en-US" sz="1400" b="1" dirty="0" smtClean="0"/>
              <a:t> measuring time</a:t>
            </a:r>
            <a:endParaRPr lang="en-GB" sz="1400" b="1" dirty="0"/>
          </a:p>
        </p:txBody>
      </p:sp>
      <p:grpSp>
        <p:nvGrpSpPr>
          <p:cNvPr id="3" name="Group 84"/>
          <p:cNvGrpSpPr>
            <a:grpSpLocks/>
          </p:cNvGrpSpPr>
          <p:nvPr/>
        </p:nvGrpSpPr>
        <p:grpSpPr bwMode="auto">
          <a:xfrm>
            <a:off x="5419716" y="1533508"/>
            <a:ext cx="2971800" cy="488950"/>
            <a:chOff x="3408" y="1008"/>
            <a:chExt cx="1872" cy="308"/>
          </a:xfrm>
        </p:grpSpPr>
        <p:sp>
          <p:nvSpPr>
            <p:cNvPr id="134" name="Text Box 77"/>
            <p:cNvSpPr txBox="1">
              <a:spLocks noChangeArrowheads="1"/>
            </p:cNvSpPr>
            <p:nvPr/>
          </p:nvSpPr>
          <p:spPr bwMode="auto">
            <a:xfrm>
              <a:off x="3408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 dirty="0" err="1"/>
                <a:t>67</a:t>
              </a:r>
              <a:r>
                <a:rPr lang="en-US" sz="1600" b="1" dirty="0" err="1"/>
                <a:t>Fe</a:t>
              </a:r>
              <a:r>
                <a:rPr lang="en-US" sz="1600" b="1" baseline="-25000" dirty="0" err="1"/>
                <a:t>41</a:t>
              </a:r>
              <a:endParaRPr lang="en-GB" b="1" dirty="0"/>
            </a:p>
          </p:txBody>
        </p:sp>
        <p:sp>
          <p:nvSpPr>
            <p:cNvPr id="135" name="Line 78"/>
            <p:cNvSpPr>
              <a:spLocks noChangeShapeType="1"/>
            </p:cNvSpPr>
            <p:nvPr/>
          </p:nvSpPr>
          <p:spPr bwMode="auto">
            <a:xfrm>
              <a:off x="3792" y="1200"/>
              <a:ext cx="28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Text Box 79"/>
            <p:cNvSpPr txBox="1">
              <a:spLocks noChangeArrowheads="1"/>
            </p:cNvSpPr>
            <p:nvPr/>
          </p:nvSpPr>
          <p:spPr bwMode="auto">
            <a:xfrm>
              <a:off x="3840" y="100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sym typeface="Symbol" pitchFamily="18" charset="2"/>
                </a:rPr>
                <a:t></a:t>
              </a:r>
              <a:r>
                <a:rPr lang="en-US" sz="1600" baseline="30000">
                  <a:sym typeface="Symbol" pitchFamily="18" charset="2"/>
                </a:rPr>
                <a:t>-</a:t>
              </a:r>
              <a:endParaRPr lang="en-GB" sz="1600"/>
            </a:p>
          </p:txBody>
        </p:sp>
        <p:sp>
          <p:nvSpPr>
            <p:cNvPr id="137" name="Text Box 80"/>
            <p:cNvSpPr txBox="1">
              <a:spLocks noChangeArrowheads="1"/>
            </p:cNvSpPr>
            <p:nvPr/>
          </p:nvSpPr>
          <p:spPr bwMode="auto">
            <a:xfrm>
              <a:off x="4080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/>
                <a:t>67</a:t>
              </a:r>
              <a:r>
                <a:rPr lang="en-US" sz="1600" b="1"/>
                <a:t>Co</a:t>
              </a:r>
              <a:r>
                <a:rPr lang="en-US" sz="1600" b="1" baseline="-25000"/>
                <a:t>40</a:t>
              </a:r>
              <a:endParaRPr lang="en-GB" b="1"/>
            </a:p>
          </p:txBody>
        </p:sp>
        <p:sp>
          <p:nvSpPr>
            <p:cNvPr id="138" name="Line 81"/>
            <p:cNvSpPr>
              <a:spLocks noChangeShapeType="1"/>
            </p:cNvSpPr>
            <p:nvPr/>
          </p:nvSpPr>
          <p:spPr bwMode="auto">
            <a:xfrm>
              <a:off x="4512" y="1200"/>
              <a:ext cx="28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Text Box 82"/>
            <p:cNvSpPr txBox="1">
              <a:spLocks noChangeArrowheads="1"/>
            </p:cNvSpPr>
            <p:nvPr/>
          </p:nvSpPr>
          <p:spPr bwMode="auto">
            <a:xfrm>
              <a:off x="4512" y="100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sym typeface="Symbol" pitchFamily="18" charset="2"/>
                </a:rPr>
                <a:t></a:t>
              </a:r>
              <a:r>
                <a:rPr lang="en-US" sz="1600" baseline="30000">
                  <a:sym typeface="Symbol" pitchFamily="18" charset="2"/>
                </a:rPr>
                <a:t>-</a:t>
              </a:r>
              <a:endParaRPr lang="en-GB" sz="1600"/>
            </a:p>
          </p:txBody>
        </p:sp>
        <p:sp>
          <p:nvSpPr>
            <p:cNvPr id="140" name="Text Box 83"/>
            <p:cNvSpPr txBox="1">
              <a:spLocks noChangeArrowheads="1"/>
            </p:cNvSpPr>
            <p:nvPr/>
          </p:nvSpPr>
          <p:spPr bwMode="auto">
            <a:xfrm>
              <a:off x="4800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/>
                <a:t>67</a:t>
              </a:r>
              <a:r>
                <a:rPr lang="en-US" sz="1600" b="1"/>
                <a:t>Ni</a:t>
              </a:r>
              <a:r>
                <a:rPr lang="en-US" sz="1600" b="1" baseline="-25000"/>
                <a:t>39</a:t>
              </a:r>
              <a:endParaRPr lang="en-GB" b="1"/>
            </a:p>
          </p:txBody>
        </p:sp>
      </p:grpSp>
      <p:pic>
        <p:nvPicPr>
          <p:cNvPr id="110" name="Picture 2" descr="MVC-015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5422" y="4968512"/>
            <a:ext cx="2424098" cy="1818074"/>
          </a:xfrm>
          <a:prstGeom prst="rect">
            <a:avLst/>
          </a:prstGeom>
          <a:noFill/>
        </p:spPr>
      </p:pic>
      <p:sp>
        <p:nvSpPr>
          <p:cNvPr id="127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128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129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131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33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43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144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sp>
        <p:nvSpPr>
          <p:cNvPr id="75" name="Rectangle 12"/>
          <p:cNvSpPr>
            <a:spLocks noChangeArrowheads="1"/>
          </p:cNvSpPr>
          <p:nvPr/>
        </p:nvSpPr>
        <p:spPr bwMode="auto">
          <a:xfrm>
            <a:off x="5000596" y="0"/>
            <a:ext cx="4143404" cy="615553"/>
          </a:xfrm>
          <a:prstGeom prst="rect">
            <a:avLst/>
          </a:prstGeom>
          <a:solidFill>
            <a:srgbClr val="F3F7FB"/>
          </a:solidFill>
          <a:ln w="28575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Fe-</a:t>
            </a:r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Co-</a:t>
            </a:r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Ni</a:t>
            </a:r>
            <a:r>
              <a:rPr lang="en-US" sz="2000" b="1" dirty="0" smtClean="0">
                <a:solidFill>
                  <a:schemeClr val="accent1"/>
                </a:solidFill>
              </a:rPr>
              <a:t> decay chain</a:t>
            </a:r>
          </a:p>
          <a:p>
            <a:pPr algn="ctr"/>
            <a:r>
              <a:rPr lang="en-US" sz="1400" dirty="0" smtClean="0"/>
              <a:t>D. </a:t>
            </a:r>
            <a:r>
              <a:rPr lang="en-US" sz="1400" dirty="0" err="1" smtClean="0"/>
              <a:t>Pauwels</a:t>
            </a:r>
            <a:r>
              <a:rPr lang="en-US" sz="1400" dirty="0" smtClean="0"/>
              <a:t>, </a:t>
            </a:r>
            <a:r>
              <a:rPr lang="en-US" sz="1400" dirty="0" err="1" smtClean="0"/>
              <a:t>NIM</a:t>
            </a:r>
            <a:r>
              <a:rPr lang="en-US" sz="1400" dirty="0" smtClean="0"/>
              <a:t> B, to be published 2008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pic>
        <p:nvPicPr>
          <p:cNvPr id="76" name="Picture 5" descr="67Fe_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2816" y="1189021"/>
            <a:ext cx="5143500" cy="3468688"/>
          </a:xfrm>
          <a:prstGeom prst="rect">
            <a:avLst/>
          </a:prstGeom>
          <a:noFill/>
        </p:spPr>
      </p:pic>
      <p:pic>
        <p:nvPicPr>
          <p:cNvPr id="77" name="Picture 6" descr="67Fe_bg_ins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7916" y="2473308"/>
            <a:ext cx="2209800" cy="12223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8" name="Line 8"/>
          <p:cNvSpPr>
            <a:spLocks noChangeShapeType="1"/>
          </p:cNvSpPr>
          <p:nvPr/>
        </p:nvSpPr>
        <p:spPr bwMode="auto">
          <a:xfrm>
            <a:off x="4886316" y="3362308"/>
            <a:ext cx="3048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" name="Text Box 9"/>
          <p:cNvSpPr txBox="1">
            <a:spLocks noChangeArrowheads="1"/>
          </p:cNvSpPr>
          <p:nvPr/>
        </p:nvSpPr>
        <p:spPr bwMode="auto">
          <a:xfrm>
            <a:off x="4429116" y="2905108"/>
            <a:ext cx="9874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 dirty="0"/>
              <a:t>    </a:t>
            </a:r>
            <a:r>
              <a:rPr lang="en-US" sz="1400" b="1" baseline="30000" dirty="0" err="1"/>
              <a:t>67</a:t>
            </a:r>
            <a:r>
              <a:rPr lang="en-US" sz="1400" b="1" dirty="0" err="1"/>
              <a:t>Co</a:t>
            </a:r>
            <a:endParaRPr lang="en-US" sz="1400" b="1" dirty="0"/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dirty="0"/>
              <a:t>694 </a:t>
            </a:r>
            <a:r>
              <a:rPr lang="en-US" sz="1400" b="1" dirty="0" err="1"/>
              <a:t>keV</a:t>
            </a:r>
            <a:endParaRPr lang="en-GB" sz="1400" b="1" baseline="30000" dirty="0"/>
          </a:p>
        </p:txBody>
      </p:sp>
      <p:sp>
        <p:nvSpPr>
          <p:cNvPr id="80" name="Line 10"/>
          <p:cNvSpPr>
            <a:spLocks noChangeShapeType="1"/>
          </p:cNvSpPr>
          <p:nvPr/>
        </p:nvSpPr>
        <p:spPr bwMode="auto">
          <a:xfrm flipH="1">
            <a:off x="4421179" y="2066908"/>
            <a:ext cx="133350" cy="815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" name="Text Box 11"/>
          <p:cNvSpPr txBox="1">
            <a:spLocks noChangeArrowheads="1"/>
          </p:cNvSpPr>
          <p:nvPr/>
        </p:nvSpPr>
        <p:spPr bwMode="auto">
          <a:xfrm>
            <a:off x="4419591" y="1627171"/>
            <a:ext cx="10001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 dirty="0"/>
              <a:t>    </a:t>
            </a:r>
            <a:r>
              <a:rPr lang="en-US" sz="1400" b="1" baseline="30000" dirty="0" err="1">
                <a:solidFill>
                  <a:srgbClr val="FF0000"/>
                </a:solidFill>
              </a:rPr>
              <a:t>67</a:t>
            </a:r>
            <a:r>
              <a:rPr lang="en-US" sz="1400" b="1" dirty="0" err="1">
                <a:solidFill>
                  <a:srgbClr val="FF0000"/>
                </a:solidFill>
              </a:rPr>
              <a:t>Fe</a:t>
            </a:r>
            <a:endParaRPr lang="en-US" sz="1400" b="1" dirty="0">
              <a:solidFill>
                <a:srgbClr val="FF0000"/>
              </a:solidFill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dirty="0">
                <a:solidFill>
                  <a:srgbClr val="FF0000"/>
                </a:solidFill>
              </a:rPr>
              <a:t>189 </a:t>
            </a:r>
            <a:r>
              <a:rPr lang="en-US" sz="1400" b="1" dirty="0" err="1">
                <a:solidFill>
                  <a:srgbClr val="FF0000"/>
                </a:solidFill>
              </a:rPr>
              <a:t>keV</a:t>
            </a:r>
            <a:endParaRPr lang="en-GB" sz="1400" b="1" baseline="30000" dirty="0">
              <a:solidFill>
                <a:srgbClr val="FF0000"/>
              </a:solidFill>
            </a:endParaRPr>
          </a:p>
        </p:txBody>
      </p:sp>
      <p:sp>
        <p:nvSpPr>
          <p:cNvPr id="82" name="Text Box 12"/>
          <p:cNvSpPr txBox="1">
            <a:spLocks noChangeArrowheads="1"/>
          </p:cNvSpPr>
          <p:nvPr/>
        </p:nvSpPr>
        <p:spPr bwMode="auto">
          <a:xfrm>
            <a:off x="5419716" y="3514708"/>
            <a:ext cx="1100138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   </a:t>
            </a:r>
            <a:r>
              <a:rPr lang="en-US" sz="1400" b="1" baseline="30000">
                <a:solidFill>
                  <a:srgbClr val="FF0000"/>
                </a:solidFill>
              </a:rPr>
              <a:t>67</a:t>
            </a:r>
            <a:r>
              <a:rPr lang="en-US" sz="1400" b="1">
                <a:solidFill>
                  <a:srgbClr val="FF0000"/>
                </a:solidFill>
              </a:rPr>
              <a:t>Fe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</a:rPr>
              <a:t>1251 keV</a:t>
            </a:r>
            <a:endParaRPr lang="en-GB" sz="1400" b="1" baseline="30000">
              <a:solidFill>
                <a:srgbClr val="FF0000"/>
              </a:solidFill>
            </a:endParaRPr>
          </a:p>
        </p:txBody>
      </p:sp>
      <p:sp>
        <p:nvSpPr>
          <p:cNvPr id="90" name="Line 13"/>
          <p:cNvSpPr>
            <a:spLocks noChangeShapeType="1"/>
          </p:cNvSpPr>
          <p:nvPr/>
        </p:nvSpPr>
        <p:spPr bwMode="auto">
          <a:xfrm>
            <a:off x="6029316" y="3971908"/>
            <a:ext cx="200025" cy="2508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" name="Line 14"/>
          <p:cNvSpPr>
            <a:spLocks noChangeShapeType="1"/>
          </p:cNvSpPr>
          <p:nvPr/>
        </p:nvSpPr>
        <p:spPr bwMode="auto">
          <a:xfrm>
            <a:off x="6257916" y="3667108"/>
            <a:ext cx="1370013" cy="660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Line 15"/>
          <p:cNvSpPr>
            <a:spLocks noChangeShapeType="1"/>
          </p:cNvSpPr>
          <p:nvPr/>
        </p:nvSpPr>
        <p:spPr bwMode="auto">
          <a:xfrm flipH="1">
            <a:off x="7827954" y="3667108"/>
            <a:ext cx="639763" cy="660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" name="Text Box 16"/>
          <p:cNvSpPr txBox="1">
            <a:spLocks noChangeArrowheads="1"/>
          </p:cNvSpPr>
          <p:nvPr/>
        </p:nvSpPr>
        <p:spPr bwMode="auto">
          <a:xfrm>
            <a:off x="6410316" y="2600308"/>
            <a:ext cx="935038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2054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13" name="Line 17"/>
          <p:cNvSpPr>
            <a:spLocks noChangeShapeType="1"/>
          </p:cNvSpPr>
          <p:nvPr/>
        </p:nvSpPr>
        <p:spPr bwMode="auto">
          <a:xfrm>
            <a:off x="6943716" y="2752708"/>
            <a:ext cx="15240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5" name="Line 18"/>
          <p:cNvSpPr>
            <a:spLocks noChangeShapeType="1"/>
          </p:cNvSpPr>
          <p:nvPr/>
        </p:nvSpPr>
        <p:spPr bwMode="auto">
          <a:xfrm flipH="1">
            <a:off x="7629516" y="2981308"/>
            <a:ext cx="228600" cy="1873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7" name="Text Box 19"/>
          <p:cNvSpPr txBox="1">
            <a:spLocks noChangeArrowheads="1"/>
          </p:cNvSpPr>
          <p:nvPr/>
        </p:nvSpPr>
        <p:spPr bwMode="auto">
          <a:xfrm>
            <a:off x="7172316" y="2600308"/>
            <a:ext cx="935038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2080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19" name="Text Box 20"/>
          <p:cNvSpPr txBox="1">
            <a:spLocks noChangeArrowheads="1"/>
          </p:cNvSpPr>
          <p:nvPr/>
        </p:nvSpPr>
        <p:spPr bwMode="auto">
          <a:xfrm>
            <a:off x="7629516" y="2752708"/>
            <a:ext cx="91440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1400" b="1" baseline="30000"/>
              <a:t> </a:t>
            </a:r>
            <a:r>
              <a:rPr lang="en-US" sz="1200" b="1">
                <a:solidFill>
                  <a:srgbClr val="FF0000"/>
                </a:solidFill>
              </a:rPr>
              <a:t>2087 keV</a:t>
            </a:r>
            <a:endParaRPr lang="en-GB" sz="1200" b="1" baseline="30000">
              <a:solidFill>
                <a:srgbClr val="FF0000"/>
              </a:solidFill>
            </a:endParaRPr>
          </a:p>
        </p:txBody>
      </p:sp>
      <p:sp>
        <p:nvSpPr>
          <p:cNvPr id="124" name="Line 21"/>
          <p:cNvSpPr>
            <a:spLocks noChangeShapeType="1"/>
          </p:cNvSpPr>
          <p:nvPr/>
        </p:nvSpPr>
        <p:spPr bwMode="auto">
          <a:xfrm flipH="1">
            <a:off x="7553316" y="2752708"/>
            <a:ext cx="76200" cy="250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" name="Rectangle 63"/>
          <p:cNvSpPr>
            <a:spLocks noChangeArrowheads="1"/>
          </p:cNvSpPr>
          <p:nvPr/>
        </p:nvSpPr>
        <p:spPr bwMode="auto">
          <a:xfrm>
            <a:off x="3519518" y="998524"/>
            <a:ext cx="5410200" cy="501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Text Box 7"/>
          <p:cNvSpPr txBox="1">
            <a:spLocks noChangeArrowheads="1"/>
          </p:cNvSpPr>
          <p:nvPr/>
        </p:nvSpPr>
        <p:spPr bwMode="auto">
          <a:xfrm>
            <a:off x="4097365" y="857232"/>
            <a:ext cx="4475163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u="sng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-gated -spectra</a:t>
            </a: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: </a:t>
            </a:r>
            <a:r>
              <a:rPr lang="en-US" sz="1400" b="1" dirty="0">
                <a:solidFill>
                  <a:srgbClr val="FF0000"/>
                </a:solidFill>
              </a:rPr>
              <a:t> Red: Laser </a:t>
            </a:r>
            <a:r>
              <a:rPr lang="en-US" sz="1400" b="1" dirty="0" smtClean="0">
                <a:solidFill>
                  <a:srgbClr val="FF0000"/>
                </a:solidFill>
              </a:rPr>
              <a:t>ON   </a:t>
            </a:r>
            <a:r>
              <a:rPr lang="en-US" sz="1400" b="1" dirty="0">
                <a:solidFill>
                  <a:srgbClr val="352DD1"/>
                </a:solidFill>
              </a:rPr>
              <a:t>Blue: Laser </a:t>
            </a:r>
            <a:r>
              <a:rPr lang="en-US" sz="1400" b="1" dirty="0" smtClean="0">
                <a:solidFill>
                  <a:srgbClr val="352DD1"/>
                </a:solidFill>
              </a:rPr>
              <a:t>OFF </a:t>
            </a:r>
          </a:p>
          <a:p>
            <a:pPr algn="ctr">
              <a:spcBef>
                <a:spcPct val="50000"/>
              </a:spcBef>
            </a:pPr>
            <a:r>
              <a:rPr lang="en-US" sz="1400" b="1" dirty="0" err="1" smtClean="0"/>
              <a:t>16h</a:t>
            </a:r>
            <a:r>
              <a:rPr lang="en-US" sz="1400" b="1" dirty="0" smtClean="0"/>
              <a:t> measuring time</a:t>
            </a:r>
            <a:endParaRPr lang="en-GB" sz="1400" b="1" dirty="0"/>
          </a:p>
        </p:txBody>
      </p:sp>
      <p:grpSp>
        <p:nvGrpSpPr>
          <p:cNvPr id="3" name="Group 84"/>
          <p:cNvGrpSpPr>
            <a:grpSpLocks/>
          </p:cNvGrpSpPr>
          <p:nvPr/>
        </p:nvGrpSpPr>
        <p:grpSpPr bwMode="auto">
          <a:xfrm>
            <a:off x="5419716" y="1533508"/>
            <a:ext cx="2971800" cy="488950"/>
            <a:chOff x="3408" y="1008"/>
            <a:chExt cx="1872" cy="308"/>
          </a:xfrm>
        </p:grpSpPr>
        <p:sp>
          <p:nvSpPr>
            <p:cNvPr id="134" name="Text Box 77"/>
            <p:cNvSpPr txBox="1">
              <a:spLocks noChangeArrowheads="1"/>
            </p:cNvSpPr>
            <p:nvPr/>
          </p:nvSpPr>
          <p:spPr bwMode="auto">
            <a:xfrm>
              <a:off x="3408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 dirty="0" err="1"/>
                <a:t>67</a:t>
              </a:r>
              <a:r>
                <a:rPr lang="en-US" sz="1600" b="1" dirty="0" err="1"/>
                <a:t>Fe</a:t>
              </a:r>
              <a:r>
                <a:rPr lang="en-US" sz="1600" b="1" baseline="-25000" dirty="0" err="1"/>
                <a:t>41</a:t>
              </a:r>
              <a:endParaRPr lang="en-GB" b="1" dirty="0"/>
            </a:p>
          </p:txBody>
        </p:sp>
        <p:sp>
          <p:nvSpPr>
            <p:cNvPr id="135" name="Line 78"/>
            <p:cNvSpPr>
              <a:spLocks noChangeShapeType="1"/>
            </p:cNvSpPr>
            <p:nvPr/>
          </p:nvSpPr>
          <p:spPr bwMode="auto">
            <a:xfrm>
              <a:off x="3792" y="1200"/>
              <a:ext cx="28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Text Box 79"/>
            <p:cNvSpPr txBox="1">
              <a:spLocks noChangeArrowheads="1"/>
            </p:cNvSpPr>
            <p:nvPr/>
          </p:nvSpPr>
          <p:spPr bwMode="auto">
            <a:xfrm>
              <a:off x="3840" y="100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sym typeface="Symbol" pitchFamily="18" charset="2"/>
                </a:rPr>
                <a:t></a:t>
              </a:r>
              <a:r>
                <a:rPr lang="en-US" sz="1600" baseline="30000">
                  <a:sym typeface="Symbol" pitchFamily="18" charset="2"/>
                </a:rPr>
                <a:t>-</a:t>
              </a:r>
              <a:endParaRPr lang="en-GB" sz="1600"/>
            </a:p>
          </p:txBody>
        </p:sp>
        <p:sp>
          <p:nvSpPr>
            <p:cNvPr id="137" name="Text Box 80"/>
            <p:cNvSpPr txBox="1">
              <a:spLocks noChangeArrowheads="1"/>
            </p:cNvSpPr>
            <p:nvPr/>
          </p:nvSpPr>
          <p:spPr bwMode="auto">
            <a:xfrm>
              <a:off x="4080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/>
                <a:t>67</a:t>
              </a:r>
              <a:r>
                <a:rPr lang="en-US" sz="1600" b="1"/>
                <a:t>Co</a:t>
              </a:r>
              <a:r>
                <a:rPr lang="en-US" sz="1600" b="1" baseline="-25000"/>
                <a:t>40</a:t>
              </a:r>
              <a:endParaRPr lang="en-GB" b="1"/>
            </a:p>
          </p:txBody>
        </p:sp>
        <p:sp>
          <p:nvSpPr>
            <p:cNvPr id="138" name="Line 81"/>
            <p:cNvSpPr>
              <a:spLocks noChangeShapeType="1"/>
            </p:cNvSpPr>
            <p:nvPr/>
          </p:nvSpPr>
          <p:spPr bwMode="auto">
            <a:xfrm>
              <a:off x="4512" y="1200"/>
              <a:ext cx="28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Text Box 82"/>
            <p:cNvSpPr txBox="1">
              <a:spLocks noChangeArrowheads="1"/>
            </p:cNvSpPr>
            <p:nvPr/>
          </p:nvSpPr>
          <p:spPr bwMode="auto">
            <a:xfrm>
              <a:off x="4512" y="1008"/>
              <a:ext cx="2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>
                  <a:sym typeface="Symbol" pitchFamily="18" charset="2"/>
                </a:rPr>
                <a:t></a:t>
              </a:r>
              <a:r>
                <a:rPr lang="en-US" sz="1600" baseline="30000">
                  <a:sym typeface="Symbol" pitchFamily="18" charset="2"/>
                </a:rPr>
                <a:t>-</a:t>
              </a:r>
              <a:endParaRPr lang="en-GB" sz="1600"/>
            </a:p>
          </p:txBody>
        </p:sp>
        <p:sp>
          <p:nvSpPr>
            <p:cNvPr id="140" name="Text Box 83"/>
            <p:cNvSpPr txBox="1">
              <a:spLocks noChangeArrowheads="1"/>
            </p:cNvSpPr>
            <p:nvPr/>
          </p:nvSpPr>
          <p:spPr bwMode="auto">
            <a:xfrm>
              <a:off x="4800" y="1104"/>
              <a:ext cx="4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baseline="30000"/>
                <a:t>67</a:t>
              </a:r>
              <a:r>
                <a:rPr lang="en-US" sz="1600" b="1"/>
                <a:t>Ni</a:t>
              </a:r>
              <a:r>
                <a:rPr lang="en-US" sz="1600" b="1" baseline="-25000"/>
                <a:t>39</a:t>
              </a:r>
              <a:endParaRPr lang="en-GB" b="1"/>
            </a:p>
          </p:txBody>
        </p:sp>
      </p:grpSp>
      <p:pic>
        <p:nvPicPr>
          <p:cNvPr id="110" name="Picture 2" descr="MVC-015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5422" y="4968512"/>
            <a:ext cx="2424098" cy="1818074"/>
          </a:xfrm>
          <a:prstGeom prst="rect">
            <a:avLst/>
          </a:prstGeom>
          <a:noFill/>
        </p:spPr>
      </p:pic>
      <p:sp>
        <p:nvSpPr>
          <p:cNvPr id="127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128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129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131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33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</a:rPr>
              <a:t>694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43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144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sp>
        <p:nvSpPr>
          <p:cNvPr id="75" name="Rectangle 12"/>
          <p:cNvSpPr>
            <a:spLocks noChangeArrowheads="1"/>
          </p:cNvSpPr>
          <p:nvPr/>
        </p:nvSpPr>
        <p:spPr bwMode="auto">
          <a:xfrm>
            <a:off x="5000596" y="0"/>
            <a:ext cx="4143404" cy="615553"/>
          </a:xfrm>
          <a:prstGeom prst="rect">
            <a:avLst/>
          </a:prstGeom>
          <a:solidFill>
            <a:srgbClr val="F3F7FB"/>
          </a:solidFill>
          <a:ln w="28575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Fe-</a:t>
            </a:r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Co-</a:t>
            </a:r>
            <a:r>
              <a:rPr lang="en-US" sz="2000" b="1" baseline="30000" dirty="0" err="1" smtClean="0">
                <a:solidFill>
                  <a:schemeClr val="accent1"/>
                </a:solidFill>
              </a:rPr>
              <a:t>67</a:t>
            </a:r>
            <a:r>
              <a:rPr lang="en-US" sz="2000" b="1" dirty="0" err="1" smtClean="0">
                <a:solidFill>
                  <a:schemeClr val="accent1"/>
                </a:solidFill>
              </a:rPr>
              <a:t>Ni</a:t>
            </a:r>
            <a:r>
              <a:rPr lang="en-US" sz="2000" b="1" dirty="0" smtClean="0">
                <a:solidFill>
                  <a:schemeClr val="accent1"/>
                </a:solidFill>
              </a:rPr>
              <a:t> decay chain</a:t>
            </a:r>
          </a:p>
          <a:p>
            <a:pPr algn="ctr"/>
            <a:r>
              <a:rPr lang="en-US" sz="1400" dirty="0" smtClean="0"/>
              <a:t>D. </a:t>
            </a:r>
            <a:r>
              <a:rPr lang="en-US" sz="1400" dirty="0" err="1" smtClean="0"/>
              <a:t>Pauwels</a:t>
            </a:r>
            <a:r>
              <a:rPr lang="en-US" sz="1400" dirty="0" smtClean="0"/>
              <a:t>, </a:t>
            </a:r>
            <a:r>
              <a:rPr lang="en-US" sz="1400" dirty="0" err="1" smtClean="0"/>
              <a:t>NIM</a:t>
            </a:r>
            <a:r>
              <a:rPr lang="en-US" sz="1400" dirty="0" smtClean="0"/>
              <a:t> B, to be published 2008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85" name="Line 66"/>
          <p:cNvSpPr>
            <a:spLocks noChangeShapeType="1"/>
          </p:cNvSpPr>
          <p:nvPr/>
        </p:nvSpPr>
        <p:spPr bwMode="auto">
          <a:xfrm>
            <a:off x="3601052" y="4562280"/>
            <a:ext cx="0" cy="66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</a:rPr>
              <a:t>694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rot="16200000" flipV="1">
            <a:off x="1643010" y="857232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8072462" y="857232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78" name="Rectangle 77"/>
          <p:cNvSpPr/>
          <p:nvPr/>
        </p:nvSpPr>
        <p:spPr>
          <a:xfrm>
            <a:off x="2357390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571836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786282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5929290" y="910034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86" name="Rectangle 85"/>
          <p:cNvSpPr/>
          <p:nvPr/>
        </p:nvSpPr>
        <p:spPr>
          <a:xfrm>
            <a:off x="6429356" y="706737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071638" y="1410100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2"/>
          <p:cNvSpPr>
            <a:spLocks noChangeArrowheads="1"/>
          </p:cNvSpPr>
          <p:nvPr/>
        </p:nvSpPr>
        <p:spPr bwMode="auto">
          <a:xfrm rot="16200000">
            <a:off x="1705146" y="91936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rot="16200000">
            <a:off x="7205872" y="919336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91" name="Straight Arrow Connector 90"/>
          <p:cNvCxnSpPr/>
          <p:nvPr/>
        </p:nvCxnSpPr>
        <p:spPr>
          <a:xfrm rot="5400000">
            <a:off x="4107621" y="1445819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0" idx="2"/>
          </p:cNvCxnSpPr>
          <p:nvPr/>
        </p:nvCxnSpPr>
        <p:spPr>
          <a:xfrm rot="16200000" flipH="1">
            <a:off x="5152790" y="1633732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00464" y="2553108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4999802" y="2553108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51434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52958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54482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5400000">
            <a:off x="56006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>
            <a:off x="57530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5400000">
            <a:off x="424782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43914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>
            <a:off x="45438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46962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>
            <a:off x="48486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4925950" y="1051291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0800000">
            <a:off x="4786284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371150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357183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656902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642935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497056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2357390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10800000">
            <a:off x="4643438" y="2786058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2"/>
          <p:cNvSpPr>
            <a:spLocks noChangeArrowheads="1"/>
          </p:cNvSpPr>
          <p:nvPr/>
        </p:nvSpPr>
        <p:spPr bwMode="auto">
          <a:xfrm>
            <a:off x="4429124" y="2714620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200 ms </a:t>
            </a:r>
          </a:p>
        </p:txBody>
      </p:sp>
      <p:cxnSp>
        <p:nvCxnSpPr>
          <p:cNvPr id="140" name="Straight Arrow Connector 139"/>
          <p:cNvCxnSpPr/>
          <p:nvPr/>
        </p:nvCxnSpPr>
        <p:spPr>
          <a:xfrm rot="5400000">
            <a:off x="6215837" y="1909371"/>
            <a:ext cx="1141419" cy="1428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86" idx="2"/>
          </p:cNvCxnSpPr>
          <p:nvPr/>
        </p:nvCxnSpPr>
        <p:spPr>
          <a:xfrm rot="16200000" flipH="1">
            <a:off x="7257196" y="1164781"/>
            <a:ext cx="1130402" cy="164307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572232" y="2551519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7571570" y="2551519"/>
            <a:ext cx="286546" cy="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77152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78676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80200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81724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83248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81959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69632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1156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>
            <a:off x="72680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74204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5400000">
            <a:off x="5143504" y="428604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 Box 89"/>
          <p:cNvSpPr txBox="1">
            <a:spLocks noChangeArrowheads="1"/>
          </p:cNvSpPr>
          <p:nvPr/>
        </p:nvSpPr>
        <p:spPr bwMode="auto">
          <a:xfrm>
            <a:off x="5357818" y="285728"/>
            <a:ext cx="32385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/>
              <a:t>=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-694 </a:t>
            </a:r>
            <a:r>
              <a:rPr lang="en-US" sz="1400" b="1" dirty="0" err="1" smtClean="0"/>
              <a:t>keV</a:t>
            </a:r>
            <a:r>
              <a:rPr lang="en-US" sz="1400" b="1" dirty="0" smtClean="0"/>
              <a:t> (event trigger type)</a:t>
            </a:r>
            <a:endParaRPr lang="en-GB" sz="1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65957"/>
          <a:stretch>
            <a:fillRect/>
          </a:stretch>
        </p:blipFill>
        <p:spPr bwMode="auto">
          <a:xfrm>
            <a:off x="4572000" y="3429000"/>
            <a:ext cx="443593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7" name="Straight Connector 156"/>
          <p:cNvCxnSpPr/>
          <p:nvPr/>
        </p:nvCxnSpPr>
        <p:spPr>
          <a:xfrm>
            <a:off x="4929190" y="4572008"/>
            <a:ext cx="3857652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12"/>
          <p:cNvSpPr>
            <a:spLocks noChangeArrowheads="1"/>
          </p:cNvSpPr>
          <p:nvPr/>
        </p:nvSpPr>
        <p:spPr bwMode="auto">
          <a:xfrm>
            <a:off x="5000628" y="3214686"/>
            <a:ext cx="3571900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Sum of all correlated </a:t>
            </a:r>
            <a:r>
              <a:rPr lang="en-US" sz="1600" b="1" dirty="0" err="1" smtClean="0"/>
              <a:t>historgrams</a:t>
            </a:r>
            <a:endParaRPr lang="en-GB" sz="1600" b="1" dirty="0"/>
          </a:p>
        </p:txBody>
      </p:sp>
      <p:sp>
        <p:nvSpPr>
          <p:cNvPr id="160" name="Rectangle 159"/>
          <p:cNvSpPr/>
          <p:nvPr/>
        </p:nvSpPr>
        <p:spPr>
          <a:xfrm>
            <a:off x="5000628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857356" y="1214422"/>
            <a:ext cx="5318892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studies of neutron rich </a:t>
            </a:r>
            <a:r>
              <a:rPr lang="en-US" sz="2000" b="1" baseline="30000" dirty="0" smtClean="0"/>
              <a:t>61-</a:t>
            </a:r>
            <a:r>
              <a:rPr lang="en-US" sz="2000" b="1" baseline="30000" dirty="0" err="1" smtClean="0"/>
              <a:t>70</a:t>
            </a:r>
            <a:r>
              <a:rPr lang="en-US" sz="2000" b="1" dirty="0" err="1" smtClean="0"/>
              <a:t>Mn</a:t>
            </a:r>
            <a:r>
              <a:rPr lang="en-US" sz="2000" b="1" dirty="0" smtClean="0"/>
              <a:t> isotopes </a:t>
            </a:r>
          </a:p>
          <a:p>
            <a:pPr algn="ctr"/>
            <a:r>
              <a:rPr lang="en-US" sz="2000" b="1" dirty="0" smtClean="0"/>
              <a:t>with the new </a:t>
            </a:r>
            <a:r>
              <a:rPr lang="en-US" sz="2000" b="1" dirty="0" err="1" smtClean="0"/>
              <a:t>LISOL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setup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00298" y="2428868"/>
            <a:ext cx="4959627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b="1" dirty="0" smtClean="0">
                <a:latin typeface="+mj-lt"/>
              </a:rPr>
              <a:t>1. General </a:t>
            </a:r>
            <a:r>
              <a:rPr lang="en-US" sz="2400" b="1" dirty="0" smtClean="0">
                <a:latin typeface="+mj-lt"/>
              </a:rPr>
              <a:t>Physics Motivation</a:t>
            </a:r>
          </a:p>
          <a:p>
            <a:pPr marL="457200" indent="-457200"/>
            <a:r>
              <a:rPr lang="en-US" sz="2400" b="1" dirty="0" smtClean="0">
                <a:latin typeface="+mj-lt"/>
              </a:rPr>
              <a:t>2. </a:t>
            </a:r>
            <a:r>
              <a:rPr lang="en-US" sz="2400" b="1" dirty="0" smtClean="0"/>
              <a:t>Previous and proposed </a:t>
            </a:r>
            <a:r>
              <a:rPr lang="en-US" sz="2400" b="1" dirty="0" smtClean="0"/>
              <a:t>experiment</a:t>
            </a:r>
            <a:endParaRPr lang="en-US" sz="2400" b="1" dirty="0" smtClean="0">
              <a:latin typeface="+mj-lt"/>
            </a:endParaRPr>
          </a:p>
          <a:p>
            <a:pPr marL="457200" indent="-457200"/>
            <a:r>
              <a:rPr lang="en-US" sz="2400" b="1" dirty="0" smtClean="0">
                <a:latin typeface="+mj-lt"/>
              </a:rPr>
              <a:t>3. </a:t>
            </a:r>
            <a:r>
              <a:rPr lang="en-US" sz="2400" b="1" dirty="0" smtClean="0"/>
              <a:t>The </a:t>
            </a:r>
            <a:r>
              <a:rPr lang="en-US" sz="2400" b="1" dirty="0" err="1" smtClean="0"/>
              <a:t>LISOL</a:t>
            </a:r>
            <a:r>
              <a:rPr lang="en-US" sz="2400" b="1" dirty="0" smtClean="0"/>
              <a:t>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/>
              <a:t>-decay setup </a:t>
            </a:r>
            <a:endParaRPr lang="en-US" sz="2400" b="1" dirty="0" smtClean="0"/>
          </a:p>
          <a:p>
            <a:pPr marL="457200" indent="-457200"/>
            <a:r>
              <a:rPr lang="en-US" sz="2400" b="1" dirty="0" smtClean="0"/>
              <a:t>4. </a:t>
            </a:r>
            <a:r>
              <a:rPr lang="en-US" sz="2400" b="1" dirty="0" smtClean="0"/>
              <a:t>Contamination and Yields</a:t>
            </a:r>
          </a:p>
          <a:p>
            <a:pPr marL="342900" indent="-342900"/>
            <a:r>
              <a:rPr lang="en-US" sz="2400" b="1" dirty="0" smtClean="0"/>
              <a:t>5</a:t>
            </a:r>
            <a:r>
              <a:rPr lang="en-US" sz="2400" b="1" dirty="0" smtClean="0"/>
              <a:t>. </a:t>
            </a:r>
            <a:r>
              <a:rPr lang="en-US" sz="2400" b="1" dirty="0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rot="16200000" flipV="1">
            <a:off x="1643010" y="857232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8072462" y="857232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78" name="Rectangle 77"/>
          <p:cNvSpPr/>
          <p:nvPr/>
        </p:nvSpPr>
        <p:spPr>
          <a:xfrm>
            <a:off x="2357390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571836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786282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5929290" y="910034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86" name="Rectangle 85"/>
          <p:cNvSpPr/>
          <p:nvPr/>
        </p:nvSpPr>
        <p:spPr>
          <a:xfrm>
            <a:off x="6429356" y="706737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071638" y="1410100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2"/>
          <p:cNvSpPr>
            <a:spLocks noChangeArrowheads="1"/>
          </p:cNvSpPr>
          <p:nvPr/>
        </p:nvSpPr>
        <p:spPr bwMode="auto">
          <a:xfrm rot="16200000">
            <a:off x="1705146" y="91936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rot="16200000">
            <a:off x="7205872" y="919336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91" name="Straight Arrow Connector 90"/>
          <p:cNvCxnSpPr/>
          <p:nvPr/>
        </p:nvCxnSpPr>
        <p:spPr>
          <a:xfrm rot="5400000">
            <a:off x="4107621" y="1445819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0" idx="2"/>
          </p:cNvCxnSpPr>
          <p:nvPr/>
        </p:nvCxnSpPr>
        <p:spPr>
          <a:xfrm rot="16200000" flipH="1">
            <a:off x="5152790" y="1633732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00464" y="2553108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4999802" y="2553108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51434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52958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54482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5400000">
            <a:off x="56006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>
            <a:off x="57530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5400000">
            <a:off x="424782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43914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>
            <a:off x="45438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46962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>
            <a:off x="48486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4925950" y="1051291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0800000">
            <a:off x="4786284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371150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357183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656902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642935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497056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2357390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rot="5400000">
            <a:off x="6215837" y="1909371"/>
            <a:ext cx="1141419" cy="1428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86" idx="2"/>
          </p:cNvCxnSpPr>
          <p:nvPr/>
        </p:nvCxnSpPr>
        <p:spPr>
          <a:xfrm rot="16200000" flipH="1">
            <a:off x="7257196" y="1164781"/>
            <a:ext cx="1130402" cy="164307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572232" y="2551519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7571570" y="2551519"/>
            <a:ext cx="286546" cy="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77152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78676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80200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81724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83248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81959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69632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1156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>
            <a:off x="72680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74204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31914"/>
          <a:stretch>
            <a:fillRect/>
          </a:stretch>
        </p:blipFill>
        <p:spPr bwMode="auto">
          <a:xfrm>
            <a:off x="4572000" y="3429000"/>
            <a:ext cx="44359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9" name="Rectangle 12"/>
          <p:cNvSpPr>
            <a:spLocks noChangeArrowheads="1"/>
          </p:cNvSpPr>
          <p:nvPr/>
        </p:nvSpPr>
        <p:spPr bwMode="auto">
          <a:xfrm>
            <a:off x="5000628" y="3214686"/>
            <a:ext cx="3571900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Sum of all correlated </a:t>
            </a:r>
            <a:r>
              <a:rPr lang="en-US" sz="1600" b="1" dirty="0" err="1" smtClean="0"/>
              <a:t>historgrams</a:t>
            </a:r>
            <a:endParaRPr lang="en-GB" sz="1600" b="1" dirty="0"/>
          </a:p>
        </p:txBody>
      </p:sp>
      <p:sp>
        <p:nvSpPr>
          <p:cNvPr id="101" name="Rectangle 12"/>
          <p:cNvSpPr>
            <a:spLocks noChangeArrowheads="1"/>
          </p:cNvSpPr>
          <p:nvPr/>
        </p:nvSpPr>
        <p:spPr bwMode="auto">
          <a:xfrm>
            <a:off x="5000628" y="5590776"/>
            <a:ext cx="3929090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Sum of all randomly correlated </a:t>
            </a:r>
            <a:r>
              <a:rPr lang="en-US" sz="1600" b="1" dirty="0" err="1" smtClean="0"/>
              <a:t>historgrams</a:t>
            </a:r>
            <a:endParaRPr lang="en-GB" sz="1600" b="1" dirty="0"/>
          </a:p>
        </p:txBody>
      </p:sp>
      <p:sp>
        <p:nvSpPr>
          <p:cNvPr id="102" name="Rectangle 101"/>
          <p:cNvSpPr/>
          <p:nvPr/>
        </p:nvSpPr>
        <p:spPr>
          <a:xfrm>
            <a:off x="5000628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7572396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cxnSp>
        <p:nvCxnSpPr>
          <p:cNvPr id="106" name="Straight Connector 105"/>
          <p:cNvCxnSpPr/>
          <p:nvPr/>
        </p:nvCxnSpPr>
        <p:spPr>
          <a:xfrm rot="10800000">
            <a:off x="4643438" y="2786058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2"/>
          <p:cNvSpPr>
            <a:spLocks noChangeArrowheads="1"/>
          </p:cNvSpPr>
          <p:nvPr/>
        </p:nvSpPr>
        <p:spPr bwMode="auto">
          <a:xfrm>
            <a:off x="4429124" y="2714620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200 ms </a:t>
            </a:r>
          </a:p>
        </p:txBody>
      </p:sp>
      <p:cxnSp>
        <p:nvCxnSpPr>
          <p:cNvPr id="112" name="Straight Connector 111"/>
          <p:cNvCxnSpPr/>
          <p:nvPr/>
        </p:nvCxnSpPr>
        <p:spPr>
          <a:xfrm rot="5400000">
            <a:off x="5143504" y="428604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 Box 89"/>
          <p:cNvSpPr txBox="1">
            <a:spLocks noChangeArrowheads="1"/>
          </p:cNvSpPr>
          <p:nvPr/>
        </p:nvSpPr>
        <p:spPr bwMode="auto">
          <a:xfrm>
            <a:off x="5357818" y="285728"/>
            <a:ext cx="32385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/>
              <a:t>=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-694 </a:t>
            </a:r>
            <a:r>
              <a:rPr lang="en-US" sz="1400" b="1" dirty="0" err="1" smtClean="0"/>
              <a:t>keV</a:t>
            </a:r>
            <a:r>
              <a:rPr lang="en-US" sz="1400" b="1" dirty="0" smtClean="0"/>
              <a:t> (event trigger type)</a:t>
            </a:r>
            <a:endParaRPr lang="en-GB" sz="1400" b="1" dirty="0"/>
          </a:p>
        </p:txBody>
      </p:sp>
      <p:sp>
        <p:nvSpPr>
          <p:cNvPr id="116" name="Line 66"/>
          <p:cNvSpPr>
            <a:spLocks noChangeShapeType="1"/>
          </p:cNvSpPr>
          <p:nvPr/>
        </p:nvSpPr>
        <p:spPr bwMode="auto">
          <a:xfrm>
            <a:off x="3594666" y="4552525"/>
            <a:ext cx="0" cy="66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rot="16200000" flipV="1">
            <a:off x="1643010" y="857232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8072462" y="857232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78" name="Rectangle 77"/>
          <p:cNvSpPr/>
          <p:nvPr/>
        </p:nvSpPr>
        <p:spPr>
          <a:xfrm>
            <a:off x="2357390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571836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786282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5929290" y="910034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86" name="Rectangle 85"/>
          <p:cNvSpPr/>
          <p:nvPr/>
        </p:nvSpPr>
        <p:spPr>
          <a:xfrm>
            <a:off x="6429356" y="706737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071638" y="1410100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2"/>
          <p:cNvSpPr>
            <a:spLocks noChangeArrowheads="1"/>
          </p:cNvSpPr>
          <p:nvPr/>
        </p:nvSpPr>
        <p:spPr bwMode="auto">
          <a:xfrm rot="16200000">
            <a:off x="1705146" y="91936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rot="16200000">
            <a:off x="7205872" y="919336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91" name="Straight Arrow Connector 90"/>
          <p:cNvCxnSpPr/>
          <p:nvPr/>
        </p:nvCxnSpPr>
        <p:spPr>
          <a:xfrm rot="5400000">
            <a:off x="4107621" y="1445819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0" idx="2"/>
          </p:cNvCxnSpPr>
          <p:nvPr/>
        </p:nvCxnSpPr>
        <p:spPr>
          <a:xfrm rot="16200000" flipH="1">
            <a:off x="5152790" y="1633732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00464" y="2553108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4999802" y="2553108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51434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52958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54482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5400000">
            <a:off x="56006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>
            <a:off x="57530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5400000">
            <a:off x="424782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43914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>
            <a:off x="45438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46962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>
            <a:off x="48486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4925950" y="1051291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0800000">
            <a:off x="4786284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371150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357183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656902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642935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497056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2357390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rot="5400000">
            <a:off x="6215837" y="1909371"/>
            <a:ext cx="1141419" cy="1428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86" idx="2"/>
          </p:cNvCxnSpPr>
          <p:nvPr/>
        </p:nvCxnSpPr>
        <p:spPr>
          <a:xfrm rot="16200000" flipH="1">
            <a:off x="7257196" y="1164781"/>
            <a:ext cx="1130402" cy="164307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572232" y="2551519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7571570" y="2551519"/>
            <a:ext cx="286546" cy="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77152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78676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80200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81724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83248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81959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69632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1156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>
            <a:off x="72680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74204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-4257"/>
          <a:stretch>
            <a:fillRect/>
          </a:stretch>
        </p:blipFill>
        <p:spPr bwMode="auto">
          <a:xfrm>
            <a:off x="4572000" y="3071810"/>
            <a:ext cx="443593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" name="Rectangle 101"/>
          <p:cNvSpPr/>
          <p:nvPr/>
        </p:nvSpPr>
        <p:spPr>
          <a:xfrm>
            <a:off x="5000628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cxnSp>
        <p:nvCxnSpPr>
          <p:cNvPr id="103" name="Straight Connector 102"/>
          <p:cNvCxnSpPr/>
          <p:nvPr/>
        </p:nvCxnSpPr>
        <p:spPr>
          <a:xfrm rot="5400000">
            <a:off x="5143504" y="428604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 Box 89"/>
          <p:cNvSpPr txBox="1">
            <a:spLocks noChangeArrowheads="1"/>
          </p:cNvSpPr>
          <p:nvPr/>
        </p:nvSpPr>
        <p:spPr bwMode="auto">
          <a:xfrm>
            <a:off x="5357818" y="285728"/>
            <a:ext cx="32385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smtClean="0"/>
              <a:t>=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-694 </a:t>
            </a:r>
            <a:r>
              <a:rPr lang="en-US" sz="1400" b="1" dirty="0" err="1" smtClean="0"/>
              <a:t>keV</a:t>
            </a:r>
            <a:r>
              <a:rPr lang="en-US" sz="1400" b="1" dirty="0" smtClean="0"/>
              <a:t> (event trigger type)</a:t>
            </a:r>
            <a:endParaRPr lang="en-GB" sz="1400" b="1" dirty="0"/>
          </a:p>
        </p:txBody>
      </p:sp>
      <p:cxnSp>
        <p:nvCxnSpPr>
          <p:cNvPr id="107" name="Straight Connector 106"/>
          <p:cNvCxnSpPr/>
          <p:nvPr/>
        </p:nvCxnSpPr>
        <p:spPr>
          <a:xfrm rot="10800000">
            <a:off x="4643438" y="2786058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2"/>
          <p:cNvSpPr>
            <a:spLocks noChangeArrowheads="1"/>
          </p:cNvSpPr>
          <p:nvPr/>
        </p:nvSpPr>
        <p:spPr bwMode="auto">
          <a:xfrm>
            <a:off x="4429124" y="2714620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200 ms </a:t>
            </a:r>
          </a:p>
        </p:txBody>
      </p:sp>
      <p:sp>
        <p:nvSpPr>
          <p:cNvPr id="110" name="Line 66"/>
          <p:cNvSpPr>
            <a:spLocks noChangeShapeType="1"/>
          </p:cNvSpPr>
          <p:nvPr/>
        </p:nvSpPr>
        <p:spPr bwMode="auto">
          <a:xfrm>
            <a:off x="3594666" y="4552525"/>
            <a:ext cx="0" cy="66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7572396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rot="16200000" flipV="1">
            <a:off x="1643010" y="857232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8072462" y="857232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78" name="Rectangle 77"/>
          <p:cNvSpPr/>
          <p:nvPr/>
        </p:nvSpPr>
        <p:spPr>
          <a:xfrm>
            <a:off x="2357390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571836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786282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5929290" y="910034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86" name="Rectangle 85"/>
          <p:cNvSpPr/>
          <p:nvPr/>
        </p:nvSpPr>
        <p:spPr>
          <a:xfrm>
            <a:off x="6429356" y="706737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071638" y="1410100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2"/>
          <p:cNvSpPr>
            <a:spLocks noChangeArrowheads="1"/>
          </p:cNvSpPr>
          <p:nvPr/>
        </p:nvSpPr>
        <p:spPr bwMode="auto">
          <a:xfrm rot="16200000">
            <a:off x="1705146" y="91936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rot="16200000">
            <a:off x="7205872" y="919336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91" name="Straight Arrow Connector 90"/>
          <p:cNvCxnSpPr/>
          <p:nvPr/>
        </p:nvCxnSpPr>
        <p:spPr>
          <a:xfrm rot="5400000">
            <a:off x="4107621" y="1445819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0" idx="2"/>
          </p:cNvCxnSpPr>
          <p:nvPr/>
        </p:nvCxnSpPr>
        <p:spPr>
          <a:xfrm rot="16200000" flipH="1">
            <a:off x="5152790" y="1633732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00464" y="2553108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4999802" y="2553108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51434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52958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54482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5400000">
            <a:off x="56006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>
            <a:off x="57530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5400000">
            <a:off x="424782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43914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>
            <a:off x="45438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46962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>
            <a:off x="48486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4925950" y="1051291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0800000">
            <a:off x="4786284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371150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357183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656902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642935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497056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2357390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rot="5400000">
            <a:off x="6215837" y="1909371"/>
            <a:ext cx="1141419" cy="1428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86" idx="2"/>
          </p:cNvCxnSpPr>
          <p:nvPr/>
        </p:nvCxnSpPr>
        <p:spPr>
          <a:xfrm rot="16200000" flipH="1">
            <a:off x="7257196" y="1164781"/>
            <a:ext cx="1130402" cy="164307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572232" y="2551519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7571570" y="2551519"/>
            <a:ext cx="286546" cy="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77152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78676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80200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81724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83248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81959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69632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1156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>
            <a:off x="72680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74204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-4257"/>
          <a:stretch>
            <a:fillRect/>
          </a:stretch>
        </p:blipFill>
        <p:spPr bwMode="auto">
          <a:xfrm>
            <a:off x="4572000" y="3071810"/>
            <a:ext cx="443593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" name="Rectangle 101"/>
          <p:cNvSpPr/>
          <p:nvPr/>
        </p:nvSpPr>
        <p:spPr>
          <a:xfrm>
            <a:off x="5000628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2"/>
          <p:cNvSpPr>
            <a:spLocks noChangeArrowheads="1"/>
          </p:cNvSpPr>
          <p:nvPr/>
        </p:nvSpPr>
        <p:spPr bwMode="auto">
          <a:xfrm>
            <a:off x="5072066" y="4214818"/>
            <a:ext cx="3714776" cy="584775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behavior of this correlated 491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</a:t>
            </a:r>
          </a:p>
          <a:p>
            <a:pPr algn="ctr"/>
            <a:r>
              <a:rPr lang="en-US" sz="1600" b="1" dirty="0" smtClean="0"/>
              <a:t>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-ray, BEFORE the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-694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 rot="16200000" flipH="1">
            <a:off x="6643705" y="4929199"/>
            <a:ext cx="857253" cy="428626"/>
          </a:xfrm>
          <a:prstGeom prst="straightConnector1">
            <a:avLst/>
          </a:prstGeom>
          <a:ln w="571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cxnSp>
        <p:nvCxnSpPr>
          <p:cNvPr id="101" name="Straight Connector 100"/>
          <p:cNvCxnSpPr/>
          <p:nvPr/>
        </p:nvCxnSpPr>
        <p:spPr>
          <a:xfrm rot="10800000">
            <a:off x="4643438" y="2786058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2"/>
          <p:cNvSpPr>
            <a:spLocks noChangeArrowheads="1"/>
          </p:cNvSpPr>
          <p:nvPr/>
        </p:nvSpPr>
        <p:spPr bwMode="auto">
          <a:xfrm>
            <a:off x="4429124" y="2714620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200 ms </a:t>
            </a:r>
          </a:p>
        </p:txBody>
      </p:sp>
      <p:sp>
        <p:nvSpPr>
          <p:cNvPr id="112" name="Line 66"/>
          <p:cNvSpPr>
            <a:spLocks noChangeShapeType="1"/>
          </p:cNvSpPr>
          <p:nvPr/>
        </p:nvSpPr>
        <p:spPr bwMode="auto">
          <a:xfrm>
            <a:off x="3594666" y="4552525"/>
            <a:ext cx="0" cy="66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496"/>
            <a:ext cx="4429124" cy="3030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7" name="Rectangle 116"/>
          <p:cNvSpPr/>
          <p:nvPr/>
        </p:nvSpPr>
        <p:spPr>
          <a:xfrm>
            <a:off x="7072330" y="2928934"/>
            <a:ext cx="2000232" cy="9286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rot="16200000" flipV="1">
            <a:off x="1643010" y="857232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8072462" y="857232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78" name="Rectangle 77"/>
          <p:cNvSpPr/>
          <p:nvPr/>
        </p:nvSpPr>
        <p:spPr>
          <a:xfrm>
            <a:off x="2357390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571836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786282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5929290" y="910034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86" name="Rectangle 85"/>
          <p:cNvSpPr/>
          <p:nvPr/>
        </p:nvSpPr>
        <p:spPr>
          <a:xfrm>
            <a:off x="6429356" y="706737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071638" y="1410100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2"/>
          <p:cNvSpPr>
            <a:spLocks noChangeArrowheads="1"/>
          </p:cNvSpPr>
          <p:nvPr/>
        </p:nvSpPr>
        <p:spPr bwMode="auto">
          <a:xfrm rot="16200000">
            <a:off x="1705146" y="91936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rot="16200000">
            <a:off x="7205872" y="919336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91" name="Straight Arrow Connector 90"/>
          <p:cNvCxnSpPr/>
          <p:nvPr/>
        </p:nvCxnSpPr>
        <p:spPr>
          <a:xfrm rot="5400000">
            <a:off x="4107621" y="1445819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0" idx="2"/>
          </p:cNvCxnSpPr>
          <p:nvPr/>
        </p:nvCxnSpPr>
        <p:spPr>
          <a:xfrm rot="16200000" flipH="1">
            <a:off x="5152790" y="1633732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00464" y="2553108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4999802" y="2553108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51434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52958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54482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5400000">
            <a:off x="56006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>
            <a:off x="57530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5400000">
            <a:off x="424782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43914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>
            <a:off x="45438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46962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>
            <a:off x="48486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4925950" y="1051291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0800000">
            <a:off x="4786284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371150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357183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656902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642935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497056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2357390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rot="5400000">
            <a:off x="6215837" y="1909371"/>
            <a:ext cx="1141419" cy="1428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86" idx="2"/>
          </p:cNvCxnSpPr>
          <p:nvPr/>
        </p:nvCxnSpPr>
        <p:spPr>
          <a:xfrm rot="16200000" flipH="1">
            <a:off x="7257196" y="1164781"/>
            <a:ext cx="1130402" cy="164307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572232" y="2551519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7571570" y="2551519"/>
            <a:ext cx="286546" cy="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77152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78676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80200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81724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83248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81959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69632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1156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>
            <a:off x="72680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74204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5000628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2"/>
          <p:cNvSpPr>
            <a:spLocks noChangeArrowheads="1"/>
          </p:cNvSpPr>
          <p:nvPr/>
        </p:nvSpPr>
        <p:spPr bwMode="auto">
          <a:xfrm>
            <a:off x="5072066" y="5857892"/>
            <a:ext cx="3714776" cy="584775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behavior of this correlated 491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</a:t>
            </a:r>
          </a:p>
          <a:p>
            <a:pPr algn="ctr"/>
            <a:r>
              <a:rPr lang="en-US" sz="1600" b="1" dirty="0" smtClean="0"/>
              <a:t>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-ray, BEFORE the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-694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5143504" y="3214686"/>
            <a:ext cx="357190" cy="2357454"/>
          </a:xfrm>
          <a:prstGeom prst="rect">
            <a:avLst/>
          </a:prstGeom>
          <a:solidFill>
            <a:srgbClr val="C3D69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cxnSp>
        <p:nvCxnSpPr>
          <p:cNvPr id="108" name="Straight Connector 107"/>
          <p:cNvCxnSpPr/>
          <p:nvPr/>
        </p:nvCxnSpPr>
        <p:spPr>
          <a:xfrm rot="10800000">
            <a:off x="4643438" y="2786058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2"/>
          <p:cNvSpPr>
            <a:spLocks noChangeArrowheads="1"/>
          </p:cNvSpPr>
          <p:nvPr/>
        </p:nvSpPr>
        <p:spPr bwMode="auto">
          <a:xfrm>
            <a:off x="4429124" y="2714620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200 ms </a:t>
            </a:r>
          </a:p>
        </p:txBody>
      </p:sp>
      <p:sp>
        <p:nvSpPr>
          <p:cNvPr id="114" name="Line 66"/>
          <p:cNvSpPr>
            <a:spLocks noChangeShapeType="1"/>
          </p:cNvSpPr>
          <p:nvPr/>
        </p:nvSpPr>
        <p:spPr bwMode="auto">
          <a:xfrm>
            <a:off x="3594666" y="4552525"/>
            <a:ext cx="0" cy="66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6" name="Rectangle 12"/>
          <p:cNvSpPr>
            <a:spLocks noChangeArrowheads="1"/>
          </p:cNvSpPr>
          <p:nvPr/>
        </p:nvSpPr>
        <p:spPr bwMode="auto">
          <a:xfrm>
            <a:off x="7491230" y="3182160"/>
            <a:ext cx="1500198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329(28) ms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2" descr="trigB189corr491"/>
          <p:cNvPicPr>
            <a:picLocks noChangeAspect="1" noChangeArrowheads="1"/>
          </p:cNvPicPr>
          <p:nvPr/>
        </p:nvPicPr>
        <p:blipFill>
          <a:blip r:embed="rId2"/>
          <a:srcRect l="1483" t="9371" r="3177" b="6298"/>
          <a:stretch>
            <a:fillRect/>
          </a:stretch>
        </p:blipFill>
        <p:spPr bwMode="auto">
          <a:xfrm>
            <a:off x="4714876" y="3143248"/>
            <a:ext cx="4286280" cy="2571768"/>
          </a:xfrm>
          <a:prstGeom prst="rect">
            <a:avLst/>
          </a:prstGeom>
          <a:noFill/>
        </p:spPr>
      </p:pic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rot="16200000" flipV="1">
            <a:off x="1643010" y="857232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8072462" y="857232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78" name="Rectangle 77"/>
          <p:cNvSpPr/>
          <p:nvPr/>
        </p:nvSpPr>
        <p:spPr>
          <a:xfrm>
            <a:off x="2357390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571836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786282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5929290" y="910034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86" name="Rectangle 85"/>
          <p:cNvSpPr/>
          <p:nvPr/>
        </p:nvSpPr>
        <p:spPr>
          <a:xfrm>
            <a:off x="6429356" y="706737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071638" y="1410100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2"/>
          <p:cNvSpPr>
            <a:spLocks noChangeArrowheads="1"/>
          </p:cNvSpPr>
          <p:nvPr/>
        </p:nvSpPr>
        <p:spPr bwMode="auto">
          <a:xfrm rot="16200000">
            <a:off x="1705146" y="91936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rot="16200000">
            <a:off x="7205872" y="919336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91" name="Straight Arrow Connector 90"/>
          <p:cNvCxnSpPr/>
          <p:nvPr/>
        </p:nvCxnSpPr>
        <p:spPr>
          <a:xfrm rot="5400000">
            <a:off x="4107621" y="1445819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0" idx="2"/>
          </p:cNvCxnSpPr>
          <p:nvPr/>
        </p:nvCxnSpPr>
        <p:spPr>
          <a:xfrm rot="16200000" flipH="1">
            <a:off x="5152790" y="1633732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00464" y="2553108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4999802" y="2553108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51434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>
            <a:off x="52958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54482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rot="5400000">
            <a:off x="56006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>
            <a:off x="5753072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rot="5400000">
            <a:off x="424782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43914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>
            <a:off x="45438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46962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rot="5400000">
            <a:off x="4848699" y="2553108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rot="5400000">
            <a:off x="4925950" y="1051291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0800000">
            <a:off x="4786284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371150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357183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656902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642935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497056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2357390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rot="5400000">
            <a:off x="6215837" y="1909371"/>
            <a:ext cx="1141419" cy="1428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86" idx="2"/>
          </p:cNvCxnSpPr>
          <p:nvPr/>
        </p:nvCxnSpPr>
        <p:spPr>
          <a:xfrm rot="16200000" flipH="1">
            <a:off x="7257196" y="1164781"/>
            <a:ext cx="1130402" cy="164307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572232" y="2551519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rot="5400000">
            <a:off x="7571570" y="2551519"/>
            <a:ext cx="286546" cy="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rot="5400000">
            <a:off x="77152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78676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80200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81724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8324840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81959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69632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1156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5400000">
            <a:off x="72680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7420467" y="2551519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5143504" y="2428868"/>
            <a:ext cx="142876" cy="285752"/>
          </a:xfrm>
          <a:prstGeom prst="rect">
            <a:avLst/>
          </a:prstGeom>
          <a:solidFill>
            <a:srgbClr val="C3D69B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2"/>
          <p:cNvSpPr>
            <a:spLocks noChangeArrowheads="1"/>
          </p:cNvSpPr>
          <p:nvPr/>
        </p:nvSpPr>
        <p:spPr bwMode="auto">
          <a:xfrm>
            <a:off x="5072066" y="5857892"/>
            <a:ext cx="3714776" cy="584775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behavior of this correlated 491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</a:t>
            </a:r>
          </a:p>
          <a:p>
            <a:pPr algn="ctr"/>
            <a:r>
              <a:rPr lang="en-US" sz="1600" b="1" dirty="0" smtClean="0"/>
              <a:t>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-ray, AFTER the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-189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5104592" y="3143248"/>
            <a:ext cx="357190" cy="2448348"/>
          </a:xfrm>
          <a:prstGeom prst="rect">
            <a:avLst/>
          </a:prstGeom>
          <a:solidFill>
            <a:srgbClr val="C3D69B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cxnSp>
        <p:nvCxnSpPr>
          <p:cNvPr id="108" name="Straight Connector 107"/>
          <p:cNvCxnSpPr/>
          <p:nvPr/>
        </p:nvCxnSpPr>
        <p:spPr>
          <a:xfrm rot="10800000">
            <a:off x="5143504" y="2786058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2"/>
          <p:cNvSpPr>
            <a:spLocks noChangeArrowheads="1"/>
          </p:cNvSpPr>
          <p:nvPr/>
        </p:nvSpPr>
        <p:spPr bwMode="auto">
          <a:xfrm>
            <a:off x="5072066" y="2714620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200 ms </a:t>
            </a:r>
          </a:p>
        </p:txBody>
      </p:sp>
      <p:cxnSp>
        <p:nvCxnSpPr>
          <p:cNvPr id="118" name="Straight Arrow Connector 117"/>
          <p:cNvCxnSpPr/>
          <p:nvPr/>
        </p:nvCxnSpPr>
        <p:spPr>
          <a:xfrm rot="5400000">
            <a:off x="2055005" y="3829646"/>
            <a:ext cx="301607" cy="206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2"/>
          <p:cNvSpPr>
            <a:spLocks noChangeArrowheads="1"/>
          </p:cNvSpPr>
          <p:nvPr/>
        </p:nvSpPr>
        <p:spPr bwMode="auto">
          <a:xfrm>
            <a:off x="7491230" y="3182160"/>
            <a:ext cx="1500198" cy="40011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483(56) ms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Line 23"/>
          <p:cNvSpPr>
            <a:spLocks noChangeShapeType="1"/>
          </p:cNvSpPr>
          <p:nvPr/>
        </p:nvSpPr>
        <p:spPr bwMode="auto">
          <a:xfrm>
            <a:off x="1679545" y="2071671"/>
            <a:ext cx="11255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24"/>
          <p:cNvSpPr>
            <a:spLocks noChangeShapeType="1"/>
          </p:cNvSpPr>
          <p:nvPr/>
        </p:nvSpPr>
        <p:spPr bwMode="auto">
          <a:xfrm>
            <a:off x="1679545" y="2212959"/>
            <a:ext cx="11255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Line 25"/>
          <p:cNvSpPr>
            <a:spLocks noChangeShapeType="1"/>
          </p:cNvSpPr>
          <p:nvPr/>
        </p:nvSpPr>
        <p:spPr bwMode="auto">
          <a:xfrm>
            <a:off x="1679545" y="1930384"/>
            <a:ext cx="11255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" name="Line 26"/>
          <p:cNvSpPr>
            <a:spLocks noChangeShapeType="1"/>
          </p:cNvSpPr>
          <p:nvPr/>
        </p:nvSpPr>
        <p:spPr bwMode="auto">
          <a:xfrm>
            <a:off x="1679545" y="3954446"/>
            <a:ext cx="11255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Rectangle 27"/>
          <p:cNvSpPr>
            <a:spLocks noChangeArrowheads="1"/>
          </p:cNvSpPr>
          <p:nvPr/>
        </p:nvSpPr>
        <p:spPr bwMode="auto">
          <a:xfrm>
            <a:off x="1966882" y="4040171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r>
              <a:rPr lang="en-US" sz="1800" b="1" baseline="30000" dirty="0" err="1">
                <a:cs typeface="Times New Roman" pitchFamily="18" charset="0"/>
              </a:rPr>
              <a:t>67</a:t>
            </a:r>
            <a:r>
              <a:rPr lang="en-US" sz="1800" b="1" dirty="0" err="1">
                <a:cs typeface="Times New Roman" pitchFamily="18" charset="0"/>
              </a:rPr>
              <a:t>Co</a:t>
            </a:r>
            <a:r>
              <a:rPr lang="en-US" sz="1800" b="1" baseline="-25000" dirty="0" err="1">
                <a:cs typeface="Times New Roman" pitchFamily="18" charset="0"/>
              </a:rPr>
              <a:t>40</a:t>
            </a:r>
            <a:endParaRPr lang="en-GB" sz="1800" b="1" dirty="0">
              <a:cs typeface="Times New Roman" pitchFamily="18" charset="0"/>
            </a:endParaRPr>
          </a:p>
        </p:txBody>
      </p:sp>
      <p:sp>
        <p:nvSpPr>
          <p:cNvPr id="53" name="Line 28"/>
          <p:cNvSpPr>
            <a:spLocks noChangeShapeType="1"/>
          </p:cNvSpPr>
          <p:nvPr/>
        </p:nvSpPr>
        <p:spPr bwMode="auto">
          <a:xfrm>
            <a:off x="1689879" y="3456148"/>
            <a:ext cx="11255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" name="Text Box 33"/>
          <p:cNvSpPr txBox="1">
            <a:spLocks noChangeArrowheads="1"/>
          </p:cNvSpPr>
          <p:nvPr/>
        </p:nvSpPr>
        <p:spPr bwMode="auto">
          <a:xfrm rot="16200000">
            <a:off x="1362056" y="2368534"/>
            <a:ext cx="796925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2054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59" name="Text Box 34"/>
          <p:cNvSpPr txBox="1">
            <a:spLocks noChangeArrowheads="1"/>
          </p:cNvSpPr>
          <p:nvPr/>
        </p:nvSpPr>
        <p:spPr bwMode="auto">
          <a:xfrm rot="16200000">
            <a:off x="1711085" y="2411396"/>
            <a:ext cx="728663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2080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60" name="Text Box 35"/>
          <p:cNvSpPr txBox="1">
            <a:spLocks noChangeArrowheads="1"/>
          </p:cNvSpPr>
          <p:nvPr/>
        </p:nvSpPr>
        <p:spPr bwMode="auto">
          <a:xfrm rot="16200000">
            <a:off x="1922432" y="2411396"/>
            <a:ext cx="728663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000000"/>
                </a:solidFill>
              </a:rPr>
              <a:t>2087</a:t>
            </a:r>
            <a:endParaRPr lang="en-GB" sz="1600">
              <a:solidFill>
                <a:srgbClr val="000000"/>
              </a:solidFill>
            </a:endParaRPr>
          </a:p>
        </p:txBody>
      </p:sp>
      <p:sp>
        <p:nvSpPr>
          <p:cNvPr id="61" name="Line 38"/>
          <p:cNvSpPr>
            <a:spLocks noChangeShapeType="1"/>
          </p:cNvSpPr>
          <p:nvPr/>
        </p:nvSpPr>
        <p:spPr bwMode="auto">
          <a:xfrm>
            <a:off x="1662082" y="2976546"/>
            <a:ext cx="11255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" name="Line 42"/>
          <p:cNvSpPr>
            <a:spLocks noChangeShapeType="1"/>
          </p:cNvSpPr>
          <p:nvPr/>
        </p:nvSpPr>
        <p:spPr bwMode="auto">
          <a:xfrm>
            <a:off x="1662082" y="3606382"/>
            <a:ext cx="11255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Line 43"/>
          <p:cNvSpPr>
            <a:spLocks noChangeShapeType="1"/>
          </p:cNvSpPr>
          <p:nvPr/>
        </p:nvSpPr>
        <p:spPr bwMode="auto">
          <a:xfrm>
            <a:off x="2358216" y="2989423"/>
            <a:ext cx="0" cy="48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" name="Line 45"/>
          <p:cNvSpPr>
            <a:spLocks noChangeShapeType="1"/>
          </p:cNvSpPr>
          <p:nvPr/>
        </p:nvSpPr>
        <p:spPr bwMode="auto">
          <a:xfrm>
            <a:off x="611157" y="1458896"/>
            <a:ext cx="7318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" name="Rectangle 46"/>
          <p:cNvSpPr>
            <a:spLocks noChangeArrowheads="1"/>
          </p:cNvSpPr>
          <p:nvPr/>
        </p:nvSpPr>
        <p:spPr bwMode="auto">
          <a:xfrm>
            <a:off x="595282" y="1452546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r>
              <a:rPr lang="en-US" sz="1600" b="1" baseline="30000" dirty="0" err="1">
                <a:cs typeface="Times New Roman" pitchFamily="18" charset="0"/>
              </a:rPr>
              <a:t>67</a:t>
            </a:r>
            <a:r>
              <a:rPr lang="en-US" sz="1600" b="1" dirty="0" err="1">
                <a:cs typeface="Times New Roman" pitchFamily="18" charset="0"/>
              </a:rPr>
              <a:t>Fe</a:t>
            </a:r>
            <a:r>
              <a:rPr lang="en-US" sz="1600" b="1" baseline="-25000" dirty="0" err="1">
                <a:cs typeface="Times New Roman" pitchFamily="18" charset="0"/>
              </a:rPr>
              <a:t>41</a:t>
            </a:r>
            <a:endParaRPr lang="en-GB" sz="1600" b="1" dirty="0">
              <a:cs typeface="Times New Roman" pitchFamily="18" charset="0"/>
            </a:endParaRPr>
          </a:p>
        </p:txBody>
      </p:sp>
      <p:sp>
        <p:nvSpPr>
          <p:cNvPr id="68" name="Text Box 54"/>
          <p:cNvSpPr txBox="1">
            <a:spLocks noChangeArrowheads="1"/>
          </p:cNvSpPr>
          <p:nvPr/>
        </p:nvSpPr>
        <p:spPr bwMode="auto">
          <a:xfrm>
            <a:off x="214282" y="1071546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69" name="Text Box 56"/>
          <p:cNvSpPr txBox="1">
            <a:spLocks noChangeArrowheads="1"/>
          </p:cNvSpPr>
          <p:nvPr/>
        </p:nvSpPr>
        <p:spPr bwMode="auto">
          <a:xfrm>
            <a:off x="1672416" y="3358945"/>
            <a:ext cx="5524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189</a:t>
            </a:r>
            <a:endParaRPr lang="en-GB" sz="1600" dirty="0"/>
          </a:p>
        </p:txBody>
      </p:sp>
      <p:sp>
        <p:nvSpPr>
          <p:cNvPr id="70" name="Line 57"/>
          <p:cNvSpPr>
            <a:spLocks noChangeShapeType="1"/>
          </p:cNvSpPr>
          <p:nvPr/>
        </p:nvSpPr>
        <p:spPr bwMode="auto">
          <a:xfrm>
            <a:off x="2652682" y="2976546"/>
            <a:ext cx="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" name="Text Box 58"/>
          <p:cNvSpPr txBox="1">
            <a:spLocks noChangeArrowheads="1"/>
          </p:cNvSpPr>
          <p:nvPr/>
        </p:nvSpPr>
        <p:spPr bwMode="auto">
          <a:xfrm rot="16200000">
            <a:off x="2478057" y="3227371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1251</a:t>
            </a:r>
            <a:endParaRPr lang="en-GB" sz="1600"/>
          </a:p>
        </p:txBody>
      </p:sp>
      <p:sp>
        <p:nvSpPr>
          <p:cNvPr id="72" name="Text Box 59"/>
          <p:cNvSpPr txBox="1">
            <a:spLocks noChangeArrowheads="1"/>
          </p:cNvSpPr>
          <p:nvPr/>
        </p:nvSpPr>
        <p:spPr bwMode="auto">
          <a:xfrm rot="16200000">
            <a:off x="2213753" y="2981486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572</a:t>
            </a:r>
            <a:endParaRPr lang="en-GB" sz="1600"/>
          </a:p>
        </p:txBody>
      </p:sp>
      <p:sp>
        <p:nvSpPr>
          <p:cNvPr id="74" name="Text Box 70"/>
          <p:cNvSpPr txBox="1">
            <a:spLocks noChangeArrowheads="1"/>
          </p:cNvSpPr>
          <p:nvPr/>
        </p:nvSpPr>
        <p:spPr bwMode="auto">
          <a:xfrm>
            <a:off x="214282" y="1147746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solidFill>
                  <a:srgbClr val="FF0000"/>
                </a:solidFill>
              </a:rPr>
              <a:t>T</a:t>
            </a:r>
            <a:r>
              <a:rPr lang="en-US" sz="1400" b="1" baseline="-25000" dirty="0" err="1">
                <a:solidFill>
                  <a:srgbClr val="FF0000"/>
                </a:solidFill>
              </a:rPr>
              <a:t>1</a:t>
            </a:r>
            <a:r>
              <a:rPr lang="en-US" sz="1400" b="1" baseline="-25000" dirty="0">
                <a:solidFill>
                  <a:srgbClr val="FF0000"/>
                </a:solidFill>
              </a:rPr>
              <a:t>/2</a:t>
            </a:r>
            <a:r>
              <a:rPr lang="en-US" sz="1400" b="1" dirty="0">
                <a:solidFill>
                  <a:srgbClr val="FF0000"/>
                </a:solidFill>
              </a:rPr>
              <a:t>=411(32) ms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428596" y="4032615"/>
            <a:ext cx="15716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 smtClean="0">
                <a:solidFill>
                  <a:srgbClr val="FF0000"/>
                </a:solidFill>
              </a:rPr>
              <a:t>T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1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/2</a:t>
            </a:r>
            <a:r>
              <a:rPr lang="en-US" sz="1600" b="1" dirty="0" smtClean="0">
                <a:solidFill>
                  <a:srgbClr val="FF0000"/>
                </a:solidFill>
              </a:rPr>
              <a:t>=329(28) </a:t>
            </a:r>
            <a:r>
              <a:rPr lang="en-US" sz="1600" b="1" dirty="0">
                <a:solidFill>
                  <a:srgbClr val="FF0000"/>
                </a:solidFill>
              </a:rPr>
              <a:t>ms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76" name="Straight Arrow Connector 75"/>
          <p:cNvCxnSpPr/>
          <p:nvPr/>
        </p:nvCxnSpPr>
        <p:spPr>
          <a:xfrm rot="16200000" flipV="1">
            <a:off x="1643010" y="857232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8072462" y="857232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78" name="Rectangle 77"/>
          <p:cNvSpPr/>
          <p:nvPr/>
        </p:nvSpPr>
        <p:spPr>
          <a:xfrm>
            <a:off x="2357390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3571836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4786282" y="71435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2"/>
          <p:cNvSpPr>
            <a:spLocks noChangeArrowheads="1"/>
          </p:cNvSpPr>
          <p:nvPr/>
        </p:nvSpPr>
        <p:spPr bwMode="auto">
          <a:xfrm>
            <a:off x="5929290" y="910034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86" name="Rectangle 85"/>
          <p:cNvSpPr/>
          <p:nvPr/>
        </p:nvSpPr>
        <p:spPr>
          <a:xfrm>
            <a:off x="6429356" y="706737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2071638" y="1410100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12"/>
          <p:cNvSpPr>
            <a:spLocks noChangeArrowheads="1"/>
          </p:cNvSpPr>
          <p:nvPr/>
        </p:nvSpPr>
        <p:spPr bwMode="auto">
          <a:xfrm rot="16200000">
            <a:off x="1705146" y="91936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90" name="Rectangle 12"/>
          <p:cNvSpPr>
            <a:spLocks noChangeArrowheads="1"/>
          </p:cNvSpPr>
          <p:nvPr/>
        </p:nvSpPr>
        <p:spPr bwMode="auto">
          <a:xfrm rot="16200000">
            <a:off x="7205872" y="919336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129" name="Straight Connector 128"/>
          <p:cNvCxnSpPr/>
          <p:nvPr/>
        </p:nvCxnSpPr>
        <p:spPr>
          <a:xfrm rot="5400000">
            <a:off x="4925950" y="1051291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10800000">
            <a:off x="4786284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5400000">
            <a:off x="371150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357183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6569023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10800000">
            <a:off x="6429357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497056" y="1051291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0800000">
            <a:off x="2357390" y="98147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rot="5400000">
            <a:off x="2070876" y="3517691"/>
            <a:ext cx="143670" cy="794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rot="5400000">
            <a:off x="2214546" y="3786190"/>
            <a:ext cx="285752" cy="1588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 Box 56"/>
          <p:cNvSpPr txBox="1">
            <a:spLocks noChangeArrowheads="1"/>
          </p:cNvSpPr>
          <p:nvPr/>
        </p:nvSpPr>
        <p:spPr bwMode="auto">
          <a:xfrm>
            <a:off x="1922404" y="3612133"/>
            <a:ext cx="5524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/>
              <a:t>491</a:t>
            </a:r>
            <a:endParaRPr lang="en-GB" sz="1600" dirty="0"/>
          </a:p>
        </p:txBody>
      </p:sp>
      <p:cxnSp>
        <p:nvCxnSpPr>
          <p:cNvPr id="156" name="Straight Connector 155"/>
          <p:cNvCxnSpPr/>
          <p:nvPr/>
        </p:nvCxnSpPr>
        <p:spPr>
          <a:xfrm rot="5400000">
            <a:off x="274218" y="2523310"/>
            <a:ext cx="21431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1351539" y="3594880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>
            <a:off x="1357290" y="2070090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ectangle 46"/>
          <p:cNvSpPr>
            <a:spLocks noChangeArrowheads="1"/>
          </p:cNvSpPr>
          <p:nvPr/>
        </p:nvSpPr>
        <p:spPr bwMode="auto">
          <a:xfrm>
            <a:off x="1285852" y="1785926"/>
            <a:ext cx="500066" cy="253916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 smtClean="0">
                <a:cs typeface="Times New Roman" pitchFamily="18" charset="0"/>
              </a:rPr>
              <a:t>~50%</a:t>
            </a:r>
            <a:endParaRPr lang="en-GB" sz="1000" b="1" dirty="0">
              <a:cs typeface="Times New Roman" pitchFamily="18" charset="0"/>
            </a:endParaRPr>
          </a:p>
        </p:txBody>
      </p:sp>
      <p:sp>
        <p:nvSpPr>
          <p:cNvPr id="161" name="Rectangle 46"/>
          <p:cNvSpPr>
            <a:spLocks noChangeArrowheads="1"/>
          </p:cNvSpPr>
          <p:nvPr/>
        </p:nvSpPr>
        <p:spPr bwMode="auto">
          <a:xfrm>
            <a:off x="1285852" y="3357562"/>
            <a:ext cx="500066" cy="253916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000" b="1" dirty="0" smtClean="0">
                <a:cs typeface="Times New Roman" pitchFamily="18" charset="0"/>
              </a:rPr>
              <a:t>~50%</a:t>
            </a:r>
            <a:endParaRPr lang="en-GB" sz="1000" b="1" dirty="0">
              <a:cs typeface="Times New Roman" pitchFamily="18" charset="0"/>
            </a:endParaRPr>
          </a:p>
        </p:txBody>
      </p:sp>
      <p:cxnSp>
        <p:nvCxnSpPr>
          <p:cNvPr id="162" name="Straight Arrow Connector 161"/>
          <p:cNvCxnSpPr/>
          <p:nvPr/>
        </p:nvCxnSpPr>
        <p:spPr>
          <a:xfrm rot="5400000">
            <a:off x="1250927" y="2820983"/>
            <a:ext cx="1214446" cy="1588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rot="5400000">
            <a:off x="1327127" y="2744783"/>
            <a:ext cx="1357322" cy="11112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rot="5400000">
            <a:off x="1403327" y="2668583"/>
            <a:ext cx="1500198" cy="20636"/>
          </a:xfrm>
          <a:prstGeom prst="straightConnector1">
            <a:avLst/>
          </a:prstGeom>
          <a:ln w="158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 Box 51"/>
          <p:cNvSpPr txBox="1">
            <a:spLocks noChangeArrowheads="1"/>
          </p:cNvSpPr>
          <p:nvPr/>
        </p:nvSpPr>
        <p:spPr bwMode="auto">
          <a:xfrm>
            <a:off x="428596" y="3608808"/>
            <a:ext cx="15716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 smtClean="0">
                <a:solidFill>
                  <a:srgbClr val="FF0000"/>
                </a:solidFill>
              </a:rPr>
              <a:t>T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1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/2</a:t>
            </a:r>
            <a:r>
              <a:rPr lang="en-US" sz="1600" b="1" dirty="0" smtClean="0">
                <a:solidFill>
                  <a:srgbClr val="FF0000"/>
                </a:solidFill>
              </a:rPr>
              <a:t>=483(56) </a:t>
            </a:r>
            <a:r>
              <a:rPr lang="en-US" sz="1600" b="1" dirty="0">
                <a:solidFill>
                  <a:srgbClr val="FF0000"/>
                </a:solidFill>
              </a:rPr>
              <a:t>ms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70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sp>
        <p:nvSpPr>
          <p:cNvPr id="112" name="Rectangle 12"/>
          <p:cNvSpPr>
            <a:spLocks noChangeArrowheads="1"/>
          </p:cNvSpPr>
          <p:nvPr/>
        </p:nvSpPr>
        <p:spPr bwMode="auto">
          <a:xfrm>
            <a:off x="4714876" y="2786058"/>
            <a:ext cx="4143404" cy="923330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An isomeric state was discovered thanks to the possibility to correlate events offline with digital electronics readout.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12"/>
          <p:cNvSpPr>
            <a:spLocks noChangeArrowheads="1"/>
          </p:cNvSpPr>
          <p:nvPr/>
        </p:nvSpPr>
        <p:spPr bwMode="auto">
          <a:xfrm>
            <a:off x="2571736" y="2428868"/>
            <a:ext cx="4143404" cy="1754326"/>
          </a:xfrm>
          <a:prstGeom prst="rect">
            <a:avLst/>
          </a:prstGeom>
          <a:solidFill>
            <a:srgbClr val="4F81BD"/>
          </a:solidFill>
          <a:ln w="381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Conditions for applicability :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-pure sources of radioactive ions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-element selectivity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-low background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-efficient detection system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-low count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571736" y="2428868"/>
            <a:ext cx="4143404" cy="1754326"/>
          </a:xfrm>
          <a:prstGeom prst="rect">
            <a:avLst/>
          </a:prstGeom>
          <a:solidFill>
            <a:srgbClr val="4F81BD"/>
          </a:solidFill>
          <a:ln w="381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Conditions for applicability :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-pure sources of radioactive ions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-element selectivity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low background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efficient detection system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-low count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571736" y="2428868"/>
            <a:ext cx="4143404" cy="1754326"/>
          </a:xfrm>
          <a:prstGeom prst="rect">
            <a:avLst/>
          </a:prstGeom>
          <a:solidFill>
            <a:srgbClr val="4F81BD"/>
          </a:solidFill>
          <a:ln w="381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Conditions for applicability :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-pure sources of radioactive ions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element selectivity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low background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efficient detection system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-low count rate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2428860" y="4357694"/>
            <a:ext cx="4143404" cy="707886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Laser ON and laser OFF measurements with </a:t>
            </a:r>
            <a:r>
              <a:rPr lang="en-US" sz="2000" b="1" dirty="0" err="1" smtClean="0">
                <a:solidFill>
                  <a:srgbClr val="000000"/>
                </a:solidFill>
              </a:rPr>
              <a:t>RILIS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571736" y="2428868"/>
            <a:ext cx="4143404" cy="1754326"/>
          </a:xfrm>
          <a:prstGeom prst="rect">
            <a:avLst/>
          </a:prstGeom>
          <a:solidFill>
            <a:srgbClr val="4F81BD"/>
          </a:solidFill>
          <a:ln w="381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Conditions for applicability 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? pure sources of radioactive ions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element selectivity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low background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efficient detection system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? low count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70612" y="2000240"/>
            <a:ext cx="271543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14414" y="3143248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596" y="57148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643042" y="91652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8581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724536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5288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24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7206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8863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74360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1311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928662" y="1858711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339785" y="2648078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339785" y="1644599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28662" y="2335295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348586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42156" y="314144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42156" y="121082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36630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36630" y="189097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331105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331105" y="235206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125581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25581" y="269461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20055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920055" y="289908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14530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714530" y="292049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80444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339785" y="213795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339785" y="1153245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28662" y="857232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00628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857884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11650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046537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76567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0466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291137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237287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573712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7988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173537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4846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465887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881687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77678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0577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022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54513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22762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79888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133845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456112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13362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08575"/>
            <a:ext cx="75883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491287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3" name="Text Box 40"/>
          <p:cNvSpPr txBox="1">
            <a:spLocks noChangeArrowheads="1"/>
          </p:cNvSpPr>
          <p:nvPr/>
        </p:nvSpPr>
        <p:spPr bwMode="auto">
          <a:xfrm>
            <a:off x="7580317" y="4865687"/>
            <a:ext cx="37411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237287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465887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832820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643042" y="284535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2445404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23122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017040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85775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526407" y="2857496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86385" y="1571612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272203" y="205953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58021" y="241672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072066" y="702214"/>
            <a:ext cx="28841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 </a:t>
            </a:r>
            <a:r>
              <a:rPr lang="en-US" b="1" dirty="0" err="1" smtClean="0">
                <a:solidFill>
                  <a:srgbClr val="C00000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states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000628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851080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6580444" y="293263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72264" y="228599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645556" y="258388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643702" y="2857496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6643702" y="3786191"/>
            <a:ext cx="1801814" cy="1357322"/>
          </a:xfrm>
          <a:prstGeom prst="ellipse">
            <a:avLst/>
          </a:prstGeom>
          <a:solidFill>
            <a:srgbClr val="4F81BD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857356" y="1214422"/>
            <a:ext cx="5318892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studies of neutron rich </a:t>
            </a:r>
            <a:r>
              <a:rPr lang="en-US" sz="2000" b="1" baseline="30000" dirty="0" smtClean="0"/>
              <a:t>61-</a:t>
            </a:r>
            <a:r>
              <a:rPr lang="en-US" sz="2000" b="1" baseline="30000" dirty="0" err="1" smtClean="0"/>
              <a:t>70</a:t>
            </a:r>
            <a:r>
              <a:rPr lang="en-US" sz="2000" b="1" dirty="0" err="1" smtClean="0"/>
              <a:t>Mn</a:t>
            </a:r>
            <a:r>
              <a:rPr lang="en-US" sz="2000" b="1" dirty="0" smtClean="0"/>
              <a:t> isotopes </a:t>
            </a:r>
          </a:p>
          <a:p>
            <a:pPr algn="ctr"/>
            <a:r>
              <a:rPr lang="en-US" sz="2000" b="1" dirty="0" smtClean="0"/>
              <a:t>with the new </a:t>
            </a:r>
            <a:r>
              <a:rPr lang="en-US" sz="2000" b="1" dirty="0" err="1" smtClean="0"/>
              <a:t>LISOL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setup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2428868"/>
            <a:ext cx="4959627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b="1" dirty="0" smtClean="0">
                <a:latin typeface="+mj-lt"/>
              </a:rPr>
              <a:t>1. General </a:t>
            </a:r>
            <a:r>
              <a:rPr lang="en-US" sz="2400" b="1" dirty="0" smtClean="0">
                <a:latin typeface="+mj-lt"/>
              </a:rPr>
              <a:t>Physics Motivation</a:t>
            </a:r>
          </a:p>
          <a:p>
            <a:pPr marL="457200" indent="-457200"/>
            <a:r>
              <a:rPr lang="en-US" sz="2400" b="1" dirty="0" smtClean="0">
                <a:latin typeface="+mj-lt"/>
              </a:rPr>
              <a:t>2. </a:t>
            </a:r>
            <a:r>
              <a:rPr lang="en-US" sz="2400" b="1" dirty="0" smtClean="0"/>
              <a:t>Previous and proposed </a:t>
            </a:r>
            <a:r>
              <a:rPr lang="en-US" sz="2400" b="1" dirty="0" smtClean="0"/>
              <a:t>experiment</a:t>
            </a:r>
            <a:endParaRPr lang="en-US" sz="2400" b="1" dirty="0" smtClean="0">
              <a:latin typeface="+mj-lt"/>
            </a:endParaRPr>
          </a:p>
          <a:p>
            <a:pPr marL="457200" indent="-457200"/>
            <a:r>
              <a:rPr lang="en-US" sz="2400" b="1" dirty="0" smtClean="0">
                <a:latin typeface="+mj-lt"/>
              </a:rPr>
              <a:t>3. </a:t>
            </a:r>
            <a:r>
              <a:rPr lang="en-US" sz="2400" b="1" dirty="0" smtClean="0"/>
              <a:t>The </a:t>
            </a:r>
            <a:r>
              <a:rPr lang="en-US" sz="2400" b="1" dirty="0" err="1" smtClean="0"/>
              <a:t>LISOL</a:t>
            </a:r>
            <a:r>
              <a:rPr lang="en-US" sz="2400" b="1" dirty="0" smtClean="0"/>
              <a:t>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/>
              <a:t>-decay setup </a:t>
            </a:r>
            <a:endParaRPr lang="en-US" sz="2400" b="1" dirty="0" smtClean="0"/>
          </a:p>
          <a:p>
            <a:pPr marL="457200" indent="-457200"/>
            <a:r>
              <a:rPr lang="en-US" sz="2400" b="1" dirty="0" smtClean="0">
                <a:solidFill>
                  <a:srgbClr val="FF0000"/>
                </a:solidFill>
              </a:rPr>
              <a:t>4. </a:t>
            </a:r>
            <a:r>
              <a:rPr lang="en-US" sz="2400" b="1" dirty="0" smtClean="0">
                <a:solidFill>
                  <a:srgbClr val="FF0000"/>
                </a:solidFill>
              </a:rPr>
              <a:t>Contamination and Yields</a:t>
            </a:r>
          </a:p>
          <a:p>
            <a:pPr marL="342900" indent="-342900"/>
            <a:r>
              <a:rPr lang="en-US" sz="2400" b="1" dirty="0" smtClean="0"/>
              <a:t>5</a:t>
            </a:r>
            <a:r>
              <a:rPr lang="en-US" sz="2400" b="1" dirty="0" smtClean="0"/>
              <a:t>. </a:t>
            </a:r>
            <a:r>
              <a:rPr lang="en-US" sz="2400" b="1" dirty="0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Mn-Ga-yields.JPG"/>
          <p:cNvPicPr>
            <a:picLocks noChangeAspect="1"/>
          </p:cNvPicPr>
          <p:nvPr/>
        </p:nvPicPr>
        <p:blipFill>
          <a:blip r:embed="rId2"/>
          <a:srcRect r="1470" b="2223"/>
          <a:stretch>
            <a:fillRect/>
          </a:stretch>
        </p:blipFill>
        <p:spPr>
          <a:xfrm>
            <a:off x="2643174" y="785794"/>
            <a:ext cx="4437021" cy="28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16" y="1571612"/>
            <a:ext cx="461665" cy="134261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 smtClean="0"/>
              <a:t>Yield [ions/s]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3643314"/>
            <a:ext cx="32412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71802" y="0"/>
            <a:ext cx="5868081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1200" b="1" dirty="0" err="1" smtClean="0"/>
              <a:t>Ga</a:t>
            </a:r>
            <a:r>
              <a:rPr lang="en-US" sz="1200" b="1" dirty="0" smtClean="0"/>
              <a:t> production yields from fission cross section measurements of </a:t>
            </a:r>
            <a:r>
              <a:rPr lang="en-US" sz="1200" b="1" baseline="30000" dirty="0" err="1" smtClean="0"/>
              <a:t>238</a:t>
            </a:r>
            <a:r>
              <a:rPr lang="en-US" sz="1200" b="1" dirty="0" err="1" smtClean="0"/>
              <a:t>U</a:t>
            </a:r>
            <a:r>
              <a:rPr lang="en-US" sz="1200" b="1" dirty="0" smtClean="0"/>
              <a:t> with 1 </a:t>
            </a:r>
            <a:r>
              <a:rPr lang="en-US" sz="1200" b="1" dirty="0" err="1" smtClean="0"/>
              <a:t>GeV</a:t>
            </a:r>
            <a:r>
              <a:rPr lang="en-US" sz="1200" b="1" dirty="0" smtClean="0"/>
              <a:t> protons</a:t>
            </a:r>
          </a:p>
          <a:p>
            <a:r>
              <a:rPr lang="en-US" sz="1200" b="1" dirty="0" err="1" smtClean="0">
                <a:hlinkClick r:id="rId3"/>
              </a:rPr>
              <a:t>http://www-w2k.gsi.de/charms/data-arb04.htm</a:t>
            </a:r>
            <a:r>
              <a:rPr lang="en-US" sz="1200" b="1" dirty="0" smtClean="0"/>
              <a:t> or</a:t>
            </a:r>
          </a:p>
          <a:p>
            <a:r>
              <a:rPr lang="en-US" sz="1200" b="1" dirty="0" smtClean="0"/>
              <a:t>M. </a:t>
            </a:r>
            <a:r>
              <a:rPr lang="en-US" sz="1200" b="1" dirty="0" err="1" smtClean="0"/>
              <a:t>Bernas</a:t>
            </a:r>
            <a:r>
              <a:rPr lang="en-US" sz="1200" b="1" dirty="0" smtClean="0"/>
              <a:t> </a:t>
            </a:r>
            <a:r>
              <a:rPr lang="en-US" sz="1200" b="1" i="1" dirty="0" smtClean="0"/>
              <a:t>et al.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Nucl</a:t>
            </a:r>
            <a:r>
              <a:rPr lang="en-US" sz="1200" b="1" dirty="0" smtClean="0"/>
              <a:t>. Phys. A 725 213 (2003) + 1% ionization efficiency</a:t>
            </a:r>
          </a:p>
          <a:p>
            <a:r>
              <a:rPr lang="en-US" sz="1200" b="1" dirty="0" err="1" smtClean="0"/>
              <a:t>Mn</a:t>
            </a:r>
            <a:r>
              <a:rPr lang="en-US" sz="1200" b="1" dirty="0" smtClean="0"/>
              <a:t> yields from </a:t>
            </a:r>
            <a:r>
              <a:rPr lang="en-US" sz="1200" b="1" dirty="0" err="1" smtClean="0"/>
              <a:t>ISOLDE</a:t>
            </a:r>
            <a:r>
              <a:rPr lang="en-US" sz="1200" b="1" dirty="0" smtClean="0"/>
              <a:t> Yield database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6786578" y="6143644"/>
            <a:ext cx="32412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2143108" y="3643314"/>
            <a:ext cx="5004648" cy="2880000"/>
            <a:chOff x="2143108" y="3643314"/>
            <a:chExt cx="5004648" cy="2880000"/>
          </a:xfrm>
        </p:grpSpPr>
        <p:sp>
          <p:nvSpPr>
            <p:cNvPr id="18" name="TextBox 17"/>
            <p:cNvSpPr txBox="1"/>
            <p:nvPr/>
          </p:nvSpPr>
          <p:spPr>
            <a:xfrm>
              <a:off x="2143108" y="4071942"/>
              <a:ext cx="461665" cy="1890069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b="1" dirty="0" smtClean="0"/>
                <a:t>Half Life (</a:t>
              </a:r>
              <a:r>
                <a:rPr lang="en-US" b="1" dirty="0" err="1" smtClean="0"/>
                <a:t>T</a:t>
              </a:r>
              <a:r>
                <a:rPr lang="en-US" b="1" baseline="-25000" dirty="0" err="1" smtClean="0"/>
                <a:t>1</a:t>
              </a:r>
              <a:r>
                <a:rPr lang="en-US" b="1" baseline="-25000" dirty="0" smtClean="0"/>
                <a:t>/2</a:t>
              </a:r>
              <a:r>
                <a:rPr lang="en-US" b="1" dirty="0" smtClean="0"/>
                <a:t>) [ms]</a:t>
              </a:r>
              <a:endParaRPr lang="en-US" b="1" dirty="0"/>
            </a:p>
          </p:txBody>
        </p:sp>
        <p:pic>
          <p:nvPicPr>
            <p:cNvPr id="19" name="Picture 18" descr="Mn-Ga-Halflives.JPG"/>
            <p:cNvPicPr>
              <a:picLocks noChangeAspect="1"/>
            </p:cNvPicPr>
            <p:nvPr/>
          </p:nvPicPr>
          <p:blipFill>
            <a:blip r:embed="rId2"/>
            <a:srcRect t="2136" r="1032" b="1126"/>
            <a:stretch>
              <a:fillRect/>
            </a:stretch>
          </p:blipFill>
          <p:spPr>
            <a:xfrm>
              <a:off x="2643174" y="3643314"/>
              <a:ext cx="4504582" cy="2880000"/>
            </a:xfrm>
            <a:prstGeom prst="rect">
              <a:avLst/>
            </a:prstGeom>
          </p:spPr>
        </p:pic>
      </p:grpSp>
      <p:pic>
        <p:nvPicPr>
          <p:cNvPr id="24" name="Picture 23" descr="Mn-Ga-yields.JPG"/>
          <p:cNvPicPr>
            <a:picLocks noChangeAspect="1"/>
          </p:cNvPicPr>
          <p:nvPr/>
        </p:nvPicPr>
        <p:blipFill>
          <a:blip r:embed="rId3"/>
          <a:srcRect r="1470" b="2223"/>
          <a:stretch>
            <a:fillRect/>
          </a:stretch>
        </p:blipFill>
        <p:spPr>
          <a:xfrm>
            <a:off x="2643174" y="785794"/>
            <a:ext cx="4437021" cy="2880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286016" y="1571612"/>
            <a:ext cx="461665" cy="134261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 smtClean="0"/>
              <a:t>Yield [ions/s]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0" y="3643314"/>
            <a:ext cx="32412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14282" y="3143248"/>
            <a:ext cx="3936719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1/ </a:t>
            </a:r>
            <a:r>
              <a:rPr lang="en-US" b="1" dirty="0" smtClean="0">
                <a:solidFill>
                  <a:srgbClr val="FF0000"/>
                </a:solidFill>
              </a:rPr>
              <a:t>Half Lives </a:t>
            </a:r>
            <a:r>
              <a:rPr lang="en-US" b="1" dirty="0" smtClean="0"/>
              <a:t>differ orders of magnitude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Release-66Mn-66Ga-2.JPG"/>
          <p:cNvPicPr>
            <a:picLocks noChangeAspect="1"/>
          </p:cNvPicPr>
          <p:nvPr/>
        </p:nvPicPr>
        <p:blipFill>
          <a:blip r:embed="rId2"/>
          <a:srcRect l="3125" t="1028" r="5468" b="2223"/>
          <a:stretch>
            <a:fillRect/>
          </a:stretch>
        </p:blipFill>
        <p:spPr>
          <a:xfrm>
            <a:off x="4786314" y="3356102"/>
            <a:ext cx="4160000" cy="28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6578" y="4429132"/>
            <a:ext cx="1724639" cy="135421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A=66</a:t>
            </a:r>
          </a:p>
          <a:p>
            <a:r>
              <a:rPr lang="en-US" sz="1200" b="1" dirty="0" err="1" smtClean="0"/>
              <a:t>T1</a:t>
            </a:r>
            <a:r>
              <a:rPr lang="en-US" sz="1200" b="1" dirty="0" smtClean="0"/>
              <a:t>/2 : </a:t>
            </a:r>
          </a:p>
          <a:p>
            <a:r>
              <a:rPr lang="en-US" sz="1200" b="1" dirty="0" err="1" smtClean="0"/>
              <a:t>Mn</a:t>
            </a:r>
            <a:r>
              <a:rPr lang="en-US" sz="1200" b="1" dirty="0" smtClean="0"/>
              <a:t> = 45 ms / </a:t>
            </a:r>
            <a:r>
              <a:rPr lang="en-US" sz="1200" b="1" dirty="0" err="1" smtClean="0"/>
              <a:t>Ga</a:t>
            </a:r>
            <a:r>
              <a:rPr lang="en-US" sz="1200" b="1" dirty="0" smtClean="0"/>
              <a:t> = </a:t>
            </a:r>
            <a:r>
              <a:rPr lang="en-US" sz="1200" b="1" dirty="0" err="1" smtClean="0"/>
              <a:t>9h</a:t>
            </a:r>
            <a:endParaRPr lang="en-US" sz="1200" b="1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MACRO GATING</a:t>
            </a:r>
          </a:p>
          <a:p>
            <a:r>
              <a:rPr lang="en-US" sz="1100" b="1" dirty="0" smtClean="0">
                <a:solidFill>
                  <a:srgbClr val="00B050"/>
                </a:solidFill>
              </a:rPr>
              <a:t>With </a:t>
            </a:r>
            <a:r>
              <a:rPr lang="en-US" sz="1100" b="1" dirty="0" err="1" smtClean="0">
                <a:solidFill>
                  <a:srgbClr val="00B050"/>
                </a:solidFill>
              </a:rPr>
              <a:t>ISOLDE</a:t>
            </a:r>
            <a:r>
              <a:rPr lang="en-US" sz="1100" b="1" dirty="0" smtClean="0">
                <a:solidFill>
                  <a:srgbClr val="00B050"/>
                </a:solidFill>
              </a:rPr>
              <a:t> beam gate</a:t>
            </a:r>
          </a:p>
          <a:p>
            <a:r>
              <a:rPr lang="en-US" sz="1100" b="1" dirty="0" smtClean="0">
                <a:solidFill>
                  <a:srgbClr val="00B050"/>
                </a:solidFill>
              </a:rPr>
              <a:t>(ex. 4 half lives)</a:t>
            </a:r>
            <a:endParaRPr lang="en-US" sz="11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628" y="2500306"/>
            <a:ext cx="4025910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1200" b="1" dirty="0" smtClean="0"/>
              <a:t>Release Curves : C(1-e</a:t>
            </a:r>
            <a:r>
              <a:rPr lang="en-US" sz="1200" b="1" baseline="30000" dirty="0" smtClean="0"/>
              <a:t>-t/</a:t>
            </a:r>
            <a:r>
              <a:rPr lang="en-US" sz="1200" b="1" baseline="30000" dirty="0" err="1" smtClean="0">
                <a:latin typeface="Symbol" pitchFamily="18" charset="2"/>
              </a:rPr>
              <a:t>t</a:t>
            </a:r>
            <a:r>
              <a:rPr lang="en-US" sz="1200" b="1" baseline="30000" dirty="0" err="1" smtClean="0"/>
              <a:t>r</a:t>
            </a:r>
            <a:r>
              <a:rPr lang="en-US" sz="1200" b="1" dirty="0" smtClean="0"/>
              <a:t>).[</a:t>
            </a:r>
            <a:r>
              <a:rPr lang="en-US" sz="1200" b="1" dirty="0" err="1" smtClean="0">
                <a:latin typeface="Symbol" pitchFamily="18" charset="2"/>
              </a:rPr>
              <a:t>a</a:t>
            </a:r>
            <a:r>
              <a:rPr lang="en-US" sz="1200" b="1" dirty="0" err="1" smtClean="0"/>
              <a:t>e</a:t>
            </a:r>
            <a:r>
              <a:rPr lang="en-US" sz="1200" b="1" baseline="30000" dirty="0" smtClean="0"/>
              <a:t>-t/</a:t>
            </a:r>
            <a:r>
              <a:rPr lang="en-US" sz="1200" b="1" baseline="30000" dirty="0" err="1" smtClean="0">
                <a:latin typeface="Symbol" pitchFamily="18" charset="2"/>
              </a:rPr>
              <a:t>t</a:t>
            </a:r>
            <a:r>
              <a:rPr lang="en-US" sz="1200" b="1" baseline="30000" dirty="0" err="1" smtClean="0"/>
              <a:t>f</a:t>
            </a:r>
            <a:r>
              <a:rPr lang="en-US" sz="1200" b="1" dirty="0" smtClean="0"/>
              <a:t>+(1-</a:t>
            </a:r>
            <a:r>
              <a:rPr lang="en-US" sz="1200" b="1" dirty="0" smtClean="0">
                <a:latin typeface="Symbol" pitchFamily="18" charset="2"/>
              </a:rPr>
              <a:t>a)</a:t>
            </a:r>
            <a:r>
              <a:rPr lang="en-US" sz="1200" b="1" dirty="0" smtClean="0"/>
              <a:t>e</a:t>
            </a:r>
            <a:r>
              <a:rPr lang="en-US" sz="1200" b="1" baseline="30000" dirty="0" smtClean="0"/>
              <a:t>-t/</a:t>
            </a:r>
            <a:r>
              <a:rPr lang="en-US" sz="1200" b="1" baseline="30000" dirty="0" err="1" smtClean="0">
                <a:latin typeface="Symbol" pitchFamily="18" charset="2"/>
              </a:rPr>
              <a:t>t</a:t>
            </a:r>
            <a:r>
              <a:rPr lang="en-US" sz="1200" b="1" baseline="30000" dirty="0" err="1" smtClean="0"/>
              <a:t>s</a:t>
            </a:r>
            <a:r>
              <a:rPr lang="en-US" sz="1200" b="1" dirty="0" smtClean="0"/>
              <a:t>].e-</a:t>
            </a:r>
            <a:r>
              <a:rPr lang="en-US" sz="1200" b="1" baseline="30000" dirty="0" smtClean="0"/>
              <a:t>t/</a:t>
            </a:r>
            <a:r>
              <a:rPr lang="en-US" sz="1200" b="1" baseline="30000" dirty="0" smtClean="0">
                <a:latin typeface="Symbol" pitchFamily="18" charset="2"/>
              </a:rPr>
              <a:t>t</a:t>
            </a:r>
            <a:endParaRPr lang="en-US" sz="1200" b="1" dirty="0" smtClean="0"/>
          </a:p>
          <a:p>
            <a:r>
              <a:rPr lang="en-US" sz="1200" b="1" dirty="0" smtClean="0"/>
              <a:t>T=</a:t>
            </a:r>
            <a:r>
              <a:rPr lang="en-US" sz="1200" b="1" dirty="0" err="1" smtClean="0"/>
              <a:t>2000˚C</a:t>
            </a:r>
            <a:endParaRPr lang="en-US" sz="1200" b="1" dirty="0" smtClean="0"/>
          </a:p>
          <a:p>
            <a:r>
              <a:rPr lang="en-US" sz="1200" b="1" dirty="0" smtClean="0"/>
              <a:t>Parameters taken from U. Koester, These 1999, </a:t>
            </a:r>
            <a:r>
              <a:rPr lang="en-US" sz="1200" b="1" dirty="0" err="1" smtClean="0"/>
              <a:t>TU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Munchen</a:t>
            </a:r>
            <a:endParaRPr lang="en-US" sz="1200" b="1" dirty="0" smtClean="0"/>
          </a:p>
          <a:p>
            <a:r>
              <a:rPr lang="en-US" sz="1200" b="1" dirty="0" smtClean="0"/>
              <a:t>+  additional life time factor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143504" y="3429000"/>
            <a:ext cx="1285884" cy="2500330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843975" y="6143644"/>
            <a:ext cx="2299925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1400" b="1" dirty="0" smtClean="0"/>
              <a:t>Time since proton impact [s]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457642" y="3327933"/>
            <a:ext cx="400110" cy="110119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b="1" dirty="0" smtClean="0"/>
              <a:t>Release [</a:t>
            </a:r>
            <a:r>
              <a:rPr lang="en-US" sz="1400" b="1" dirty="0" err="1" smtClean="0"/>
              <a:t>a.u</a:t>
            </a:r>
            <a:r>
              <a:rPr lang="en-US" sz="1400" b="1" dirty="0" smtClean="0"/>
              <a:t>.]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14282" y="3143248"/>
            <a:ext cx="4186402" cy="923330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1/ </a:t>
            </a:r>
            <a:r>
              <a:rPr lang="en-US" b="1" dirty="0" smtClean="0">
                <a:solidFill>
                  <a:srgbClr val="FF0000"/>
                </a:solidFill>
              </a:rPr>
              <a:t>Half Lives </a:t>
            </a:r>
            <a:r>
              <a:rPr lang="en-US" b="1" dirty="0" smtClean="0"/>
              <a:t>differ orders of magnitude ;</a:t>
            </a:r>
          </a:p>
          <a:p>
            <a:r>
              <a:rPr lang="en-US" b="1" dirty="0" smtClean="0"/>
              <a:t>2/ Different release times (</a:t>
            </a:r>
            <a:r>
              <a:rPr lang="en-US" b="1" dirty="0" smtClean="0">
                <a:solidFill>
                  <a:srgbClr val="FF0000"/>
                </a:solidFill>
              </a:rPr>
              <a:t>macro gating</a:t>
            </a:r>
            <a:r>
              <a:rPr lang="en-US" b="1" dirty="0" smtClean="0"/>
              <a:t>) ;</a:t>
            </a:r>
          </a:p>
          <a:p>
            <a:endParaRPr lang="en-US" b="1" dirty="0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929454" y="229946"/>
            <a:ext cx="2071702" cy="1176338"/>
            <a:chOff x="2143108" y="3643314"/>
            <a:chExt cx="5004648" cy="2880000"/>
          </a:xfrm>
        </p:grpSpPr>
        <p:sp>
          <p:nvSpPr>
            <p:cNvPr id="33" name="TextBox 32"/>
            <p:cNvSpPr txBox="1"/>
            <p:nvPr/>
          </p:nvSpPr>
          <p:spPr>
            <a:xfrm>
              <a:off x="2143108" y="4071941"/>
              <a:ext cx="743502" cy="213733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sz="800" dirty="0" smtClean="0"/>
                <a:t>Half Life (</a:t>
              </a:r>
              <a:r>
                <a:rPr lang="en-US" sz="800" dirty="0" err="1" smtClean="0"/>
                <a:t>T</a:t>
              </a:r>
              <a:r>
                <a:rPr lang="en-US" sz="800" baseline="-25000" dirty="0" err="1" smtClean="0"/>
                <a:t>1</a:t>
              </a:r>
              <a:r>
                <a:rPr lang="en-US" sz="800" baseline="-25000" dirty="0" smtClean="0"/>
                <a:t>/2</a:t>
              </a:r>
              <a:r>
                <a:rPr lang="en-US" sz="800" dirty="0" smtClean="0"/>
                <a:t>) [ms]</a:t>
              </a:r>
              <a:endParaRPr lang="en-US" sz="800" dirty="0"/>
            </a:p>
          </p:txBody>
        </p:sp>
        <p:pic>
          <p:nvPicPr>
            <p:cNvPr id="34" name="Picture 33" descr="Mn-Ga-Halflives.JPG"/>
            <p:cNvPicPr>
              <a:picLocks noChangeAspect="1"/>
            </p:cNvPicPr>
            <p:nvPr/>
          </p:nvPicPr>
          <p:blipFill>
            <a:blip r:embed="rId3" cstate="print"/>
            <a:srcRect t="2136" r="1032" b="1126"/>
            <a:stretch>
              <a:fillRect/>
            </a:stretch>
          </p:blipFill>
          <p:spPr>
            <a:xfrm>
              <a:off x="2643174" y="3643314"/>
              <a:ext cx="4504582" cy="288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14282" y="3143248"/>
            <a:ext cx="4186402" cy="923330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1/ </a:t>
            </a:r>
            <a:r>
              <a:rPr lang="en-US" b="1" dirty="0" smtClean="0">
                <a:solidFill>
                  <a:srgbClr val="FF0000"/>
                </a:solidFill>
              </a:rPr>
              <a:t>Half Lives </a:t>
            </a:r>
            <a:r>
              <a:rPr lang="en-US" b="1" dirty="0" smtClean="0"/>
              <a:t>differ orders of magnitude ;</a:t>
            </a:r>
          </a:p>
          <a:p>
            <a:r>
              <a:rPr lang="en-US" b="1" dirty="0" smtClean="0"/>
              <a:t>2/ Different release times (</a:t>
            </a:r>
            <a:r>
              <a:rPr lang="en-US" b="1" dirty="0" smtClean="0">
                <a:solidFill>
                  <a:srgbClr val="FF0000"/>
                </a:solidFill>
              </a:rPr>
              <a:t>macro gating</a:t>
            </a:r>
            <a:r>
              <a:rPr lang="en-US" b="1" dirty="0" smtClean="0"/>
              <a:t>) ;</a:t>
            </a:r>
          </a:p>
          <a:p>
            <a:r>
              <a:rPr lang="en-US" b="1" dirty="0" smtClean="0"/>
              <a:t>3/ </a:t>
            </a:r>
            <a:r>
              <a:rPr lang="en-US" b="1" dirty="0" smtClean="0">
                <a:solidFill>
                  <a:srgbClr val="FF0000"/>
                </a:solidFill>
              </a:rPr>
              <a:t>Micro gating </a:t>
            </a:r>
            <a:r>
              <a:rPr lang="en-US" b="1" dirty="0" smtClean="0"/>
              <a:t>of laser ionized isotopes ;</a:t>
            </a:r>
            <a:endParaRPr lang="en-US" b="1" dirty="0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786578" y="1587268"/>
            <a:ext cx="2072200" cy="1484542"/>
            <a:chOff x="4457642" y="3327933"/>
            <a:chExt cx="4488672" cy="3215721"/>
          </a:xfrm>
        </p:grpSpPr>
        <p:pic>
          <p:nvPicPr>
            <p:cNvPr id="18" name="Picture 17" descr="Release-66Mn-66Ga-2.JPG"/>
            <p:cNvPicPr>
              <a:picLocks noChangeAspect="1"/>
            </p:cNvPicPr>
            <p:nvPr/>
          </p:nvPicPr>
          <p:blipFill>
            <a:blip r:embed="rId2" cstate="print"/>
            <a:srcRect l="3125" t="1028" r="5468" b="2223"/>
            <a:stretch>
              <a:fillRect/>
            </a:stretch>
          </p:blipFill>
          <p:spPr>
            <a:xfrm>
              <a:off x="4786314" y="3356102"/>
              <a:ext cx="4160000" cy="2880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786579" y="4429132"/>
              <a:ext cx="1907001" cy="133337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US" sz="800" b="1" dirty="0" smtClean="0"/>
                <a:t>A=66</a:t>
              </a:r>
            </a:p>
            <a:p>
              <a:r>
                <a:rPr lang="en-US" sz="500" b="1" dirty="0" err="1" smtClean="0"/>
                <a:t>T1</a:t>
              </a:r>
              <a:r>
                <a:rPr lang="en-US" sz="500" b="1" dirty="0" smtClean="0"/>
                <a:t>/2 : </a:t>
              </a:r>
            </a:p>
            <a:p>
              <a:r>
                <a:rPr lang="en-US" sz="500" b="1" dirty="0" err="1" smtClean="0"/>
                <a:t>Mn</a:t>
              </a:r>
              <a:r>
                <a:rPr lang="en-US" sz="500" b="1" dirty="0" smtClean="0"/>
                <a:t> = 45 ms / </a:t>
              </a:r>
              <a:r>
                <a:rPr lang="en-US" sz="500" b="1" dirty="0" err="1" smtClean="0"/>
                <a:t>Ga</a:t>
              </a:r>
              <a:r>
                <a:rPr lang="en-US" sz="500" b="1" dirty="0" smtClean="0"/>
                <a:t> = </a:t>
              </a:r>
              <a:r>
                <a:rPr lang="en-US" sz="500" b="1" dirty="0" err="1" smtClean="0"/>
                <a:t>9h</a:t>
              </a:r>
              <a:endParaRPr lang="en-US" sz="500" b="1" dirty="0" smtClean="0"/>
            </a:p>
            <a:p>
              <a:r>
                <a:rPr lang="en-US" sz="800" b="1" dirty="0" smtClean="0">
                  <a:solidFill>
                    <a:srgbClr val="00B050"/>
                  </a:solidFill>
                </a:rPr>
                <a:t>MACRO GATING</a:t>
              </a:r>
            </a:p>
            <a:p>
              <a:r>
                <a:rPr lang="en-US" sz="400" b="1" dirty="0" smtClean="0">
                  <a:solidFill>
                    <a:srgbClr val="00B050"/>
                  </a:solidFill>
                </a:rPr>
                <a:t>With </a:t>
              </a:r>
              <a:r>
                <a:rPr lang="en-US" sz="400" b="1" dirty="0" err="1" smtClean="0">
                  <a:solidFill>
                    <a:srgbClr val="00B050"/>
                  </a:solidFill>
                </a:rPr>
                <a:t>ISOLDE</a:t>
              </a:r>
              <a:r>
                <a:rPr lang="en-US" sz="400" b="1" dirty="0" smtClean="0">
                  <a:solidFill>
                    <a:srgbClr val="00B050"/>
                  </a:solidFill>
                </a:rPr>
                <a:t> beam gate</a:t>
              </a:r>
            </a:p>
            <a:p>
              <a:r>
                <a:rPr lang="en-US" sz="400" b="1" dirty="0" smtClean="0">
                  <a:solidFill>
                    <a:srgbClr val="00B050"/>
                  </a:solidFill>
                </a:rPr>
                <a:t>(ex. 4 half lives)</a:t>
              </a:r>
              <a:endParaRPr lang="en-US" sz="400" b="1" dirty="0">
                <a:solidFill>
                  <a:srgbClr val="00B050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143504" y="3429000"/>
              <a:ext cx="1285884" cy="250033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43975" y="6143642"/>
              <a:ext cx="2382711" cy="40001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US" sz="600" b="1" dirty="0" smtClean="0"/>
                <a:t>Time since proton impact [s]</a:t>
              </a:r>
              <a:endParaRPr lang="en-US" sz="6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57642" y="3327933"/>
              <a:ext cx="600018" cy="114795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600" b="1" dirty="0" smtClean="0"/>
                <a:t>Release [</a:t>
              </a:r>
              <a:r>
                <a:rPr lang="en-US" sz="600" b="1" dirty="0" err="1" smtClean="0"/>
                <a:t>a.u</a:t>
              </a:r>
              <a:r>
                <a:rPr lang="en-US" sz="600" b="1" dirty="0" smtClean="0"/>
                <a:t>.]</a:t>
              </a:r>
              <a:endParaRPr lang="en-US" sz="600" b="1" dirty="0"/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6929454" y="229946"/>
            <a:ext cx="2071702" cy="1176338"/>
            <a:chOff x="2143108" y="3643314"/>
            <a:chExt cx="5004648" cy="2880000"/>
          </a:xfrm>
        </p:grpSpPr>
        <p:sp>
          <p:nvSpPr>
            <p:cNvPr id="28" name="TextBox 27"/>
            <p:cNvSpPr txBox="1"/>
            <p:nvPr/>
          </p:nvSpPr>
          <p:spPr>
            <a:xfrm>
              <a:off x="2143108" y="4071941"/>
              <a:ext cx="743502" cy="213733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sz="800" dirty="0" smtClean="0"/>
                <a:t>Half Life (</a:t>
              </a:r>
              <a:r>
                <a:rPr lang="en-US" sz="800" dirty="0" err="1" smtClean="0"/>
                <a:t>T</a:t>
              </a:r>
              <a:r>
                <a:rPr lang="en-US" sz="800" baseline="-25000" dirty="0" err="1" smtClean="0"/>
                <a:t>1</a:t>
              </a:r>
              <a:r>
                <a:rPr lang="en-US" sz="800" baseline="-25000" dirty="0" smtClean="0"/>
                <a:t>/2</a:t>
              </a:r>
              <a:r>
                <a:rPr lang="en-US" sz="800" dirty="0" smtClean="0"/>
                <a:t>) [ms]</a:t>
              </a:r>
              <a:endParaRPr lang="en-US" sz="800" dirty="0"/>
            </a:p>
          </p:txBody>
        </p:sp>
        <p:pic>
          <p:nvPicPr>
            <p:cNvPr id="29" name="Picture 28" descr="Mn-Ga-Halflives.JPG"/>
            <p:cNvPicPr>
              <a:picLocks noChangeAspect="1"/>
            </p:cNvPicPr>
            <p:nvPr/>
          </p:nvPicPr>
          <p:blipFill>
            <a:blip r:embed="rId3" cstate="print"/>
            <a:srcRect t="2136" r="1032" b="1126"/>
            <a:stretch>
              <a:fillRect/>
            </a:stretch>
          </p:blipFill>
          <p:spPr>
            <a:xfrm>
              <a:off x="2643174" y="3643314"/>
              <a:ext cx="4504582" cy="288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14282" y="3143248"/>
            <a:ext cx="4560223" cy="1200329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1/ </a:t>
            </a:r>
            <a:r>
              <a:rPr lang="en-US" b="1" dirty="0" smtClean="0">
                <a:solidFill>
                  <a:srgbClr val="FF0000"/>
                </a:solidFill>
              </a:rPr>
              <a:t>Half Lives </a:t>
            </a:r>
            <a:r>
              <a:rPr lang="en-US" b="1" dirty="0" smtClean="0"/>
              <a:t>differ orders of magnitude ;</a:t>
            </a:r>
          </a:p>
          <a:p>
            <a:r>
              <a:rPr lang="en-US" b="1" dirty="0" smtClean="0"/>
              <a:t>2/ Different release times (</a:t>
            </a:r>
            <a:r>
              <a:rPr lang="en-US" b="1" dirty="0" smtClean="0">
                <a:solidFill>
                  <a:srgbClr val="FF0000"/>
                </a:solidFill>
              </a:rPr>
              <a:t>macro gating</a:t>
            </a:r>
            <a:r>
              <a:rPr lang="en-US" b="1" dirty="0" smtClean="0"/>
              <a:t>) ;</a:t>
            </a:r>
          </a:p>
          <a:p>
            <a:r>
              <a:rPr lang="en-US" b="1" dirty="0" smtClean="0"/>
              <a:t>3/ </a:t>
            </a:r>
            <a:r>
              <a:rPr lang="en-US" b="1" dirty="0" smtClean="0">
                <a:solidFill>
                  <a:srgbClr val="FF0000"/>
                </a:solidFill>
              </a:rPr>
              <a:t>Micro gating </a:t>
            </a:r>
            <a:r>
              <a:rPr lang="en-US" b="1" dirty="0" smtClean="0"/>
              <a:t>of laser ionized isotopes ;</a:t>
            </a:r>
          </a:p>
          <a:p>
            <a:r>
              <a:rPr lang="en-US" b="1" dirty="0" smtClean="0"/>
              <a:t>4/ </a:t>
            </a:r>
            <a:r>
              <a:rPr lang="en-US" b="1" dirty="0" smtClean="0">
                <a:solidFill>
                  <a:srgbClr val="FF0000"/>
                </a:solidFill>
              </a:rPr>
              <a:t>Tape transport </a:t>
            </a:r>
            <a:r>
              <a:rPr lang="en-US" b="1" dirty="0" smtClean="0"/>
              <a:t>after each measuring cycle ;</a:t>
            </a:r>
            <a:endParaRPr lang="en-US" b="1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786578" y="1587268"/>
            <a:ext cx="2072200" cy="1484542"/>
            <a:chOff x="4457642" y="3327933"/>
            <a:chExt cx="4488672" cy="3215721"/>
          </a:xfrm>
        </p:grpSpPr>
        <p:pic>
          <p:nvPicPr>
            <p:cNvPr id="11" name="Picture 10" descr="Release-66Mn-66Ga-2.JPG"/>
            <p:cNvPicPr>
              <a:picLocks noChangeAspect="1"/>
            </p:cNvPicPr>
            <p:nvPr/>
          </p:nvPicPr>
          <p:blipFill>
            <a:blip r:embed="rId2" cstate="print"/>
            <a:srcRect l="3125" t="1028" r="5468" b="2223"/>
            <a:stretch>
              <a:fillRect/>
            </a:stretch>
          </p:blipFill>
          <p:spPr>
            <a:xfrm>
              <a:off x="4786314" y="3356102"/>
              <a:ext cx="4160000" cy="2880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786579" y="4429132"/>
              <a:ext cx="1907001" cy="133337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US" sz="800" b="1" dirty="0" smtClean="0"/>
                <a:t>A=66</a:t>
              </a:r>
            </a:p>
            <a:p>
              <a:r>
                <a:rPr lang="en-US" sz="500" b="1" dirty="0" err="1" smtClean="0"/>
                <a:t>T1</a:t>
              </a:r>
              <a:r>
                <a:rPr lang="en-US" sz="500" b="1" dirty="0" smtClean="0"/>
                <a:t>/2 : </a:t>
              </a:r>
            </a:p>
            <a:p>
              <a:r>
                <a:rPr lang="en-US" sz="500" b="1" dirty="0" err="1" smtClean="0"/>
                <a:t>Mn</a:t>
              </a:r>
              <a:r>
                <a:rPr lang="en-US" sz="500" b="1" dirty="0" smtClean="0"/>
                <a:t> = 45 ms / </a:t>
              </a:r>
              <a:r>
                <a:rPr lang="en-US" sz="500" b="1" dirty="0" err="1" smtClean="0"/>
                <a:t>Ga</a:t>
              </a:r>
              <a:r>
                <a:rPr lang="en-US" sz="500" b="1" dirty="0" smtClean="0"/>
                <a:t> = </a:t>
              </a:r>
              <a:r>
                <a:rPr lang="en-US" sz="500" b="1" dirty="0" err="1" smtClean="0"/>
                <a:t>9h</a:t>
              </a:r>
              <a:endParaRPr lang="en-US" sz="500" b="1" dirty="0" smtClean="0"/>
            </a:p>
            <a:p>
              <a:r>
                <a:rPr lang="en-US" sz="800" b="1" dirty="0" smtClean="0">
                  <a:solidFill>
                    <a:srgbClr val="00B050"/>
                  </a:solidFill>
                </a:rPr>
                <a:t>MACRO GATING</a:t>
              </a:r>
            </a:p>
            <a:p>
              <a:r>
                <a:rPr lang="en-US" sz="400" b="1" dirty="0" smtClean="0">
                  <a:solidFill>
                    <a:srgbClr val="00B050"/>
                  </a:solidFill>
                </a:rPr>
                <a:t>With </a:t>
              </a:r>
              <a:r>
                <a:rPr lang="en-US" sz="400" b="1" dirty="0" err="1" smtClean="0">
                  <a:solidFill>
                    <a:srgbClr val="00B050"/>
                  </a:solidFill>
                </a:rPr>
                <a:t>ISOLDE</a:t>
              </a:r>
              <a:r>
                <a:rPr lang="en-US" sz="400" b="1" dirty="0" smtClean="0">
                  <a:solidFill>
                    <a:srgbClr val="00B050"/>
                  </a:solidFill>
                </a:rPr>
                <a:t> beam gate</a:t>
              </a:r>
            </a:p>
            <a:p>
              <a:r>
                <a:rPr lang="en-US" sz="400" b="1" dirty="0" smtClean="0">
                  <a:solidFill>
                    <a:srgbClr val="00B050"/>
                  </a:solidFill>
                </a:rPr>
                <a:t>(ex. 4 half lives)</a:t>
              </a:r>
              <a:endParaRPr lang="en-US" sz="400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43504" y="3429000"/>
              <a:ext cx="1285884" cy="250033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43975" y="6143642"/>
              <a:ext cx="2382711" cy="40001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US" sz="600" b="1" dirty="0" smtClean="0"/>
                <a:t>Time since proton impact [s]</a:t>
              </a:r>
              <a:endParaRPr lang="en-US" sz="6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57642" y="3327933"/>
              <a:ext cx="600018" cy="114795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600" b="1" dirty="0" smtClean="0"/>
                <a:t>Release [</a:t>
              </a:r>
              <a:r>
                <a:rPr lang="en-US" sz="600" b="1" dirty="0" err="1" smtClean="0"/>
                <a:t>a.u</a:t>
              </a:r>
              <a:r>
                <a:rPr lang="en-US" sz="600" b="1" dirty="0" smtClean="0"/>
                <a:t>.]</a:t>
              </a:r>
              <a:endParaRPr lang="en-US" sz="600" b="1" dirty="0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6929454" y="229946"/>
            <a:ext cx="2071702" cy="1176338"/>
            <a:chOff x="2143108" y="3643314"/>
            <a:chExt cx="5004648" cy="2880000"/>
          </a:xfrm>
        </p:grpSpPr>
        <p:sp>
          <p:nvSpPr>
            <p:cNvPr id="24" name="TextBox 23"/>
            <p:cNvSpPr txBox="1"/>
            <p:nvPr/>
          </p:nvSpPr>
          <p:spPr>
            <a:xfrm>
              <a:off x="2143108" y="4071941"/>
              <a:ext cx="743502" cy="213733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sz="800" dirty="0" smtClean="0"/>
                <a:t>Half Life (</a:t>
              </a:r>
              <a:r>
                <a:rPr lang="en-US" sz="800" dirty="0" err="1" smtClean="0"/>
                <a:t>T</a:t>
              </a:r>
              <a:r>
                <a:rPr lang="en-US" sz="800" baseline="-25000" dirty="0" err="1" smtClean="0"/>
                <a:t>1</a:t>
              </a:r>
              <a:r>
                <a:rPr lang="en-US" sz="800" baseline="-25000" dirty="0" smtClean="0"/>
                <a:t>/2</a:t>
              </a:r>
              <a:r>
                <a:rPr lang="en-US" sz="800" dirty="0" smtClean="0"/>
                <a:t>) [ms]</a:t>
              </a:r>
              <a:endParaRPr lang="en-US" sz="800" dirty="0"/>
            </a:p>
          </p:txBody>
        </p:sp>
        <p:pic>
          <p:nvPicPr>
            <p:cNvPr id="25" name="Picture 24" descr="Mn-Ga-Halflives.JPG"/>
            <p:cNvPicPr>
              <a:picLocks noChangeAspect="1"/>
            </p:cNvPicPr>
            <p:nvPr/>
          </p:nvPicPr>
          <p:blipFill>
            <a:blip r:embed="rId3" cstate="print"/>
            <a:srcRect t="2136" r="1032" b="1126"/>
            <a:stretch>
              <a:fillRect/>
            </a:stretch>
          </p:blipFill>
          <p:spPr>
            <a:xfrm>
              <a:off x="2643174" y="3643314"/>
              <a:ext cx="4504582" cy="288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14282" y="3143248"/>
            <a:ext cx="4560223" cy="1477328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1/ Half Lives differ orders of magnitude ;</a:t>
            </a:r>
          </a:p>
          <a:p>
            <a:r>
              <a:rPr lang="en-US" b="1" dirty="0" smtClean="0"/>
              <a:t>2/ Different release times (macro gating) ;</a:t>
            </a:r>
          </a:p>
          <a:p>
            <a:r>
              <a:rPr lang="en-US" b="1" dirty="0" smtClean="0"/>
              <a:t>3/ Micro gating of laser ionized isotopes ;</a:t>
            </a:r>
          </a:p>
          <a:p>
            <a:r>
              <a:rPr lang="en-US" b="1" dirty="0" smtClean="0"/>
              <a:t>4/ Tape transport after each measuring cycle ;</a:t>
            </a:r>
          </a:p>
          <a:p>
            <a:r>
              <a:rPr lang="en-US" b="1" dirty="0" smtClean="0"/>
              <a:t>5/ Good </a:t>
            </a:r>
            <a:r>
              <a:rPr lang="en-US" b="1" dirty="0" smtClean="0">
                <a:solidFill>
                  <a:srgbClr val="FF0000"/>
                </a:solidFill>
              </a:rPr>
              <a:t>beam steering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" name="Group 9"/>
          <p:cNvGrpSpPr>
            <a:grpSpLocks noChangeAspect="1"/>
          </p:cNvGrpSpPr>
          <p:nvPr/>
        </p:nvGrpSpPr>
        <p:grpSpPr>
          <a:xfrm>
            <a:off x="6786578" y="1587268"/>
            <a:ext cx="2072200" cy="1484542"/>
            <a:chOff x="4457642" y="3327933"/>
            <a:chExt cx="4488672" cy="3215721"/>
          </a:xfrm>
        </p:grpSpPr>
        <p:pic>
          <p:nvPicPr>
            <p:cNvPr id="11" name="Picture 10" descr="Release-66Mn-66Ga-2.JPG"/>
            <p:cNvPicPr>
              <a:picLocks noChangeAspect="1"/>
            </p:cNvPicPr>
            <p:nvPr/>
          </p:nvPicPr>
          <p:blipFill>
            <a:blip r:embed="rId2" cstate="print"/>
            <a:srcRect l="3125" t="1028" r="5468" b="2223"/>
            <a:stretch>
              <a:fillRect/>
            </a:stretch>
          </p:blipFill>
          <p:spPr>
            <a:xfrm>
              <a:off x="4786314" y="3356102"/>
              <a:ext cx="4160000" cy="2880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786579" y="4429132"/>
              <a:ext cx="1907001" cy="133337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US" sz="800" b="1" dirty="0" smtClean="0"/>
                <a:t>A=66</a:t>
              </a:r>
            </a:p>
            <a:p>
              <a:r>
                <a:rPr lang="en-US" sz="500" b="1" dirty="0" err="1" smtClean="0"/>
                <a:t>T1</a:t>
              </a:r>
              <a:r>
                <a:rPr lang="en-US" sz="500" b="1" dirty="0" smtClean="0"/>
                <a:t>/2 : </a:t>
              </a:r>
            </a:p>
            <a:p>
              <a:r>
                <a:rPr lang="en-US" sz="500" b="1" dirty="0" err="1" smtClean="0"/>
                <a:t>Mn</a:t>
              </a:r>
              <a:r>
                <a:rPr lang="en-US" sz="500" b="1" dirty="0" smtClean="0"/>
                <a:t> = 45 ms / </a:t>
              </a:r>
              <a:r>
                <a:rPr lang="en-US" sz="500" b="1" dirty="0" err="1" smtClean="0"/>
                <a:t>Ga</a:t>
              </a:r>
              <a:r>
                <a:rPr lang="en-US" sz="500" b="1" dirty="0" smtClean="0"/>
                <a:t> = </a:t>
              </a:r>
              <a:r>
                <a:rPr lang="en-US" sz="500" b="1" dirty="0" err="1" smtClean="0"/>
                <a:t>9h</a:t>
              </a:r>
              <a:endParaRPr lang="en-US" sz="500" b="1" dirty="0" smtClean="0"/>
            </a:p>
            <a:p>
              <a:r>
                <a:rPr lang="en-US" sz="800" b="1" dirty="0" smtClean="0">
                  <a:solidFill>
                    <a:srgbClr val="00B050"/>
                  </a:solidFill>
                </a:rPr>
                <a:t>MACRO GATING</a:t>
              </a:r>
            </a:p>
            <a:p>
              <a:r>
                <a:rPr lang="en-US" sz="400" b="1" dirty="0" smtClean="0">
                  <a:solidFill>
                    <a:srgbClr val="00B050"/>
                  </a:solidFill>
                </a:rPr>
                <a:t>With </a:t>
              </a:r>
              <a:r>
                <a:rPr lang="en-US" sz="400" b="1" dirty="0" err="1" smtClean="0">
                  <a:solidFill>
                    <a:srgbClr val="00B050"/>
                  </a:solidFill>
                </a:rPr>
                <a:t>ISOLDE</a:t>
              </a:r>
              <a:r>
                <a:rPr lang="en-US" sz="400" b="1" dirty="0" smtClean="0">
                  <a:solidFill>
                    <a:srgbClr val="00B050"/>
                  </a:solidFill>
                </a:rPr>
                <a:t> beam gate</a:t>
              </a:r>
            </a:p>
            <a:p>
              <a:r>
                <a:rPr lang="en-US" sz="400" b="1" dirty="0" smtClean="0">
                  <a:solidFill>
                    <a:srgbClr val="00B050"/>
                  </a:solidFill>
                </a:rPr>
                <a:t>(ex. 4 half lives)</a:t>
              </a:r>
              <a:endParaRPr lang="en-US" sz="400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43504" y="3429000"/>
              <a:ext cx="1285884" cy="250033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43975" y="6143642"/>
              <a:ext cx="2382711" cy="40001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US" sz="600" b="1" dirty="0" smtClean="0"/>
                <a:t>Time since proton impact [s]</a:t>
              </a:r>
              <a:endParaRPr lang="en-US" sz="6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57642" y="3327933"/>
              <a:ext cx="600018" cy="114795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600" b="1" dirty="0" smtClean="0"/>
                <a:t>Release [</a:t>
              </a:r>
              <a:r>
                <a:rPr lang="en-US" sz="600" b="1" dirty="0" err="1" smtClean="0"/>
                <a:t>a.u</a:t>
              </a:r>
              <a:r>
                <a:rPr lang="en-US" sz="600" b="1" dirty="0" smtClean="0"/>
                <a:t>.]</a:t>
              </a:r>
              <a:endParaRPr lang="en-US" sz="600" b="1" dirty="0"/>
            </a:p>
          </p:txBody>
        </p:sp>
      </p:grpSp>
      <p:grpSp>
        <p:nvGrpSpPr>
          <p:cNvPr id="3" name="Group 22"/>
          <p:cNvGrpSpPr>
            <a:grpSpLocks noChangeAspect="1"/>
          </p:cNvGrpSpPr>
          <p:nvPr/>
        </p:nvGrpSpPr>
        <p:grpSpPr>
          <a:xfrm>
            <a:off x="6929454" y="229946"/>
            <a:ext cx="2071702" cy="1176338"/>
            <a:chOff x="2143108" y="3643314"/>
            <a:chExt cx="5004648" cy="2880000"/>
          </a:xfrm>
        </p:grpSpPr>
        <p:sp>
          <p:nvSpPr>
            <p:cNvPr id="24" name="TextBox 23"/>
            <p:cNvSpPr txBox="1"/>
            <p:nvPr/>
          </p:nvSpPr>
          <p:spPr>
            <a:xfrm>
              <a:off x="2143108" y="4071941"/>
              <a:ext cx="743502" cy="213733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sz="800" dirty="0" smtClean="0"/>
                <a:t>Half Life (</a:t>
              </a:r>
              <a:r>
                <a:rPr lang="en-US" sz="800" dirty="0" err="1" smtClean="0"/>
                <a:t>T</a:t>
              </a:r>
              <a:r>
                <a:rPr lang="en-US" sz="800" baseline="-25000" dirty="0" err="1" smtClean="0"/>
                <a:t>1</a:t>
              </a:r>
              <a:r>
                <a:rPr lang="en-US" sz="800" baseline="-25000" dirty="0" smtClean="0"/>
                <a:t>/2</a:t>
              </a:r>
              <a:r>
                <a:rPr lang="en-US" sz="800" dirty="0" smtClean="0"/>
                <a:t>) [ms]</a:t>
              </a:r>
              <a:endParaRPr lang="en-US" sz="800" dirty="0"/>
            </a:p>
          </p:txBody>
        </p:sp>
        <p:pic>
          <p:nvPicPr>
            <p:cNvPr id="25" name="Picture 24" descr="Mn-Ga-Halflives.JPG"/>
            <p:cNvPicPr>
              <a:picLocks noChangeAspect="1"/>
            </p:cNvPicPr>
            <p:nvPr/>
          </p:nvPicPr>
          <p:blipFill>
            <a:blip r:embed="rId3" cstate="print"/>
            <a:srcRect t="2136" r="1032" b="1126"/>
            <a:stretch>
              <a:fillRect/>
            </a:stretch>
          </p:blipFill>
          <p:spPr>
            <a:xfrm>
              <a:off x="2643174" y="3643314"/>
              <a:ext cx="4504582" cy="2880000"/>
            </a:xfrm>
            <a:prstGeom prst="rect">
              <a:avLst/>
            </a:prstGeom>
          </p:spPr>
        </p:pic>
      </p:grp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357158" y="1071546"/>
            <a:ext cx="4143404" cy="1754326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Conditions for applicability :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pure sources of radioactive ions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element selectivity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low background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efficient detection system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low count rate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4282" y="3143248"/>
            <a:ext cx="4560223" cy="1200329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1/ </a:t>
            </a:r>
            <a:r>
              <a:rPr lang="en-US" b="1" dirty="0" smtClean="0">
                <a:solidFill>
                  <a:srgbClr val="FF0000"/>
                </a:solidFill>
              </a:rPr>
              <a:t>Half Lives </a:t>
            </a:r>
            <a:r>
              <a:rPr lang="en-US" b="1" dirty="0" smtClean="0"/>
              <a:t>differ orders of magnitude ;</a:t>
            </a:r>
          </a:p>
          <a:p>
            <a:r>
              <a:rPr lang="en-US" b="1" dirty="0" smtClean="0"/>
              <a:t>2/ Different release times (</a:t>
            </a:r>
            <a:r>
              <a:rPr lang="en-US" b="1" dirty="0" smtClean="0">
                <a:solidFill>
                  <a:srgbClr val="FF0000"/>
                </a:solidFill>
              </a:rPr>
              <a:t>macro gating</a:t>
            </a:r>
            <a:r>
              <a:rPr lang="en-US" b="1" dirty="0" smtClean="0"/>
              <a:t>) ;</a:t>
            </a:r>
          </a:p>
          <a:p>
            <a:r>
              <a:rPr lang="en-US" b="1" dirty="0" smtClean="0"/>
              <a:t>3/ </a:t>
            </a:r>
            <a:r>
              <a:rPr lang="en-US" b="1" dirty="0" smtClean="0">
                <a:solidFill>
                  <a:srgbClr val="FF0000"/>
                </a:solidFill>
              </a:rPr>
              <a:t>Micro gating </a:t>
            </a:r>
            <a:r>
              <a:rPr lang="en-US" b="1" dirty="0" smtClean="0"/>
              <a:t>of laser ionized isotopes ;</a:t>
            </a:r>
          </a:p>
          <a:p>
            <a:r>
              <a:rPr lang="en-US" b="1" dirty="0" smtClean="0"/>
              <a:t>4/ </a:t>
            </a:r>
            <a:r>
              <a:rPr lang="en-US" b="1" dirty="0" smtClean="0">
                <a:solidFill>
                  <a:srgbClr val="FF0000"/>
                </a:solidFill>
              </a:rPr>
              <a:t>Tape transport </a:t>
            </a:r>
            <a:r>
              <a:rPr lang="en-US" b="1" dirty="0" smtClean="0"/>
              <a:t>after each measuring cycle ;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1571604" y="714356"/>
            <a:ext cx="6143668" cy="1846659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CONCLUSION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ISOLDE</a:t>
            </a:r>
            <a:r>
              <a:rPr lang="en-US" b="1" dirty="0" smtClean="0">
                <a:solidFill>
                  <a:schemeClr val="bg1"/>
                </a:solidFill>
              </a:rPr>
              <a:t> provides the UNIQUE possibility to combine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1/ the new technology utilized with the </a:t>
            </a:r>
            <a:r>
              <a:rPr lang="en-US" b="1" dirty="0" err="1" smtClean="0">
                <a:solidFill>
                  <a:schemeClr val="bg1"/>
                </a:solidFill>
              </a:rPr>
              <a:t>LISOL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chemeClr val="bg1"/>
                </a:solidFill>
              </a:rPr>
              <a:t>-decay setup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2/ the laser ionized neutron rich </a:t>
            </a:r>
            <a:r>
              <a:rPr lang="en-US" b="1" dirty="0" err="1" smtClean="0">
                <a:solidFill>
                  <a:schemeClr val="bg1"/>
                </a:solidFill>
              </a:rPr>
              <a:t>Mn</a:t>
            </a:r>
            <a:r>
              <a:rPr lang="en-US" b="1" dirty="0" smtClean="0">
                <a:solidFill>
                  <a:schemeClr val="bg1"/>
                </a:solidFill>
              </a:rPr>
              <a:t> beams at </a:t>
            </a:r>
            <a:r>
              <a:rPr lang="en-US" b="1" dirty="0" err="1" smtClean="0">
                <a:solidFill>
                  <a:schemeClr val="bg1"/>
                </a:solidFill>
              </a:rPr>
              <a:t>ISOLDE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571604" y="2643182"/>
            <a:ext cx="6143668" cy="923330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1/ search for isomeric states in Iron and Manganese isotopes 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2/ complement the knowledge of the nuclear structure below (neutron rich) Nickel isotopes (Co, Fe and </a:t>
            </a:r>
            <a:r>
              <a:rPr lang="en-US" b="1" dirty="0" err="1" smtClean="0">
                <a:solidFill>
                  <a:schemeClr val="bg1"/>
                </a:solidFill>
              </a:rPr>
              <a:t>Mn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1500166" y="1142984"/>
            <a:ext cx="6286544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714612" y="2000240"/>
            <a:ext cx="3000396" cy="23083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600" b="1" dirty="0" smtClean="0"/>
              <a:t>Example </a:t>
            </a:r>
            <a:r>
              <a:rPr lang="en-US" sz="1600" b="1" baseline="30000" dirty="0" err="1" smtClean="0"/>
              <a:t>67</a:t>
            </a:r>
            <a:r>
              <a:rPr lang="en-US" sz="1600" b="1" dirty="0" err="1" smtClean="0"/>
              <a:t>Fe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LISOL</a:t>
            </a:r>
            <a:r>
              <a:rPr lang="en-US" sz="1600" b="1" dirty="0" smtClean="0"/>
              <a:t> </a:t>
            </a:r>
          </a:p>
          <a:p>
            <a:endParaRPr lang="en-US" sz="1600" b="1" dirty="0"/>
          </a:p>
          <a:p>
            <a:r>
              <a:rPr lang="en-US" sz="1600" b="1" dirty="0" smtClean="0"/>
              <a:t>1.25 ions/s on tape </a:t>
            </a:r>
          </a:p>
          <a:p>
            <a:r>
              <a:rPr lang="en-US" sz="1600" b="1" dirty="0" err="1" smtClean="0"/>
              <a:t>58h</a:t>
            </a:r>
            <a:r>
              <a:rPr lang="en-US" sz="1600" b="1" dirty="0" smtClean="0"/>
              <a:t> (or 7 shifts) measurement</a:t>
            </a:r>
          </a:p>
          <a:p>
            <a:endParaRPr lang="en-US" sz="1600" b="1" dirty="0"/>
          </a:p>
          <a:p>
            <a:endParaRPr lang="en-US" sz="1600" b="1" dirty="0" smtClean="0"/>
          </a:p>
          <a:p>
            <a:endParaRPr lang="en-US" sz="1600" b="1" dirty="0"/>
          </a:p>
          <a:p>
            <a:endParaRPr lang="en-US" sz="1600" b="1" dirty="0" smtClean="0"/>
          </a:p>
          <a:p>
            <a:endParaRPr lang="en-US" sz="1600" b="1" dirty="0" smtClean="0"/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2714612" y="1643050"/>
            <a:ext cx="4000528" cy="369332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Nr of Shifts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714612" y="1643050"/>
            <a:ext cx="400052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714612" y="2000240"/>
            <a:ext cx="4000528" cy="261610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600" b="1" dirty="0" smtClean="0"/>
              <a:t>Example </a:t>
            </a:r>
            <a:r>
              <a:rPr lang="en-US" sz="1600" b="1" baseline="30000" dirty="0" err="1" smtClean="0"/>
              <a:t>67</a:t>
            </a:r>
            <a:r>
              <a:rPr lang="en-US" sz="1600" b="1" dirty="0" err="1" smtClean="0"/>
              <a:t>Fe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LISOL</a:t>
            </a:r>
            <a:r>
              <a:rPr lang="en-US" sz="1600" b="1" dirty="0" smtClean="0"/>
              <a:t> </a:t>
            </a:r>
          </a:p>
          <a:p>
            <a:endParaRPr lang="en-US" sz="1600" b="1" dirty="0"/>
          </a:p>
          <a:p>
            <a:r>
              <a:rPr lang="en-US" sz="1600" b="1" dirty="0" smtClean="0"/>
              <a:t>1.25 ions/s on tape </a:t>
            </a:r>
          </a:p>
          <a:p>
            <a:r>
              <a:rPr lang="en-US" sz="1600" b="1" dirty="0" err="1" smtClean="0"/>
              <a:t>58h</a:t>
            </a:r>
            <a:r>
              <a:rPr lang="en-US" sz="1600" b="1" dirty="0" smtClean="0"/>
              <a:t> (or 7 shifts) measurement</a:t>
            </a:r>
          </a:p>
          <a:p>
            <a:endParaRPr lang="en-US" sz="1600" b="1" dirty="0"/>
          </a:p>
          <a:p>
            <a:r>
              <a:rPr lang="en-US" sz="1600" b="1" dirty="0" smtClean="0"/>
              <a:t>Similar for </a:t>
            </a:r>
            <a:r>
              <a:rPr lang="en-US" sz="1600" b="1" baseline="30000" dirty="0" err="1" smtClean="0">
                <a:solidFill>
                  <a:srgbClr val="FF0000"/>
                </a:solidFill>
              </a:rPr>
              <a:t>68,69</a:t>
            </a:r>
            <a:r>
              <a:rPr lang="en-US" sz="1600" b="1" dirty="0" err="1" smtClean="0">
                <a:solidFill>
                  <a:srgbClr val="FF0000"/>
                </a:solidFill>
              </a:rPr>
              <a:t>Mn</a:t>
            </a:r>
            <a:r>
              <a:rPr lang="en-US" sz="1600" b="1" dirty="0" smtClean="0">
                <a:solidFill>
                  <a:srgbClr val="FF0000"/>
                </a:solidFill>
              </a:rPr>
              <a:t> : 7 shifts / isotope </a:t>
            </a:r>
          </a:p>
          <a:p>
            <a:r>
              <a:rPr lang="en-US" sz="1600" b="1" dirty="0" smtClean="0"/>
              <a:t>(6 laser on, 1 laser off)</a:t>
            </a:r>
          </a:p>
          <a:p>
            <a:r>
              <a:rPr lang="en-US" sz="1600" b="1" baseline="30000" dirty="0" smtClean="0">
                <a:solidFill>
                  <a:srgbClr val="FF0000"/>
                </a:solidFill>
              </a:rPr>
              <a:t>61-</a:t>
            </a:r>
            <a:r>
              <a:rPr lang="en-US" sz="1600" b="1" baseline="30000" dirty="0" err="1" smtClean="0">
                <a:solidFill>
                  <a:srgbClr val="FF0000"/>
                </a:solidFill>
              </a:rPr>
              <a:t>67</a:t>
            </a:r>
            <a:r>
              <a:rPr lang="en-US" sz="1600" b="1" dirty="0" err="1" smtClean="0">
                <a:solidFill>
                  <a:srgbClr val="FF0000"/>
                </a:solidFill>
              </a:rPr>
              <a:t>Mn</a:t>
            </a:r>
            <a:r>
              <a:rPr lang="en-US" sz="1600" b="1" dirty="0" smtClean="0">
                <a:solidFill>
                  <a:srgbClr val="FF0000"/>
                </a:solidFill>
              </a:rPr>
              <a:t> : average 1 shift / isotope</a:t>
            </a:r>
          </a:p>
          <a:p>
            <a:r>
              <a:rPr lang="en-US" sz="1600" b="1" baseline="30000" dirty="0" err="1" smtClean="0">
                <a:solidFill>
                  <a:srgbClr val="FF0000"/>
                </a:solidFill>
              </a:rPr>
              <a:t>70</a:t>
            </a:r>
            <a:r>
              <a:rPr lang="en-US" sz="1600" b="1" dirty="0" err="1" smtClean="0">
                <a:solidFill>
                  <a:srgbClr val="FF0000"/>
                </a:solidFill>
              </a:rPr>
              <a:t>Mn</a:t>
            </a:r>
            <a:r>
              <a:rPr lang="en-US" sz="1600" b="1" dirty="0" smtClean="0">
                <a:solidFill>
                  <a:srgbClr val="FF0000"/>
                </a:solidFill>
              </a:rPr>
              <a:t> : 2 shifts</a:t>
            </a:r>
          </a:p>
          <a:p>
            <a:pPr algn="ctr"/>
            <a:r>
              <a:rPr lang="en-US" sz="2000" b="1" u="sng" dirty="0" smtClean="0">
                <a:solidFill>
                  <a:srgbClr val="FF0000"/>
                </a:solidFill>
              </a:rPr>
              <a:t>24 SHIFTS</a:t>
            </a: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2714612" y="1643050"/>
            <a:ext cx="4000528" cy="369332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Nr of Shifts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714612" y="1643050"/>
            <a:ext cx="4000528" cy="3000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4163" y="3500438"/>
            <a:ext cx="3510772" cy="29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" name="TextBox 94"/>
          <p:cNvSpPr txBox="1"/>
          <p:nvPr/>
        </p:nvSpPr>
        <p:spPr>
          <a:xfrm>
            <a:off x="1807662" y="6395860"/>
            <a:ext cx="1933966" cy="2114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97" name="Rectangle 96"/>
          <p:cNvSpPr/>
          <p:nvPr/>
        </p:nvSpPr>
        <p:spPr>
          <a:xfrm>
            <a:off x="1071538" y="3500438"/>
            <a:ext cx="3533397" cy="314079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Arrow Connector 138"/>
          <p:cNvCxnSpPr/>
          <p:nvPr/>
        </p:nvCxnSpPr>
        <p:spPr>
          <a:xfrm rot="5400000" flipH="1" flipV="1">
            <a:off x="70612" y="2000240"/>
            <a:ext cx="271543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14414" y="3143248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596" y="57148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643042" y="91652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8581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724536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5288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24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7206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8863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74360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1311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928662" y="1858711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339785" y="2648078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339785" y="1644599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28662" y="2335295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348586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42156" y="314144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42156" y="121082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36630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36630" y="189097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331105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331105" y="235206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125581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25581" y="269461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20055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920055" y="289908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14530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714530" y="292049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80444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339785" y="213795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339785" y="1153245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28662" y="857232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00628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857884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11650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046537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76567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0466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291137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237287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573712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7988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173537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4846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465887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881687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77678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0577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022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54513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22762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79888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133845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456112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13362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08575"/>
            <a:ext cx="75883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491287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3" name="Text Box 40"/>
          <p:cNvSpPr txBox="1">
            <a:spLocks noChangeArrowheads="1"/>
          </p:cNvSpPr>
          <p:nvPr/>
        </p:nvSpPr>
        <p:spPr bwMode="auto">
          <a:xfrm>
            <a:off x="7580317" y="4865687"/>
            <a:ext cx="37411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237287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465887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832820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643042" y="284535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2445404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23122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017040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85775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526407" y="2857496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86385" y="1571612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272203" y="205953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58021" y="241672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072066" y="702214"/>
            <a:ext cx="28841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 </a:t>
            </a:r>
            <a:r>
              <a:rPr lang="en-US" b="1" dirty="0" err="1" smtClean="0">
                <a:solidFill>
                  <a:srgbClr val="C00000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states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000628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851080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6580444" y="293263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72264" y="228599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645556" y="258388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643702" y="2857496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 rot="5400000" flipH="1" flipV="1">
            <a:off x="4549202" y="3276396"/>
            <a:ext cx="1428760" cy="128588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70612" y="2000240"/>
            <a:ext cx="271543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14414" y="3143248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596" y="57148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643042" y="91652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8581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724536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5288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24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7206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8863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74360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928662" y="1858711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339785" y="2648078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339785" y="1644599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28662" y="2335295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348586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42156" y="314144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42156" y="121082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36630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36630" y="189097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331105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331105" y="235206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125581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25581" y="269461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20055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920055" y="289908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14530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714530" y="292049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80444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339785" y="213795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339785" y="1153245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28662" y="857232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00628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857884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5" name="Oval 234"/>
          <p:cNvSpPr/>
          <p:nvPr/>
        </p:nvSpPr>
        <p:spPr>
          <a:xfrm>
            <a:off x="6802442" y="4062407"/>
            <a:ext cx="1643074" cy="571504"/>
          </a:xfrm>
          <a:prstGeom prst="ellipse">
            <a:avLst/>
          </a:prstGeom>
          <a:solidFill>
            <a:srgbClr val="4F81BD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11650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046537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76567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0466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291137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237287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573712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7988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173537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4846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465887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881687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77678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0577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022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54513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22762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79888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133845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456112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13362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08575"/>
            <a:ext cx="75883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491287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3" name="Text Box 40"/>
          <p:cNvSpPr txBox="1">
            <a:spLocks noChangeArrowheads="1"/>
          </p:cNvSpPr>
          <p:nvPr/>
        </p:nvSpPr>
        <p:spPr bwMode="auto">
          <a:xfrm>
            <a:off x="7580317" y="4865687"/>
            <a:ext cx="37411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237287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465887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832820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643042" y="284535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2445404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23122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017040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85775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526407" y="2857496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86385" y="1571612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272203" y="205953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58021" y="241672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072066" y="702214"/>
            <a:ext cx="28841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 </a:t>
            </a:r>
            <a:r>
              <a:rPr lang="en-US" b="1" dirty="0" err="1" smtClean="0">
                <a:solidFill>
                  <a:srgbClr val="C00000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states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000628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851080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6580444" y="293263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72264" y="228599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5" name="Text Box 40"/>
          <p:cNvSpPr txBox="1">
            <a:spLocks noChangeArrowheads="1"/>
          </p:cNvSpPr>
          <p:nvPr/>
        </p:nvSpPr>
        <p:spPr bwMode="auto">
          <a:xfrm>
            <a:off x="7572396" y="4143380"/>
            <a:ext cx="27793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cxnSp>
        <p:nvCxnSpPr>
          <p:cNvPr id="98" name="Straight Arrow Connector 97"/>
          <p:cNvCxnSpPr>
            <a:endCxn id="161" idx="2"/>
          </p:cNvCxnSpPr>
          <p:nvPr/>
        </p:nvCxnSpPr>
        <p:spPr>
          <a:xfrm rot="16200000" flipV="1">
            <a:off x="6853343" y="3638641"/>
            <a:ext cx="559362" cy="3072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285852" y="6334780"/>
            <a:ext cx="348601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C00000"/>
                </a:solidFill>
                <a:latin typeface="+mj-lt"/>
              </a:rPr>
              <a:t>g.s</a:t>
            </a:r>
            <a:r>
              <a:rPr lang="en-US" sz="1400" dirty="0" smtClean="0">
                <a:solidFill>
                  <a:srgbClr val="C00000"/>
                </a:solidFill>
                <a:latin typeface="+mj-lt"/>
              </a:rPr>
              <a:t>. = 3/2</a:t>
            </a:r>
            <a:r>
              <a:rPr lang="en-US" sz="1400" baseline="30000" dirty="0" smtClean="0">
                <a:solidFill>
                  <a:srgbClr val="C00000"/>
                </a:solidFill>
                <a:latin typeface="+mj-lt"/>
              </a:rPr>
              <a:t>-</a:t>
            </a:r>
            <a:r>
              <a:rPr lang="en-US" sz="1400" dirty="0" smtClean="0">
                <a:solidFill>
                  <a:srgbClr val="C00000"/>
                </a:solidFill>
                <a:latin typeface="+mj-lt"/>
              </a:rPr>
              <a:t> state from </a:t>
            </a:r>
            <a:r>
              <a:rPr lang="en-US" sz="1400" dirty="0" smtClean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n-US" sz="1400" dirty="0" smtClean="0">
                <a:solidFill>
                  <a:srgbClr val="C00000"/>
                </a:solidFill>
                <a:latin typeface="+mj-lt"/>
              </a:rPr>
              <a:t>-decay feeding to </a:t>
            </a:r>
            <a:r>
              <a:rPr lang="en-US" sz="1400" baseline="30000" dirty="0" err="1" smtClean="0">
                <a:solidFill>
                  <a:srgbClr val="C00000"/>
                </a:solidFill>
                <a:latin typeface="+mj-lt"/>
              </a:rPr>
              <a:t>67</a:t>
            </a:r>
            <a:r>
              <a:rPr lang="en-US" sz="1400" dirty="0" err="1" smtClean="0">
                <a:solidFill>
                  <a:srgbClr val="C00000"/>
                </a:solidFill>
                <a:latin typeface="+mj-lt"/>
              </a:rPr>
              <a:t>Co</a:t>
            </a:r>
            <a:endParaRPr lang="en-US" sz="1400" dirty="0" smtClean="0">
              <a:solidFill>
                <a:srgbClr val="C00000"/>
              </a:solidFill>
              <a:latin typeface="+mj-lt"/>
            </a:endParaRPr>
          </a:p>
          <a:p>
            <a:r>
              <a:rPr lang="en-US" sz="1400" dirty="0" smtClean="0">
                <a:solidFill>
                  <a:srgbClr val="C00000"/>
                </a:solidFill>
                <a:latin typeface="+mj-lt"/>
              </a:rPr>
              <a:t>D. </a:t>
            </a:r>
            <a:r>
              <a:rPr lang="en-US" sz="1400" dirty="0" err="1" smtClean="0">
                <a:solidFill>
                  <a:srgbClr val="C00000"/>
                </a:solidFill>
                <a:latin typeface="+mj-lt"/>
              </a:rPr>
              <a:t>Pauwels</a:t>
            </a:r>
            <a:r>
              <a:rPr lang="en-US" sz="1400" dirty="0" smtClean="0">
                <a:solidFill>
                  <a:srgbClr val="C00000"/>
                </a:solidFill>
                <a:latin typeface="+mj-lt"/>
              </a:rPr>
              <a:t> et al., to be published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595840" y="31311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876"/>
            <a:ext cx="2243076" cy="281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" name="TextBox 105"/>
          <p:cNvSpPr txBox="1"/>
          <p:nvPr/>
        </p:nvSpPr>
        <p:spPr>
          <a:xfrm>
            <a:off x="3714744" y="4357694"/>
            <a:ext cx="7745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accent2"/>
                </a:solidFill>
                <a:latin typeface="Symbol" pitchFamily="18" charset="2"/>
              </a:rPr>
              <a:t>n</a:t>
            </a:r>
            <a:r>
              <a:rPr lang="en-US" sz="1050" b="1" dirty="0" smtClean="0">
                <a:solidFill>
                  <a:schemeClr val="accent2"/>
                </a:solidFill>
              </a:rPr>
              <a:t> 3/2[301]</a:t>
            </a:r>
            <a:endParaRPr lang="en-US" sz="1050" b="1" dirty="0">
              <a:solidFill>
                <a:schemeClr val="accent2"/>
              </a:solidFill>
            </a:endParaRPr>
          </a:p>
        </p:txBody>
      </p:sp>
      <p:sp>
        <p:nvSpPr>
          <p:cNvPr id="111" name="Freeform 110"/>
          <p:cNvSpPr/>
          <p:nvPr/>
        </p:nvSpPr>
        <p:spPr>
          <a:xfrm>
            <a:off x="2810359" y="4463512"/>
            <a:ext cx="847241" cy="495946"/>
          </a:xfrm>
          <a:custGeom>
            <a:avLst/>
            <a:gdLst>
              <a:gd name="connsiteX0" fmla="*/ 0 w 847241"/>
              <a:gd name="connsiteY0" fmla="*/ 495946 h 495946"/>
              <a:gd name="connsiteX1" fmla="*/ 113655 w 847241"/>
              <a:gd name="connsiteY1" fmla="*/ 464949 h 495946"/>
              <a:gd name="connsiteX2" fmla="*/ 253139 w 847241"/>
              <a:gd name="connsiteY2" fmla="*/ 392624 h 495946"/>
              <a:gd name="connsiteX3" fmla="*/ 408122 w 847241"/>
              <a:gd name="connsiteY3" fmla="*/ 304800 h 495946"/>
              <a:gd name="connsiteX4" fmla="*/ 583770 w 847241"/>
              <a:gd name="connsiteY4" fmla="*/ 185980 h 495946"/>
              <a:gd name="connsiteX5" fmla="*/ 728421 w 847241"/>
              <a:gd name="connsiteY5" fmla="*/ 87824 h 495946"/>
              <a:gd name="connsiteX6" fmla="*/ 847241 w 847241"/>
              <a:gd name="connsiteY6" fmla="*/ 0 h 49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7241" h="495946">
                <a:moveTo>
                  <a:pt x="0" y="495946"/>
                </a:moveTo>
                <a:cubicBezTo>
                  <a:pt x="35732" y="489057"/>
                  <a:pt x="71465" y="482169"/>
                  <a:pt x="113655" y="464949"/>
                </a:cubicBezTo>
                <a:cubicBezTo>
                  <a:pt x="155845" y="447729"/>
                  <a:pt x="204061" y="419315"/>
                  <a:pt x="253139" y="392624"/>
                </a:cubicBezTo>
                <a:cubicBezTo>
                  <a:pt x="302217" y="365933"/>
                  <a:pt x="353017" y="339241"/>
                  <a:pt x="408122" y="304800"/>
                </a:cubicBezTo>
                <a:cubicBezTo>
                  <a:pt x="463227" y="270359"/>
                  <a:pt x="583770" y="185980"/>
                  <a:pt x="583770" y="185980"/>
                </a:cubicBezTo>
                <a:cubicBezTo>
                  <a:pt x="637153" y="149817"/>
                  <a:pt x="684509" y="118821"/>
                  <a:pt x="728421" y="87824"/>
                </a:cubicBezTo>
                <a:cubicBezTo>
                  <a:pt x="772333" y="56827"/>
                  <a:pt x="809787" y="28413"/>
                  <a:pt x="847241" y="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6645556" y="258388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643702" y="2857496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500166" y="797936"/>
            <a:ext cx="785818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5542956" y="3071810"/>
            <a:ext cx="2973763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  <a:p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M2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654 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keV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9/2</a:t>
            </a:r>
            <a:r>
              <a:rPr lang="en-US" b="1" baseline="30000" dirty="0" smtClean="0">
                <a:solidFill>
                  <a:srgbClr val="FF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Symbol"/>
              </a:rPr>
              <a:t>5/2</a:t>
            </a:r>
            <a:r>
              <a:rPr lang="en-US" b="1" baseline="30000" dirty="0" smtClean="0">
                <a:solidFill>
                  <a:srgbClr val="FF0000"/>
                </a:solidFill>
                <a:latin typeface="+mj-lt"/>
                <a:sym typeface="Symbol"/>
              </a:rPr>
              <a:t>- 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  <a:sym typeface="Symbol"/>
              </a:rPr>
              <a:t>: 239(5) ns </a:t>
            </a:r>
            <a:endParaRPr lang="en-US" sz="1400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88122"/>
            <a:ext cx="1714512" cy="255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8" name="Straight Arrow Connector 107"/>
          <p:cNvCxnSpPr/>
          <p:nvPr/>
        </p:nvCxnSpPr>
        <p:spPr>
          <a:xfrm rot="16200000" flipH="1">
            <a:off x="6448099" y="2464587"/>
            <a:ext cx="500066" cy="142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072330" y="1000108"/>
            <a:ext cx="6835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61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285984" y="797936"/>
            <a:ext cx="785818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348678" cy="343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 r="46512"/>
          <a:stretch>
            <a:fillRect/>
          </a:stretch>
        </p:blipFill>
        <p:spPr bwMode="auto">
          <a:xfrm>
            <a:off x="6215073" y="3907041"/>
            <a:ext cx="1643075" cy="216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1857356" y="3357562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5542956" y="3071810"/>
            <a:ext cx="281525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  <a:p>
            <a:r>
              <a:rPr lang="en-US" sz="1400" b="1" dirty="0" err="1" smtClean="0">
                <a:latin typeface="+mj-lt"/>
              </a:rPr>
              <a:t>M2</a:t>
            </a:r>
            <a:r>
              <a:rPr lang="en-US" sz="1400" b="1" dirty="0" smtClean="0">
                <a:latin typeface="+mj-lt"/>
              </a:rPr>
              <a:t> 654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9/2</a:t>
            </a:r>
            <a:r>
              <a:rPr lang="en-US" sz="1400" b="1" baseline="30000" dirty="0" smtClean="0">
                <a:latin typeface="+mj-lt"/>
              </a:rPr>
              <a:t>+</a:t>
            </a:r>
            <a:r>
              <a:rPr lang="en-US" sz="1400" b="1" dirty="0" smtClean="0">
                <a:latin typeface="+mj-lt"/>
                <a:sym typeface="Symbol"/>
              </a:rPr>
              <a:t>5/2</a:t>
            </a:r>
            <a:r>
              <a:rPr lang="en-US" sz="1400" b="1" baseline="30000" dirty="0" smtClean="0">
                <a:latin typeface="+mj-lt"/>
                <a:sym typeface="Symbol"/>
              </a:rPr>
              <a:t>- </a:t>
            </a:r>
            <a:r>
              <a:rPr lang="en-US" sz="1400" b="1" dirty="0" smtClean="0">
                <a:latin typeface="+mj-lt"/>
                <a:sym typeface="Symbol"/>
              </a:rPr>
              <a:t>: 239(5) ns </a:t>
            </a:r>
            <a:endParaRPr lang="en-US" sz="1400" b="1" dirty="0" smtClean="0">
              <a:latin typeface="+mj-lt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88122"/>
            <a:ext cx="1714512" cy="255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5786445" y="6050181"/>
            <a:ext cx="28152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72330" y="1000108"/>
            <a:ext cx="6835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61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15206" y="3929066"/>
            <a:ext cx="68512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63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0100" y="2786058"/>
            <a:ext cx="30948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1</a:t>
            </a:r>
            <a:r>
              <a:rPr lang="en-US" sz="1400" b="1" baseline="30000" dirty="0" smtClean="0">
                <a:latin typeface="+mj-lt"/>
              </a:rPr>
              <a:t>st</a:t>
            </a:r>
            <a:r>
              <a:rPr lang="en-US" sz="1400" b="1" dirty="0" smtClean="0">
                <a:latin typeface="+mj-lt"/>
              </a:rPr>
              <a:t> forbidden GT transition 5</a:t>
            </a:r>
            <a:r>
              <a:rPr lang="en-US" sz="1400" b="1" dirty="0" smtClean="0"/>
              <a:t>/2</a:t>
            </a:r>
            <a:r>
              <a:rPr lang="en-US" sz="1400" b="1" baseline="30000" dirty="0" smtClean="0"/>
              <a:t>-</a:t>
            </a:r>
            <a:r>
              <a:rPr lang="en-US" sz="1400" b="1" dirty="0" smtClean="0">
                <a:sym typeface="Symbol"/>
              </a:rPr>
              <a:t>9/2</a:t>
            </a:r>
            <a:r>
              <a:rPr lang="en-US" sz="1400" b="1" baseline="30000" dirty="0" smtClean="0">
                <a:sym typeface="Symbol"/>
              </a:rPr>
              <a:t>-+</a:t>
            </a:r>
            <a:endParaRPr lang="en-US" sz="1400" b="1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285984" y="797936"/>
            <a:ext cx="785818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348678" cy="343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 r="46512"/>
          <a:stretch>
            <a:fillRect/>
          </a:stretch>
        </p:blipFill>
        <p:spPr bwMode="auto">
          <a:xfrm>
            <a:off x="6215073" y="3907041"/>
            <a:ext cx="1643075" cy="216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1857356" y="3357562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5542956" y="3071810"/>
            <a:ext cx="281525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  <a:p>
            <a:r>
              <a:rPr lang="en-US" sz="1400" b="1" dirty="0" err="1" smtClean="0">
                <a:latin typeface="+mj-lt"/>
              </a:rPr>
              <a:t>M2</a:t>
            </a:r>
            <a:r>
              <a:rPr lang="en-US" sz="1400" b="1" dirty="0" smtClean="0">
                <a:latin typeface="+mj-lt"/>
              </a:rPr>
              <a:t> 654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9/2</a:t>
            </a:r>
            <a:r>
              <a:rPr lang="en-US" sz="1400" b="1" baseline="30000" dirty="0" smtClean="0">
                <a:latin typeface="+mj-lt"/>
              </a:rPr>
              <a:t>+</a:t>
            </a:r>
            <a:r>
              <a:rPr lang="en-US" sz="1400" b="1" dirty="0" smtClean="0">
                <a:latin typeface="+mj-lt"/>
                <a:sym typeface="Symbol"/>
              </a:rPr>
              <a:t>5/2</a:t>
            </a:r>
            <a:r>
              <a:rPr lang="en-US" sz="1400" b="1" baseline="30000" dirty="0" smtClean="0">
                <a:latin typeface="+mj-lt"/>
                <a:sym typeface="Symbol"/>
              </a:rPr>
              <a:t>- </a:t>
            </a:r>
            <a:r>
              <a:rPr lang="en-US" sz="1400" b="1" dirty="0" smtClean="0">
                <a:latin typeface="+mj-lt"/>
                <a:sym typeface="Symbol"/>
              </a:rPr>
              <a:t>: 239(5) ns </a:t>
            </a:r>
            <a:endParaRPr lang="en-US" sz="1400" b="1" dirty="0" smtClean="0">
              <a:latin typeface="+mj-lt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88122"/>
            <a:ext cx="1714512" cy="255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5786445" y="6050181"/>
            <a:ext cx="28152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72330" y="1000108"/>
            <a:ext cx="6835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61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15206" y="3929066"/>
            <a:ext cx="68512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63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0100" y="2786058"/>
            <a:ext cx="30948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1</a:t>
            </a:r>
            <a:r>
              <a:rPr lang="en-US" sz="1400" b="1" baseline="30000" dirty="0" smtClean="0">
                <a:latin typeface="+mj-lt"/>
              </a:rPr>
              <a:t>st</a:t>
            </a:r>
            <a:r>
              <a:rPr lang="en-US" sz="1400" b="1" dirty="0" smtClean="0">
                <a:latin typeface="+mj-lt"/>
              </a:rPr>
              <a:t> forbidden GT transition 5</a:t>
            </a:r>
            <a:r>
              <a:rPr lang="en-US" sz="1400" b="1" dirty="0" smtClean="0"/>
              <a:t>/2</a:t>
            </a:r>
            <a:r>
              <a:rPr lang="en-US" sz="1400" b="1" baseline="30000" dirty="0" smtClean="0"/>
              <a:t>-</a:t>
            </a:r>
            <a:r>
              <a:rPr lang="en-US" sz="1400" b="1" dirty="0" smtClean="0">
                <a:sym typeface="Symbol"/>
              </a:rPr>
              <a:t>9/2</a:t>
            </a:r>
            <a:r>
              <a:rPr lang="en-US" sz="1400" b="1" baseline="30000" dirty="0" smtClean="0">
                <a:sym typeface="Symbol"/>
              </a:rPr>
              <a:t>-+</a:t>
            </a:r>
            <a:endParaRPr lang="en-US" sz="1400" b="1" dirty="0" smtClean="0">
              <a:latin typeface="+mj-lt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10800000" flipV="1">
            <a:off x="3643306" y="4643446"/>
            <a:ext cx="1214446" cy="6429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786314" y="4357694"/>
            <a:ext cx="919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???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6215074" y="5715016"/>
            <a:ext cx="1000132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5143504" y="4643446"/>
            <a:ext cx="1285884" cy="10001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285984" y="797936"/>
            <a:ext cx="785818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348678" cy="343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 r="46512"/>
          <a:stretch>
            <a:fillRect/>
          </a:stretch>
        </p:blipFill>
        <p:spPr bwMode="auto">
          <a:xfrm>
            <a:off x="6215074" y="3857628"/>
            <a:ext cx="1643075" cy="216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1857356" y="3357562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5542956" y="3071810"/>
            <a:ext cx="281525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  <a:p>
            <a:r>
              <a:rPr lang="en-US" sz="1400" b="1" dirty="0" err="1" smtClean="0">
                <a:latin typeface="+mj-lt"/>
              </a:rPr>
              <a:t>M2</a:t>
            </a:r>
            <a:r>
              <a:rPr lang="en-US" sz="1400" b="1" dirty="0" smtClean="0">
                <a:latin typeface="+mj-lt"/>
              </a:rPr>
              <a:t> 654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9/2</a:t>
            </a:r>
            <a:r>
              <a:rPr lang="en-US" sz="1400" b="1" baseline="30000" dirty="0" smtClean="0">
                <a:latin typeface="+mj-lt"/>
              </a:rPr>
              <a:t>+</a:t>
            </a:r>
            <a:r>
              <a:rPr lang="en-US" sz="1400" b="1" dirty="0" smtClean="0">
                <a:latin typeface="+mj-lt"/>
                <a:sym typeface="Symbol"/>
              </a:rPr>
              <a:t>5/2</a:t>
            </a:r>
            <a:r>
              <a:rPr lang="en-US" sz="1400" b="1" baseline="30000" dirty="0" smtClean="0">
                <a:latin typeface="+mj-lt"/>
                <a:sym typeface="Symbol"/>
              </a:rPr>
              <a:t>- </a:t>
            </a:r>
            <a:r>
              <a:rPr lang="en-US" sz="1400" b="1" dirty="0" smtClean="0">
                <a:latin typeface="+mj-lt"/>
                <a:sym typeface="Symbol"/>
              </a:rPr>
              <a:t>: 239(5) ns </a:t>
            </a:r>
            <a:endParaRPr lang="en-US" sz="1400" b="1" dirty="0" smtClean="0">
              <a:latin typeface="+mj-lt"/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>
            <a:off x="2500298" y="5643578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88122"/>
            <a:ext cx="1714512" cy="255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5786445" y="6050181"/>
            <a:ext cx="28152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72330" y="1000108"/>
            <a:ext cx="6835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61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15206" y="3929066"/>
            <a:ext cx="68512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63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0100" y="2786058"/>
            <a:ext cx="30948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1</a:t>
            </a:r>
            <a:r>
              <a:rPr lang="en-US" sz="1400" b="1" baseline="30000" dirty="0" smtClean="0">
                <a:latin typeface="+mj-lt"/>
              </a:rPr>
              <a:t>st</a:t>
            </a:r>
            <a:r>
              <a:rPr lang="en-US" sz="1400" b="1" dirty="0" smtClean="0">
                <a:latin typeface="+mj-lt"/>
              </a:rPr>
              <a:t> forbidden GT transition 5</a:t>
            </a:r>
            <a:r>
              <a:rPr lang="en-US" sz="1400" b="1" dirty="0" smtClean="0"/>
              <a:t>/2</a:t>
            </a:r>
            <a:r>
              <a:rPr lang="en-US" sz="1400" b="1" baseline="30000" dirty="0" smtClean="0"/>
              <a:t>-</a:t>
            </a:r>
            <a:r>
              <a:rPr lang="en-US" sz="1400" b="1" dirty="0" smtClean="0">
                <a:sym typeface="Symbol"/>
              </a:rPr>
              <a:t>9/2</a:t>
            </a:r>
            <a:r>
              <a:rPr lang="en-US" sz="1400" b="1" baseline="30000" dirty="0" smtClean="0">
                <a:sym typeface="Symbol"/>
              </a:rPr>
              <a:t>-+</a:t>
            </a:r>
            <a:endParaRPr lang="en-US" sz="1400" b="1" dirty="0" smtClean="0">
              <a:latin typeface="+mj-lt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rot="10800000" flipV="1">
            <a:off x="3643306" y="4643446"/>
            <a:ext cx="1214446" cy="6429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786314" y="4357694"/>
            <a:ext cx="919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???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rot="10800000" flipV="1">
            <a:off x="3714744" y="5286388"/>
            <a:ext cx="500066" cy="357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152896" y="5000636"/>
            <a:ext cx="1990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&lt; 350 </a:t>
            </a:r>
            <a:r>
              <a:rPr lang="en-US" sz="2000" b="1" dirty="0" err="1" smtClean="0">
                <a:solidFill>
                  <a:srgbClr val="FF0000"/>
                </a:solidFill>
              </a:rPr>
              <a:t>keV</a:t>
            </a:r>
            <a:r>
              <a:rPr lang="en-US" sz="2000" b="1" dirty="0" smtClean="0">
                <a:solidFill>
                  <a:srgbClr val="FF0000"/>
                </a:solidFill>
              </a:rPr>
              <a:t> ???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From deep-inelastic data (</a:t>
            </a:r>
            <a:r>
              <a:rPr lang="en-US" sz="1200" b="1" dirty="0" err="1" smtClean="0">
                <a:solidFill>
                  <a:srgbClr val="FF0000"/>
                </a:solidFill>
              </a:rPr>
              <a:t>W.B.</a:t>
            </a:r>
            <a:r>
              <a:rPr lang="en-US" sz="1200" b="1" dirty="0" smtClean="0">
                <a:solidFill>
                  <a:srgbClr val="FF0000"/>
                </a:solidFill>
              </a:rPr>
              <a:t> Walters, priv. comm.)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6215074" y="5715016"/>
            <a:ext cx="1000132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5143504" y="4643446"/>
            <a:ext cx="1285884" cy="10001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52" idx="2"/>
          </p:cNvCxnSpPr>
          <p:nvPr/>
        </p:nvCxnSpPr>
        <p:spPr>
          <a:xfrm>
            <a:off x="5715008" y="5715016"/>
            <a:ext cx="500066" cy="17859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285984" y="797936"/>
            <a:ext cx="785818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348678" cy="343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1857356" y="3357562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5542956" y="3071810"/>
            <a:ext cx="281525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  <a:p>
            <a:r>
              <a:rPr lang="en-US" sz="1400" b="1" dirty="0" err="1" smtClean="0">
                <a:latin typeface="+mj-lt"/>
              </a:rPr>
              <a:t>M2</a:t>
            </a:r>
            <a:r>
              <a:rPr lang="en-US" sz="1400" b="1" dirty="0" smtClean="0">
                <a:latin typeface="+mj-lt"/>
              </a:rPr>
              <a:t> 654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9/2</a:t>
            </a:r>
            <a:r>
              <a:rPr lang="en-US" sz="1400" b="1" baseline="30000" dirty="0" smtClean="0">
                <a:latin typeface="+mj-lt"/>
              </a:rPr>
              <a:t>+</a:t>
            </a:r>
            <a:r>
              <a:rPr lang="en-US" sz="1400" b="1" dirty="0" smtClean="0">
                <a:latin typeface="+mj-lt"/>
                <a:sym typeface="Symbol"/>
              </a:rPr>
              <a:t>5/2</a:t>
            </a:r>
            <a:r>
              <a:rPr lang="en-US" sz="1400" b="1" baseline="30000" dirty="0" smtClean="0">
                <a:latin typeface="+mj-lt"/>
                <a:sym typeface="Symbol"/>
              </a:rPr>
              <a:t>- </a:t>
            </a:r>
            <a:r>
              <a:rPr lang="en-US" sz="1400" b="1" dirty="0" smtClean="0">
                <a:latin typeface="+mj-lt"/>
                <a:sym typeface="Symbol"/>
              </a:rPr>
              <a:t>: 239(5) ns </a:t>
            </a:r>
            <a:endParaRPr lang="en-US" sz="1400" b="1" dirty="0" smtClean="0">
              <a:latin typeface="+mj-lt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88122"/>
            <a:ext cx="1714512" cy="255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Box 38"/>
          <p:cNvSpPr txBox="1"/>
          <p:nvPr/>
        </p:nvSpPr>
        <p:spPr>
          <a:xfrm>
            <a:off x="7072330" y="1000108"/>
            <a:ext cx="6835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61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00100" y="2786058"/>
            <a:ext cx="30948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1</a:t>
            </a:r>
            <a:r>
              <a:rPr lang="en-US" sz="1400" b="1" baseline="30000" dirty="0" smtClean="0">
                <a:latin typeface="+mj-lt"/>
              </a:rPr>
              <a:t>st</a:t>
            </a:r>
            <a:r>
              <a:rPr lang="en-US" sz="1400" b="1" dirty="0" smtClean="0">
                <a:latin typeface="+mj-lt"/>
              </a:rPr>
              <a:t> forbidden GT transition 5</a:t>
            </a:r>
            <a:r>
              <a:rPr lang="en-US" sz="1400" b="1" dirty="0" smtClean="0"/>
              <a:t>/2</a:t>
            </a:r>
            <a:r>
              <a:rPr lang="en-US" sz="1400" b="1" baseline="30000" dirty="0" smtClean="0"/>
              <a:t>-</a:t>
            </a:r>
            <a:r>
              <a:rPr lang="en-US" sz="1400" b="1" dirty="0" smtClean="0">
                <a:sym typeface="Symbol"/>
              </a:rPr>
              <a:t>9/2</a:t>
            </a:r>
            <a:r>
              <a:rPr lang="en-US" sz="1400" b="1" baseline="30000" dirty="0" smtClean="0">
                <a:sym typeface="Symbol"/>
              </a:rPr>
              <a:t>-+</a:t>
            </a:r>
            <a:endParaRPr lang="en-US" sz="1400" b="1" dirty="0" smtClean="0"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57654" y="4429132"/>
            <a:ext cx="4214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j-lt"/>
              </a:rPr>
              <a:t>9/2</a:t>
            </a:r>
            <a:r>
              <a:rPr lang="en-US" sz="1600" b="1" baseline="30000" dirty="0" smtClean="0">
                <a:latin typeface="+mj-lt"/>
              </a:rPr>
              <a:t>+</a:t>
            </a:r>
            <a:r>
              <a:rPr lang="en-US" sz="1600" b="1" dirty="0" smtClean="0">
                <a:sym typeface="Symbol"/>
              </a:rPr>
              <a:t> 5/2</a:t>
            </a:r>
            <a:r>
              <a:rPr lang="en-US" sz="1600" b="1" baseline="30000" dirty="0" smtClean="0">
                <a:sym typeface="Symbol"/>
              </a:rPr>
              <a:t>-</a:t>
            </a:r>
            <a:r>
              <a:rPr lang="en-US" sz="1600" b="1" dirty="0" smtClean="0">
                <a:latin typeface="+mj-lt"/>
              </a:rPr>
              <a:t> =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>
                <a:latin typeface="+mj-lt"/>
              </a:rPr>
              <a:t>s</a:t>
            </a:r>
            <a:r>
              <a:rPr lang="en-US" sz="2000" b="1" dirty="0" smtClean="0"/>
              <a:t> isomer …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lost in prompt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000" b="1" dirty="0" smtClean="0">
                <a:solidFill>
                  <a:srgbClr val="FF0000"/>
                </a:solidFill>
              </a:rPr>
              <a:t>-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2000" b="1" dirty="0" smtClean="0">
                <a:solidFill>
                  <a:srgbClr val="FF0000"/>
                </a:solidFill>
              </a:rPr>
              <a:t> coincidences</a:t>
            </a:r>
            <a:r>
              <a:rPr lang="en-US" sz="2000" b="1" dirty="0" smtClean="0"/>
              <a:t>, </a:t>
            </a:r>
          </a:p>
          <a:p>
            <a:r>
              <a:rPr lang="en-US" sz="2000" b="1" dirty="0" smtClean="0"/>
              <a:t>re-gained with the digital readout !</a:t>
            </a:r>
          </a:p>
        </p:txBody>
      </p:sp>
      <p:sp>
        <p:nvSpPr>
          <p:cNvPr id="50" name="Oval 49"/>
          <p:cNvSpPr/>
          <p:nvPr/>
        </p:nvSpPr>
        <p:spPr>
          <a:xfrm>
            <a:off x="2357422" y="5072074"/>
            <a:ext cx="1500198" cy="8572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285984" y="797936"/>
            <a:ext cx="785818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348678" cy="343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1857356" y="3357562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5542956" y="3071810"/>
            <a:ext cx="281525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  <a:p>
            <a:r>
              <a:rPr lang="en-US" sz="1400" b="1" dirty="0" err="1" smtClean="0">
                <a:latin typeface="+mj-lt"/>
              </a:rPr>
              <a:t>M2</a:t>
            </a:r>
            <a:r>
              <a:rPr lang="en-US" sz="1400" b="1" dirty="0" smtClean="0">
                <a:latin typeface="+mj-lt"/>
              </a:rPr>
              <a:t> 654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9/2</a:t>
            </a:r>
            <a:r>
              <a:rPr lang="en-US" sz="1400" b="1" baseline="30000" dirty="0" smtClean="0">
                <a:latin typeface="+mj-lt"/>
              </a:rPr>
              <a:t>+</a:t>
            </a:r>
            <a:r>
              <a:rPr lang="en-US" sz="1400" b="1" dirty="0" smtClean="0">
                <a:latin typeface="+mj-lt"/>
                <a:sym typeface="Symbol"/>
              </a:rPr>
              <a:t>5/2</a:t>
            </a:r>
            <a:r>
              <a:rPr lang="en-US" sz="1400" b="1" baseline="30000" dirty="0" smtClean="0">
                <a:latin typeface="+mj-lt"/>
                <a:sym typeface="Symbol"/>
              </a:rPr>
              <a:t>- </a:t>
            </a:r>
            <a:r>
              <a:rPr lang="en-US" sz="1400" b="1" dirty="0" smtClean="0">
                <a:latin typeface="+mj-lt"/>
                <a:sym typeface="Symbol"/>
              </a:rPr>
              <a:t>: 239(5) ns </a:t>
            </a:r>
            <a:endParaRPr lang="en-US" sz="1400" b="1" dirty="0" smtClean="0">
              <a:latin typeface="+mj-lt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88122"/>
            <a:ext cx="1714512" cy="255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Box 38"/>
          <p:cNvSpPr txBox="1"/>
          <p:nvPr/>
        </p:nvSpPr>
        <p:spPr>
          <a:xfrm>
            <a:off x="7072330" y="1000108"/>
            <a:ext cx="68352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baseline="30000" dirty="0" err="1" smtClean="0">
                <a:solidFill>
                  <a:srgbClr val="C00000"/>
                </a:solidFill>
              </a:rPr>
              <a:t>61</a:t>
            </a:r>
            <a:r>
              <a:rPr lang="en-US" sz="2400" b="1" dirty="0" err="1" smtClean="0">
                <a:solidFill>
                  <a:srgbClr val="C00000"/>
                </a:solidFill>
              </a:rPr>
              <a:t>Fe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72066" y="4357694"/>
            <a:ext cx="3641446" cy="89255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u="sng" baseline="30000" dirty="0" err="1" smtClean="0">
                <a:solidFill>
                  <a:srgbClr val="FF0000"/>
                </a:solidFill>
                <a:latin typeface="+mj-lt"/>
              </a:rPr>
              <a:t>64</a:t>
            </a:r>
            <a:r>
              <a:rPr lang="en-US" sz="2000" b="1" u="sng" dirty="0" err="1" smtClean="0">
                <a:solidFill>
                  <a:srgbClr val="FF0000"/>
                </a:solidFill>
                <a:latin typeface="+mj-lt"/>
              </a:rPr>
              <a:t>Mn</a:t>
            </a:r>
            <a:r>
              <a:rPr lang="en-US" sz="2000" b="1" u="sng" dirty="0" smtClean="0">
                <a:solidFill>
                  <a:srgbClr val="FF0000"/>
                </a:solidFill>
                <a:latin typeface="+mj-lt"/>
              </a:rPr>
              <a:t> decay : </a:t>
            </a:r>
          </a:p>
          <a:p>
            <a:r>
              <a:rPr lang="en-US" sz="1600" b="1" dirty="0" smtClean="0">
                <a:latin typeface="+mj-lt"/>
              </a:rPr>
              <a:t>33(2)%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>
                <a:latin typeface="+mj-lt"/>
              </a:rPr>
              <a:t>-delayed neutron branch </a:t>
            </a:r>
          </a:p>
          <a:p>
            <a:r>
              <a:rPr lang="en-US" sz="1600" b="1" dirty="0" smtClean="0">
                <a:latin typeface="+mj-lt"/>
                <a:sym typeface="Symbol"/>
              </a:rPr>
              <a:t></a:t>
            </a:r>
            <a:r>
              <a:rPr lang="en-US" sz="1600" b="1" dirty="0" smtClean="0">
                <a:latin typeface="+mj-lt"/>
              </a:rPr>
              <a:t>Feeding of low-spin states in </a:t>
            </a:r>
            <a:r>
              <a:rPr lang="en-US" sz="1600" b="1" baseline="30000" dirty="0" err="1" smtClean="0">
                <a:latin typeface="+mj-lt"/>
              </a:rPr>
              <a:t>63</a:t>
            </a:r>
            <a:r>
              <a:rPr lang="en-US" sz="1600" b="1" dirty="0" err="1" smtClean="0">
                <a:latin typeface="+mj-lt"/>
              </a:rPr>
              <a:t>Mn</a:t>
            </a:r>
            <a:r>
              <a:rPr lang="en-US" sz="1600" b="1" dirty="0" smtClean="0">
                <a:latin typeface="+mj-lt"/>
              </a:rPr>
              <a:t> !!!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233"/>
          <p:cNvSpPr txBox="1"/>
          <p:nvPr/>
        </p:nvSpPr>
        <p:spPr>
          <a:xfrm>
            <a:off x="285720" y="3011056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sp>
        <p:nvSpPr>
          <p:cNvPr id="196" name="TextBox 195"/>
          <p:cNvSpPr txBox="1"/>
          <p:nvPr/>
        </p:nvSpPr>
        <p:spPr>
          <a:xfrm>
            <a:off x="3256940" y="5417947"/>
            <a:ext cx="28152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9816" y="3274807"/>
            <a:ext cx="2590802" cy="218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86124"/>
            <a:ext cx="2626371" cy="258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" name="TextBox 296"/>
          <p:cNvSpPr txBox="1"/>
          <p:nvPr/>
        </p:nvSpPr>
        <p:spPr>
          <a:xfrm>
            <a:off x="6286512" y="3511146"/>
            <a:ext cx="2370714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MSU</a:t>
            </a:r>
            <a:r>
              <a:rPr lang="en-US" sz="1400" b="1" dirty="0" smtClean="0">
                <a:latin typeface="+mj-lt"/>
              </a:rPr>
              <a:t> mass measurements : </a:t>
            </a:r>
          </a:p>
          <a:p>
            <a:r>
              <a:rPr lang="en-US" sz="1400" b="1" dirty="0" smtClean="0">
                <a:latin typeface="+mj-lt"/>
              </a:rPr>
              <a:t>isomer around 400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r>
              <a:rPr lang="en-US" sz="1400" b="1" dirty="0" smtClean="0">
                <a:latin typeface="+mj-lt"/>
              </a:rPr>
              <a:t>Block </a:t>
            </a:r>
            <a:r>
              <a:rPr lang="en-US" sz="1400" b="1" i="1" dirty="0" smtClean="0">
                <a:latin typeface="+mj-lt"/>
              </a:rPr>
              <a:t>et al.</a:t>
            </a:r>
            <a:r>
              <a:rPr lang="en-US" sz="1400" b="1" dirty="0" smtClean="0">
                <a:latin typeface="+mj-lt"/>
              </a:rPr>
              <a:t> (</a:t>
            </a:r>
            <a:r>
              <a:rPr lang="en-US" sz="1400" b="1" dirty="0" err="1" smtClean="0">
                <a:latin typeface="+mj-lt"/>
              </a:rPr>
              <a:t>MSU</a:t>
            </a:r>
            <a:r>
              <a:rPr lang="en-US" sz="1400" b="1" dirty="0" smtClean="0">
                <a:latin typeface="+mj-lt"/>
              </a:rPr>
              <a:t>)</a:t>
            </a:r>
          </a:p>
        </p:txBody>
      </p:sp>
      <p:sp>
        <p:nvSpPr>
          <p:cNvPr id="298" name="TextBox 297"/>
          <p:cNvSpPr txBox="1"/>
          <p:nvPr/>
        </p:nvSpPr>
        <p:spPr>
          <a:xfrm>
            <a:off x="6286512" y="4558432"/>
            <a:ext cx="2587503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LISOL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 </a:t>
            </a:r>
            <a:r>
              <a:rPr lang="en-US" sz="1400" b="1" baseline="30000" dirty="0" err="1" smtClean="0">
                <a:latin typeface="+mj-lt"/>
              </a:rPr>
              <a:t>65</a:t>
            </a:r>
            <a:r>
              <a:rPr lang="en-US" sz="1400" b="1" dirty="0" err="1" smtClean="0">
                <a:latin typeface="+mj-lt"/>
              </a:rPr>
              <a:t>Fe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r>
              <a:rPr lang="en-US" sz="1400" b="1" dirty="0" smtClean="0">
                <a:latin typeface="+mj-lt"/>
              </a:rPr>
              <a:t>Indication for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-decaying isomer</a:t>
            </a:r>
          </a:p>
          <a:p>
            <a:r>
              <a:rPr lang="en-US" sz="1400" b="1" dirty="0" smtClean="0">
                <a:latin typeface="+mj-lt"/>
              </a:rPr>
              <a:t>D. </a:t>
            </a:r>
            <a:r>
              <a:rPr lang="en-US" sz="1400" b="1" dirty="0" err="1" smtClean="0">
                <a:latin typeface="+mj-lt"/>
              </a:rPr>
              <a:t>Pauwels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i="1" dirty="0" smtClean="0">
                <a:latin typeface="+mj-lt"/>
              </a:rPr>
              <a:t>et al.</a:t>
            </a:r>
            <a:r>
              <a:rPr lang="en-US" sz="1400" b="1" dirty="0" smtClean="0">
                <a:latin typeface="+mj-lt"/>
              </a:rPr>
              <a:t> (KU Leuven)</a:t>
            </a:r>
          </a:p>
        </p:txBody>
      </p:sp>
      <p:cxnSp>
        <p:nvCxnSpPr>
          <p:cNvPr id="299" name="Straight Arrow Connector 29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Arrow Connector 299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302" name="TextBox 301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303" name="TextBox 302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304" name="TextBox 303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305" name="TextBox 304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306" name="TextBox 305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307" name="Straight Connector 306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309" name="Straight Connector 308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xtBox 315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324" name="Straight Connector 323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3071802" y="797936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233"/>
          <p:cNvSpPr txBox="1"/>
          <p:nvPr/>
        </p:nvSpPr>
        <p:spPr>
          <a:xfrm>
            <a:off x="285720" y="3011056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24"/>
            <a:ext cx="2626371" cy="258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" name="TextBox 296"/>
          <p:cNvSpPr txBox="1"/>
          <p:nvPr/>
        </p:nvSpPr>
        <p:spPr>
          <a:xfrm>
            <a:off x="6286512" y="3511146"/>
            <a:ext cx="2370714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MSU</a:t>
            </a:r>
            <a:r>
              <a:rPr lang="en-US" sz="1400" b="1" dirty="0" smtClean="0">
                <a:latin typeface="+mj-lt"/>
              </a:rPr>
              <a:t> mass measurements : </a:t>
            </a:r>
          </a:p>
          <a:p>
            <a:r>
              <a:rPr lang="en-US" sz="1400" b="1" dirty="0" smtClean="0">
                <a:latin typeface="+mj-lt"/>
              </a:rPr>
              <a:t>isomer around 400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r>
              <a:rPr lang="en-US" sz="1400" b="1" dirty="0" smtClean="0">
                <a:latin typeface="+mj-lt"/>
              </a:rPr>
              <a:t>Block </a:t>
            </a:r>
            <a:r>
              <a:rPr lang="en-US" sz="1400" b="1" i="1" dirty="0" smtClean="0">
                <a:latin typeface="+mj-lt"/>
              </a:rPr>
              <a:t>et al.</a:t>
            </a:r>
            <a:r>
              <a:rPr lang="en-US" sz="1400" b="1" dirty="0" smtClean="0">
                <a:latin typeface="+mj-lt"/>
              </a:rPr>
              <a:t> (</a:t>
            </a:r>
            <a:r>
              <a:rPr lang="en-US" sz="1400" b="1" dirty="0" err="1" smtClean="0">
                <a:latin typeface="+mj-lt"/>
              </a:rPr>
              <a:t>MSU</a:t>
            </a:r>
            <a:r>
              <a:rPr lang="en-US" sz="1400" b="1" dirty="0" smtClean="0">
                <a:latin typeface="+mj-lt"/>
              </a:rPr>
              <a:t>)</a:t>
            </a:r>
          </a:p>
        </p:txBody>
      </p:sp>
      <p:sp>
        <p:nvSpPr>
          <p:cNvPr id="298" name="TextBox 297"/>
          <p:cNvSpPr txBox="1"/>
          <p:nvPr/>
        </p:nvSpPr>
        <p:spPr>
          <a:xfrm>
            <a:off x="6286512" y="4558432"/>
            <a:ext cx="2587503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LISOL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 </a:t>
            </a:r>
            <a:r>
              <a:rPr lang="en-US" sz="1400" b="1" baseline="30000" dirty="0" err="1" smtClean="0">
                <a:latin typeface="+mj-lt"/>
              </a:rPr>
              <a:t>65</a:t>
            </a:r>
            <a:r>
              <a:rPr lang="en-US" sz="1400" b="1" dirty="0" err="1" smtClean="0">
                <a:latin typeface="+mj-lt"/>
              </a:rPr>
              <a:t>Fe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r>
              <a:rPr lang="en-US" sz="1400" b="1" dirty="0" smtClean="0">
                <a:latin typeface="+mj-lt"/>
              </a:rPr>
              <a:t>Indication for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-decaying isomer</a:t>
            </a:r>
          </a:p>
          <a:p>
            <a:r>
              <a:rPr lang="en-US" sz="1400" b="1" dirty="0" smtClean="0">
                <a:latin typeface="+mj-lt"/>
              </a:rPr>
              <a:t>D. </a:t>
            </a:r>
            <a:r>
              <a:rPr lang="en-US" sz="1400" b="1" dirty="0" err="1" smtClean="0">
                <a:latin typeface="+mj-lt"/>
              </a:rPr>
              <a:t>Pauwels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i="1" dirty="0" smtClean="0">
                <a:latin typeface="+mj-lt"/>
              </a:rPr>
              <a:t>et al.</a:t>
            </a:r>
            <a:r>
              <a:rPr lang="en-US" sz="1400" b="1" dirty="0" smtClean="0">
                <a:latin typeface="+mj-lt"/>
              </a:rPr>
              <a:t> (KU Leuven)</a:t>
            </a:r>
          </a:p>
        </p:txBody>
      </p:sp>
      <p:cxnSp>
        <p:nvCxnSpPr>
          <p:cNvPr id="299" name="Straight Arrow Connector 29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Arrow Connector 299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302" name="TextBox 301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303" name="TextBox 302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304" name="TextBox 303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305" name="TextBox 304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306" name="TextBox 305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307" name="Straight Connector 306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309" name="Straight Connector 308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xtBox 315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324" name="Straight Connector 323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3071802" y="797936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0291" y="2000240"/>
            <a:ext cx="5110601" cy="431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TextBox 195"/>
          <p:cNvSpPr txBox="1"/>
          <p:nvPr/>
        </p:nvSpPr>
        <p:spPr>
          <a:xfrm>
            <a:off x="2928926" y="6215082"/>
            <a:ext cx="28152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857356" y="2000240"/>
            <a:ext cx="5143536" cy="4572032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939200" y="5072074"/>
            <a:ext cx="35719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245764" y="5072074"/>
            <a:ext cx="35719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233"/>
          <p:cNvSpPr txBox="1"/>
          <p:nvPr/>
        </p:nvSpPr>
        <p:spPr>
          <a:xfrm>
            <a:off x="285720" y="3011056"/>
            <a:ext cx="2512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L. </a:t>
            </a:r>
            <a:r>
              <a:rPr lang="en-US" sz="1400" b="1" dirty="0" err="1" smtClean="0"/>
              <a:t>Gaudefroy</a:t>
            </a:r>
            <a:r>
              <a:rPr lang="en-US" sz="1400" b="1" dirty="0" smtClean="0"/>
              <a:t>, These </a:t>
            </a:r>
            <a:r>
              <a:rPr lang="en-US" sz="1400" b="1" dirty="0" err="1" smtClean="0"/>
              <a:t>Orsay</a:t>
            </a:r>
            <a:r>
              <a:rPr lang="en-US" sz="1400" b="1" dirty="0" smtClean="0"/>
              <a:t> 2005</a:t>
            </a:r>
            <a:endParaRPr lang="en-US" sz="14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24"/>
            <a:ext cx="2626371" cy="258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" name="TextBox 296"/>
          <p:cNvSpPr txBox="1"/>
          <p:nvPr/>
        </p:nvSpPr>
        <p:spPr>
          <a:xfrm>
            <a:off x="6286512" y="3511146"/>
            <a:ext cx="2370714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MSU</a:t>
            </a:r>
            <a:r>
              <a:rPr lang="en-US" sz="1400" b="1" dirty="0" smtClean="0">
                <a:latin typeface="+mj-lt"/>
              </a:rPr>
              <a:t> mass measurements : </a:t>
            </a:r>
          </a:p>
          <a:p>
            <a:r>
              <a:rPr lang="en-US" sz="1400" b="1" dirty="0" smtClean="0">
                <a:latin typeface="+mj-lt"/>
              </a:rPr>
              <a:t>isomer around 400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r>
              <a:rPr lang="en-US" sz="1400" b="1" dirty="0" smtClean="0">
                <a:latin typeface="+mj-lt"/>
              </a:rPr>
              <a:t>Block </a:t>
            </a:r>
            <a:r>
              <a:rPr lang="en-US" sz="1400" b="1" i="1" dirty="0" smtClean="0">
                <a:latin typeface="+mj-lt"/>
              </a:rPr>
              <a:t>et al.</a:t>
            </a:r>
            <a:r>
              <a:rPr lang="en-US" sz="1400" b="1" dirty="0" smtClean="0">
                <a:latin typeface="+mj-lt"/>
              </a:rPr>
              <a:t> (</a:t>
            </a:r>
            <a:r>
              <a:rPr lang="en-US" sz="1400" b="1" dirty="0" err="1" smtClean="0">
                <a:latin typeface="+mj-lt"/>
              </a:rPr>
              <a:t>MSU</a:t>
            </a:r>
            <a:r>
              <a:rPr lang="en-US" sz="1400" b="1" dirty="0" smtClean="0">
                <a:latin typeface="+mj-lt"/>
              </a:rPr>
              <a:t>)</a:t>
            </a:r>
          </a:p>
        </p:txBody>
      </p:sp>
      <p:sp>
        <p:nvSpPr>
          <p:cNvPr id="298" name="TextBox 297"/>
          <p:cNvSpPr txBox="1"/>
          <p:nvPr/>
        </p:nvSpPr>
        <p:spPr>
          <a:xfrm>
            <a:off x="6286512" y="4558432"/>
            <a:ext cx="2587503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LISOL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 </a:t>
            </a:r>
            <a:r>
              <a:rPr lang="en-US" sz="1400" b="1" baseline="30000" dirty="0" err="1" smtClean="0">
                <a:latin typeface="+mj-lt"/>
              </a:rPr>
              <a:t>65</a:t>
            </a:r>
            <a:r>
              <a:rPr lang="en-US" sz="1400" b="1" dirty="0" err="1" smtClean="0">
                <a:latin typeface="+mj-lt"/>
              </a:rPr>
              <a:t>Fe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r>
              <a:rPr lang="en-US" sz="1400" b="1" dirty="0" smtClean="0">
                <a:latin typeface="+mj-lt"/>
              </a:rPr>
              <a:t>Indication for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-decaying isomer</a:t>
            </a:r>
          </a:p>
          <a:p>
            <a:r>
              <a:rPr lang="en-US" sz="1400" b="1" dirty="0" smtClean="0">
                <a:latin typeface="+mj-lt"/>
              </a:rPr>
              <a:t>D. </a:t>
            </a:r>
            <a:r>
              <a:rPr lang="en-US" sz="1400" b="1" dirty="0" err="1" smtClean="0">
                <a:latin typeface="+mj-lt"/>
              </a:rPr>
              <a:t>Pauwels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i="1" dirty="0" smtClean="0">
                <a:latin typeface="+mj-lt"/>
              </a:rPr>
              <a:t>et al.</a:t>
            </a:r>
            <a:r>
              <a:rPr lang="en-US" sz="1400" b="1" dirty="0" smtClean="0">
                <a:latin typeface="+mj-lt"/>
              </a:rPr>
              <a:t> (KU Leuven)</a:t>
            </a:r>
          </a:p>
        </p:txBody>
      </p:sp>
      <p:cxnSp>
        <p:nvCxnSpPr>
          <p:cNvPr id="299" name="Straight Arrow Connector 298"/>
          <p:cNvCxnSpPr/>
          <p:nvPr/>
        </p:nvCxnSpPr>
        <p:spPr>
          <a:xfrm rot="5400000" flipH="1" flipV="1">
            <a:off x="480065" y="1333721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Arrow Connector 299"/>
          <p:cNvCxnSpPr/>
          <p:nvPr/>
        </p:nvCxnSpPr>
        <p:spPr>
          <a:xfrm flipV="1">
            <a:off x="873768" y="1726630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153211" y="64291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302" name="TextBox 301"/>
          <p:cNvSpPr txBox="1"/>
          <p:nvPr/>
        </p:nvSpPr>
        <p:spPr>
          <a:xfrm>
            <a:off x="1643042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303" name="TextBox 302"/>
          <p:cNvSpPr txBox="1"/>
          <p:nvPr/>
        </p:nvSpPr>
        <p:spPr>
          <a:xfrm>
            <a:off x="242886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304" name="TextBox 303"/>
          <p:cNvSpPr txBox="1"/>
          <p:nvPr/>
        </p:nvSpPr>
        <p:spPr>
          <a:xfrm>
            <a:off x="3259684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305" name="TextBox 304"/>
          <p:cNvSpPr txBox="1"/>
          <p:nvPr/>
        </p:nvSpPr>
        <p:spPr>
          <a:xfrm>
            <a:off x="4116940" y="179806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306" name="TextBox 305"/>
          <p:cNvSpPr txBox="1"/>
          <p:nvPr/>
        </p:nvSpPr>
        <p:spPr>
          <a:xfrm>
            <a:off x="4731420" y="17859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307" name="Straight Connector 306"/>
          <p:cNvCxnSpPr/>
          <p:nvPr/>
        </p:nvCxnSpPr>
        <p:spPr>
          <a:xfrm>
            <a:off x="999139" y="1231460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730892" y="1080299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309" name="Straight Connector 308"/>
          <p:cNvCxnSpPr/>
          <p:nvPr/>
        </p:nvCxnSpPr>
        <p:spPr>
          <a:xfrm>
            <a:off x="1553813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1553813" y="127799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>
            <a:off x="2348287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2348287" y="148247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3142762" y="17292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/>
          <p:nvPr/>
        </p:nvCxnSpPr>
        <p:spPr>
          <a:xfrm>
            <a:off x="3142762" y="150387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>
            <a:off x="4008676" y="1727014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TextBox 315"/>
          <p:cNvSpPr txBox="1"/>
          <p:nvPr/>
        </p:nvSpPr>
        <p:spPr>
          <a:xfrm>
            <a:off x="2428860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3286116" y="85723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1445272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2285984" y="1440878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2954639" y="1440878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1486253" y="100010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2428860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3279312" y="115512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324" name="Straight Connector 323"/>
          <p:cNvCxnSpPr/>
          <p:nvPr/>
        </p:nvCxnSpPr>
        <p:spPr>
          <a:xfrm>
            <a:off x="4008676" y="151601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4000496" y="869374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4073788" y="1167268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7" name="TextBox 326"/>
          <p:cNvSpPr txBox="1"/>
          <p:nvPr/>
        </p:nvSpPr>
        <p:spPr>
          <a:xfrm>
            <a:off x="4071934" y="1440878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3071802" y="797936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0291" y="2000240"/>
            <a:ext cx="5110601" cy="431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6" name="TextBox 195"/>
          <p:cNvSpPr txBox="1"/>
          <p:nvPr/>
        </p:nvSpPr>
        <p:spPr>
          <a:xfrm>
            <a:off x="2928926" y="6215082"/>
            <a:ext cx="28152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857356" y="2000240"/>
            <a:ext cx="5143536" cy="4572032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939200" y="5072074"/>
            <a:ext cx="35719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245764" y="5072074"/>
            <a:ext cx="357190" cy="428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071670" y="2214554"/>
            <a:ext cx="4786346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Experimental information to test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SHELL MODEL calculations !!!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70612" y="2000240"/>
            <a:ext cx="271543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14414" y="3143248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596" y="57148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643042" y="91652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8581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724536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5288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24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7206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8863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74360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1311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928662" y="1858711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339785" y="2648078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339785" y="1644599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28662" y="2335295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348586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42156" y="314144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42156" y="121082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36630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36630" y="189097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331105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331105" y="235206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125581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25581" y="269461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20055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920055" y="289908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14530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714530" y="292049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80444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339785" y="213795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339785" y="1153245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28662" y="857232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00628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857884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11650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046537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76567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0466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291137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237287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573712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7988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173537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4846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465887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881687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77678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0577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022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54513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22762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79888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133845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456112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13362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08575"/>
            <a:ext cx="75883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491287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3" name="Text Box 40"/>
          <p:cNvSpPr txBox="1">
            <a:spLocks noChangeArrowheads="1"/>
          </p:cNvSpPr>
          <p:nvPr/>
        </p:nvSpPr>
        <p:spPr bwMode="auto">
          <a:xfrm>
            <a:off x="7580317" y="4865687"/>
            <a:ext cx="37411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237287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465887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832820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643042" y="284535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2445404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23122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017040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85775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526407" y="2857496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86385" y="1571612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272203" y="205953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58021" y="241672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072066" y="702214"/>
            <a:ext cx="28841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 </a:t>
            </a:r>
            <a:r>
              <a:rPr lang="en-US" b="1" dirty="0" err="1" smtClean="0">
                <a:solidFill>
                  <a:srgbClr val="C00000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states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000628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851080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6580444" y="293263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72264" y="228599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645556" y="258388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643702" y="2857496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4" name="Group 99"/>
          <p:cNvGrpSpPr>
            <a:grpSpLocks noChangeAspect="1"/>
          </p:cNvGrpSpPr>
          <p:nvPr/>
        </p:nvGrpSpPr>
        <p:grpSpPr>
          <a:xfrm>
            <a:off x="1071538" y="3500438"/>
            <a:ext cx="3533397" cy="3140797"/>
            <a:chOff x="181347" y="2071678"/>
            <a:chExt cx="5143536" cy="4572032"/>
          </a:xfrm>
        </p:grpSpPr>
        <p:pic>
          <p:nvPicPr>
            <p:cNvPr id="9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2071678"/>
              <a:ext cx="5110601" cy="4315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5" name="TextBox 94"/>
            <p:cNvSpPr txBox="1"/>
            <p:nvPr/>
          </p:nvSpPr>
          <p:spPr>
            <a:xfrm>
              <a:off x="1252916" y="6286520"/>
              <a:ext cx="281525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+mj-lt"/>
                </a:rPr>
                <a:t>Lunardi</a:t>
              </a:r>
              <a:r>
                <a:rPr lang="en-US" sz="1400" b="1" dirty="0" smtClean="0">
                  <a:latin typeface="+mj-lt"/>
                </a:rPr>
                <a:t> et al. </a:t>
              </a:r>
              <a:r>
                <a:rPr lang="en-US" sz="1400" b="1" dirty="0" err="1" smtClean="0">
                  <a:latin typeface="+mj-lt"/>
                </a:rPr>
                <a:t>PRC</a:t>
              </a:r>
              <a:r>
                <a:rPr lang="en-US" sz="1400" b="1" dirty="0" smtClean="0">
                  <a:latin typeface="+mj-lt"/>
                </a:rPr>
                <a:t> 76 034303 (2007)</a:t>
              </a: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1347" y="2071678"/>
              <a:ext cx="5143536" cy="4572032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1263191" y="5143512"/>
              <a:ext cx="357190" cy="428628"/>
            </a:xfrm>
            <a:prstGeom prst="ellipse">
              <a:avLst/>
            </a:prstGeom>
            <a:noFill/>
            <a:ln w="38100"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3569755" y="5143512"/>
              <a:ext cx="357190" cy="428628"/>
            </a:xfrm>
            <a:prstGeom prst="ellipse">
              <a:avLst/>
            </a:prstGeom>
            <a:noFill/>
            <a:ln w="38100"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2" name="Straight Arrow Connector 101"/>
          <p:cNvCxnSpPr/>
          <p:nvPr/>
        </p:nvCxnSpPr>
        <p:spPr>
          <a:xfrm rot="5400000" flipH="1" flipV="1">
            <a:off x="4549202" y="3276396"/>
            <a:ext cx="1428760" cy="128588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5126959" y="1214422"/>
            <a:ext cx="2802627" cy="307777"/>
          </a:xfrm>
          <a:prstGeom prst="rect">
            <a:avLst/>
          </a:prstGeom>
          <a:solidFill>
            <a:srgbClr val="C0504D">
              <a:alpha val="40000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- TEST </a:t>
            </a:r>
            <a:r>
              <a:rPr lang="en-US" sz="1400" b="1" dirty="0" smtClean="0">
                <a:latin typeface="+mj-lt"/>
              </a:rPr>
              <a:t>FOR RESIDUAL INTERACTION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2928926" y="6000768"/>
            <a:ext cx="1428760" cy="428628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Straight Arrow Connector 105"/>
          <p:cNvCxnSpPr/>
          <p:nvPr/>
        </p:nvCxnSpPr>
        <p:spPr>
          <a:xfrm rot="5400000" flipH="1" flipV="1">
            <a:off x="755450" y="1119407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149153" y="1512316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28596" y="42860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18427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70424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3535069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39232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006805" y="157161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1274524" y="1017146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006277" y="865985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1829198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1829198" y="106368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623672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623672" y="126815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418147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418147" y="128956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284061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704245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61501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20657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561369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230024" y="1226564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61638" y="785794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704245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54697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4284061" y="13017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4275881" y="65506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349173" y="95295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347319" y="1226564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4214810" y="583622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43355" y="2143116"/>
            <a:ext cx="299537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-decay study of </a:t>
            </a:r>
            <a:r>
              <a:rPr lang="en-US" sz="1400" b="1" baseline="30000" dirty="0" err="1" smtClean="0"/>
              <a:t>67</a:t>
            </a:r>
            <a:r>
              <a:rPr lang="en-US" sz="1400" b="1" dirty="0" err="1" smtClean="0"/>
              <a:t>Fe</a:t>
            </a:r>
            <a:r>
              <a:rPr lang="en-US" sz="1400" b="1" dirty="0" smtClean="0"/>
              <a:t> at </a:t>
            </a:r>
            <a:r>
              <a:rPr lang="en-US" sz="1400" b="1" dirty="0" err="1" smtClean="0"/>
              <a:t>LISOL</a:t>
            </a:r>
            <a:r>
              <a:rPr lang="en-US" sz="1400" b="1" dirty="0" smtClean="0"/>
              <a:t> (2007) </a:t>
            </a:r>
          </a:p>
          <a:p>
            <a:r>
              <a:rPr lang="en-US" sz="1200" b="1" dirty="0" smtClean="0"/>
              <a:t>D. </a:t>
            </a:r>
            <a:r>
              <a:rPr lang="en-US" sz="1200" b="1" dirty="0" err="1" smtClean="0"/>
              <a:t>Pauwels</a:t>
            </a:r>
            <a:r>
              <a:rPr lang="en-US" sz="1200" b="1" dirty="0" smtClean="0"/>
              <a:t> et al., These KU Leuven 2008 </a:t>
            </a:r>
          </a:p>
          <a:p>
            <a:r>
              <a:rPr lang="en-US" sz="1200" b="1" dirty="0" smtClean="0"/>
              <a:t>(to be published) </a:t>
            </a:r>
            <a:r>
              <a:rPr lang="en-US" sz="1200" b="1" dirty="0" smtClean="0">
                <a:solidFill>
                  <a:srgbClr val="FF0000"/>
                </a:solidFill>
              </a:rPr>
              <a:t>[1]</a:t>
            </a:r>
            <a:endParaRPr lang="en-US" sz="1200" b="1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62283"/>
            <a:ext cx="2619695" cy="39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TextBox 57"/>
          <p:cNvSpPr txBox="1"/>
          <p:nvPr/>
        </p:nvSpPr>
        <p:spPr>
          <a:xfrm>
            <a:off x="142844" y="2840258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(3/2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[1]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rot="5400000" flipH="1" flipV="1">
            <a:off x="755450" y="1119407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149153" y="1512316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28596" y="42860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18427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70424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3535069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39232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006805" y="157161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1274524" y="1017146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006277" y="865985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1829198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1829198" y="106368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623672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623672" y="126815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418147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418147" y="128956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284061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704245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61501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20657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561369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230024" y="1226564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61638" y="785794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704245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54697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4284061" y="13017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4275881" y="65506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349173" y="95295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347319" y="1226564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4214810" y="583622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43355" y="2143116"/>
            <a:ext cx="299537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-decay study of </a:t>
            </a:r>
            <a:r>
              <a:rPr lang="en-US" sz="1400" b="1" baseline="30000" dirty="0" err="1" smtClean="0"/>
              <a:t>67</a:t>
            </a:r>
            <a:r>
              <a:rPr lang="en-US" sz="1400" b="1" dirty="0" err="1" smtClean="0"/>
              <a:t>Fe</a:t>
            </a:r>
            <a:r>
              <a:rPr lang="en-US" sz="1400" b="1" dirty="0" smtClean="0"/>
              <a:t> at </a:t>
            </a:r>
            <a:r>
              <a:rPr lang="en-US" sz="1400" b="1" dirty="0" err="1" smtClean="0"/>
              <a:t>LISOL</a:t>
            </a:r>
            <a:r>
              <a:rPr lang="en-US" sz="1400" b="1" dirty="0" smtClean="0"/>
              <a:t> (2007) </a:t>
            </a:r>
          </a:p>
          <a:p>
            <a:r>
              <a:rPr lang="en-US" sz="1200" b="1" dirty="0" smtClean="0"/>
              <a:t>D. </a:t>
            </a:r>
            <a:r>
              <a:rPr lang="en-US" sz="1200" b="1" dirty="0" err="1" smtClean="0"/>
              <a:t>Pauwels</a:t>
            </a:r>
            <a:r>
              <a:rPr lang="en-US" sz="1200" b="1" dirty="0" smtClean="0"/>
              <a:t> et al., These KU Leuven 2008 </a:t>
            </a:r>
          </a:p>
          <a:p>
            <a:r>
              <a:rPr lang="en-US" sz="1200" b="1" dirty="0" smtClean="0"/>
              <a:t>(to be published) </a:t>
            </a:r>
            <a:r>
              <a:rPr lang="en-US" sz="1200" b="1" dirty="0" smtClean="0">
                <a:solidFill>
                  <a:srgbClr val="FF0000"/>
                </a:solidFill>
              </a:rPr>
              <a:t>[1]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29058" y="5857892"/>
            <a:ext cx="42121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In-flight separation and isomeric decay study at </a:t>
            </a:r>
            <a:r>
              <a:rPr lang="en-US" sz="1400" b="1" dirty="0" err="1" smtClean="0">
                <a:latin typeface="+mj-lt"/>
              </a:rPr>
              <a:t>GANIL</a:t>
            </a:r>
            <a:endParaRPr lang="en-US" sz="1400" b="1" dirty="0" smtClean="0">
              <a:latin typeface="+mj-lt"/>
            </a:endParaRPr>
          </a:p>
          <a:p>
            <a:r>
              <a:rPr lang="en-US" sz="1200" b="1" dirty="0" smtClean="0">
                <a:latin typeface="+mj-lt"/>
              </a:rPr>
              <a:t>M. </a:t>
            </a:r>
            <a:r>
              <a:rPr lang="en-US" sz="1200" b="1" dirty="0" err="1" smtClean="0">
                <a:latin typeface="+mj-lt"/>
              </a:rPr>
              <a:t>Sawicka</a:t>
            </a:r>
            <a:r>
              <a:rPr lang="en-US" sz="1200" b="1" dirty="0" smtClean="0">
                <a:latin typeface="+mj-lt"/>
              </a:rPr>
              <a:t> et al. </a:t>
            </a:r>
            <a:r>
              <a:rPr lang="en-US" sz="1200" b="1" dirty="0" err="1" smtClean="0">
                <a:latin typeface="+mj-lt"/>
              </a:rPr>
              <a:t>EPJA</a:t>
            </a:r>
            <a:r>
              <a:rPr lang="en-US" sz="1200" b="1" dirty="0" smtClean="0">
                <a:latin typeface="+mj-lt"/>
              </a:rPr>
              <a:t> 16 51-54 (2003) 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[2]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929066"/>
            <a:ext cx="4786346" cy="18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62283"/>
            <a:ext cx="2619695" cy="39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TextBox 55"/>
          <p:cNvSpPr txBox="1"/>
          <p:nvPr/>
        </p:nvSpPr>
        <p:spPr>
          <a:xfrm>
            <a:off x="7000892" y="4000504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75(21) </a:t>
            </a:r>
            <a:r>
              <a:rPr lang="en-US" sz="14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s [2]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86710" y="5121487"/>
            <a:ext cx="8627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(5/2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+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 [2]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2844" y="2840258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(3/2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[1]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55695" y="5345684"/>
            <a:ext cx="716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latin typeface="+mj-lt"/>
              </a:rPr>
              <a:t>67</a:t>
            </a:r>
            <a:r>
              <a:rPr lang="en-US" b="1" dirty="0" err="1" smtClean="0">
                <a:latin typeface="+mj-lt"/>
              </a:rPr>
              <a:t>Fe</a:t>
            </a:r>
            <a:r>
              <a:rPr lang="en-US" b="1" baseline="-25000" dirty="0" err="1" smtClean="0">
                <a:latin typeface="+mj-lt"/>
              </a:rPr>
              <a:t>41</a:t>
            </a:r>
            <a:endParaRPr lang="en-US" b="1" baseline="-25000" dirty="0">
              <a:latin typeface="+mj-lt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rot="5400000" flipH="1" flipV="1">
            <a:off x="755450" y="1119407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149153" y="1512316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28596" y="42860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18427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70424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3535069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39232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006805" y="157161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1274524" y="1017146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006277" y="865985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1829198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1829198" y="106368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623672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623672" y="126815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418147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418147" y="128956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284061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704245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61501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20657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561369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230024" y="1226564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61638" y="785794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704245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54697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4284061" y="13017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4275881" y="65506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349173" y="95295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347319" y="1226564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4214810" y="583622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43355" y="2143116"/>
            <a:ext cx="299537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-decay study of </a:t>
            </a:r>
            <a:r>
              <a:rPr lang="en-US" sz="1400" b="1" baseline="30000" dirty="0" err="1" smtClean="0"/>
              <a:t>67</a:t>
            </a:r>
            <a:r>
              <a:rPr lang="en-US" sz="1400" b="1" dirty="0" err="1" smtClean="0"/>
              <a:t>Fe</a:t>
            </a:r>
            <a:r>
              <a:rPr lang="en-US" sz="1400" b="1" dirty="0" smtClean="0"/>
              <a:t> at </a:t>
            </a:r>
            <a:r>
              <a:rPr lang="en-US" sz="1400" b="1" dirty="0" err="1" smtClean="0"/>
              <a:t>LISOL</a:t>
            </a:r>
            <a:r>
              <a:rPr lang="en-US" sz="1400" b="1" dirty="0" smtClean="0"/>
              <a:t> (2007) </a:t>
            </a:r>
          </a:p>
          <a:p>
            <a:r>
              <a:rPr lang="en-US" sz="1200" b="1" dirty="0" smtClean="0"/>
              <a:t>D. </a:t>
            </a:r>
            <a:r>
              <a:rPr lang="en-US" sz="1200" b="1" dirty="0" err="1" smtClean="0"/>
              <a:t>Pauwels</a:t>
            </a:r>
            <a:r>
              <a:rPr lang="en-US" sz="1200" b="1" dirty="0" smtClean="0"/>
              <a:t> et al., These KU Leuven 2008 </a:t>
            </a:r>
          </a:p>
          <a:p>
            <a:r>
              <a:rPr lang="en-US" sz="1200" b="1" dirty="0" smtClean="0"/>
              <a:t>(to be published) </a:t>
            </a:r>
            <a:r>
              <a:rPr lang="en-US" sz="1200" b="1" dirty="0" smtClean="0">
                <a:solidFill>
                  <a:srgbClr val="FF0000"/>
                </a:solidFill>
              </a:rPr>
              <a:t>[1]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29058" y="5857892"/>
            <a:ext cx="42121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In-flight separation and isomeric decay study at </a:t>
            </a:r>
            <a:r>
              <a:rPr lang="en-US" sz="1400" b="1" dirty="0" err="1" smtClean="0">
                <a:latin typeface="+mj-lt"/>
              </a:rPr>
              <a:t>GANIL</a:t>
            </a:r>
            <a:endParaRPr lang="en-US" sz="1400" b="1" dirty="0" smtClean="0">
              <a:latin typeface="+mj-lt"/>
            </a:endParaRPr>
          </a:p>
          <a:p>
            <a:r>
              <a:rPr lang="en-US" sz="1200" b="1" dirty="0" smtClean="0">
                <a:latin typeface="+mj-lt"/>
              </a:rPr>
              <a:t>M. </a:t>
            </a:r>
            <a:r>
              <a:rPr lang="en-US" sz="1200" b="1" dirty="0" err="1" smtClean="0">
                <a:latin typeface="+mj-lt"/>
              </a:rPr>
              <a:t>Sawicka</a:t>
            </a:r>
            <a:r>
              <a:rPr lang="en-US" sz="1200" b="1" dirty="0" smtClean="0">
                <a:latin typeface="+mj-lt"/>
              </a:rPr>
              <a:t> et al. </a:t>
            </a:r>
            <a:r>
              <a:rPr lang="en-US" sz="1200" b="1" dirty="0" err="1" smtClean="0">
                <a:latin typeface="+mj-lt"/>
              </a:rPr>
              <a:t>EPJA</a:t>
            </a:r>
            <a:r>
              <a:rPr lang="en-US" sz="1200" b="1" dirty="0" smtClean="0">
                <a:latin typeface="+mj-lt"/>
              </a:rPr>
              <a:t> 16 51-54 (2003) 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[2]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929066"/>
            <a:ext cx="4786346" cy="18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62283"/>
            <a:ext cx="2619695" cy="39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TextBox 55"/>
          <p:cNvSpPr txBox="1"/>
          <p:nvPr/>
        </p:nvSpPr>
        <p:spPr>
          <a:xfrm>
            <a:off x="7000892" y="4000504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75(21) </a:t>
            </a:r>
            <a:r>
              <a:rPr lang="en-US" sz="14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s [2]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86710" y="5121487"/>
            <a:ext cx="8627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(5/2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+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 [2]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2844" y="2840258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(3/2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[1]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7072330" y="3929066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786710" y="3764165"/>
            <a:ext cx="51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? [3]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86446" y="2214554"/>
            <a:ext cx="290707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[3]</a:t>
            </a:r>
            <a:r>
              <a:rPr lang="en-US" sz="1400" b="1" dirty="0" smtClean="0">
                <a:latin typeface="+mj-lt"/>
              </a:rPr>
              <a:t> =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-decay study of </a:t>
            </a:r>
            <a:r>
              <a:rPr lang="en-US" sz="1400" b="1" baseline="30000" dirty="0" err="1" smtClean="0"/>
              <a:t>67</a:t>
            </a:r>
            <a:r>
              <a:rPr lang="en-US" sz="1400" b="1" dirty="0" err="1" smtClean="0"/>
              <a:t>Mn</a:t>
            </a:r>
            <a:r>
              <a:rPr lang="en-US" sz="1400" b="1" dirty="0" smtClean="0"/>
              <a:t> at </a:t>
            </a:r>
            <a:r>
              <a:rPr lang="en-US" sz="1400" b="1" dirty="0" err="1" smtClean="0"/>
              <a:t>GANIL</a:t>
            </a:r>
            <a:endParaRPr lang="en-US" sz="1400" b="1" dirty="0" smtClean="0"/>
          </a:p>
          <a:p>
            <a:r>
              <a:rPr lang="en-US" sz="1200" b="1" dirty="0" err="1" smtClean="0"/>
              <a:t>J.M.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Daugas</a:t>
            </a:r>
            <a:r>
              <a:rPr lang="en-US" sz="1200" b="1" dirty="0" smtClean="0"/>
              <a:t> et al., </a:t>
            </a:r>
            <a:r>
              <a:rPr lang="en-US" sz="1200" b="1" dirty="0" err="1" smtClean="0"/>
              <a:t>AIP</a:t>
            </a:r>
            <a:r>
              <a:rPr lang="en-US" sz="1200" b="1" dirty="0" smtClean="0"/>
              <a:t> Conf Proc 831 p 427</a:t>
            </a:r>
          </a:p>
          <a:p>
            <a:r>
              <a:rPr lang="en-US" sz="1200" b="1" dirty="0" smtClean="0"/>
              <a:t>No spin assignments (!)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155695" y="5345684"/>
            <a:ext cx="716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latin typeface="+mj-lt"/>
              </a:rPr>
              <a:t>67</a:t>
            </a:r>
            <a:r>
              <a:rPr lang="en-US" b="1" dirty="0" err="1" smtClean="0">
                <a:latin typeface="+mj-lt"/>
              </a:rPr>
              <a:t>Fe</a:t>
            </a:r>
            <a:r>
              <a:rPr lang="en-US" b="1" baseline="-25000" dirty="0" err="1" smtClean="0">
                <a:latin typeface="+mj-lt"/>
              </a:rPr>
              <a:t>41</a:t>
            </a:r>
            <a:endParaRPr lang="en-US" b="1" baseline="-25000" dirty="0">
              <a:latin typeface="+mj-lt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rot="5400000" flipH="1" flipV="1">
            <a:off x="755450" y="1119407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149153" y="1512316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28596" y="42860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18427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70424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3535069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39232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006805" y="157161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1274524" y="1017146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006277" y="865985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1829198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1829198" y="106368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623672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623672" y="126815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418147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418147" y="128956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284061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704245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61501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20657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561369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230024" y="1226564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61638" y="785794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704245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54697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4284061" y="13017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4275881" y="65506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349173" y="95295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347319" y="1226564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4214810" y="583622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56" idx="1"/>
            <a:endCxn id="56" idx="3"/>
          </p:cNvCxnSpPr>
          <p:nvPr/>
        </p:nvCxnSpPr>
        <p:spPr>
          <a:xfrm rot="10800000" flipH="1">
            <a:off x="7000891" y="4154393"/>
            <a:ext cx="1125629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929322" y="3357562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86446" y="3059668"/>
            <a:ext cx="77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 err="1" smtClean="0"/>
              <a:t>67</a:t>
            </a:r>
            <a:r>
              <a:rPr lang="en-US" b="1" dirty="0" err="1" smtClean="0"/>
              <a:t>Mn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368224" y="3090357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(5/2</a:t>
            </a:r>
            <a:r>
              <a:rPr lang="en-US" sz="1200" baseline="30000" dirty="0" smtClean="0">
                <a:latin typeface="+mj-lt"/>
              </a:rPr>
              <a:t>-</a:t>
            </a:r>
            <a:r>
              <a:rPr lang="en-US" sz="1200" dirty="0" smtClean="0">
                <a:latin typeface="+mj-lt"/>
              </a:rPr>
              <a:t>)</a:t>
            </a:r>
            <a:endParaRPr lang="en-US" sz="1200" dirty="0">
              <a:latin typeface="+mj-lt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rot="16200000" flipH="1">
            <a:off x="6454833" y="3627663"/>
            <a:ext cx="785818" cy="285752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29388" y="350043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30000" dirty="0" smtClean="0">
                <a:latin typeface="+mj-lt"/>
              </a:rPr>
              <a:t>-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29058" y="5857892"/>
            <a:ext cx="42121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j-lt"/>
              </a:rPr>
              <a:t>In-flight separation and isomeric decay study at </a:t>
            </a:r>
            <a:r>
              <a:rPr lang="en-US" sz="1400" b="1" dirty="0" err="1" smtClean="0">
                <a:latin typeface="+mj-lt"/>
              </a:rPr>
              <a:t>GANIL</a:t>
            </a:r>
            <a:endParaRPr lang="en-US" sz="1400" b="1" dirty="0" smtClean="0">
              <a:latin typeface="+mj-lt"/>
            </a:endParaRPr>
          </a:p>
          <a:p>
            <a:r>
              <a:rPr lang="en-US" sz="1200" b="1" dirty="0" smtClean="0">
                <a:latin typeface="+mj-lt"/>
              </a:rPr>
              <a:t>M. </a:t>
            </a:r>
            <a:r>
              <a:rPr lang="en-US" sz="1200" b="1" dirty="0" err="1" smtClean="0">
                <a:latin typeface="+mj-lt"/>
              </a:rPr>
              <a:t>Sawicka</a:t>
            </a:r>
            <a:r>
              <a:rPr lang="en-US" sz="1200" b="1" dirty="0" smtClean="0">
                <a:latin typeface="+mj-lt"/>
              </a:rPr>
              <a:t> et al. </a:t>
            </a:r>
            <a:r>
              <a:rPr lang="en-US" sz="1200" b="1" dirty="0" err="1" smtClean="0">
                <a:latin typeface="+mj-lt"/>
              </a:rPr>
              <a:t>EPJA</a:t>
            </a:r>
            <a:r>
              <a:rPr lang="en-US" sz="1200" b="1" dirty="0" smtClean="0">
                <a:latin typeface="+mj-lt"/>
              </a:rPr>
              <a:t> 16 51-54 (2003) 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[2]</a:t>
            </a:r>
            <a:endParaRPr lang="en-US" sz="12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929066"/>
            <a:ext cx="4786346" cy="18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62283"/>
            <a:ext cx="2619695" cy="39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TextBox 55"/>
          <p:cNvSpPr txBox="1"/>
          <p:nvPr/>
        </p:nvSpPr>
        <p:spPr>
          <a:xfrm>
            <a:off x="7000892" y="4000504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75(21) </a:t>
            </a:r>
            <a:r>
              <a:rPr lang="en-US" sz="14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s [2]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86710" y="5121487"/>
            <a:ext cx="8627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(5/2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+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 [2]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2844" y="2840258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(3/2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[1]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7072330" y="3929066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786710" y="3764165"/>
            <a:ext cx="51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? [3]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86446" y="2214554"/>
            <a:ext cx="290707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[3]</a:t>
            </a:r>
            <a:r>
              <a:rPr lang="en-US" sz="1400" b="1" dirty="0" smtClean="0">
                <a:latin typeface="+mj-lt"/>
              </a:rPr>
              <a:t> =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-decay study of </a:t>
            </a:r>
            <a:r>
              <a:rPr lang="en-US" sz="1400" b="1" baseline="30000" dirty="0" err="1" smtClean="0"/>
              <a:t>67</a:t>
            </a:r>
            <a:r>
              <a:rPr lang="en-US" sz="1400" b="1" dirty="0" err="1" smtClean="0"/>
              <a:t>Mn</a:t>
            </a:r>
            <a:r>
              <a:rPr lang="en-US" sz="1400" b="1" dirty="0" smtClean="0"/>
              <a:t> at </a:t>
            </a:r>
            <a:r>
              <a:rPr lang="en-US" sz="1400" b="1" dirty="0" err="1" smtClean="0"/>
              <a:t>GANIL</a:t>
            </a:r>
            <a:endParaRPr lang="en-US" sz="1400" b="1" dirty="0" smtClean="0"/>
          </a:p>
          <a:p>
            <a:r>
              <a:rPr lang="en-US" sz="1200" b="1" dirty="0" err="1" smtClean="0"/>
              <a:t>J.M.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Daugas</a:t>
            </a:r>
            <a:r>
              <a:rPr lang="en-US" sz="1200" b="1" dirty="0" smtClean="0"/>
              <a:t> et al., </a:t>
            </a:r>
            <a:r>
              <a:rPr lang="en-US" sz="1200" b="1" dirty="0" err="1" smtClean="0"/>
              <a:t>AIP</a:t>
            </a:r>
            <a:r>
              <a:rPr lang="en-US" sz="1200" b="1" dirty="0" smtClean="0"/>
              <a:t> Conf Proc 831 p 427</a:t>
            </a:r>
          </a:p>
          <a:p>
            <a:r>
              <a:rPr lang="en-US" sz="1200" b="1" dirty="0" smtClean="0"/>
              <a:t>No spin assignments (!)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155695" y="5345684"/>
            <a:ext cx="716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latin typeface="+mj-lt"/>
              </a:rPr>
              <a:t>67</a:t>
            </a:r>
            <a:r>
              <a:rPr lang="en-US" b="1" dirty="0" err="1" smtClean="0">
                <a:latin typeface="+mj-lt"/>
              </a:rPr>
              <a:t>Fe</a:t>
            </a:r>
            <a:r>
              <a:rPr lang="en-US" b="1" baseline="-25000" dirty="0" err="1" smtClean="0">
                <a:latin typeface="+mj-lt"/>
              </a:rPr>
              <a:t>41</a:t>
            </a:r>
            <a:endParaRPr lang="en-US" b="1" baseline="-25000" dirty="0">
              <a:latin typeface="+mj-lt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rot="5400000" flipH="1" flipV="1">
            <a:off x="755450" y="1119407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149153" y="1512316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28596" y="42860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18427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70424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3535069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39232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006805" y="157161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1274524" y="1017146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006277" y="865985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1829198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1829198" y="106368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623672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623672" y="126815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418147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418147" y="128956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284061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704245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61501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20657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561369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230024" y="1226564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61638" y="785794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704245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54697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4284061" y="13017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4275881" y="65506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349173" y="95295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347319" y="1226564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4214810" y="583622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56" idx="1"/>
            <a:endCxn id="56" idx="3"/>
          </p:cNvCxnSpPr>
          <p:nvPr/>
        </p:nvCxnSpPr>
        <p:spPr>
          <a:xfrm rot="10800000" flipH="1">
            <a:off x="7000891" y="4154393"/>
            <a:ext cx="1125629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929322" y="3357562"/>
            <a:ext cx="78581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86446" y="3059668"/>
            <a:ext cx="77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 err="1" smtClean="0"/>
              <a:t>67</a:t>
            </a:r>
            <a:r>
              <a:rPr lang="en-US" b="1" dirty="0" err="1" smtClean="0"/>
              <a:t>Mn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368224" y="3090357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(5/2</a:t>
            </a:r>
            <a:r>
              <a:rPr lang="en-US" sz="1200" baseline="30000" dirty="0" smtClean="0">
                <a:latin typeface="+mj-lt"/>
              </a:rPr>
              <a:t>-</a:t>
            </a:r>
            <a:r>
              <a:rPr lang="en-US" sz="1200" dirty="0" smtClean="0">
                <a:latin typeface="+mj-lt"/>
              </a:rPr>
              <a:t>)</a:t>
            </a:r>
            <a:endParaRPr lang="en-US" sz="1200" dirty="0">
              <a:latin typeface="+mj-lt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rot="16200000" flipH="1">
            <a:off x="6454833" y="3627663"/>
            <a:ext cx="785818" cy="285752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29388" y="350043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30000" dirty="0" smtClean="0">
                <a:latin typeface="+mj-lt"/>
              </a:rPr>
              <a:t>-</a:t>
            </a:r>
            <a:endParaRPr lang="en-US" sz="1600" dirty="0">
              <a:latin typeface="+mj-lt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57158" y="5786454"/>
            <a:ext cx="2500330" cy="2952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0" y="4857760"/>
            <a:ext cx="3854325" cy="738664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[1]</a:t>
            </a:r>
            <a:r>
              <a:rPr lang="en-US" sz="1400" b="1" dirty="0" smtClean="0">
                <a:latin typeface="+mj-lt"/>
              </a:rPr>
              <a:t> = new isomeric state at 492 </a:t>
            </a:r>
            <a:r>
              <a:rPr lang="en-US" sz="1400" b="1" dirty="0" err="1" smtClean="0">
                <a:latin typeface="+mj-lt"/>
              </a:rPr>
              <a:t>keV</a:t>
            </a:r>
            <a:endParaRPr lang="en-US" sz="1400" b="1" dirty="0" smtClean="0">
              <a:latin typeface="+mj-lt"/>
            </a:endParaRPr>
          </a:p>
          <a:p>
            <a:r>
              <a:rPr lang="en-US" sz="1400" b="1" dirty="0" smtClean="0">
                <a:latin typeface="+mj-lt"/>
              </a:rPr>
              <a:t>Discovered with the </a:t>
            </a:r>
            <a:r>
              <a:rPr lang="en-US" sz="1400" b="1" u="sng" dirty="0" smtClean="0">
                <a:latin typeface="+mj-lt"/>
              </a:rPr>
              <a:t>“slow correlation technique”</a:t>
            </a:r>
            <a:endParaRPr lang="en-US" sz="1400" b="1" u="sng" dirty="0" smtClean="0"/>
          </a:p>
          <a:p>
            <a:r>
              <a:rPr lang="en-US" sz="1400" b="1" dirty="0" smtClean="0"/>
              <a:t>D. </a:t>
            </a:r>
            <a:r>
              <a:rPr lang="en-US" sz="1400" b="1" dirty="0" err="1" smtClean="0"/>
              <a:t>Pauwels</a:t>
            </a:r>
            <a:r>
              <a:rPr lang="en-US" sz="1400" b="1" dirty="0" smtClean="0"/>
              <a:t> </a:t>
            </a:r>
            <a:r>
              <a:rPr lang="en-US" sz="1400" b="1" i="1" dirty="0" smtClean="0"/>
              <a:t>et al.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NIMB</a:t>
            </a:r>
            <a:r>
              <a:rPr lang="en-US" sz="1400" b="1" dirty="0" smtClean="0"/>
              <a:t> to be published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3355" y="2143116"/>
            <a:ext cx="299537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/>
              <a:t>-decay study of </a:t>
            </a:r>
            <a:r>
              <a:rPr lang="en-US" sz="1400" b="1" baseline="30000" dirty="0" err="1" smtClean="0"/>
              <a:t>67</a:t>
            </a:r>
            <a:r>
              <a:rPr lang="en-US" sz="1400" b="1" dirty="0" err="1" smtClean="0"/>
              <a:t>Fe</a:t>
            </a:r>
            <a:r>
              <a:rPr lang="en-US" sz="1400" b="1" dirty="0" smtClean="0"/>
              <a:t> at </a:t>
            </a:r>
            <a:r>
              <a:rPr lang="en-US" sz="1400" b="1" dirty="0" err="1" smtClean="0"/>
              <a:t>LISOL</a:t>
            </a:r>
            <a:r>
              <a:rPr lang="en-US" sz="1400" b="1" dirty="0" smtClean="0"/>
              <a:t> (2007) </a:t>
            </a:r>
          </a:p>
          <a:p>
            <a:r>
              <a:rPr lang="en-US" sz="1200" b="1" dirty="0" smtClean="0"/>
              <a:t>D. </a:t>
            </a:r>
            <a:r>
              <a:rPr lang="en-US" sz="1200" b="1" dirty="0" err="1" smtClean="0"/>
              <a:t>Pauwels</a:t>
            </a:r>
            <a:r>
              <a:rPr lang="en-US" sz="1200" b="1" dirty="0" smtClean="0"/>
              <a:t> et al., These KU Leuven 2008 </a:t>
            </a:r>
          </a:p>
          <a:p>
            <a:r>
              <a:rPr lang="en-US" sz="1200" b="1" dirty="0" smtClean="0"/>
              <a:t>(to be published) </a:t>
            </a:r>
            <a:r>
              <a:rPr lang="en-US" sz="1200" b="1" dirty="0" smtClean="0">
                <a:solidFill>
                  <a:srgbClr val="FF0000"/>
                </a:solidFill>
              </a:rPr>
              <a:t>[1]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 t="70874"/>
          <a:stretch>
            <a:fillRect/>
          </a:stretch>
        </p:blipFill>
        <p:spPr bwMode="auto">
          <a:xfrm>
            <a:off x="0" y="4143380"/>
            <a:ext cx="507565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TextBox 57"/>
          <p:cNvSpPr txBox="1"/>
          <p:nvPr/>
        </p:nvSpPr>
        <p:spPr>
          <a:xfrm>
            <a:off x="1071538" y="5265190"/>
            <a:ext cx="5934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(7/2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 rot="5400000" flipH="1" flipV="1">
            <a:off x="755450" y="1119407"/>
            <a:ext cx="121524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149153" y="1512316"/>
            <a:ext cx="4143404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28596" y="42860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918427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270424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3535069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392325" y="158375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006805" y="157161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1274524" y="1017146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006277" y="865985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1829198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1829198" y="106368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2623672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623672" y="126815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3418147" y="1514891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418147" y="128956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284061" y="1512700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704245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561501" y="642918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720657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561369" y="122656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230024" y="1226564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61638" y="785794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704245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554697" y="940812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131" name="Straight Connector 130"/>
          <p:cNvCxnSpPr/>
          <p:nvPr/>
        </p:nvCxnSpPr>
        <p:spPr>
          <a:xfrm>
            <a:off x="4284061" y="130170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4275881" y="65506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349173" y="95295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347319" y="1226564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4214810" y="583622"/>
            <a:ext cx="857256" cy="135732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1214414" y="2857496"/>
            <a:ext cx="298831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Preliminary interpretation, related to </a:t>
            </a:r>
          </a:p>
          <a:p>
            <a:r>
              <a:rPr lang="en-US" sz="1400" b="1" dirty="0" smtClean="0"/>
              <a:t>shape coexistence and deformation</a:t>
            </a:r>
          </a:p>
          <a:p>
            <a:r>
              <a:rPr lang="en-US" sz="1200" b="1" dirty="0" smtClean="0"/>
              <a:t>D. </a:t>
            </a:r>
            <a:r>
              <a:rPr lang="en-US" sz="1200" b="1" dirty="0" err="1" smtClean="0"/>
              <a:t>Pauwels</a:t>
            </a:r>
            <a:r>
              <a:rPr lang="en-US" sz="1200" b="1" dirty="0" smtClean="0"/>
              <a:t> et al., These KU Leuven 2008 </a:t>
            </a:r>
          </a:p>
          <a:p>
            <a:r>
              <a:rPr lang="en-US" sz="1200" b="1" dirty="0" smtClean="0"/>
              <a:t>(to be published) </a:t>
            </a:r>
            <a:r>
              <a:rPr lang="en-US" sz="1200" b="1" dirty="0" smtClean="0">
                <a:solidFill>
                  <a:srgbClr val="FF0000"/>
                </a:solidFill>
              </a:rPr>
              <a:t>[1]</a:t>
            </a:r>
            <a:endParaRPr lang="en-US" sz="12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214554"/>
            <a:ext cx="3381705" cy="424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Freeform 54"/>
          <p:cNvSpPr/>
          <p:nvPr/>
        </p:nvSpPr>
        <p:spPr>
          <a:xfrm>
            <a:off x="6827108" y="4380470"/>
            <a:ext cx="1248033" cy="716692"/>
          </a:xfrm>
          <a:custGeom>
            <a:avLst/>
            <a:gdLst>
              <a:gd name="connsiteX0" fmla="*/ 0 w 1248033"/>
              <a:gd name="connsiteY0" fmla="*/ 716692 h 716692"/>
              <a:gd name="connsiteX1" fmla="*/ 481914 w 1248033"/>
              <a:gd name="connsiteY1" fmla="*/ 481914 h 716692"/>
              <a:gd name="connsiteX2" fmla="*/ 877330 w 1248033"/>
              <a:gd name="connsiteY2" fmla="*/ 253314 h 716692"/>
              <a:gd name="connsiteX3" fmla="*/ 1248033 w 1248033"/>
              <a:gd name="connsiteY3" fmla="*/ 0 h 716692"/>
              <a:gd name="connsiteX4" fmla="*/ 1248033 w 1248033"/>
              <a:gd name="connsiteY4" fmla="*/ 0 h 71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8033" h="716692">
                <a:moveTo>
                  <a:pt x="0" y="716692"/>
                </a:moveTo>
                <a:cubicBezTo>
                  <a:pt x="167846" y="637918"/>
                  <a:pt x="335692" y="559144"/>
                  <a:pt x="481914" y="481914"/>
                </a:cubicBezTo>
                <a:cubicBezTo>
                  <a:pt x="628136" y="404684"/>
                  <a:pt x="749643" y="333633"/>
                  <a:pt x="877330" y="253314"/>
                </a:cubicBezTo>
                <a:cubicBezTo>
                  <a:pt x="1005017" y="172995"/>
                  <a:pt x="1248033" y="0"/>
                  <a:pt x="1248033" y="0"/>
                </a:cubicBezTo>
                <a:lnTo>
                  <a:pt x="1248033" y="0"/>
                </a:ln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5529649" y="4997278"/>
            <a:ext cx="1285102" cy="112241"/>
          </a:xfrm>
          <a:custGeom>
            <a:avLst/>
            <a:gdLst>
              <a:gd name="connsiteX0" fmla="*/ 1285102 w 1285102"/>
              <a:gd name="connsiteY0" fmla="*/ 112241 h 112241"/>
              <a:gd name="connsiteX1" fmla="*/ 1118286 w 1285102"/>
              <a:gd name="connsiteY1" fmla="*/ 62814 h 112241"/>
              <a:gd name="connsiteX2" fmla="*/ 858794 w 1285102"/>
              <a:gd name="connsiteY2" fmla="*/ 19565 h 112241"/>
              <a:gd name="connsiteX3" fmla="*/ 679621 w 1285102"/>
              <a:gd name="connsiteY3" fmla="*/ 1030 h 112241"/>
              <a:gd name="connsiteX4" fmla="*/ 432486 w 1285102"/>
              <a:gd name="connsiteY4" fmla="*/ 13387 h 112241"/>
              <a:gd name="connsiteX5" fmla="*/ 265670 w 1285102"/>
              <a:gd name="connsiteY5" fmla="*/ 25744 h 112241"/>
              <a:gd name="connsiteX6" fmla="*/ 98854 w 1285102"/>
              <a:gd name="connsiteY6" fmla="*/ 44279 h 112241"/>
              <a:gd name="connsiteX7" fmla="*/ 0 w 1285102"/>
              <a:gd name="connsiteY7" fmla="*/ 56636 h 112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5102" h="112241">
                <a:moveTo>
                  <a:pt x="1285102" y="112241"/>
                </a:moveTo>
                <a:cubicBezTo>
                  <a:pt x="1237219" y="95250"/>
                  <a:pt x="1189337" y="78260"/>
                  <a:pt x="1118286" y="62814"/>
                </a:cubicBezTo>
                <a:cubicBezTo>
                  <a:pt x="1047235" y="47368"/>
                  <a:pt x="931905" y="29862"/>
                  <a:pt x="858794" y="19565"/>
                </a:cubicBezTo>
                <a:cubicBezTo>
                  <a:pt x="785683" y="9268"/>
                  <a:pt x="750672" y="2060"/>
                  <a:pt x="679621" y="1030"/>
                </a:cubicBezTo>
                <a:cubicBezTo>
                  <a:pt x="608570" y="0"/>
                  <a:pt x="501478" y="9268"/>
                  <a:pt x="432486" y="13387"/>
                </a:cubicBezTo>
                <a:cubicBezTo>
                  <a:pt x="363494" y="17506"/>
                  <a:pt x="321275" y="20595"/>
                  <a:pt x="265670" y="25744"/>
                </a:cubicBezTo>
                <a:cubicBezTo>
                  <a:pt x="210065" y="30893"/>
                  <a:pt x="98854" y="44279"/>
                  <a:pt x="98854" y="44279"/>
                </a:cubicBezTo>
                <a:lnTo>
                  <a:pt x="0" y="56636"/>
                </a:ln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6802395" y="4331043"/>
            <a:ext cx="1266567" cy="673443"/>
          </a:xfrm>
          <a:custGeom>
            <a:avLst/>
            <a:gdLst>
              <a:gd name="connsiteX0" fmla="*/ 0 w 1266567"/>
              <a:gd name="connsiteY0" fmla="*/ 0 h 673443"/>
              <a:gd name="connsiteX1" fmla="*/ 160637 w 1266567"/>
              <a:gd name="connsiteY1" fmla="*/ 80319 h 673443"/>
              <a:gd name="connsiteX2" fmla="*/ 352167 w 1266567"/>
              <a:gd name="connsiteY2" fmla="*/ 234779 h 673443"/>
              <a:gd name="connsiteX3" fmla="*/ 605481 w 1266567"/>
              <a:gd name="connsiteY3" fmla="*/ 401595 h 673443"/>
              <a:gd name="connsiteX4" fmla="*/ 871151 w 1266567"/>
              <a:gd name="connsiteY4" fmla="*/ 531341 h 673443"/>
              <a:gd name="connsiteX5" fmla="*/ 1130643 w 1266567"/>
              <a:gd name="connsiteY5" fmla="*/ 636373 h 673443"/>
              <a:gd name="connsiteX6" fmla="*/ 1266567 w 1266567"/>
              <a:gd name="connsiteY6" fmla="*/ 673443 h 67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6567" h="673443">
                <a:moveTo>
                  <a:pt x="0" y="0"/>
                </a:moveTo>
                <a:cubicBezTo>
                  <a:pt x="50971" y="20594"/>
                  <a:pt x="101943" y="41189"/>
                  <a:pt x="160637" y="80319"/>
                </a:cubicBezTo>
                <a:cubicBezTo>
                  <a:pt x="219332" y="119449"/>
                  <a:pt x="278026" y="181233"/>
                  <a:pt x="352167" y="234779"/>
                </a:cubicBezTo>
                <a:cubicBezTo>
                  <a:pt x="426308" y="288325"/>
                  <a:pt x="518984" y="352168"/>
                  <a:pt x="605481" y="401595"/>
                </a:cubicBezTo>
                <a:cubicBezTo>
                  <a:pt x="691978" y="451022"/>
                  <a:pt x="783624" y="492211"/>
                  <a:pt x="871151" y="531341"/>
                </a:cubicBezTo>
                <a:cubicBezTo>
                  <a:pt x="958678" y="570471"/>
                  <a:pt x="1064740" y="612689"/>
                  <a:pt x="1130643" y="636373"/>
                </a:cubicBezTo>
                <a:cubicBezTo>
                  <a:pt x="1196546" y="660057"/>
                  <a:pt x="1231556" y="666750"/>
                  <a:pt x="1266567" y="673443"/>
                </a:cubicBezTo>
              </a:path>
            </a:pathLst>
          </a:custGeom>
          <a:ln w="19050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8001024" y="4214818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1200" b="1" dirty="0" smtClean="0">
                <a:solidFill>
                  <a:srgbClr val="C00000"/>
                </a:solidFill>
              </a:rPr>
              <a:t> 7/2[303]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001024" y="4857760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4F81BD"/>
                </a:solidFill>
                <a:latin typeface="Symbol" pitchFamily="18" charset="2"/>
              </a:rPr>
              <a:t>p</a:t>
            </a:r>
            <a:r>
              <a:rPr lang="en-US" sz="1200" b="1" dirty="0" smtClean="0">
                <a:solidFill>
                  <a:srgbClr val="4F81BD"/>
                </a:solidFill>
              </a:rPr>
              <a:t> 1/2[321]</a:t>
            </a:r>
            <a:endParaRPr lang="en-US" sz="1200" b="1" dirty="0">
              <a:solidFill>
                <a:srgbClr val="4F81BD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5008" y="4714884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1200" b="1" dirty="0" smtClean="0">
                <a:solidFill>
                  <a:srgbClr val="C00000"/>
                </a:solidFill>
              </a:rPr>
              <a:t> 1/2[301]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71538" y="4407934"/>
            <a:ext cx="5934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(1/2</a:t>
            </a:r>
            <a:r>
              <a:rPr lang="en-US" sz="1400" b="1" baseline="30000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)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 rot="5400000">
            <a:off x="2857488" y="5143512"/>
            <a:ext cx="85725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353050" y="4929198"/>
            <a:ext cx="4331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M3</a:t>
            </a:r>
            <a:endParaRPr lang="en-US" sz="1400" b="1" dirty="0" smtClean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traight Connector 106"/>
          <p:cNvCxnSpPr/>
          <p:nvPr/>
        </p:nvCxnSpPr>
        <p:spPr>
          <a:xfrm>
            <a:off x="1714480" y="3210636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14480" y="1357298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02602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02602" y="2212740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290725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290725" y="2299937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078847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078847" y="2405950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866970" y="3216512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866970" y="2282498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655092" y="3216512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655092" y="2230179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43215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43215" y="1833665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714480" y="2247619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502602" y="262669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3290725" y="266157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078847" y="266157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4866970" y="2610817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655092" y="2699390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443215" y="2793744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rot="5400000" flipH="1" flipV="1">
            <a:off x="107125" y="2178835"/>
            <a:ext cx="250033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142976" y="3214686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1285852" y="2571744"/>
            <a:ext cx="142876" cy="1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285852" y="1928802"/>
            <a:ext cx="142876" cy="1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1000100" y="235743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000100" y="171448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357158" y="91652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428728" y="100010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2</a:t>
            </a:r>
            <a:r>
              <a:rPr lang="en-US" baseline="30000" dirty="0" smtClean="0">
                <a:solidFill>
                  <a:schemeClr val="accent1"/>
                </a:solidFill>
              </a:rPr>
              <a:t>+ </a:t>
            </a:r>
            <a:r>
              <a:rPr lang="en-US" b="1" dirty="0" smtClean="0">
                <a:solidFill>
                  <a:schemeClr val="accent1"/>
                </a:solidFill>
              </a:rPr>
              <a:t>Ni (Z=28)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1428728" y="1857364"/>
            <a:ext cx="1341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2</a:t>
            </a:r>
            <a:r>
              <a:rPr lang="en-US" baseline="30000" dirty="0" smtClean="0">
                <a:solidFill>
                  <a:schemeClr val="accent2"/>
                </a:solidFill>
              </a:rPr>
              <a:t>+ </a:t>
            </a:r>
            <a:r>
              <a:rPr lang="en-US" b="1" dirty="0" smtClean="0">
                <a:solidFill>
                  <a:schemeClr val="accent2"/>
                </a:solidFill>
              </a:rPr>
              <a:t>Fe (Z=26)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57356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643174" y="32861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428992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14810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34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00628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786446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38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600726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28612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63" name="TextBox 162"/>
          <p:cNvSpPr txBox="1"/>
          <p:nvPr/>
        </p:nvSpPr>
        <p:spPr>
          <a:xfrm>
            <a:off x="6500826" y="1532575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1"/>
                </a:solidFill>
              </a:rPr>
              <a:t>68</a:t>
            </a:r>
            <a:r>
              <a:rPr lang="en-US" b="1" dirty="0" err="1" smtClean="0">
                <a:solidFill>
                  <a:schemeClr val="accent1"/>
                </a:solidFill>
              </a:rPr>
              <a:t>Ni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6500826" y="2488164"/>
            <a:ext cx="61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2"/>
                </a:solidFill>
              </a:rPr>
              <a:t>66</a:t>
            </a:r>
            <a:r>
              <a:rPr lang="en-US" b="1" dirty="0" err="1" smtClean="0">
                <a:solidFill>
                  <a:schemeClr val="accent2"/>
                </a:solidFill>
              </a:rPr>
              <a:t>Fe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6074106" y="2428868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6895502" y="2518236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152975" y="5039037"/>
            <a:ext cx="2899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(*)</a:t>
            </a:r>
            <a:r>
              <a:rPr lang="en-US" sz="1200" b="1" dirty="0" smtClean="0"/>
              <a:t> 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dirty="0" smtClean="0"/>
              <a:t>-decay study </a:t>
            </a:r>
            <a:r>
              <a:rPr lang="en-US" sz="1200" b="1" baseline="30000" dirty="0" err="1" smtClean="0"/>
              <a:t>64,66</a:t>
            </a:r>
            <a:r>
              <a:rPr lang="en-US" sz="1200" b="1" dirty="0" err="1" smtClean="0"/>
              <a:t>Mn</a:t>
            </a:r>
            <a:r>
              <a:rPr lang="en-US" sz="1200" b="1" dirty="0" smtClean="0"/>
              <a:t> at </a:t>
            </a:r>
            <a:r>
              <a:rPr lang="en-US" sz="1200" b="1" dirty="0" err="1" smtClean="0"/>
              <a:t>ISOLDE</a:t>
            </a:r>
            <a:r>
              <a:rPr lang="en-US" sz="1200" b="1" dirty="0" smtClean="0"/>
              <a:t> (1998)</a:t>
            </a:r>
          </a:p>
          <a:p>
            <a:r>
              <a:rPr lang="en-US" sz="1200" b="1" dirty="0" err="1" smtClean="0"/>
              <a:t>Hannawald</a:t>
            </a:r>
            <a:r>
              <a:rPr lang="en-US" sz="1200" b="1" dirty="0" smtClean="0"/>
              <a:t> et al. </a:t>
            </a:r>
            <a:r>
              <a:rPr lang="en-US" sz="1200" b="1" dirty="0" err="1" smtClean="0"/>
              <a:t>PRL</a:t>
            </a:r>
            <a:r>
              <a:rPr lang="en-US" sz="1200" b="1" dirty="0" smtClean="0"/>
              <a:t> 82 1391 (1999)</a:t>
            </a:r>
            <a:endParaRPr lang="en-US" sz="1200" b="1" dirty="0"/>
          </a:p>
        </p:txBody>
      </p:sp>
      <p:cxnSp>
        <p:nvCxnSpPr>
          <p:cNvPr id="185" name="Straight Connector 184"/>
          <p:cNvCxnSpPr/>
          <p:nvPr/>
        </p:nvCxnSpPr>
        <p:spPr>
          <a:xfrm>
            <a:off x="7264893" y="2827402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7322504" y="2521822"/>
            <a:ext cx="61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2"/>
                </a:solidFill>
              </a:rPr>
              <a:t>68</a:t>
            </a:r>
            <a:r>
              <a:rPr lang="en-US" b="1" dirty="0" err="1" smtClean="0">
                <a:solidFill>
                  <a:schemeClr val="accent2"/>
                </a:solidFill>
              </a:rPr>
              <a:t>Fe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7717180" y="2551894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88" name="TextBox 187"/>
          <p:cNvSpPr txBox="1"/>
          <p:nvPr/>
        </p:nvSpPr>
        <p:spPr>
          <a:xfrm>
            <a:off x="142844" y="4633563"/>
            <a:ext cx="3189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(**)</a:t>
            </a:r>
            <a:r>
              <a:rPr lang="en-US" sz="1200" b="1" dirty="0" smtClean="0"/>
              <a:t> 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dirty="0" smtClean="0"/>
              <a:t>-decay study </a:t>
            </a:r>
            <a:r>
              <a:rPr lang="en-US" sz="1200" b="1" baseline="30000" dirty="0" err="1" smtClean="0"/>
              <a:t>68</a:t>
            </a:r>
            <a:r>
              <a:rPr lang="en-US" sz="1200" b="1" dirty="0" err="1" smtClean="0"/>
              <a:t>Mn</a:t>
            </a:r>
            <a:r>
              <a:rPr lang="en-US" sz="1200" b="1" dirty="0" smtClean="0"/>
              <a:t> at </a:t>
            </a:r>
            <a:r>
              <a:rPr lang="en-US" sz="1200" b="1" dirty="0" err="1" smtClean="0"/>
              <a:t>GANIL</a:t>
            </a:r>
            <a:r>
              <a:rPr lang="en-US" sz="1200" b="1" dirty="0" smtClean="0"/>
              <a:t> (2006)</a:t>
            </a:r>
          </a:p>
          <a:p>
            <a:r>
              <a:rPr lang="en-US" sz="1200" b="1" dirty="0" err="1" smtClean="0"/>
              <a:t>J.M.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Daugas</a:t>
            </a:r>
            <a:r>
              <a:rPr lang="en-US" sz="1200" b="1" dirty="0"/>
              <a:t> </a:t>
            </a:r>
            <a:r>
              <a:rPr lang="en-US" sz="1200" b="1" dirty="0" smtClean="0"/>
              <a:t>et al., </a:t>
            </a:r>
            <a:r>
              <a:rPr lang="en-US" sz="1200" b="1" dirty="0" err="1" smtClean="0"/>
              <a:t>AIP</a:t>
            </a:r>
            <a:r>
              <a:rPr lang="en-US" sz="1200" b="1" dirty="0" smtClean="0"/>
              <a:t> Conf Proc 831 p 427-429</a:t>
            </a:r>
            <a:endParaRPr lang="en-US" sz="1200" b="1" dirty="0"/>
          </a:p>
        </p:txBody>
      </p:sp>
      <p:cxnSp>
        <p:nvCxnSpPr>
          <p:cNvPr id="189" name="Straight Connector 188"/>
          <p:cNvCxnSpPr/>
          <p:nvPr/>
        </p:nvCxnSpPr>
        <p:spPr>
          <a:xfrm>
            <a:off x="7300471" y="3214686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7286644" y="238281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5000628" y="785794"/>
            <a:ext cx="334264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and Ni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of 2</a:t>
            </a:r>
            <a:r>
              <a:rPr lang="en-US" b="1" baseline="30000" dirty="0" smtClean="0">
                <a:solidFill>
                  <a:srgbClr val="4F81BD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states</a:t>
            </a:r>
          </a:p>
        </p:txBody>
      </p:sp>
      <p:pic>
        <p:nvPicPr>
          <p:cNvPr id="192" name="Picture 191" descr="Chart.jpg"/>
          <p:cNvPicPr>
            <a:picLocks noChangeAspect="1"/>
          </p:cNvPicPr>
          <p:nvPr/>
        </p:nvPicPr>
        <p:blipFill>
          <a:blip r:embed="rId2" cstate="print"/>
          <a:srcRect l="8593" t="59584" r="32031" b="6339"/>
          <a:stretch>
            <a:fillRect/>
          </a:stretch>
        </p:blipFill>
        <p:spPr>
          <a:xfrm>
            <a:off x="3500430" y="4000504"/>
            <a:ext cx="5429288" cy="2286016"/>
          </a:xfrm>
          <a:prstGeom prst="rect">
            <a:avLst/>
          </a:prstGeom>
        </p:spPr>
      </p:pic>
      <p:sp>
        <p:nvSpPr>
          <p:cNvPr id="193" name="Rectangle 192"/>
          <p:cNvSpPr/>
          <p:nvPr/>
        </p:nvSpPr>
        <p:spPr>
          <a:xfrm>
            <a:off x="3500430" y="4000504"/>
            <a:ext cx="4500594" cy="500066"/>
          </a:xfrm>
          <a:prstGeom prst="rect">
            <a:avLst/>
          </a:prstGeom>
          <a:noFill/>
          <a:ln w="38100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2"/>
          <p:cNvSpPr>
            <a:spLocks noChangeArrowheads="1"/>
          </p:cNvSpPr>
          <p:nvPr/>
        </p:nvSpPr>
        <p:spPr bwMode="auto">
          <a:xfrm>
            <a:off x="2928926" y="4071942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Z=28</a:t>
            </a:r>
            <a:endParaRPr lang="en-GB" sz="1600" b="1" dirty="0"/>
          </a:p>
        </p:txBody>
      </p:sp>
      <p:sp>
        <p:nvSpPr>
          <p:cNvPr id="195" name="Rectangle 12"/>
          <p:cNvSpPr>
            <a:spLocks noChangeArrowheads="1"/>
          </p:cNvSpPr>
          <p:nvPr/>
        </p:nvSpPr>
        <p:spPr bwMode="auto">
          <a:xfrm>
            <a:off x="3071802" y="5000636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26</a:t>
            </a:r>
            <a:endParaRPr lang="en-GB" sz="1600" b="1" dirty="0"/>
          </a:p>
        </p:txBody>
      </p:sp>
      <p:sp>
        <p:nvSpPr>
          <p:cNvPr id="196" name="Rectangle 12"/>
          <p:cNvSpPr>
            <a:spLocks noChangeArrowheads="1"/>
          </p:cNvSpPr>
          <p:nvPr/>
        </p:nvSpPr>
        <p:spPr bwMode="auto">
          <a:xfrm>
            <a:off x="6572264" y="630515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40</a:t>
            </a:r>
            <a:endParaRPr lang="en-GB" sz="1600" b="1" dirty="0"/>
          </a:p>
        </p:txBody>
      </p:sp>
      <p:sp>
        <p:nvSpPr>
          <p:cNvPr id="197" name="Rectangle 12"/>
          <p:cNvSpPr>
            <a:spLocks noChangeArrowheads="1"/>
          </p:cNvSpPr>
          <p:nvPr/>
        </p:nvSpPr>
        <p:spPr bwMode="auto">
          <a:xfrm>
            <a:off x="4357686" y="630515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35</a:t>
            </a:r>
            <a:endParaRPr lang="en-GB" sz="1600" b="1" dirty="0"/>
          </a:p>
        </p:txBody>
      </p:sp>
      <p:sp>
        <p:nvSpPr>
          <p:cNvPr id="198" name="Rectangle 12"/>
          <p:cNvSpPr>
            <a:spLocks noChangeArrowheads="1"/>
          </p:cNvSpPr>
          <p:nvPr/>
        </p:nvSpPr>
        <p:spPr bwMode="auto">
          <a:xfrm>
            <a:off x="7929586" y="630515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43</a:t>
            </a:r>
            <a:endParaRPr lang="en-GB" sz="1600" b="1" dirty="0"/>
          </a:p>
        </p:txBody>
      </p:sp>
      <p:sp>
        <p:nvSpPr>
          <p:cNvPr id="199" name="Rectangle 12"/>
          <p:cNvSpPr>
            <a:spLocks noChangeArrowheads="1"/>
          </p:cNvSpPr>
          <p:nvPr/>
        </p:nvSpPr>
        <p:spPr bwMode="auto">
          <a:xfrm>
            <a:off x="3071802" y="5876528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24</a:t>
            </a:r>
            <a:endParaRPr lang="en-GB" sz="1600" b="1" dirty="0"/>
          </a:p>
        </p:txBody>
      </p:sp>
      <p:cxnSp>
        <p:nvCxnSpPr>
          <p:cNvPr id="200" name="Straight Connector 199"/>
          <p:cNvCxnSpPr/>
          <p:nvPr/>
        </p:nvCxnSpPr>
        <p:spPr>
          <a:xfrm rot="16200000" flipH="1">
            <a:off x="5514996" y="5129210"/>
            <a:ext cx="2286016" cy="286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rot="16200000" flipH="1">
            <a:off x="5948481" y="5124352"/>
            <a:ext cx="2286016" cy="383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ectangle 201"/>
          <p:cNvSpPr/>
          <p:nvPr/>
        </p:nvSpPr>
        <p:spPr>
          <a:xfrm>
            <a:off x="3500430" y="4889006"/>
            <a:ext cx="4500594" cy="5000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3" name="Straight Arrow Connector 202"/>
          <p:cNvCxnSpPr/>
          <p:nvPr/>
        </p:nvCxnSpPr>
        <p:spPr>
          <a:xfrm rot="16200000" flipV="1">
            <a:off x="6929454" y="5143512"/>
            <a:ext cx="428628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rot="10800000">
            <a:off x="2786050" y="4714884"/>
            <a:ext cx="285752" cy="153889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 rot="16200000" flipV="1">
            <a:off x="7786710" y="5143512"/>
            <a:ext cx="428628" cy="42862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rot="10800000">
            <a:off x="2571736" y="5286388"/>
            <a:ext cx="285752" cy="1538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7" name="Straight Arrow Connector 206"/>
          <p:cNvCxnSpPr/>
          <p:nvPr/>
        </p:nvCxnSpPr>
        <p:spPr>
          <a:xfrm rot="16200000" flipV="1">
            <a:off x="6000760" y="5143513"/>
            <a:ext cx="428628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0" y="0"/>
            <a:ext cx="2393732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1. General Physics Motivation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traight Connector 106"/>
          <p:cNvCxnSpPr/>
          <p:nvPr/>
        </p:nvCxnSpPr>
        <p:spPr>
          <a:xfrm>
            <a:off x="1714480" y="3210636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14480" y="1357298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02602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02602" y="2212740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290725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290725" y="2299937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078847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078847" y="2405950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866970" y="3216512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866970" y="2282498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655092" y="3216512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655092" y="2230179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43215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43215" y="1833665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714480" y="2247619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502602" y="262669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3290725" y="266157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078847" y="266157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4866970" y="2610817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655092" y="2699390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443215" y="2793744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rot="5400000" flipH="1" flipV="1">
            <a:off x="107125" y="2178835"/>
            <a:ext cx="250033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142976" y="3214686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1285852" y="2571744"/>
            <a:ext cx="142876" cy="1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285852" y="1928802"/>
            <a:ext cx="142876" cy="1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1000100" y="235743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000100" y="171448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357158" y="91652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428728" y="100010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2</a:t>
            </a:r>
            <a:r>
              <a:rPr lang="en-US" baseline="30000" dirty="0" smtClean="0">
                <a:solidFill>
                  <a:schemeClr val="accent1"/>
                </a:solidFill>
              </a:rPr>
              <a:t>+ </a:t>
            </a:r>
            <a:r>
              <a:rPr lang="en-US" b="1" dirty="0" smtClean="0">
                <a:solidFill>
                  <a:schemeClr val="accent1"/>
                </a:solidFill>
              </a:rPr>
              <a:t>Ni (Z=28)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1428728" y="1857364"/>
            <a:ext cx="1341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2</a:t>
            </a:r>
            <a:r>
              <a:rPr lang="en-US" baseline="30000" dirty="0" smtClean="0">
                <a:solidFill>
                  <a:schemeClr val="accent2"/>
                </a:solidFill>
              </a:rPr>
              <a:t>+ </a:t>
            </a:r>
            <a:r>
              <a:rPr lang="en-US" b="1" dirty="0" smtClean="0">
                <a:solidFill>
                  <a:schemeClr val="accent2"/>
                </a:solidFill>
              </a:rPr>
              <a:t>Fe (Z=26)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57356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643174" y="32861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428992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14810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34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00628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786446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38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600726" y="328612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28612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63" name="TextBox 162"/>
          <p:cNvSpPr txBox="1"/>
          <p:nvPr/>
        </p:nvSpPr>
        <p:spPr>
          <a:xfrm>
            <a:off x="6500826" y="1532575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1"/>
                </a:solidFill>
              </a:rPr>
              <a:t>68</a:t>
            </a:r>
            <a:r>
              <a:rPr lang="en-US" b="1" dirty="0" err="1" smtClean="0">
                <a:solidFill>
                  <a:schemeClr val="accent1"/>
                </a:solidFill>
              </a:rPr>
              <a:t>Ni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6500826" y="2488164"/>
            <a:ext cx="61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2"/>
                </a:solidFill>
              </a:rPr>
              <a:t>66</a:t>
            </a:r>
            <a:r>
              <a:rPr lang="en-US" b="1" dirty="0" err="1" smtClean="0">
                <a:solidFill>
                  <a:schemeClr val="accent2"/>
                </a:solidFill>
              </a:rPr>
              <a:t>Fe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6074106" y="2428868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6895502" y="2518236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152975" y="5039037"/>
            <a:ext cx="2899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(*)</a:t>
            </a:r>
            <a:r>
              <a:rPr lang="en-US" sz="1200" b="1" dirty="0" smtClean="0"/>
              <a:t> 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dirty="0" smtClean="0"/>
              <a:t>-decay study </a:t>
            </a:r>
            <a:r>
              <a:rPr lang="en-US" sz="1200" b="1" baseline="30000" dirty="0" err="1" smtClean="0"/>
              <a:t>64,66</a:t>
            </a:r>
            <a:r>
              <a:rPr lang="en-US" sz="1200" b="1" dirty="0" err="1" smtClean="0"/>
              <a:t>Mn</a:t>
            </a:r>
            <a:r>
              <a:rPr lang="en-US" sz="1200" b="1" dirty="0" smtClean="0"/>
              <a:t> at </a:t>
            </a:r>
            <a:r>
              <a:rPr lang="en-US" sz="1200" b="1" dirty="0" err="1" smtClean="0"/>
              <a:t>ISOLDE</a:t>
            </a:r>
            <a:r>
              <a:rPr lang="en-US" sz="1200" b="1" dirty="0" smtClean="0"/>
              <a:t> (1998)</a:t>
            </a:r>
          </a:p>
          <a:p>
            <a:r>
              <a:rPr lang="en-US" sz="1200" b="1" dirty="0" err="1" smtClean="0"/>
              <a:t>Hannawald</a:t>
            </a:r>
            <a:r>
              <a:rPr lang="en-US" sz="1200" b="1" dirty="0" smtClean="0"/>
              <a:t> et al. </a:t>
            </a:r>
            <a:r>
              <a:rPr lang="en-US" sz="1200" b="1" dirty="0" err="1" smtClean="0"/>
              <a:t>PRL</a:t>
            </a:r>
            <a:r>
              <a:rPr lang="en-US" sz="1200" b="1" dirty="0" smtClean="0"/>
              <a:t> 82 1391 (1999)</a:t>
            </a:r>
            <a:endParaRPr lang="en-US" sz="1200" b="1" dirty="0"/>
          </a:p>
        </p:txBody>
      </p:sp>
      <p:cxnSp>
        <p:nvCxnSpPr>
          <p:cNvPr id="185" name="Straight Connector 184"/>
          <p:cNvCxnSpPr/>
          <p:nvPr/>
        </p:nvCxnSpPr>
        <p:spPr>
          <a:xfrm>
            <a:off x="7264893" y="2827402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7322504" y="2521822"/>
            <a:ext cx="61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2"/>
                </a:solidFill>
              </a:rPr>
              <a:t>68</a:t>
            </a:r>
            <a:r>
              <a:rPr lang="en-US" b="1" dirty="0" err="1" smtClean="0">
                <a:solidFill>
                  <a:schemeClr val="accent2"/>
                </a:solidFill>
              </a:rPr>
              <a:t>Fe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7717180" y="2551894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88" name="TextBox 187"/>
          <p:cNvSpPr txBox="1"/>
          <p:nvPr/>
        </p:nvSpPr>
        <p:spPr>
          <a:xfrm>
            <a:off x="142844" y="4633563"/>
            <a:ext cx="31892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(**)</a:t>
            </a:r>
            <a:r>
              <a:rPr lang="en-US" sz="1200" b="1" dirty="0" smtClean="0"/>
              <a:t> 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dirty="0" smtClean="0"/>
              <a:t>-decay study </a:t>
            </a:r>
            <a:r>
              <a:rPr lang="en-US" sz="1200" b="1" baseline="30000" dirty="0" err="1" smtClean="0"/>
              <a:t>68</a:t>
            </a:r>
            <a:r>
              <a:rPr lang="en-US" sz="1200" b="1" dirty="0" err="1" smtClean="0"/>
              <a:t>Mn</a:t>
            </a:r>
            <a:r>
              <a:rPr lang="en-US" sz="1200" b="1" dirty="0" smtClean="0"/>
              <a:t> at </a:t>
            </a:r>
            <a:r>
              <a:rPr lang="en-US" sz="1200" b="1" dirty="0" err="1" smtClean="0"/>
              <a:t>GANIL</a:t>
            </a:r>
            <a:r>
              <a:rPr lang="en-US" sz="1200" b="1" dirty="0" smtClean="0"/>
              <a:t> (2006)</a:t>
            </a:r>
          </a:p>
          <a:p>
            <a:r>
              <a:rPr lang="en-US" sz="1200" b="1" dirty="0" err="1" smtClean="0"/>
              <a:t>J.M.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Daugas</a:t>
            </a:r>
            <a:r>
              <a:rPr lang="en-US" sz="1200" b="1" dirty="0"/>
              <a:t> </a:t>
            </a:r>
            <a:r>
              <a:rPr lang="en-US" sz="1200" b="1" dirty="0" smtClean="0"/>
              <a:t>et al., </a:t>
            </a:r>
            <a:r>
              <a:rPr lang="en-US" sz="1200" b="1" dirty="0" err="1" smtClean="0"/>
              <a:t>AIP</a:t>
            </a:r>
            <a:r>
              <a:rPr lang="en-US" sz="1200" b="1" dirty="0" smtClean="0"/>
              <a:t> Conf Proc 831 p 427-429</a:t>
            </a:r>
            <a:endParaRPr lang="en-US" sz="1200" b="1" dirty="0"/>
          </a:p>
        </p:txBody>
      </p:sp>
      <p:cxnSp>
        <p:nvCxnSpPr>
          <p:cNvPr id="189" name="Straight Connector 188"/>
          <p:cNvCxnSpPr/>
          <p:nvPr/>
        </p:nvCxnSpPr>
        <p:spPr>
          <a:xfrm>
            <a:off x="7300471" y="3214686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7286644" y="238281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5000628" y="785794"/>
            <a:ext cx="334264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and Ni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of 2</a:t>
            </a:r>
            <a:r>
              <a:rPr lang="en-US" b="1" baseline="30000" dirty="0" smtClean="0">
                <a:solidFill>
                  <a:srgbClr val="4F81BD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states</a:t>
            </a:r>
          </a:p>
        </p:txBody>
      </p:sp>
      <p:pic>
        <p:nvPicPr>
          <p:cNvPr id="192" name="Picture 191" descr="Chart.jpg"/>
          <p:cNvPicPr>
            <a:picLocks noChangeAspect="1"/>
          </p:cNvPicPr>
          <p:nvPr/>
        </p:nvPicPr>
        <p:blipFill>
          <a:blip r:embed="rId2" cstate="print"/>
          <a:srcRect l="8593" t="59584" r="32031" b="6339"/>
          <a:stretch>
            <a:fillRect/>
          </a:stretch>
        </p:blipFill>
        <p:spPr>
          <a:xfrm>
            <a:off x="3500430" y="4000504"/>
            <a:ext cx="5429288" cy="2286016"/>
          </a:xfrm>
          <a:prstGeom prst="rect">
            <a:avLst/>
          </a:prstGeom>
        </p:spPr>
      </p:pic>
      <p:sp>
        <p:nvSpPr>
          <p:cNvPr id="193" name="Rectangle 192"/>
          <p:cNvSpPr/>
          <p:nvPr/>
        </p:nvSpPr>
        <p:spPr>
          <a:xfrm>
            <a:off x="3500430" y="4000504"/>
            <a:ext cx="4500594" cy="500066"/>
          </a:xfrm>
          <a:prstGeom prst="rect">
            <a:avLst/>
          </a:prstGeom>
          <a:noFill/>
          <a:ln w="38100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2"/>
          <p:cNvSpPr>
            <a:spLocks noChangeArrowheads="1"/>
          </p:cNvSpPr>
          <p:nvPr/>
        </p:nvSpPr>
        <p:spPr bwMode="auto">
          <a:xfrm>
            <a:off x="2928926" y="4071942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Z=28</a:t>
            </a:r>
            <a:endParaRPr lang="en-GB" sz="1600" b="1" dirty="0"/>
          </a:p>
        </p:txBody>
      </p:sp>
      <p:sp>
        <p:nvSpPr>
          <p:cNvPr id="195" name="Rectangle 12"/>
          <p:cNvSpPr>
            <a:spLocks noChangeArrowheads="1"/>
          </p:cNvSpPr>
          <p:nvPr/>
        </p:nvSpPr>
        <p:spPr bwMode="auto">
          <a:xfrm>
            <a:off x="3071802" y="5000636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26</a:t>
            </a:r>
            <a:endParaRPr lang="en-GB" sz="1600" b="1" dirty="0"/>
          </a:p>
        </p:txBody>
      </p:sp>
      <p:sp>
        <p:nvSpPr>
          <p:cNvPr id="196" name="Rectangle 12"/>
          <p:cNvSpPr>
            <a:spLocks noChangeArrowheads="1"/>
          </p:cNvSpPr>
          <p:nvPr/>
        </p:nvSpPr>
        <p:spPr bwMode="auto">
          <a:xfrm>
            <a:off x="6572264" y="630515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40</a:t>
            </a:r>
            <a:endParaRPr lang="en-GB" sz="1600" b="1" dirty="0"/>
          </a:p>
        </p:txBody>
      </p:sp>
      <p:sp>
        <p:nvSpPr>
          <p:cNvPr id="197" name="Rectangle 12"/>
          <p:cNvSpPr>
            <a:spLocks noChangeArrowheads="1"/>
          </p:cNvSpPr>
          <p:nvPr/>
        </p:nvSpPr>
        <p:spPr bwMode="auto">
          <a:xfrm>
            <a:off x="4357686" y="630515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35</a:t>
            </a:r>
            <a:endParaRPr lang="en-GB" sz="1600" b="1" dirty="0"/>
          </a:p>
        </p:txBody>
      </p:sp>
      <p:sp>
        <p:nvSpPr>
          <p:cNvPr id="198" name="Rectangle 12"/>
          <p:cNvSpPr>
            <a:spLocks noChangeArrowheads="1"/>
          </p:cNvSpPr>
          <p:nvPr/>
        </p:nvSpPr>
        <p:spPr bwMode="auto">
          <a:xfrm>
            <a:off x="7929586" y="6305156"/>
            <a:ext cx="64294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43</a:t>
            </a:r>
            <a:endParaRPr lang="en-GB" sz="1600" b="1" dirty="0"/>
          </a:p>
        </p:txBody>
      </p:sp>
      <p:sp>
        <p:nvSpPr>
          <p:cNvPr id="199" name="Rectangle 12"/>
          <p:cNvSpPr>
            <a:spLocks noChangeArrowheads="1"/>
          </p:cNvSpPr>
          <p:nvPr/>
        </p:nvSpPr>
        <p:spPr bwMode="auto">
          <a:xfrm>
            <a:off x="3071802" y="5876528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24</a:t>
            </a:r>
            <a:endParaRPr lang="en-GB" sz="1600" b="1" dirty="0"/>
          </a:p>
        </p:txBody>
      </p:sp>
      <p:cxnSp>
        <p:nvCxnSpPr>
          <p:cNvPr id="200" name="Straight Connector 199"/>
          <p:cNvCxnSpPr/>
          <p:nvPr/>
        </p:nvCxnSpPr>
        <p:spPr>
          <a:xfrm rot="16200000" flipH="1">
            <a:off x="5514996" y="5129210"/>
            <a:ext cx="2286016" cy="286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 rot="16200000" flipH="1">
            <a:off x="5948481" y="5124352"/>
            <a:ext cx="2286016" cy="383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 rot="16200000" flipV="1">
            <a:off x="6929454" y="5143512"/>
            <a:ext cx="428628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rot="10800000">
            <a:off x="2786050" y="4714884"/>
            <a:ext cx="285752" cy="153889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 rot="16200000" flipV="1">
            <a:off x="7786710" y="5143512"/>
            <a:ext cx="428628" cy="42862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rot="10800000">
            <a:off x="2571736" y="5286388"/>
            <a:ext cx="285752" cy="1538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7" name="Straight Arrow Connector 206"/>
          <p:cNvCxnSpPr/>
          <p:nvPr/>
        </p:nvCxnSpPr>
        <p:spPr>
          <a:xfrm rot="16200000" flipV="1">
            <a:off x="6000760" y="5143513"/>
            <a:ext cx="428628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5500694" y="2357430"/>
            <a:ext cx="2786082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500694" y="4786322"/>
            <a:ext cx="2786082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3857620" y="3500438"/>
            <a:ext cx="5088316" cy="830997"/>
          </a:xfrm>
          <a:prstGeom prst="rect">
            <a:avLst/>
          </a:prstGeom>
          <a:solidFill>
            <a:srgbClr val="FFFFFF">
              <a:alpha val="80000"/>
            </a:srgbClr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ONSET TO DEFORMATION IN NEUTRON RICH Fe ISOTOPES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(N&gt;36)</a:t>
            </a:r>
          </a:p>
          <a:p>
            <a:pPr algn="ctr"/>
            <a:r>
              <a:rPr lang="en-US" sz="1600" b="1" dirty="0" err="1" smtClean="0">
                <a:solidFill>
                  <a:srgbClr val="FF0000"/>
                </a:solidFill>
              </a:rPr>
              <a:t>Hannawald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et al. </a:t>
            </a:r>
            <a:r>
              <a:rPr lang="en-US" sz="1600" b="1" dirty="0" err="1" smtClean="0">
                <a:solidFill>
                  <a:srgbClr val="FF0000"/>
                </a:solidFill>
              </a:rPr>
              <a:t>PRL</a:t>
            </a:r>
            <a:r>
              <a:rPr lang="en-US" sz="1600" b="1" dirty="0" smtClean="0">
                <a:solidFill>
                  <a:srgbClr val="FF0000"/>
                </a:solidFill>
              </a:rPr>
              <a:t> 82 1391 (1999)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0" y="0"/>
            <a:ext cx="2393732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1. General Physics Motivation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70612" y="2000240"/>
            <a:ext cx="271543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14414" y="3143248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596" y="57148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643042" y="91652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8581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724536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5288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24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7206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8863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74360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1311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928662" y="1858711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339785" y="2648078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339785" y="1644599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28662" y="2335295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348586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42156" y="314144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42156" y="121082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36630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36630" y="189097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331105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331105" y="235206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125581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25581" y="269461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20055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920055" y="289908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14530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714530" y="292049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80444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339785" y="213795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339785" y="1153245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28662" y="857232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00628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857884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643042" y="284535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2445404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23122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017040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85775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526407" y="2857496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86385" y="1571612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272203" y="205953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58021" y="241672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072066" y="702214"/>
            <a:ext cx="28841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 </a:t>
            </a:r>
            <a:r>
              <a:rPr lang="en-US" b="1" dirty="0" err="1" smtClean="0">
                <a:solidFill>
                  <a:srgbClr val="C00000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states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000628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851080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6580444" y="293263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72264" y="228599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645556" y="258388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643702" y="2857496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4163" y="3500438"/>
            <a:ext cx="3510772" cy="29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" name="TextBox 94"/>
          <p:cNvSpPr txBox="1"/>
          <p:nvPr/>
        </p:nvSpPr>
        <p:spPr>
          <a:xfrm>
            <a:off x="1807662" y="6395860"/>
            <a:ext cx="1933966" cy="2114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97" name="Rectangle 96"/>
          <p:cNvSpPr/>
          <p:nvPr/>
        </p:nvSpPr>
        <p:spPr>
          <a:xfrm>
            <a:off x="1071538" y="3500438"/>
            <a:ext cx="3533397" cy="314079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000232" y="5286388"/>
            <a:ext cx="714380" cy="294450"/>
          </a:xfrm>
          <a:prstGeom prst="ellipse">
            <a:avLst/>
          </a:prstGeom>
          <a:noFill/>
          <a:ln w="3810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Arrow Connector 101"/>
          <p:cNvCxnSpPr/>
          <p:nvPr/>
        </p:nvCxnSpPr>
        <p:spPr>
          <a:xfrm rot="5400000" flipH="1" flipV="1">
            <a:off x="4549202" y="3276396"/>
            <a:ext cx="1428760" cy="128588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5304034" y="1071546"/>
            <a:ext cx="2411238" cy="1200329"/>
          </a:xfrm>
          <a:prstGeom prst="rect">
            <a:avLst/>
          </a:prstGeom>
          <a:solidFill>
            <a:srgbClr val="C0504D">
              <a:alpha val="40000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 </a:t>
            </a:r>
            <a:r>
              <a:rPr lang="en-US" b="1" dirty="0" smtClean="0"/>
              <a:t>Isomers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	shape</a:t>
            </a:r>
          </a:p>
          <a:p>
            <a:r>
              <a:rPr lang="en-US" dirty="0" smtClean="0"/>
              <a:t>	seniority</a:t>
            </a:r>
          </a:p>
          <a:p>
            <a:r>
              <a:rPr lang="en-US" dirty="0" smtClean="0"/>
              <a:t>	single particle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0" y="0"/>
            <a:ext cx="2393732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1. General Physics Motivation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786446" y="4000504"/>
            <a:ext cx="2587503" cy="20313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+ </a:t>
            </a:r>
            <a:r>
              <a:rPr lang="en-US" sz="1400" b="1" dirty="0" err="1" smtClean="0"/>
              <a:t>MSU</a:t>
            </a:r>
            <a:r>
              <a:rPr lang="en-US" sz="1400" b="1" dirty="0" smtClean="0"/>
              <a:t> mass measurements : </a:t>
            </a:r>
          </a:p>
          <a:p>
            <a:r>
              <a:rPr lang="en-US" sz="1400" b="1" dirty="0" smtClean="0"/>
              <a:t>isomer around 400 </a:t>
            </a:r>
            <a:r>
              <a:rPr lang="en-US" sz="1400" b="1" dirty="0" err="1" smtClean="0"/>
              <a:t>keV</a:t>
            </a:r>
            <a:r>
              <a:rPr lang="en-US" sz="1400" b="1" dirty="0" smtClean="0"/>
              <a:t> </a:t>
            </a:r>
          </a:p>
          <a:p>
            <a:r>
              <a:rPr lang="en-US" sz="1400" b="1" dirty="0" smtClean="0"/>
              <a:t>Block </a:t>
            </a:r>
            <a:r>
              <a:rPr lang="en-US" sz="1400" b="1" i="1" dirty="0" smtClean="0"/>
              <a:t>et al.</a:t>
            </a:r>
            <a:r>
              <a:rPr lang="en-US" sz="1400" b="1" dirty="0" smtClean="0"/>
              <a:t> (</a:t>
            </a:r>
            <a:r>
              <a:rPr lang="en-US" sz="1400" b="1" dirty="0" err="1" smtClean="0"/>
              <a:t>MSU</a:t>
            </a:r>
            <a:r>
              <a:rPr lang="en-US" sz="1400" b="1" dirty="0" smtClean="0"/>
              <a:t>)</a:t>
            </a:r>
          </a:p>
          <a:p>
            <a:endParaRPr lang="en-US" sz="1400" b="1" dirty="0" smtClean="0">
              <a:latin typeface="+mj-lt"/>
            </a:endParaRPr>
          </a:p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LISOL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 </a:t>
            </a:r>
            <a:r>
              <a:rPr lang="en-US" sz="1400" b="1" baseline="30000" dirty="0" err="1" smtClean="0">
                <a:latin typeface="+mj-lt"/>
              </a:rPr>
              <a:t>65</a:t>
            </a:r>
            <a:r>
              <a:rPr lang="en-US" sz="1400" b="1" dirty="0" err="1" smtClean="0">
                <a:latin typeface="+mj-lt"/>
              </a:rPr>
              <a:t>Fe</a:t>
            </a:r>
            <a:r>
              <a:rPr lang="en-US" sz="1400" b="1" dirty="0" smtClean="0">
                <a:latin typeface="+mj-lt"/>
              </a:rPr>
              <a:t> </a:t>
            </a:r>
          </a:p>
          <a:p>
            <a:r>
              <a:rPr lang="en-US" sz="1400" b="1" dirty="0" smtClean="0">
                <a:latin typeface="+mj-lt"/>
              </a:rPr>
              <a:t>Indication for </a:t>
            </a:r>
            <a:r>
              <a:rPr lang="en-US" sz="1400" b="1" dirty="0" smtClean="0">
                <a:latin typeface="Symbol" pitchFamily="18" charset="2"/>
              </a:rPr>
              <a:t>b</a:t>
            </a:r>
            <a:r>
              <a:rPr lang="en-US" sz="1400" b="1" dirty="0" smtClean="0">
                <a:latin typeface="+mj-lt"/>
              </a:rPr>
              <a:t>-decaying isomer</a:t>
            </a:r>
          </a:p>
          <a:p>
            <a:r>
              <a:rPr lang="en-US" sz="1400" b="1" dirty="0" smtClean="0">
                <a:latin typeface="+mj-lt"/>
              </a:rPr>
              <a:t>D. </a:t>
            </a:r>
            <a:r>
              <a:rPr lang="en-US" sz="1400" b="1" dirty="0" err="1" smtClean="0">
                <a:latin typeface="+mj-lt"/>
              </a:rPr>
              <a:t>Pauwels</a:t>
            </a:r>
            <a:r>
              <a:rPr lang="en-US" sz="1400" b="1" dirty="0" smtClean="0">
                <a:latin typeface="+mj-lt"/>
              </a:rPr>
              <a:t> </a:t>
            </a:r>
            <a:r>
              <a:rPr lang="en-US" sz="1400" b="1" i="1" dirty="0" smtClean="0">
                <a:latin typeface="+mj-lt"/>
              </a:rPr>
              <a:t>et al.</a:t>
            </a:r>
            <a:r>
              <a:rPr lang="en-US" sz="1400" b="1" dirty="0" smtClean="0">
                <a:latin typeface="+mj-lt"/>
              </a:rPr>
              <a:t> (KU Leuven)</a:t>
            </a:r>
          </a:p>
          <a:p>
            <a:endParaRPr lang="en-US" sz="1400" b="1" dirty="0" smtClean="0">
              <a:latin typeface="+mj-lt"/>
            </a:endParaRPr>
          </a:p>
          <a:p>
            <a:r>
              <a:rPr lang="en-US" sz="1400" b="1" dirty="0" smtClean="0">
                <a:latin typeface="+mj-lt"/>
              </a:rPr>
              <a:t>+ </a:t>
            </a:r>
            <a:r>
              <a:rPr lang="en-US" sz="1400" b="1" dirty="0" err="1" smtClean="0">
                <a:latin typeface="+mj-lt"/>
              </a:rPr>
              <a:t>GANIL</a:t>
            </a:r>
            <a:r>
              <a:rPr lang="en-US" sz="1400" b="1" dirty="0" smtClean="0">
                <a:latin typeface="+mj-lt"/>
              </a:rPr>
              <a:t> : 397 </a:t>
            </a:r>
            <a:r>
              <a:rPr lang="en-US" sz="1400" b="1" dirty="0" err="1" smtClean="0">
                <a:latin typeface="+mj-lt"/>
              </a:rPr>
              <a:t>keV</a:t>
            </a:r>
            <a:r>
              <a:rPr lang="en-US" sz="1400" b="1" dirty="0" smtClean="0">
                <a:latin typeface="+mj-lt"/>
              </a:rPr>
              <a:t> 420(13) 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-143702" y="2071678"/>
            <a:ext cx="300119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142976" y="3357562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357158" y="78579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2000232" y="330405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</a:t>
            </a:r>
          </a:p>
          <a:p>
            <a:r>
              <a:rPr lang="en-US" dirty="0" smtClean="0"/>
              <a:t>24</a:t>
            </a:r>
            <a:endParaRPr lang="en-US" dirty="0"/>
          </a:p>
        </p:txBody>
      </p:sp>
      <p:cxnSp>
        <p:nvCxnSpPr>
          <p:cNvPr id="149" name="Straight Connector 148"/>
          <p:cNvCxnSpPr/>
          <p:nvPr/>
        </p:nvCxnSpPr>
        <p:spPr>
          <a:xfrm>
            <a:off x="1258744" y="178373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85786" y="235743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571612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77" name="Straight Connector 176"/>
          <p:cNvCxnSpPr/>
          <p:nvPr/>
        </p:nvCxnSpPr>
        <p:spPr>
          <a:xfrm>
            <a:off x="1268347" y="2551621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6" name="Group 3"/>
          <p:cNvGrpSpPr>
            <a:grpSpLocks/>
          </p:cNvGrpSpPr>
          <p:nvPr/>
        </p:nvGrpSpPr>
        <p:grpSpPr bwMode="auto">
          <a:xfrm>
            <a:off x="5865817" y="4383112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117999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769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83713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118124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362599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308749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645174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870349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244999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556149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537349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953149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848249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129237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73712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616599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260" name="Group 27"/>
          <p:cNvGrpSpPr>
            <a:grpSpLocks/>
          </p:cNvGrpSpPr>
          <p:nvPr/>
        </p:nvGrpSpPr>
        <p:grpSpPr bwMode="auto">
          <a:xfrm>
            <a:off x="7389817" y="4394224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870349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205307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527574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84824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769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80037"/>
            <a:ext cx="47029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562749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308749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537349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904282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928794" y="2285992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01" name="TextBox 300"/>
          <p:cNvSpPr txBox="1"/>
          <p:nvPr/>
        </p:nvSpPr>
        <p:spPr>
          <a:xfrm>
            <a:off x="3010288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</a:t>
            </a:r>
          </a:p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302" name="TextBox 301"/>
          <p:cNvSpPr txBox="1"/>
          <p:nvPr/>
        </p:nvSpPr>
        <p:spPr>
          <a:xfrm>
            <a:off x="4010420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</a:t>
            </a:r>
          </a:p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303" name="TextBox 302"/>
          <p:cNvSpPr txBox="1"/>
          <p:nvPr/>
        </p:nvSpPr>
        <p:spPr>
          <a:xfrm>
            <a:off x="4929190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Zn</a:t>
            </a:r>
          </a:p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4" name="TextBox 303"/>
          <p:cNvSpPr txBox="1"/>
          <p:nvPr/>
        </p:nvSpPr>
        <p:spPr>
          <a:xfrm>
            <a:off x="5857884" y="3289513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</a:t>
            </a:r>
            <a:endParaRPr lang="en-US" dirty="0" smtClean="0"/>
          </a:p>
          <a:p>
            <a:r>
              <a:rPr lang="en-US" dirty="0" smtClean="0"/>
              <a:t>32</a:t>
            </a:r>
            <a:endParaRPr lang="en-US" dirty="0"/>
          </a:p>
        </p:txBody>
      </p:sp>
      <p:sp>
        <p:nvSpPr>
          <p:cNvPr id="305" name="TextBox 304"/>
          <p:cNvSpPr txBox="1"/>
          <p:nvPr/>
        </p:nvSpPr>
        <p:spPr>
          <a:xfrm>
            <a:off x="6786578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</a:t>
            </a:r>
          </a:p>
          <a:p>
            <a:r>
              <a:rPr lang="en-US" dirty="0" smtClean="0"/>
              <a:t>34</a:t>
            </a:r>
            <a:endParaRPr lang="en-US" dirty="0"/>
          </a:p>
        </p:txBody>
      </p:sp>
      <p:sp>
        <p:nvSpPr>
          <p:cNvPr id="307" name="TextBox 306"/>
          <p:cNvSpPr txBox="1"/>
          <p:nvPr/>
        </p:nvSpPr>
        <p:spPr>
          <a:xfrm>
            <a:off x="2786050" y="178592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08" name="TextBox 307"/>
          <p:cNvSpPr txBox="1"/>
          <p:nvPr/>
        </p:nvSpPr>
        <p:spPr>
          <a:xfrm>
            <a:off x="3857620" y="107154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09" name="TextBox 308"/>
          <p:cNvSpPr txBox="1"/>
          <p:nvPr/>
        </p:nvSpPr>
        <p:spPr>
          <a:xfrm>
            <a:off x="4857752" y="142873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10" name="TextBox 309"/>
          <p:cNvSpPr txBox="1"/>
          <p:nvPr/>
        </p:nvSpPr>
        <p:spPr>
          <a:xfrm>
            <a:off x="5786446" y="1928802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11" name="TextBox 310"/>
          <p:cNvSpPr txBox="1"/>
          <p:nvPr/>
        </p:nvSpPr>
        <p:spPr>
          <a:xfrm>
            <a:off x="6715140" y="214311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grpSp>
        <p:nvGrpSpPr>
          <p:cNvPr id="319" name="Group 318"/>
          <p:cNvGrpSpPr>
            <a:grpSpLocks noChangeAspect="1"/>
          </p:cNvGrpSpPr>
          <p:nvPr/>
        </p:nvGrpSpPr>
        <p:grpSpPr>
          <a:xfrm>
            <a:off x="1785918" y="1428736"/>
            <a:ext cx="6563545" cy="1950969"/>
            <a:chOff x="1785918" y="2857496"/>
            <a:chExt cx="1756841" cy="522209"/>
          </a:xfrm>
        </p:grpSpPr>
        <p:cxnSp>
          <p:nvCxnSpPr>
            <p:cNvPr id="107" name="Straight Connector 106"/>
            <p:cNvCxnSpPr/>
            <p:nvPr/>
          </p:nvCxnSpPr>
          <p:spPr>
            <a:xfrm>
              <a:off x="2315227" y="3374858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2315227" y="2857496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2055003" y="3375444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2055003" y="3039761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1785918" y="3379119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>
              <a:off x="1785918" y="3174427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>
              <a:off x="2578748" y="3374192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>
              <a:off x="2578748" y="2952301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>
              <a:off x="2827835" y="3374192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>
              <a:off x="2827835" y="3076704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3076922" y="3374192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>
              <a:off x="3076922" y="3143246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2313301" y="2965033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2584801" y="3105400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2831203" y="3190034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3084867" y="3234741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3327258" y="3186023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>
              <a:off x="3341510" y="3373606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0" name="TextBox 319"/>
          <p:cNvSpPr txBox="1"/>
          <p:nvPr/>
        </p:nvSpPr>
        <p:spPr>
          <a:xfrm>
            <a:off x="1643042" y="92867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N=35</a:t>
            </a:r>
            <a:endParaRPr lang="en-US" b="1" dirty="0"/>
          </a:p>
        </p:txBody>
      </p:sp>
      <p:sp>
        <p:nvSpPr>
          <p:cNvPr id="321" name="TextBox 320"/>
          <p:cNvSpPr txBox="1"/>
          <p:nvPr/>
        </p:nvSpPr>
        <p:spPr>
          <a:xfrm>
            <a:off x="1643042" y="1345156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N=37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3440919" y="1928802"/>
            <a:ext cx="55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4F81BD"/>
                </a:solidFill>
              </a:rPr>
              <a:t>61</a:t>
            </a:r>
            <a:r>
              <a:rPr lang="en-US" dirty="0" err="1" smtClean="0">
                <a:solidFill>
                  <a:srgbClr val="4F81BD"/>
                </a:solidFill>
              </a:rPr>
              <a:t>Fe</a:t>
            </a:r>
            <a:endParaRPr lang="en-US" dirty="0" smtClean="0">
              <a:solidFill>
                <a:srgbClr val="4F81BD"/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3428992" y="2631040"/>
            <a:ext cx="55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 smtClean="0">
              <a:solidFill>
                <a:srgbClr val="C00000"/>
              </a:solidFill>
            </a:endParaRPr>
          </a:p>
        </p:txBody>
      </p:sp>
      <p:cxnSp>
        <p:nvCxnSpPr>
          <p:cNvPr id="324" name="Straight Connector 323"/>
          <p:cNvCxnSpPr/>
          <p:nvPr/>
        </p:nvCxnSpPr>
        <p:spPr>
          <a:xfrm>
            <a:off x="2786050" y="2857496"/>
            <a:ext cx="751865" cy="2189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2922122" y="250030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5000628" y="785794"/>
            <a:ext cx="35015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+mj-lt"/>
              </a:rPr>
              <a:t>N=35/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37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4F81BD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states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796634" y="328612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Kr</a:t>
            </a:r>
          </a:p>
          <a:p>
            <a:r>
              <a:rPr lang="en-US" dirty="0" smtClean="0"/>
              <a:t>36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0" y="0"/>
            <a:ext cx="2393732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1. General Physics Motivation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70612" y="2000240"/>
            <a:ext cx="271543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14414" y="3143248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596" y="57148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643042" y="91652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8581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724536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5288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24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7206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8863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74360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1311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928662" y="1858711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339785" y="2648078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339785" y="1644599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28662" y="2335295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348586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42156" y="314144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42156" y="121082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36630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36630" y="189097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331105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331105" y="235206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125581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25581" y="269461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20055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920055" y="289908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14530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714530" y="292049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80444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339785" y="213795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339785" y="1153245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28662" y="857232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00628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857884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11650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046537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76567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0466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291137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237287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573712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7988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173537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4846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465887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881687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77678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0577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022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54513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22762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79888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133845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456112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13362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08575"/>
            <a:ext cx="75883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491287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3" name="Text Box 40"/>
          <p:cNvSpPr txBox="1">
            <a:spLocks noChangeArrowheads="1"/>
          </p:cNvSpPr>
          <p:nvPr/>
        </p:nvSpPr>
        <p:spPr bwMode="auto">
          <a:xfrm>
            <a:off x="7580317" y="4865687"/>
            <a:ext cx="37411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237287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465887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832820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643042" y="284535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2445404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23122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017040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85775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526407" y="2857496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86385" y="1571612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272203" y="205953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58021" y="241672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072066" y="702214"/>
            <a:ext cx="28841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 </a:t>
            </a:r>
            <a:r>
              <a:rPr lang="en-US" b="1" dirty="0" err="1" smtClean="0">
                <a:solidFill>
                  <a:srgbClr val="C00000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states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000628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851080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6580444" y="293263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72264" y="228599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645556" y="258388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643702" y="2857496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4163" y="3500438"/>
            <a:ext cx="3510772" cy="29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" name="TextBox 94"/>
          <p:cNvSpPr txBox="1"/>
          <p:nvPr/>
        </p:nvSpPr>
        <p:spPr>
          <a:xfrm>
            <a:off x="1807662" y="6395860"/>
            <a:ext cx="1933966" cy="2114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97" name="Rectangle 96"/>
          <p:cNvSpPr/>
          <p:nvPr/>
        </p:nvSpPr>
        <p:spPr>
          <a:xfrm>
            <a:off x="1071538" y="3500438"/>
            <a:ext cx="3533397" cy="314079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Arrow Connector 101"/>
          <p:cNvCxnSpPr/>
          <p:nvPr/>
        </p:nvCxnSpPr>
        <p:spPr>
          <a:xfrm rot="5400000" flipH="1" flipV="1">
            <a:off x="4549202" y="3276396"/>
            <a:ext cx="1428760" cy="128588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126959" y="1214422"/>
            <a:ext cx="3372205" cy="523220"/>
          </a:xfrm>
          <a:prstGeom prst="rect">
            <a:avLst/>
          </a:prstGeom>
          <a:solidFill>
            <a:srgbClr val="C0504D">
              <a:alpha val="40000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1400" b="1" dirty="0" smtClean="0">
                <a:latin typeface="+mj-lt"/>
              </a:rPr>
              <a:t> TEST </a:t>
            </a:r>
            <a:r>
              <a:rPr lang="en-US" sz="1400" b="1" dirty="0" smtClean="0">
                <a:latin typeface="+mj-lt"/>
              </a:rPr>
              <a:t>FOR RESIDUAL </a:t>
            </a:r>
            <a:r>
              <a:rPr lang="en-US" sz="1400" b="1" dirty="0" smtClean="0">
                <a:latin typeface="+mj-lt"/>
              </a:rPr>
              <a:t>INTERACTION</a:t>
            </a:r>
          </a:p>
          <a:p>
            <a:pPr>
              <a:buFontTx/>
              <a:buChar char="-"/>
            </a:pP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smtClean="0">
                <a:latin typeface="+mj-lt"/>
              </a:rPr>
              <a:t>DEFORMATION and SHAPE CO-EXISTENCE</a:t>
            </a:r>
            <a:endParaRPr lang="en-US" sz="1400" b="1" dirty="0" smtClean="0">
              <a:latin typeface="+mj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714876" y="1714488"/>
            <a:ext cx="433137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(Z=24) Cr isotopes : Freeman </a:t>
            </a:r>
            <a:r>
              <a:rPr lang="en-US" sz="1400" i="1" dirty="0" smtClean="0">
                <a:latin typeface="+mj-lt"/>
              </a:rPr>
              <a:t>et al.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PRC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b="1" dirty="0" smtClean="0">
                <a:latin typeface="+mj-lt"/>
              </a:rPr>
              <a:t>69</a:t>
            </a:r>
            <a:r>
              <a:rPr lang="en-US" sz="1400" dirty="0" smtClean="0">
                <a:latin typeface="+mj-lt"/>
              </a:rPr>
              <a:t> 064301 (2004)</a:t>
            </a:r>
            <a:endParaRPr lang="en-US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>
            <a:off x="571472" y="4071942"/>
            <a:ext cx="3214710" cy="2571744"/>
          </a:xfrm>
          <a:prstGeom prst="rect">
            <a:avLst/>
          </a:prstGeom>
          <a:solidFill>
            <a:srgbClr val="DBEEF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357290" y="428604"/>
            <a:ext cx="2643206" cy="2928958"/>
          </a:xfrm>
          <a:prstGeom prst="rect">
            <a:avLst/>
          </a:prstGeom>
          <a:solidFill>
            <a:srgbClr val="DBEEF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Arrow Connector 138"/>
          <p:cNvCxnSpPr/>
          <p:nvPr/>
        </p:nvCxnSpPr>
        <p:spPr>
          <a:xfrm rot="5400000" flipH="1" flipV="1">
            <a:off x="-143702" y="2071678"/>
            <a:ext cx="300119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142976" y="3357562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357158" y="785794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2000232" y="330405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</a:t>
            </a:r>
          </a:p>
          <a:p>
            <a:r>
              <a:rPr lang="en-US" dirty="0" smtClean="0"/>
              <a:t>24</a:t>
            </a:r>
            <a:endParaRPr lang="en-US" dirty="0"/>
          </a:p>
        </p:txBody>
      </p:sp>
      <p:cxnSp>
        <p:nvCxnSpPr>
          <p:cNvPr id="149" name="Straight Connector 148"/>
          <p:cNvCxnSpPr/>
          <p:nvPr/>
        </p:nvCxnSpPr>
        <p:spPr>
          <a:xfrm>
            <a:off x="1258744" y="178373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785786" y="235743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571612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cxnSp>
        <p:nvCxnSpPr>
          <p:cNvPr id="177" name="Straight Connector 176"/>
          <p:cNvCxnSpPr/>
          <p:nvPr/>
        </p:nvCxnSpPr>
        <p:spPr>
          <a:xfrm>
            <a:off x="1268347" y="2551621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83112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117999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769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83713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118124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362599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308749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645174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870349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244999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556149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537349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953149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848249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129237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73712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616599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94224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870349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205307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527574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84824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769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80037"/>
            <a:ext cx="47029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562749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308749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537349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904282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928794" y="2285992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01" name="TextBox 300"/>
          <p:cNvSpPr txBox="1"/>
          <p:nvPr/>
        </p:nvSpPr>
        <p:spPr>
          <a:xfrm>
            <a:off x="3010288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</a:t>
            </a:r>
          </a:p>
          <a:p>
            <a:r>
              <a:rPr lang="en-US" dirty="0" smtClean="0"/>
              <a:t>26</a:t>
            </a:r>
            <a:endParaRPr lang="en-US" dirty="0"/>
          </a:p>
        </p:txBody>
      </p:sp>
      <p:sp>
        <p:nvSpPr>
          <p:cNvPr id="302" name="TextBox 301"/>
          <p:cNvSpPr txBox="1"/>
          <p:nvPr/>
        </p:nvSpPr>
        <p:spPr>
          <a:xfrm>
            <a:off x="4010420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</a:t>
            </a:r>
          </a:p>
          <a:p>
            <a:r>
              <a:rPr lang="en-US" dirty="0" smtClean="0"/>
              <a:t>28</a:t>
            </a:r>
            <a:endParaRPr lang="en-US" dirty="0"/>
          </a:p>
        </p:txBody>
      </p:sp>
      <p:sp>
        <p:nvSpPr>
          <p:cNvPr id="303" name="TextBox 302"/>
          <p:cNvSpPr txBox="1"/>
          <p:nvPr/>
        </p:nvSpPr>
        <p:spPr>
          <a:xfrm>
            <a:off x="4929190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Zn</a:t>
            </a:r>
          </a:p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4" name="TextBox 303"/>
          <p:cNvSpPr txBox="1"/>
          <p:nvPr/>
        </p:nvSpPr>
        <p:spPr>
          <a:xfrm>
            <a:off x="5857884" y="3289513"/>
            <a:ext cx="445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</a:t>
            </a:r>
            <a:endParaRPr lang="en-US" dirty="0" smtClean="0"/>
          </a:p>
          <a:p>
            <a:r>
              <a:rPr lang="en-US" dirty="0" smtClean="0"/>
              <a:t>32</a:t>
            </a:r>
            <a:endParaRPr lang="en-US" dirty="0"/>
          </a:p>
        </p:txBody>
      </p:sp>
      <p:sp>
        <p:nvSpPr>
          <p:cNvPr id="305" name="TextBox 304"/>
          <p:cNvSpPr txBox="1"/>
          <p:nvPr/>
        </p:nvSpPr>
        <p:spPr>
          <a:xfrm>
            <a:off x="6786578" y="32895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</a:t>
            </a:r>
          </a:p>
          <a:p>
            <a:r>
              <a:rPr lang="en-US" dirty="0" smtClean="0"/>
              <a:t>34</a:t>
            </a:r>
            <a:endParaRPr lang="en-US" dirty="0"/>
          </a:p>
        </p:txBody>
      </p:sp>
      <p:sp>
        <p:nvSpPr>
          <p:cNvPr id="307" name="TextBox 306"/>
          <p:cNvSpPr txBox="1"/>
          <p:nvPr/>
        </p:nvSpPr>
        <p:spPr>
          <a:xfrm>
            <a:off x="2786050" y="178592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08" name="TextBox 307"/>
          <p:cNvSpPr txBox="1"/>
          <p:nvPr/>
        </p:nvSpPr>
        <p:spPr>
          <a:xfrm>
            <a:off x="3857620" y="107154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09" name="TextBox 308"/>
          <p:cNvSpPr txBox="1"/>
          <p:nvPr/>
        </p:nvSpPr>
        <p:spPr>
          <a:xfrm>
            <a:off x="4857752" y="142873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10" name="TextBox 309"/>
          <p:cNvSpPr txBox="1"/>
          <p:nvPr/>
        </p:nvSpPr>
        <p:spPr>
          <a:xfrm>
            <a:off x="5786446" y="1928802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sp>
        <p:nvSpPr>
          <p:cNvPr id="311" name="TextBox 310"/>
          <p:cNvSpPr txBox="1"/>
          <p:nvPr/>
        </p:nvSpPr>
        <p:spPr>
          <a:xfrm>
            <a:off x="6715140" y="2143116"/>
            <a:ext cx="61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9/2</a:t>
            </a:r>
            <a:r>
              <a:rPr lang="en-US" baseline="30000" dirty="0" smtClean="0">
                <a:solidFill>
                  <a:schemeClr val="accent1"/>
                </a:solidFill>
              </a:rPr>
              <a:t>+</a:t>
            </a:r>
            <a:endParaRPr lang="en-US" dirty="0"/>
          </a:p>
        </p:txBody>
      </p:sp>
      <p:grpSp>
        <p:nvGrpSpPr>
          <p:cNvPr id="4" name="Group 318"/>
          <p:cNvGrpSpPr>
            <a:grpSpLocks noChangeAspect="1"/>
          </p:cNvGrpSpPr>
          <p:nvPr/>
        </p:nvGrpSpPr>
        <p:grpSpPr>
          <a:xfrm>
            <a:off x="1785918" y="1428736"/>
            <a:ext cx="6563545" cy="1950969"/>
            <a:chOff x="1785918" y="2857496"/>
            <a:chExt cx="1756841" cy="522209"/>
          </a:xfrm>
        </p:grpSpPr>
        <p:cxnSp>
          <p:nvCxnSpPr>
            <p:cNvPr id="107" name="Straight Connector 106"/>
            <p:cNvCxnSpPr/>
            <p:nvPr/>
          </p:nvCxnSpPr>
          <p:spPr>
            <a:xfrm>
              <a:off x="2315227" y="3374858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2315227" y="2857496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2055003" y="3375444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2055003" y="3039761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1785918" y="3379119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>
              <a:off x="1785918" y="3174427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>
              <a:off x="2578748" y="3374192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>
              <a:off x="2578748" y="2952301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>
              <a:off x="2827835" y="3374192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>
              <a:off x="2827835" y="3076704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3076922" y="3374192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>
              <a:off x="3076922" y="3143246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2313301" y="2965033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2584801" y="3105400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2831203" y="3190034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3084867" y="3234741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3327258" y="3186023"/>
              <a:ext cx="201249" cy="586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>
              <a:off x="3341510" y="3373606"/>
              <a:ext cx="201249" cy="5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0" name="TextBox 319"/>
          <p:cNvSpPr txBox="1"/>
          <p:nvPr/>
        </p:nvSpPr>
        <p:spPr>
          <a:xfrm>
            <a:off x="1643042" y="92867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N=35</a:t>
            </a:r>
            <a:endParaRPr lang="en-US" b="1" dirty="0"/>
          </a:p>
        </p:txBody>
      </p:sp>
      <p:sp>
        <p:nvSpPr>
          <p:cNvPr id="321" name="TextBox 320"/>
          <p:cNvSpPr txBox="1"/>
          <p:nvPr/>
        </p:nvSpPr>
        <p:spPr>
          <a:xfrm>
            <a:off x="1643042" y="1345156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N=37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3440919" y="1928802"/>
            <a:ext cx="55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4F81BD"/>
                </a:solidFill>
              </a:rPr>
              <a:t>61</a:t>
            </a:r>
            <a:r>
              <a:rPr lang="en-US" dirty="0" err="1" smtClean="0">
                <a:solidFill>
                  <a:srgbClr val="4F81BD"/>
                </a:solidFill>
              </a:rPr>
              <a:t>Fe</a:t>
            </a:r>
            <a:endParaRPr lang="en-US" dirty="0" smtClean="0">
              <a:solidFill>
                <a:srgbClr val="4F81BD"/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3428992" y="2631040"/>
            <a:ext cx="55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 smtClean="0">
              <a:solidFill>
                <a:srgbClr val="C00000"/>
              </a:solidFill>
            </a:endParaRPr>
          </a:p>
        </p:txBody>
      </p:sp>
      <p:cxnSp>
        <p:nvCxnSpPr>
          <p:cNvPr id="324" name="Straight Connector 323"/>
          <p:cNvCxnSpPr/>
          <p:nvPr/>
        </p:nvCxnSpPr>
        <p:spPr>
          <a:xfrm>
            <a:off x="2786050" y="2857496"/>
            <a:ext cx="751865" cy="2189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>
            <a:off x="2922122" y="2500306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326" name="TextBox 325"/>
          <p:cNvSpPr txBox="1"/>
          <p:nvPr/>
        </p:nvSpPr>
        <p:spPr>
          <a:xfrm>
            <a:off x="5000628" y="785794"/>
            <a:ext cx="35015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+mj-lt"/>
              </a:rPr>
              <a:t>N=35/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37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4F81BD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states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796634" y="328612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Kr</a:t>
            </a:r>
          </a:p>
          <a:p>
            <a:r>
              <a:rPr lang="en-US" dirty="0" smtClean="0"/>
              <a:t>36</a:t>
            </a:r>
            <a:endParaRPr lang="en-US" dirty="0"/>
          </a:p>
        </p:txBody>
      </p:sp>
      <p:cxnSp>
        <p:nvCxnSpPr>
          <p:cNvPr id="88" name="Straight Arrow Connector 87"/>
          <p:cNvCxnSpPr/>
          <p:nvPr/>
        </p:nvCxnSpPr>
        <p:spPr>
          <a:xfrm rot="10800000">
            <a:off x="1714480" y="785794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766808" y="428604"/>
            <a:ext cx="22336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+mj-lt"/>
              </a:rPr>
              <a:t>Weaker N=40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subsell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42910" y="4214818"/>
            <a:ext cx="2864182" cy="252376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F81BD"/>
                </a:solidFill>
                <a:latin typeface="+mj-lt"/>
              </a:rPr>
              <a:t>9/2</a:t>
            </a:r>
            <a:r>
              <a:rPr lang="en-US" b="1" baseline="30000" dirty="0" smtClean="0">
                <a:solidFill>
                  <a:srgbClr val="4F81BD"/>
                </a:solidFill>
                <a:latin typeface="+mj-lt"/>
              </a:rPr>
              <a:t>+ 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excitation energy drops</a:t>
            </a:r>
          </a:p>
          <a:p>
            <a:r>
              <a:rPr lang="en-US" b="1" dirty="0" smtClean="0">
                <a:solidFill>
                  <a:srgbClr val="4F81BD"/>
                </a:solidFill>
                <a:latin typeface="+mj-lt"/>
              </a:rPr>
              <a:t>to low energy region </a:t>
            </a:r>
          </a:p>
          <a:p>
            <a:r>
              <a:rPr lang="en-US" b="1" dirty="0" smtClean="0">
                <a:solidFill>
                  <a:srgbClr val="4F81BD"/>
                </a:solidFill>
                <a:latin typeface="+mj-lt"/>
              </a:rPr>
              <a:t>dominated by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pf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orbitals</a:t>
            </a:r>
            <a:endParaRPr lang="en-US" b="1" dirty="0" smtClean="0">
              <a:solidFill>
                <a:srgbClr val="4F81BD"/>
              </a:solidFill>
              <a:latin typeface="+mj-lt"/>
            </a:endParaRPr>
          </a:p>
          <a:p>
            <a:endParaRPr lang="en-US" b="1" baseline="30000" dirty="0" smtClean="0">
              <a:solidFill>
                <a:srgbClr val="4F81BD"/>
              </a:solidFill>
              <a:latin typeface="+mj-lt"/>
            </a:endParaRPr>
          </a:p>
          <a:p>
            <a:pPr>
              <a:buFont typeface="Symbol"/>
              <a:buChar char="Þ"/>
            </a:pPr>
            <a:r>
              <a:rPr lang="en-US" b="1" dirty="0" smtClean="0">
                <a:solidFill>
                  <a:srgbClr val="4F81BD"/>
                </a:solidFill>
                <a:latin typeface="+mj-lt"/>
                <a:sym typeface="Symbol"/>
              </a:rPr>
              <a:t> Deformation</a:t>
            </a:r>
            <a:endParaRPr lang="en-US" dirty="0" smtClean="0">
              <a:solidFill>
                <a:srgbClr val="4F81BD"/>
              </a:solidFill>
              <a:latin typeface="+mj-lt"/>
              <a:sym typeface="Symbol"/>
            </a:endParaRPr>
          </a:p>
          <a:p>
            <a:pPr>
              <a:buFont typeface="Symbol"/>
              <a:buChar char="Þ"/>
            </a:pPr>
            <a:r>
              <a:rPr lang="en-US" b="1" dirty="0" smtClean="0">
                <a:solidFill>
                  <a:srgbClr val="4F81BD"/>
                </a:solidFill>
                <a:sym typeface="Symbol"/>
              </a:rPr>
              <a:t> Shape co-existence </a:t>
            </a:r>
          </a:p>
          <a:p>
            <a:r>
              <a:rPr lang="en-US" sz="1400" dirty="0" smtClean="0">
                <a:solidFill>
                  <a:srgbClr val="4F81BD"/>
                </a:solidFill>
                <a:sym typeface="Symbol"/>
              </a:rPr>
              <a:t>Ex. High spin study </a:t>
            </a:r>
            <a:r>
              <a:rPr lang="en-US" sz="1400" baseline="30000" dirty="0" err="1" smtClean="0">
                <a:solidFill>
                  <a:srgbClr val="4F81BD"/>
                </a:solidFill>
                <a:sym typeface="Symbol"/>
              </a:rPr>
              <a:t>59</a:t>
            </a:r>
            <a:r>
              <a:rPr lang="en-US" sz="1400" dirty="0" err="1" smtClean="0">
                <a:solidFill>
                  <a:srgbClr val="4F81BD"/>
                </a:solidFill>
                <a:sym typeface="Symbol"/>
              </a:rPr>
              <a:t>Cr</a:t>
            </a:r>
            <a:r>
              <a:rPr lang="en-US" sz="1400" baseline="-25000" dirty="0" err="1" smtClean="0">
                <a:solidFill>
                  <a:srgbClr val="4F81BD"/>
                </a:solidFill>
                <a:sym typeface="Symbol"/>
              </a:rPr>
              <a:t>35</a:t>
            </a:r>
            <a:endParaRPr lang="en-US" sz="1400" baseline="-25000" dirty="0" smtClean="0">
              <a:solidFill>
                <a:srgbClr val="4F81BD"/>
              </a:solidFill>
              <a:sym typeface="Symbol"/>
            </a:endParaRPr>
          </a:p>
          <a:p>
            <a:r>
              <a:rPr lang="en-US" sz="1400" dirty="0" smtClean="0">
                <a:solidFill>
                  <a:srgbClr val="4F81BD"/>
                </a:solidFill>
                <a:latin typeface="+mj-lt"/>
              </a:rPr>
              <a:t>Freeman </a:t>
            </a:r>
            <a:r>
              <a:rPr lang="en-US" sz="1400" i="1" dirty="0" smtClean="0">
                <a:solidFill>
                  <a:srgbClr val="4F81BD"/>
                </a:solidFill>
                <a:latin typeface="+mj-lt"/>
              </a:rPr>
              <a:t>et al </a:t>
            </a:r>
            <a:r>
              <a:rPr lang="en-US" sz="1400" dirty="0" err="1" smtClean="0">
                <a:solidFill>
                  <a:srgbClr val="4F81BD"/>
                </a:solidFill>
                <a:latin typeface="+mj-lt"/>
              </a:rPr>
              <a:t>PRC</a:t>
            </a:r>
            <a:r>
              <a:rPr lang="en-US" sz="1400" dirty="0" smtClean="0">
                <a:solidFill>
                  <a:srgbClr val="4F81BD"/>
                </a:solidFill>
                <a:latin typeface="+mj-lt"/>
              </a:rPr>
              <a:t> </a:t>
            </a:r>
            <a:r>
              <a:rPr lang="en-US" sz="1400" b="1" dirty="0" smtClean="0">
                <a:solidFill>
                  <a:srgbClr val="4F81BD"/>
                </a:solidFill>
                <a:latin typeface="+mj-lt"/>
              </a:rPr>
              <a:t>69</a:t>
            </a:r>
            <a:r>
              <a:rPr lang="en-US" sz="1400" dirty="0" smtClean="0">
                <a:solidFill>
                  <a:srgbClr val="4F81BD"/>
                </a:solidFill>
                <a:latin typeface="+mj-lt"/>
              </a:rPr>
              <a:t> 064301 (2004)</a:t>
            </a:r>
          </a:p>
          <a:p>
            <a:r>
              <a:rPr lang="en-US" sz="1400" dirty="0" err="1" smtClean="0">
                <a:solidFill>
                  <a:srgbClr val="4F81BD"/>
                </a:solidFill>
              </a:rPr>
              <a:t>Sorlin</a:t>
            </a:r>
            <a:r>
              <a:rPr lang="en-US" sz="1400" dirty="0" smtClean="0">
                <a:solidFill>
                  <a:srgbClr val="4F81BD"/>
                </a:solidFill>
              </a:rPr>
              <a:t> </a:t>
            </a:r>
            <a:r>
              <a:rPr lang="en-US" sz="1400" i="1" dirty="0" smtClean="0">
                <a:solidFill>
                  <a:srgbClr val="4F81BD"/>
                </a:solidFill>
              </a:rPr>
              <a:t>et al </a:t>
            </a:r>
            <a:r>
              <a:rPr lang="en-US" sz="1400" dirty="0" err="1" smtClean="0">
                <a:solidFill>
                  <a:srgbClr val="4F81BD"/>
                </a:solidFill>
              </a:rPr>
              <a:t>NPA</a:t>
            </a:r>
            <a:r>
              <a:rPr lang="en-US" sz="1400" dirty="0" smtClean="0">
                <a:solidFill>
                  <a:srgbClr val="4F81BD"/>
                </a:solidFill>
              </a:rPr>
              <a:t> </a:t>
            </a:r>
            <a:r>
              <a:rPr lang="en-US" sz="1400" b="1" dirty="0" smtClean="0">
                <a:solidFill>
                  <a:srgbClr val="4F81BD"/>
                </a:solidFill>
              </a:rPr>
              <a:t>669</a:t>
            </a:r>
            <a:r>
              <a:rPr lang="en-US" sz="1400" dirty="0" smtClean="0">
                <a:solidFill>
                  <a:srgbClr val="4F81BD"/>
                </a:solidFill>
              </a:rPr>
              <a:t> 351-367 (2000)</a:t>
            </a:r>
          </a:p>
          <a:p>
            <a:endParaRPr lang="en-US" sz="1400" dirty="0" smtClean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0"/>
            <a:ext cx="2393732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1. General Physics Motivation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rot="16200000" flipV="1">
            <a:off x="-32" y="3161884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929322" y="3786190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714348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28794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43240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428596" y="4233454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1642248" y="4232660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714348" y="714356"/>
            <a:ext cx="664373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/>
              <a:t>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-rays and </a:t>
            </a:r>
            <a:r>
              <a:rPr lang="en-US" sz="1600" b="1" dirty="0" err="1" smtClean="0">
                <a:latin typeface="Symbol" pitchFamily="18" charset="2"/>
              </a:rPr>
              <a:t>b</a:t>
            </a:r>
            <a:r>
              <a:rPr lang="en-US" sz="1600" b="1" dirty="0" err="1" smtClean="0"/>
              <a:t>’s</a:t>
            </a:r>
            <a:r>
              <a:rPr lang="en-US" sz="1600" b="1" dirty="0" smtClean="0"/>
              <a:t> are individually “</a:t>
            </a:r>
            <a:r>
              <a:rPr lang="en-US" sz="1600" b="1" dirty="0" err="1" smtClean="0"/>
              <a:t>timestamped</a:t>
            </a:r>
            <a:r>
              <a:rPr lang="en-US" sz="1600" b="1" dirty="0" smtClean="0"/>
              <a:t>”</a:t>
            </a:r>
          </a:p>
          <a:p>
            <a:pPr>
              <a:buFontTx/>
              <a:buChar char="-"/>
            </a:pPr>
            <a:r>
              <a:rPr lang="en-US" sz="1600" b="1" dirty="0" smtClean="0"/>
              <a:t>Only the energy of the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is registered</a:t>
            </a:r>
          </a:p>
          <a:p>
            <a:pPr>
              <a:buFontTx/>
              <a:buChar char="-"/>
            </a:pPr>
            <a:r>
              <a:rPr lang="en-US" sz="1600" b="1" dirty="0" smtClean="0"/>
              <a:t>No hardware conditions are implied on the raw data !</a:t>
            </a:r>
          </a:p>
          <a:p>
            <a:pPr>
              <a:buFontTx/>
              <a:buChar char="-"/>
            </a:pPr>
            <a:endParaRPr lang="en-US" sz="1600" b="1" dirty="0"/>
          </a:p>
          <a:p>
            <a:r>
              <a:rPr lang="en-US" sz="1600" b="1" dirty="0" smtClean="0">
                <a:sym typeface="Symbol"/>
              </a:rPr>
              <a:t> Coincidences and Correlations (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</a:t>
            </a:r>
            <a:r>
              <a:rPr lang="en-US" sz="1600" b="1" dirty="0" err="1" smtClean="0">
                <a:latin typeface="Symbol" pitchFamily="18" charset="2"/>
                <a:sym typeface="Symbol"/>
              </a:rPr>
              <a:t>bg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…) are performed OFFLINE</a:t>
            </a:r>
            <a:endParaRPr lang="en-US" sz="1600" b="1" dirty="0" smtClean="0"/>
          </a:p>
        </p:txBody>
      </p:sp>
      <p:sp>
        <p:nvSpPr>
          <p:cNvPr id="45" name="Rectangle 12"/>
          <p:cNvSpPr>
            <a:spLocks noChangeArrowheads="1"/>
          </p:cNvSpPr>
          <p:nvPr/>
        </p:nvSpPr>
        <p:spPr bwMode="auto">
          <a:xfrm>
            <a:off x="1500166" y="2143116"/>
            <a:ext cx="3929090" cy="523220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THE “SLOW CORRELATION TECHNIQUE”</a:t>
            </a:r>
          </a:p>
          <a:p>
            <a:pPr algn="ctr"/>
            <a:r>
              <a:rPr lang="en-US" sz="1100" b="1" dirty="0" smtClean="0"/>
              <a:t>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, </a:t>
            </a:r>
            <a:r>
              <a:rPr lang="en-US" sz="1100" b="1" dirty="0" err="1" smtClean="0"/>
              <a:t>NIMA</a:t>
            </a:r>
            <a:r>
              <a:rPr lang="en-US" sz="1100" b="1" dirty="0" smtClean="0"/>
              <a:t>, to be published 2008</a:t>
            </a:r>
            <a:endParaRPr lang="en-GB" sz="1100" b="1" dirty="0"/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4286248" y="3214686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49" name="Rectangle 48"/>
          <p:cNvSpPr/>
          <p:nvPr/>
        </p:nvSpPr>
        <p:spPr>
          <a:xfrm>
            <a:off x="4786314" y="3011389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428596" y="3714752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12"/>
          <p:cNvSpPr>
            <a:spLocks noChangeArrowheads="1"/>
          </p:cNvSpPr>
          <p:nvPr/>
        </p:nvSpPr>
        <p:spPr bwMode="auto">
          <a:xfrm rot="16200000">
            <a:off x="62104" y="3224020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 rot="16200000">
            <a:off x="5562830" y="322398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5400000">
            <a:off x="2464579" y="3750471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3" idx="2"/>
          </p:cNvCxnSpPr>
          <p:nvPr/>
        </p:nvCxnSpPr>
        <p:spPr>
          <a:xfrm rot="16200000" flipH="1">
            <a:off x="3509748" y="3938384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357422" y="4857760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3356760" y="4857760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3282908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>
            <a:off x="3143242" y="3286124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12"/>
          <p:cNvSpPr>
            <a:spLocks noChangeArrowheads="1"/>
          </p:cNvSpPr>
          <p:nvPr/>
        </p:nvSpPr>
        <p:spPr bwMode="auto">
          <a:xfrm>
            <a:off x="857224" y="5455523"/>
            <a:ext cx="7858180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1- </a:t>
            </a:r>
            <a:r>
              <a:rPr lang="en-US" sz="1600" b="1" dirty="0" smtClean="0">
                <a:solidFill>
                  <a:srgbClr val="FF0000"/>
                </a:solidFill>
              </a:rPr>
              <a:t>Event type </a:t>
            </a:r>
            <a:r>
              <a:rPr lang="en-US" sz="1600" b="1" dirty="0" smtClean="0"/>
              <a:t>definition :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… + time window definition (T) </a:t>
            </a:r>
          </a:p>
        </p:txBody>
      </p:sp>
      <p:cxnSp>
        <p:nvCxnSpPr>
          <p:cNvPr id="43" name="Straight Connector 42"/>
          <p:cNvCxnSpPr/>
          <p:nvPr/>
        </p:nvCxnSpPr>
        <p:spPr>
          <a:xfrm rot="10800000">
            <a:off x="3571868" y="5143512"/>
            <a:ext cx="857256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2500298" y="5143512"/>
            <a:ext cx="857256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2980268" y="5019272"/>
            <a:ext cx="100013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</a:t>
            </a:r>
            <a:endParaRPr lang="en-GB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0"/>
            <a:ext cx="1924052" cy="276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3. The </a:t>
            </a:r>
            <a:r>
              <a:rPr lang="en-US" sz="1200" b="1" dirty="0" err="1" smtClean="0">
                <a:solidFill>
                  <a:schemeClr val="bg1"/>
                </a:solidFill>
              </a:rPr>
              <a:t>LISOL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bg1"/>
                </a:solidFill>
              </a:rPr>
              <a:t>-decay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rot="16200000" flipV="1">
            <a:off x="-32" y="3161884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929322" y="3786190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714348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28794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43240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428596" y="4233454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1642248" y="4232660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714348" y="714356"/>
            <a:ext cx="664373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/>
              <a:t>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-rays and </a:t>
            </a:r>
            <a:r>
              <a:rPr lang="en-US" sz="1600" b="1" dirty="0" err="1" smtClean="0">
                <a:latin typeface="Symbol" pitchFamily="18" charset="2"/>
              </a:rPr>
              <a:t>b</a:t>
            </a:r>
            <a:r>
              <a:rPr lang="en-US" sz="1600" b="1" dirty="0" err="1" smtClean="0"/>
              <a:t>’s</a:t>
            </a:r>
            <a:r>
              <a:rPr lang="en-US" sz="1600" b="1" dirty="0" smtClean="0"/>
              <a:t> are individually “</a:t>
            </a:r>
            <a:r>
              <a:rPr lang="en-US" sz="1600" b="1" dirty="0" err="1" smtClean="0"/>
              <a:t>timestamped</a:t>
            </a:r>
            <a:r>
              <a:rPr lang="en-US" sz="1600" b="1" dirty="0" smtClean="0"/>
              <a:t>”</a:t>
            </a:r>
          </a:p>
          <a:p>
            <a:pPr>
              <a:buFontTx/>
              <a:buChar char="-"/>
            </a:pPr>
            <a:r>
              <a:rPr lang="en-US" sz="1600" b="1" dirty="0" smtClean="0"/>
              <a:t>Only the energy of the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is registered</a:t>
            </a:r>
          </a:p>
          <a:p>
            <a:pPr>
              <a:buFontTx/>
              <a:buChar char="-"/>
            </a:pPr>
            <a:r>
              <a:rPr lang="en-US" sz="1600" b="1" dirty="0" smtClean="0"/>
              <a:t>No hardware conditions are implied on the raw data !</a:t>
            </a:r>
          </a:p>
          <a:p>
            <a:pPr>
              <a:buFontTx/>
              <a:buChar char="-"/>
            </a:pPr>
            <a:endParaRPr lang="en-US" sz="1600" b="1" dirty="0"/>
          </a:p>
          <a:p>
            <a:r>
              <a:rPr lang="en-US" sz="1600" b="1" dirty="0" smtClean="0">
                <a:sym typeface="Symbol"/>
              </a:rPr>
              <a:t> Coincidences and Correlations (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</a:t>
            </a:r>
            <a:r>
              <a:rPr lang="en-US" sz="1600" b="1" dirty="0" err="1" smtClean="0">
                <a:latin typeface="Symbol" pitchFamily="18" charset="2"/>
                <a:sym typeface="Symbol"/>
              </a:rPr>
              <a:t>bg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…) are performed OFFLINE</a:t>
            </a:r>
            <a:endParaRPr lang="en-US" sz="1600" b="1" dirty="0" smtClean="0"/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4286248" y="3214686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49" name="Rectangle 48"/>
          <p:cNvSpPr/>
          <p:nvPr/>
        </p:nvSpPr>
        <p:spPr>
          <a:xfrm>
            <a:off x="4786314" y="3011389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428596" y="3714752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12"/>
          <p:cNvSpPr>
            <a:spLocks noChangeArrowheads="1"/>
          </p:cNvSpPr>
          <p:nvPr/>
        </p:nvSpPr>
        <p:spPr bwMode="auto">
          <a:xfrm rot="16200000">
            <a:off x="62104" y="3224020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 rot="16200000">
            <a:off x="5562830" y="322398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5400000">
            <a:off x="2464579" y="3750471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3" idx="2"/>
          </p:cNvCxnSpPr>
          <p:nvPr/>
        </p:nvCxnSpPr>
        <p:spPr>
          <a:xfrm rot="16200000" flipH="1">
            <a:off x="3509748" y="3938384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357422" y="4857760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3356760" y="4857760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3282908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>
            <a:off x="3143242" y="3286124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12"/>
          <p:cNvSpPr>
            <a:spLocks noChangeArrowheads="1"/>
          </p:cNvSpPr>
          <p:nvPr/>
        </p:nvSpPr>
        <p:spPr bwMode="auto">
          <a:xfrm>
            <a:off x="857224" y="5455523"/>
            <a:ext cx="7858180" cy="83099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1- </a:t>
            </a:r>
            <a:r>
              <a:rPr lang="en-US" sz="1600" b="1" dirty="0" smtClean="0">
                <a:solidFill>
                  <a:srgbClr val="FF0000"/>
                </a:solidFill>
              </a:rPr>
              <a:t>Event type </a:t>
            </a:r>
            <a:r>
              <a:rPr lang="en-US" sz="1600" b="1" dirty="0" smtClean="0"/>
              <a:t>definition :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… + time window definition (T)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(scan over full data set for these event types) </a:t>
            </a:r>
          </a:p>
        </p:txBody>
      </p:sp>
      <p:cxnSp>
        <p:nvCxnSpPr>
          <p:cNvPr id="43" name="Straight Connector 42"/>
          <p:cNvCxnSpPr/>
          <p:nvPr/>
        </p:nvCxnSpPr>
        <p:spPr>
          <a:xfrm rot="10800000">
            <a:off x="3571868" y="5143512"/>
            <a:ext cx="857256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2500298" y="5143512"/>
            <a:ext cx="857256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2980268" y="5019272"/>
            <a:ext cx="100013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</a:t>
            </a:r>
            <a:endParaRPr lang="en-GB" sz="1600" b="1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3435308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708284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3644925" y="336709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2354215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2216165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139901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1500166" y="2143116"/>
            <a:ext cx="3929090" cy="523220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THE “SLOW CORRELATION TECHNIQUE”</a:t>
            </a:r>
          </a:p>
          <a:p>
            <a:pPr algn="ctr"/>
            <a:r>
              <a:rPr lang="en-US" sz="1100" b="1" dirty="0" smtClean="0"/>
              <a:t>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, </a:t>
            </a:r>
            <a:r>
              <a:rPr lang="en-US" sz="1100" b="1" dirty="0" err="1" smtClean="0"/>
              <a:t>NIMA</a:t>
            </a:r>
            <a:r>
              <a:rPr lang="en-US" sz="1100" b="1" dirty="0" smtClean="0"/>
              <a:t>, to be published 2008</a:t>
            </a:r>
            <a:endParaRPr lang="en-GB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0"/>
            <a:ext cx="1924052" cy="276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3. The </a:t>
            </a:r>
            <a:r>
              <a:rPr lang="en-US" sz="1200" b="1" dirty="0" err="1" smtClean="0">
                <a:solidFill>
                  <a:schemeClr val="bg1"/>
                </a:solidFill>
              </a:rPr>
              <a:t>LISOL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bg1"/>
                </a:solidFill>
              </a:rPr>
              <a:t>-decay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rot="16200000" flipV="1">
            <a:off x="-32" y="3161884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929322" y="3786190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714348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28794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43240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428596" y="4233454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1642248" y="4232660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714348" y="714356"/>
            <a:ext cx="664373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/>
              <a:t>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-rays and </a:t>
            </a:r>
            <a:r>
              <a:rPr lang="en-US" sz="1600" b="1" dirty="0" err="1" smtClean="0">
                <a:latin typeface="Symbol" pitchFamily="18" charset="2"/>
              </a:rPr>
              <a:t>b</a:t>
            </a:r>
            <a:r>
              <a:rPr lang="en-US" sz="1600" b="1" dirty="0" err="1" smtClean="0"/>
              <a:t>’s</a:t>
            </a:r>
            <a:r>
              <a:rPr lang="en-US" sz="1600" b="1" dirty="0" smtClean="0"/>
              <a:t> are individually “</a:t>
            </a:r>
            <a:r>
              <a:rPr lang="en-US" sz="1600" b="1" dirty="0" err="1" smtClean="0"/>
              <a:t>timestamped</a:t>
            </a:r>
            <a:r>
              <a:rPr lang="en-US" sz="1600" b="1" dirty="0" smtClean="0"/>
              <a:t>”</a:t>
            </a:r>
          </a:p>
          <a:p>
            <a:pPr>
              <a:buFontTx/>
              <a:buChar char="-"/>
            </a:pPr>
            <a:r>
              <a:rPr lang="en-US" sz="1600" b="1" dirty="0" smtClean="0"/>
              <a:t>Only the energy of the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is registered</a:t>
            </a:r>
          </a:p>
          <a:p>
            <a:pPr>
              <a:buFontTx/>
              <a:buChar char="-"/>
            </a:pPr>
            <a:r>
              <a:rPr lang="en-US" sz="1600" b="1" dirty="0" smtClean="0"/>
              <a:t>No hardware conditions are implied on the raw data !</a:t>
            </a:r>
          </a:p>
          <a:p>
            <a:pPr>
              <a:buFontTx/>
              <a:buChar char="-"/>
            </a:pPr>
            <a:endParaRPr lang="en-US" sz="1600" b="1" dirty="0"/>
          </a:p>
          <a:p>
            <a:r>
              <a:rPr lang="en-US" sz="1600" b="1" dirty="0" smtClean="0">
                <a:sym typeface="Symbol"/>
              </a:rPr>
              <a:t> Coincidences and Correlations (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</a:t>
            </a:r>
            <a:r>
              <a:rPr lang="en-US" sz="1600" b="1" dirty="0" err="1" smtClean="0">
                <a:latin typeface="Symbol" pitchFamily="18" charset="2"/>
                <a:sym typeface="Symbol"/>
              </a:rPr>
              <a:t>bg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…) are performed OFFLINE</a:t>
            </a:r>
            <a:endParaRPr lang="en-US" sz="1600" b="1" dirty="0" smtClean="0"/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4286248" y="3214686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49" name="Rectangle 48"/>
          <p:cNvSpPr/>
          <p:nvPr/>
        </p:nvSpPr>
        <p:spPr>
          <a:xfrm>
            <a:off x="4786314" y="3011389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428596" y="3714752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12"/>
          <p:cNvSpPr>
            <a:spLocks noChangeArrowheads="1"/>
          </p:cNvSpPr>
          <p:nvPr/>
        </p:nvSpPr>
        <p:spPr bwMode="auto">
          <a:xfrm rot="16200000">
            <a:off x="62104" y="3224020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 rot="16200000">
            <a:off x="5562830" y="322398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5400000">
            <a:off x="2464579" y="3750471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3" idx="2"/>
          </p:cNvCxnSpPr>
          <p:nvPr/>
        </p:nvCxnSpPr>
        <p:spPr>
          <a:xfrm rot="16200000" flipH="1">
            <a:off x="3509748" y="3938384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357422" y="4857760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3356760" y="4857760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35004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5400000">
            <a:off x="36528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38052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39576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>
            <a:off x="41100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260478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27484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29008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30532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32056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3282908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>
            <a:off x="3143242" y="3286124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2819101" y="514351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0800000">
            <a:off x="3500431" y="514351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3929058" y="5000636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N x </a:t>
            </a:r>
            <a:r>
              <a:rPr lang="en-US" sz="1600" b="1" dirty="0" err="1" smtClean="0"/>
              <a:t>25ns</a:t>
            </a:r>
            <a:endParaRPr lang="en-US" sz="1600" b="1" dirty="0" smtClean="0"/>
          </a:p>
        </p:txBody>
      </p:sp>
      <p:sp>
        <p:nvSpPr>
          <p:cNvPr id="39" name="Rectangle 12"/>
          <p:cNvSpPr>
            <a:spLocks noChangeArrowheads="1"/>
          </p:cNvSpPr>
          <p:nvPr/>
        </p:nvSpPr>
        <p:spPr bwMode="auto">
          <a:xfrm>
            <a:off x="857224" y="5455523"/>
            <a:ext cx="7858180" cy="83099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1- </a:t>
            </a:r>
            <a:r>
              <a:rPr lang="en-US" sz="1600" b="1" dirty="0" smtClean="0">
                <a:solidFill>
                  <a:srgbClr val="FF0000"/>
                </a:solidFill>
              </a:rPr>
              <a:t>Event type </a:t>
            </a:r>
            <a:r>
              <a:rPr lang="en-US" sz="1600" b="1" dirty="0" smtClean="0"/>
              <a:t>definition :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… + time window definition (T)</a:t>
            </a:r>
          </a:p>
          <a:p>
            <a:r>
              <a:rPr lang="en-US" sz="1600" b="1" dirty="0" smtClean="0"/>
              <a:t>2-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histograms in time slices (N x </a:t>
            </a:r>
            <a:r>
              <a:rPr lang="en-US" sz="1600" b="1" dirty="0" err="1" smtClean="0"/>
              <a:t>25ns</a:t>
            </a:r>
            <a:r>
              <a:rPr lang="en-US" sz="1600" b="1" dirty="0" smtClean="0"/>
              <a:t>) before and after 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the detected “event type” </a:t>
            </a:r>
            <a:r>
              <a:rPr lang="en-US" sz="1600" b="1" i="1" dirty="0" smtClean="0"/>
              <a:t>= CORRELATED HISTOGRAMS</a:t>
            </a:r>
            <a:r>
              <a:rPr lang="en-US" sz="1600" b="1" dirty="0" smtClean="0"/>
              <a:t> </a:t>
            </a:r>
          </a:p>
        </p:txBody>
      </p:sp>
      <p:sp>
        <p:nvSpPr>
          <p:cNvPr id="43" name="Rectangle 12"/>
          <p:cNvSpPr>
            <a:spLocks noChangeArrowheads="1"/>
          </p:cNvSpPr>
          <p:nvPr/>
        </p:nvSpPr>
        <p:spPr bwMode="auto">
          <a:xfrm>
            <a:off x="1500166" y="2143116"/>
            <a:ext cx="3929090" cy="523220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THE “SLOW CORRELATION TECHNIQUE”</a:t>
            </a:r>
          </a:p>
          <a:p>
            <a:pPr algn="ctr"/>
            <a:r>
              <a:rPr lang="en-US" sz="1100" b="1" dirty="0" smtClean="0"/>
              <a:t>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, </a:t>
            </a:r>
            <a:r>
              <a:rPr lang="en-US" sz="1100" b="1" dirty="0" err="1" smtClean="0"/>
              <a:t>NIMA</a:t>
            </a:r>
            <a:r>
              <a:rPr lang="en-US" sz="1100" b="1" dirty="0" smtClean="0"/>
              <a:t>, to be published 2008</a:t>
            </a:r>
            <a:endParaRPr lang="en-GB" sz="11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0" y="0"/>
            <a:ext cx="1924052" cy="276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3. The </a:t>
            </a:r>
            <a:r>
              <a:rPr lang="en-US" sz="1200" b="1" dirty="0" err="1" smtClean="0">
                <a:solidFill>
                  <a:schemeClr val="bg1"/>
                </a:solidFill>
              </a:rPr>
              <a:t>LISOL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bg1"/>
                </a:solidFill>
              </a:rPr>
              <a:t>-decay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rot="16200000" flipV="1">
            <a:off x="-32" y="3161884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929322" y="3786190"/>
            <a:ext cx="928694" cy="584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 (/25 ns)</a:t>
            </a:r>
            <a:endParaRPr lang="en-GB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714348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28794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43240" y="3019008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428596" y="4233454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1642248" y="4232660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12"/>
          <p:cNvSpPr>
            <a:spLocks noChangeArrowheads="1"/>
          </p:cNvSpPr>
          <p:nvPr/>
        </p:nvSpPr>
        <p:spPr bwMode="auto">
          <a:xfrm>
            <a:off x="857224" y="5455523"/>
            <a:ext cx="7858180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1- </a:t>
            </a:r>
            <a:r>
              <a:rPr lang="en-US" sz="1600" b="1" dirty="0" smtClean="0">
                <a:solidFill>
                  <a:srgbClr val="FF0000"/>
                </a:solidFill>
              </a:rPr>
              <a:t>Event type </a:t>
            </a:r>
            <a:r>
              <a:rPr lang="en-US" sz="1600" b="1" dirty="0" smtClean="0"/>
              <a:t>definition :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 / … </a:t>
            </a:r>
          </a:p>
          <a:p>
            <a:r>
              <a:rPr lang="en-US" sz="1600" b="1" dirty="0" smtClean="0"/>
              <a:t>2-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histograms in time slices (N x </a:t>
            </a:r>
            <a:r>
              <a:rPr lang="en-US" sz="1600" b="1" dirty="0" err="1" smtClean="0"/>
              <a:t>25ns</a:t>
            </a:r>
            <a:r>
              <a:rPr lang="en-US" sz="1600" b="1" dirty="0" smtClean="0"/>
              <a:t>) before and after 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the detected “event type” </a:t>
            </a:r>
            <a:r>
              <a:rPr lang="en-US" sz="1600" b="1" i="1" dirty="0" smtClean="0"/>
              <a:t>= CORRELATED HISTOGRAMS</a:t>
            </a:r>
          </a:p>
          <a:p>
            <a:r>
              <a:rPr lang="en-US" sz="1600" b="1" dirty="0" smtClean="0"/>
              <a:t>3-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histograms in the same time windows relative to the start of each cycle </a:t>
            </a:r>
          </a:p>
          <a:p>
            <a:r>
              <a:rPr lang="en-US" sz="1600" b="1" dirty="0" smtClean="0"/>
              <a:t>= </a:t>
            </a:r>
            <a:r>
              <a:rPr lang="en-US" sz="1600" b="1" i="1" dirty="0" smtClean="0"/>
              <a:t>RANDOMLY CORRELATED HISTOGRAMS</a:t>
            </a:r>
            <a:endParaRPr lang="en-US" sz="1600" b="1" dirty="0" smtClean="0"/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4286248" y="3214686"/>
            <a:ext cx="500066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…</a:t>
            </a:r>
            <a:endParaRPr lang="en-GB" sz="1600" b="1" dirty="0"/>
          </a:p>
        </p:txBody>
      </p:sp>
      <p:sp>
        <p:nvSpPr>
          <p:cNvPr id="49" name="Rectangle 48"/>
          <p:cNvSpPr/>
          <p:nvPr/>
        </p:nvSpPr>
        <p:spPr>
          <a:xfrm>
            <a:off x="4786314" y="3011389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428596" y="3714752"/>
            <a:ext cx="7072362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12"/>
          <p:cNvSpPr>
            <a:spLocks noChangeArrowheads="1"/>
          </p:cNvSpPr>
          <p:nvPr/>
        </p:nvSpPr>
        <p:spPr bwMode="auto">
          <a:xfrm rot="16200000">
            <a:off x="62104" y="3224020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START</a:t>
            </a:r>
            <a:endParaRPr lang="en-GB" sz="1600" b="1" dirty="0"/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 rot="16200000">
            <a:off x="5562830" y="3223988"/>
            <a:ext cx="1071538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STOP</a:t>
            </a:r>
            <a:endParaRPr lang="en-GB" sz="1600" b="1" dirty="0"/>
          </a:p>
        </p:txBody>
      </p:sp>
      <p:cxnSp>
        <p:nvCxnSpPr>
          <p:cNvPr id="64" name="Straight Arrow Connector 63"/>
          <p:cNvCxnSpPr/>
          <p:nvPr/>
        </p:nvCxnSpPr>
        <p:spPr>
          <a:xfrm rot="5400000">
            <a:off x="2464579" y="3750471"/>
            <a:ext cx="1143008" cy="10715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3" idx="2"/>
          </p:cNvCxnSpPr>
          <p:nvPr/>
        </p:nvCxnSpPr>
        <p:spPr>
          <a:xfrm rot="16200000" flipH="1">
            <a:off x="3509748" y="3938384"/>
            <a:ext cx="1124372" cy="71438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357422" y="4857760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3356760" y="4857760"/>
            <a:ext cx="286546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35004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5400000">
            <a:off x="36528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38052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39576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>
            <a:off x="4110030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260478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27484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29008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30532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3205657" y="4857760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rot="5400000">
            <a:off x="3282908" y="3355943"/>
            <a:ext cx="715968" cy="48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>
            <a:off x="3143242" y="3286124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2068461" y="3355943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10800000">
            <a:off x="1928795" y="3286124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4925981" y="3355943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10800000">
            <a:off x="4786315" y="3286124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>
            <a:off x="854014" y="3355943"/>
            <a:ext cx="715968" cy="482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10800000">
            <a:off x="714348" y="3286124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10800000">
            <a:off x="2819101" y="514351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10800000">
            <a:off x="3500431" y="5143512"/>
            <a:ext cx="500065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2"/>
          <p:cNvSpPr>
            <a:spLocks noChangeArrowheads="1"/>
          </p:cNvSpPr>
          <p:nvPr/>
        </p:nvSpPr>
        <p:spPr bwMode="auto">
          <a:xfrm>
            <a:off x="3929058" y="5000636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N x </a:t>
            </a:r>
            <a:r>
              <a:rPr lang="en-US" sz="1600" b="1" dirty="0" err="1" smtClean="0"/>
              <a:t>25ns</a:t>
            </a:r>
            <a:endParaRPr lang="en-US" sz="1600" b="1" dirty="0" smtClean="0"/>
          </a:p>
        </p:txBody>
      </p:sp>
      <p:cxnSp>
        <p:nvCxnSpPr>
          <p:cNvPr id="105" name="Straight Arrow Connector 104"/>
          <p:cNvCxnSpPr/>
          <p:nvPr/>
        </p:nvCxnSpPr>
        <p:spPr>
          <a:xfrm rot="5400000">
            <a:off x="4572795" y="4214023"/>
            <a:ext cx="1141419" cy="142876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49" idx="2"/>
          </p:cNvCxnSpPr>
          <p:nvPr/>
        </p:nvCxnSpPr>
        <p:spPr>
          <a:xfrm rot="16200000" flipH="1">
            <a:off x="5614154" y="3469433"/>
            <a:ext cx="1130402" cy="1643074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4929190" y="4856171"/>
            <a:ext cx="2357454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5928528" y="4856171"/>
            <a:ext cx="286546" cy="794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>
            <a:off x="6072198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>
            <a:off x="6224598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>
            <a:off x="6376998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>
            <a:off x="6529398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>
            <a:off x="6681798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5400000">
            <a:off x="5176555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5400000">
            <a:off x="5320225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>
            <a:off x="5472625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rot="5400000">
            <a:off x="5625025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5400000">
            <a:off x="5777425" y="4856171"/>
            <a:ext cx="28654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"/>
          <p:cNvSpPr>
            <a:spLocks noChangeArrowheads="1"/>
          </p:cNvSpPr>
          <p:nvPr/>
        </p:nvSpPr>
        <p:spPr bwMode="auto">
          <a:xfrm>
            <a:off x="714348" y="714356"/>
            <a:ext cx="664373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/>
              <a:t>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-rays and </a:t>
            </a:r>
            <a:r>
              <a:rPr lang="en-US" sz="1600" b="1" dirty="0" err="1" smtClean="0">
                <a:latin typeface="Symbol" pitchFamily="18" charset="2"/>
              </a:rPr>
              <a:t>b</a:t>
            </a:r>
            <a:r>
              <a:rPr lang="en-US" sz="1600" b="1" dirty="0" err="1" smtClean="0"/>
              <a:t>’s</a:t>
            </a:r>
            <a:r>
              <a:rPr lang="en-US" sz="1600" b="1" dirty="0" smtClean="0"/>
              <a:t> are individually “</a:t>
            </a:r>
            <a:r>
              <a:rPr lang="en-US" sz="1600" b="1" dirty="0" err="1" smtClean="0"/>
              <a:t>timestamped</a:t>
            </a:r>
            <a:r>
              <a:rPr lang="en-US" sz="1600" b="1" dirty="0" smtClean="0"/>
              <a:t>”</a:t>
            </a:r>
          </a:p>
          <a:p>
            <a:pPr>
              <a:buFontTx/>
              <a:buChar char="-"/>
            </a:pPr>
            <a:r>
              <a:rPr lang="en-US" sz="1600" b="1" dirty="0" smtClean="0"/>
              <a:t>Only the energy of the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is registered</a:t>
            </a:r>
          </a:p>
          <a:p>
            <a:pPr>
              <a:buFontTx/>
              <a:buChar char="-"/>
            </a:pPr>
            <a:r>
              <a:rPr lang="en-US" sz="1600" b="1" dirty="0" smtClean="0"/>
              <a:t>No hardware conditions are implied on the raw data !</a:t>
            </a:r>
          </a:p>
          <a:p>
            <a:pPr>
              <a:buFontTx/>
              <a:buChar char="-"/>
            </a:pPr>
            <a:endParaRPr lang="en-US" sz="1600" b="1" dirty="0"/>
          </a:p>
          <a:p>
            <a:r>
              <a:rPr lang="en-US" sz="1600" b="1" dirty="0" smtClean="0">
                <a:sym typeface="Symbol"/>
              </a:rPr>
              <a:t> Coincidences and Correlations (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</a:t>
            </a:r>
            <a:r>
              <a:rPr lang="en-US" sz="1600" b="1" dirty="0" err="1" smtClean="0">
                <a:latin typeface="Symbol" pitchFamily="18" charset="2"/>
                <a:sym typeface="Symbol"/>
              </a:rPr>
              <a:t>bg</a:t>
            </a:r>
            <a:r>
              <a:rPr lang="en-US" sz="1600" b="1" dirty="0" smtClean="0">
                <a:sym typeface="Symbol"/>
              </a:rPr>
              <a:t>-</a:t>
            </a:r>
            <a:r>
              <a:rPr lang="en-US" sz="1600" b="1" dirty="0" smtClean="0">
                <a:latin typeface="Symbol" pitchFamily="18" charset="2"/>
                <a:sym typeface="Symbol"/>
              </a:rPr>
              <a:t>g</a:t>
            </a:r>
            <a:r>
              <a:rPr lang="en-US" sz="1600" b="1" dirty="0" smtClean="0">
                <a:sym typeface="Symbol"/>
              </a:rPr>
              <a:t>, …) are performed OFFLINE</a:t>
            </a:r>
            <a:endParaRPr lang="en-US" sz="1600" b="1" dirty="0" smtClean="0"/>
          </a:p>
        </p:txBody>
      </p:sp>
      <p:sp>
        <p:nvSpPr>
          <p:cNvPr id="126" name="Rectangle 12"/>
          <p:cNvSpPr>
            <a:spLocks noChangeArrowheads="1"/>
          </p:cNvSpPr>
          <p:nvPr/>
        </p:nvSpPr>
        <p:spPr bwMode="auto">
          <a:xfrm>
            <a:off x="1500166" y="2143116"/>
            <a:ext cx="3929090" cy="523220"/>
          </a:xfrm>
          <a:prstGeom prst="rect">
            <a:avLst/>
          </a:prstGeom>
          <a:solidFill>
            <a:srgbClr val="FFFF00"/>
          </a:solidFill>
          <a:ln w="12700">
            <a:solidFill>
              <a:srgbClr val="FF000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THE “SLOW CORRELATION TECHNIQUE”</a:t>
            </a:r>
          </a:p>
          <a:p>
            <a:pPr algn="ctr"/>
            <a:r>
              <a:rPr lang="en-US" sz="1100" b="1" dirty="0" smtClean="0"/>
              <a:t>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, </a:t>
            </a:r>
            <a:r>
              <a:rPr lang="en-US" sz="1100" b="1" dirty="0" err="1" smtClean="0"/>
              <a:t>NIMA</a:t>
            </a:r>
            <a:r>
              <a:rPr lang="en-US" sz="1100" b="1" dirty="0" smtClean="0"/>
              <a:t>, to be published 2008</a:t>
            </a:r>
            <a:endParaRPr lang="en-GB" sz="11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0" y="0"/>
            <a:ext cx="1924052" cy="276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3. The </a:t>
            </a:r>
            <a:r>
              <a:rPr lang="en-US" sz="1200" b="1" dirty="0" err="1" smtClean="0">
                <a:solidFill>
                  <a:schemeClr val="bg1"/>
                </a:solidFill>
              </a:rPr>
              <a:t>LISOL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bg1"/>
                </a:solidFill>
              </a:rPr>
              <a:t>-decay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14282" y="1071546"/>
            <a:ext cx="2774950" cy="3335338"/>
            <a:chOff x="0" y="1728"/>
            <a:chExt cx="1748" cy="2101"/>
          </a:xfrm>
        </p:grpSpPr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923" y="235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923" y="2447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5"/>
            <p:cNvSpPr>
              <a:spLocks noChangeShapeType="1"/>
            </p:cNvSpPr>
            <p:nvPr/>
          </p:nvSpPr>
          <p:spPr bwMode="auto">
            <a:xfrm>
              <a:off x="923" y="2269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6"/>
            <p:cNvSpPr>
              <a:spLocks noChangeShapeType="1"/>
            </p:cNvSpPr>
            <p:nvPr/>
          </p:nvSpPr>
          <p:spPr bwMode="auto">
            <a:xfrm>
              <a:off x="923" y="3544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104" y="3598"/>
              <a:ext cx="57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 baseline="30000">
                  <a:cs typeface="Times New Roman" pitchFamily="18" charset="0"/>
                </a:rPr>
                <a:t>67</a:t>
              </a:r>
              <a:r>
                <a:rPr lang="en-US" sz="1800" b="1">
                  <a:cs typeface="Times New Roman" pitchFamily="18" charset="0"/>
                </a:rPr>
                <a:t>Co</a:t>
              </a:r>
              <a:r>
                <a:rPr lang="en-US" sz="1800" b="1" baseline="-25000">
                  <a:cs typeface="Times New Roman" pitchFamily="18" charset="0"/>
                </a:rPr>
                <a:t>40</a:t>
              </a:r>
              <a:endParaRPr lang="en-GB" sz="1800" b="1">
                <a:cs typeface="Times New Roman" pitchFamily="18" charset="0"/>
              </a:endParaRPr>
            </a:p>
          </p:txBody>
        </p:sp>
        <p:sp>
          <p:nvSpPr>
            <p:cNvPr id="53" name="Line 28"/>
            <p:cNvSpPr>
              <a:spLocks noChangeShapeType="1"/>
            </p:cNvSpPr>
            <p:nvPr/>
          </p:nvSpPr>
          <p:spPr bwMode="auto">
            <a:xfrm>
              <a:off x="923" y="3366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"/>
            <p:cNvSpPr>
              <a:spLocks noChangeShapeType="1"/>
            </p:cNvSpPr>
            <p:nvPr/>
          </p:nvSpPr>
          <p:spPr bwMode="auto">
            <a:xfrm>
              <a:off x="1248" y="3360"/>
              <a:ext cx="0" cy="1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30"/>
            <p:cNvSpPr>
              <a:spLocks noChangeShapeType="1"/>
            </p:cNvSpPr>
            <p:nvPr/>
          </p:nvSpPr>
          <p:spPr bwMode="auto">
            <a:xfrm flipH="1">
              <a:off x="994" y="2447"/>
              <a:ext cx="0" cy="9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31"/>
            <p:cNvSpPr>
              <a:spLocks noChangeShapeType="1"/>
            </p:cNvSpPr>
            <p:nvPr/>
          </p:nvSpPr>
          <p:spPr bwMode="auto">
            <a:xfrm flipH="1">
              <a:off x="1104" y="2352"/>
              <a:ext cx="0" cy="1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32"/>
            <p:cNvSpPr>
              <a:spLocks noChangeShapeType="1"/>
            </p:cNvSpPr>
            <p:nvPr/>
          </p:nvSpPr>
          <p:spPr bwMode="auto">
            <a:xfrm flipH="1">
              <a:off x="1248" y="2256"/>
              <a:ext cx="0" cy="10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33"/>
            <p:cNvSpPr txBox="1">
              <a:spLocks noChangeArrowheads="1"/>
            </p:cNvSpPr>
            <p:nvPr/>
          </p:nvSpPr>
          <p:spPr bwMode="auto">
            <a:xfrm rot="16200000">
              <a:off x="671" y="2545"/>
              <a:ext cx="50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2054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 rot="16200000">
              <a:off x="932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2080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35"/>
            <p:cNvSpPr txBox="1">
              <a:spLocks noChangeArrowheads="1"/>
            </p:cNvSpPr>
            <p:nvPr/>
          </p:nvSpPr>
          <p:spPr bwMode="auto">
            <a:xfrm rot="16200000">
              <a:off x="1076" y="2572"/>
              <a:ext cx="459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</a:rPr>
                <a:t>2087</a:t>
              </a:r>
              <a:endParaRPr lang="en-GB" sz="1600">
                <a:solidFill>
                  <a:srgbClr val="000000"/>
                </a:solidFill>
              </a:endParaRPr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912" y="2928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>
              <a:off x="912" y="3072"/>
              <a:ext cx="70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3"/>
            <p:cNvSpPr>
              <a:spLocks noChangeShapeType="1"/>
            </p:cNvSpPr>
            <p:nvPr/>
          </p:nvSpPr>
          <p:spPr bwMode="auto">
            <a:xfrm>
              <a:off x="1344" y="3072"/>
              <a:ext cx="0" cy="3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250" y="1972"/>
              <a:ext cx="46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6"/>
            <p:cNvSpPr>
              <a:spLocks noChangeArrowheads="1"/>
            </p:cNvSpPr>
            <p:nvPr/>
          </p:nvSpPr>
          <p:spPr bwMode="auto">
            <a:xfrm>
              <a:off x="240" y="1968"/>
              <a:ext cx="52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 baseline="30000">
                  <a:cs typeface="Times New Roman" pitchFamily="18" charset="0"/>
                </a:rPr>
                <a:t>67</a:t>
              </a:r>
              <a:r>
                <a:rPr lang="en-US" sz="1600" b="1">
                  <a:cs typeface="Times New Roman" pitchFamily="18" charset="0"/>
                </a:rPr>
                <a:t>Fe</a:t>
              </a:r>
              <a:r>
                <a:rPr lang="en-US" sz="1600" b="1" baseline="-25000">
                  <a:cs typeface="Times New Roman" pitchFamily="18" charset="0"/>
                </a:rPr>
                <a:t>41</a:t>
              </a:r>
              <a:endParaRPr lang="en-GB" sz="1600" b="1">
                <a:cs typeface="Times New Roman" pitchFamily="18" charset="0"/>
              </a:endParaRPr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711" y="1972"/>
              <a:ext cx="105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Rectangle 48"/>
            <p:cNvSpPr>
              <a:spLocks noChangeArrowheads="1"/>
            </p:cNvSpPr>
            <p:nvPr/>
          </p:nvSpPr>
          <p:spPr bwMode="auto">
            <a:xfrm>
              <a:off x="768" y="1968"/>
              <a:ext cx="21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600" b="1" baseline="30000">
                  <a:cs typeface="Times New Roman" pitchFamily="18" charset="0"/>
                </a:rPr>
                <a:t>-</a:t>
              </a:r>
              <a:endParaRPr lang="en-GB" sz="1600" b="1" baseline="30000">
                <a:cs typeface="Times New Roman" pitchFamily="18" charset="0"/>
              </a:endParaRPr>
            </a:p>
          </p:txBody>
        </p:sp>
        <p:sp>
          <p:nvSpPr>
            <p:cNvPr id="68" name="Text Box 54"/>
            <p:cNvSpPr txBox="1">
              <a:spLocks noChangeArrowheads="1"/>
            </p:cNvSpPr>
            <p:nvPr/>
          </p:nvSpPr>
          <p:spPr bwMode="auto">
            <a:xfrm>
              <a:off x="0" y="1728"/>
              <a:ext cx="10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FF0000"/>
                </a:solidFill>
              </a:endParaRPr>
            </a:p>
          </p:txBody>
        </p:sp>
        <p:sp>
          <p:nvSpPr>
            <p:cNvPr id="69" name="Text Box 56"/>
            <p:cNvSpPr txBox="1">
              <a:spLocks noChangeArrowheads="1"/>
            </p:cNvSpPr>
            <p:nvPr/>
          </p:nvSpPr>
          <p:spPr bwMode="auto">
            <a:xfrm>
              <a:off x="912" y="3360"/>
              <a:ext cx="33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189</a:t>
              </a:r>
              <a:endParaRPr lang="en-GB" sz="1600"/>
            </a:p>
          </p:txBody>
        </p:sp>
        <p:sp>
          <p:nvSpPr>
            <p:cNvPr id="70" name="Line 57"/>
            <p:cNvSpPr>
              <a:spLocks noChangeShapeType="1"/>
            </p:cNvSpPr>
            <p:nvPr/>
          </p:nvSpPr>
          <p:spPr bwMode="auto">
            <a:xfrm>
              <a:off x="1536" y="2928"/>
              <a:ext cx="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58"/>
            <p:cNvSpPr txBox="1">
              <a:spLocks noChangeArrowheads="1"/>
            </p:cNvSpPr>
            <p:nvPr/>
          </p:nvSpPr>
          <p:spPr bwMode="auto">
            <a:xfrm rot="16200000">
              <a:off x="1426" y="3086"/>
              <a:ext cx="43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1251</a:t>
              </a:r>
              <a:endParaRPr lang="en-GB" sz="1600"/>
            </a:p>
          </p:txBody>
        </p:sp>
        <p:sp>
          <p:nvSpPr>
            <p:cNvPr id="72" name="Text Box 59"/>
            <p:cNvSpPr txBox="1">
              <a:spLocks noChangeArrowheads="1"/>
            </p:cNvSpPr>
            <p:nvPr/>
          </p:nvSpPr>
          <p:spPr bwMode="auto">
            <a:xfrm rot="16200000">
              <a:off x="1253" y="3067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572</a:t>
              </a:r>
              <a:endParaRPr lang="en-GB" sz="160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>
              <a:off x="672" y="1968"/>
              <a:ext cx="24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70"/>
            <p:cNvSpPr txBox="1">
              <a:spLocks noChangeArrowheads="1"/>
            </p:cNvSpPr>
            <p:nvPr/>
          </p:nvSpPr>
          <p:spPr bwMode="auto">
            <a:xfrm>
              <a:off x="0" y="1776"/>
              <a:ext cx="9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</a:rPr>
                <a:t>T</a:t>
              </a:r>
              <a:r>
                <a:rPr lang="en-US" sz="1400" b="1" baseline="-25000">
                  <a:solidFill>
                    <a:srgbClr val="FF0000"/>
                  </a:solidFill>
                </a:rPr>
                <a:t>1/2</a:t>
              </a:r>
              <a:r>
                <a:rPr lang="en-US" sz="1400" b="1">
                  <a:solidFill>
                    <a:srgbClr val="FF0000"/>
                  </a:solidFill>
                </a:rPr>
                <a:t>=411(32) ms</a:t>
              </a:r>
              <a:endParaRPr lang="en-GB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75" name="Text Box 50"/>
          <p:cNvSpPr txBox="1">
            <a:spLocks noChangeArrowheads="1"/>
          </p:cNvSpPr>
          <p:nvPr/>
        </p:nvSpPr>
        <p:spPr bwMode="auto">
          <a:xfrm>
            <a:off x="2757908" y="3786190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(7/2</a:t>
            </a:r>
            <a:r>
              <a:rPr lang="en-US" sz="1600" b="1" baseline="30000" dirty="0"/>
              <a:t>-</a:t>
            </a:r>
            <a:r>
              <a:rPr lang="en-US" sz="1600" b="1" dirty="0"/>
              <a:t>)</a:t>
            </a:r>
            <a:endParaRPr lang="en-GB" sz="1600" b="1" dirty="0"/>
          </a:p>
        </p:txBody>
      </p:sp>
      <p:sp>
        <p:nvSpPr>
          <p:cNvPr id="83" name="Text Box 51"/>
          <p:cNvSpPr txBox="1">
            <a:spLocks noChangeArrowheads="1"/>
          </p:cNvSpPr>
          <p:nvPr/>
        </p:nvSpPr>
        <p:spPr bwMode="auto">
          <a:xfrm>
            <a:off x="500034" y="4032615"/>
            <a:ext cx="1692864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T</a:t>
            </a:r>
            <a:r>
              <a:rPr lang="en-US" sz="1600" b="1" baseline="-25000" dirty="0" err="1"/>
              <a:t>1</a:t>
            </a:r>
            <a:r>
              <a:rPr lang="en-US" sz="1600" b="1" baseline="-25000" dirty="0"/>
              <a:t>/2</a:t>
            </a:r>
            <a:r>
              <a:rPr lang="en-US" sz="1600" b="1" dirty="0"/>
              <a:t>=425(20) ms</a:t>
            </a:r>
            <a:endParaRPr lang="en-GB" sz="1600" b="1" dirty="0"/>
          </a:p>
        </p:txBody>
      </p:sp>
      <p:sp>
        <p:nvSpPr>
          <p:cNvPr id="84" name="Line 58"/>
          <p:cNvSpPr>
            <a:spLocks noChangeShapeType="1"/>
          </p:cNvSpPr>
          <p:nvPr/>
        </p:nvSpPr>
        <p:spPr bwMode="auto">
          <a:xfrm>
            <a:off x="2786050" y="3970163"/>
            <a:ext cx="357191" cy="5715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" name="Text Box 89"/>
          <p:cNvSpPr txBox="1">
            <a:spLocks noChangeArrowheads="1"/>
          </p:cNvSpPr>
          <p:nvPr/>
        </p:nvSpPr>
        <p:spPr bwMode="auto">
          <a:xfrm>
            <a:off x="1262040" y="5706357"/>
            <a:ext cx="3238522" cy="29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L. </a:t>
            </a:r>
            <a:r>
              <a:rPr lang="en-US" sz="1400" b="1" dirty="0" err="1"/>
              <a:t>Weissman</a:t>
            </a:r>
            <a:r>
              <a:rPr lang="en-US" sz="1400" b="1" dirty="0"/>
              <a:t> et al., </a:t>
            </a:r>
            <a:r>
              <a:rPr lang="en-US" sz="1400" b="1" dirty="0" err="1"/>
              <a:t>PRC</a:t>
            </a:r>
            <a:r>
              <a:rPr lang="en-US" sz="1400" b="1" dirty="0"/>
              <a:t> 59, 2004(1999).</a:t>
            </a:r>
            <a:endParaRPr lang="en-GB" sz="1400" b="1" dirty="0"/>
          </a:p>
        </p:txBody>
      </p:sp>
      <p:sp>
        <p:nvSpPr>
          <p:cNvPr id="96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5000628" y="4286256"/>
            <a:ext cx="3048000" cy="1905000"/>
            <a:chOff x="492" y="2497"/>
            <a:chExt cx="1762" cy="1055"/>
          </a:xfrm>
        </p:grpSpPr>
        <p:pic>
          <p:nvPicPr>
            <p:cNvPr id="101" name="Picture 31" descr="P:\linux\printer\67Fe_491_singles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2" y="2497"/>
              <a:ext cx="1762" cy="1055"/>
            </a:xfrm>
            <a:prstGeom prst="rect">
              <a:avLst/>
            </a:prstGeom>
            <a:noFill/>
          </p:spPr>
        </p:pic>
        <p:sp>
          <p:nvSpPr>
            <p:cNvPr id="102" name="Text Box 11"/>
            <p:cNvSpPr txBox="1">
              <a:spLocks noChangeArrowheads="1"/>
            </p:cNvSpPr>
            <p:nvPr/>
          </p:nvSpPr>
          <p:spPr bwMode="auto">
            <a:xfrm>
              <a:off x="943" y="2624"/>
              <a:ext cx="638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solidFill>
                    <a:srgbClr val="FF0000"/>
                  </a:solidFill>
                </a:rPr>
                <a:t>491 </a:t>
              </a:r>
              <a:r>
                <a:rPr lang="en-US" sz="1600" b="1" dirty="0" err="1">
                  <a:solidFill>
                    <a:srgbClr val="FF0000"/>
                  </a:solidFill>
                </a:rPr>
                <a:t>keV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03" name="Line 26"/>
            <p:cNvSpPr>
              <a:spLocks noChangeShapeType="1"/>
            </p:cNvSpPr>
            <p:nvPr/>
          </p:nvSpPr>
          <p:spPr bwMode="auto">
            <a:xfrm>
              <a:off x="1435" y="2751"/>
              <a:ext cx="246" cy="17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74"/>
          <p:cNvGrpSpPr>
            <a:grpSpLocks noChangeAspect="1"/>
          </p:cNvGrpSpPr>
          <p:nvPr/>
        </p:nvGrpSpPr>
        <p:grpSpPr bwMode="auto">
          <a:xfrm>
            <a:off x="3500430" y="857232"/>
            <a:ext cx="5189383" cy="3470400"/>
            <a:chOff x="261" y="2064"/>
            <a:chExt cx="2880" cy="1926"/>
          </a:xfrm>
        </p:grpSpPr>
        <p:pic>
          <p:nvPicPr>
            <p:cNvPr id="106" name="Picture 30" descr="P:\linux\printer\67Fe.jpg"/>
            <p:cNvPicPr>
              <a:picLocks noChangeAspect="1" noChangeArrowheads="1"/>
            </p:cNvPicPr>
            <p:nvPr/>
          </p:nvPicPr>
          <p:blipFill>
            <a:blip r:embed="rId3"/>
            <a:srcRect l="3638" r="6809"/>
            <a:stretch>
              <a:fillRect/>
            </a:stretch>
          </p:blipFill>
          <p:spPr bwMode="auto">
            <a:xfrm>
              <a:off x="261" y="2064"/>
              <a:ext cx="2880" cy="1926"/>
            </a:xfrm>
            <a:prstGeom prst="rect">
              <a:avLst/>
            </a:prstGeom>
            <a:noFill/>
          </p:spPr>
        </p:pic>
        <p:sp>
          <p:nvSpPr>
            <p:cNvPr id="107" name="Rectangle 8"/>
            <p:cNvSpPr>
              <a:spLocks noChangeArrowheads="1"/>
            </p:cNvSpPr>
            <p:nvPr/>
          </p:nvSpPr>
          <p:spPr bwMode="auto">
            <a:xfrm>
              <a:off x="2521" y="3549"/>
              <a:ext cx="164" cy="8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Rectangle 22"/>
            <p:cNvSpPr>
              <a:spLocks noChangeArrowheads="1"/>
            </p:cNvSpPr>
            <p:nvPr/>
          </p:nvSpPr>
          <p:spPr bwMode="auto">
            <a:xfrm>
              <a:off x="923" y="3422"/>
              <a:ext cx="164" cy="17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0" name="Picture 32" descr="P:\linux\printer\67Fe_694_singles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33" y="2276"/>
              <a:ext cx="1658" cy="994"/>
            </a:xfrm>
            <a:prstGeom prst="rect">
              <a:avLst/>
            </a:prstGeom>
            <a:noFill/>
          </p:spPr>
        </p:pic>
        <p:sp>
          <p:nvSpPr>
            <p:cNvPr id="112" name="Line 20"/>
            <p:cNvSpPr>
              <a:spLocks noChangeShapeType="1"/>
            </p:cNvSpPr>
            <p:nvPr/>
          </p:nvSpPr>
          <p:spPr bwMode="auto">
            <a:xfrm>
              <a:off x="1620" y="3125"/>
              <a:ext cx="901" cy="4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21"/>
            <p:cNvSpPr>
              <a:spLocks noChangeShapeType="1"/>
            </p:cNvSpPr>
            <p:nvPr/>
          </p:nvSpPr>
          <p:spPr bwMode="auto">
            <a:xfrm flipH="1">
              <a:off x="2685" y="3125"/>
              <a:ext cx="123" cy="4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Text Box 18"/>
            <p:cNvSpPr txBox="1">
              <a:spLocks noChangeArrowheads="1"/>
            </p:cNvSpPr>
            <p:nvPr/>
          </p:nvSpPr>
          <p:spPr bwMode="auto">
            <a:xfrm>
              <a:off x="1661" y="2361"/>
              <a:ext cx="83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FF0000"/>
                  </a:solidFill>
                </a:rPr>
                <a:t>694 keV</a:t>
              </a:r>
              <a:endParaRPr lang="en-GB" sz="1600" b="1">
                <a:solidFill>
                  <a:srgbClr val="FF0000"/>
                </a:solidFill>
              </a:endParaRPr>
            </a:p>
          </p:txBody>
        </p:sp>
        <p:sp>
          <p:nvSpPr>
            <p:cNvPr id="118" name="Line 25"/>
            <p:cNvSpPr>
              <a:spLocks noChangeShapeType="1"/>
            </p:cNvSpPr>
            <p:nvPr/>
          </p:nvSpPr>
          <p:spPr bwMode="auto">
            <a:xfrm>
              <a:off x="2112" y="2531"/>
              <a:ext cx="122" cy="16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0" name="Text Box 73"/>
          <p:cNvSpPr txBox="1">
            <a:spLocks noChangeArrowheads="1"/>
          </p:cNvSpPr>
          <p:nvPr/>
        </p:nvSpPr>
        <p:spPr bwMode="auto">
          <a:xfrm>
            <a:off x="4214810" y="785794"/>
            <a:ext cx="45720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Singles -spectra :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  </a:t>
            </a:r>
            <a:r>
              <a:rPr lang="en-US" sz="1400" b="1" dirty="0" smtClean="0">
                <a:solidFill>
                  <a:srgbClr val="FF0000"/>
                </a:solidFill>
              </a:rPr>
              <a:t>Red</a:t>
            </a:r>
            <a:r>
              <a:rPr lang="en-US" sz="1400" b="1" dirty="0">
                <a:solidFill>
                  <a:srgbClr val="FF0000"/>
                </a:solidFill>
              </a:rPr>
              <a:t>: Laser ON   </a:t>
            </a:r>
            <a:r>
              <a:rPr lang="en-US" sz="1400" b="1" dirty="0">
                <a:solidFill>
                  <a:srgbClr val="352DD1"/>
                </a:solidFill>
              </a:rPr>
              <a:t>Blue: Laser OFF</a:t>
            </a:r>
            <a:endParaRPr lang="en-GB" sz="1400" b="1" dirty="0">
              <a:solidFill>
                <a:srgbClr val="352DD1"/>
              </a:solidFill>
            </a:endParaRPr>
          </a:p>
        </p:txBody>
      </p:sp>
      <p:sp>
        <p:nvSpPr>
          <p:cNvPr id="121" name="Line 75"/>
          <p:cNvSpPr>
            <a:spLocks noChangeShapeType="1"/>
          </p:cNvSpPr>
          <p:nvPr/>
        </p:nvSpPr>
        <p:spPr bwMode="auto">
          <a:xfrm flipH="1" flipV="1">
            <a:off x="4714876" y="3643314"/>
            <a:ext cx="785818" cy="7858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" name="Text Box 61"/>
          <p:cNvSpPr txBox="1">
            <a:spLocks noChangeArrowheads="1"/>
          </p:cNvSpPr>
          <p:nvPr/>
        </p:nvSpPr>
        <p:spPr bwMode="auto">
          <a:xfrm>
            <a:off x="3305599" y="5273399"/>
            <a:ext cx="956836" cy="44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baseline="30000" dirty="0" err="1"/>
              <a:t>67</a:t>
            </a:r>
            <a:r>
              <a:rPr lang="en-US" b="1" dirty="0" err="1"/>
              <a:t>Ni</a:t>
            </a:r>
            <a:r>
              <a:rPr lang="en-US" b="1" baseline="-25000" dirty="0" err="1"/>
              <a:t>39</a:t>
            </a:r>
            <a:endParaRPr lang="en-GB" b="1" baseline="30000" dirty="0"/>
          </a:p>
        </p:txBody>
      </p:sp>
      <p:sp>
        <p:nvSpPr>
          <p:cNvPr id="94" name="Text Box 62"/>
          <p:cNvSpPr txBox="1">
            <a:spLocks noChangeArrowheads="1"/>
          </p:cNvSpPr>
          <p:nvPr/>
        </p:nvSpPr>
        <p:spPr bwMode="auto">
          <a:xfrm>
            <a:off x="3894421" y="4905385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(1/2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00" name="Text Box 63"/>
          <p:cNvSpPr txBox="1">
            <a:spLocks noChangeArrowheads="1"/>
          </p:cNvSpPr>
          <p:nvPr/>
        </p:nvSpPr>
        <p:spPr bwMode="auto">
          <a:xfrm>
            <a:off x="2643174" y="4905385"/>
            <a:ext cx="147205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T</a:t>
            </a:r>
            <a:r>
              <a:rPr lang="en-US" sz="1600" b="1" baseline="-25000"/>
              <a:t>1/2</a:t>
            </a:r>
            <a:r>
              <a:rPr lang="en-US" sz="1600" b="1"/>
              <a:t>=21 s</a:t>
            </a:r>
            <a:endParaRPr lang="en-GB" sz="1600" b="1"/>
          </a:p>
        </p:txBody>
      </p:sp>
      <p:sp>
        <p:nvSpPr>
          <p:cNvPr id="105" name="Line 64"/>
          <p:cNvSpPr>
            <a:spLocks noChangeShapeType="1"/>
          </p:cNvSpPr>
          <p:nvPr/>
        </p:nvSpPr>
        <p:spPr bwMode="auto">
          <a:xfrm>
            <a:off x="3158393" y="4537371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" name="Text Box 65"/>
          <p:cNvSpPr txBox="1">
            <a:spLocks noChangeArrowheads="1"/>
          </p:cNvSpPr>
          <p:nvPr/>
        </p:nvSpPr>
        <p:spPr bwMode="auto">
          <a:xfrm>
            <a:off x="3894421" y="4169357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(5/2</a:t>
            </a:r>
            <a:r>
              <a:rPr lang="en-US" sz="1600" b="1" baseline="30000"/>
              <a:t>-</a:t>
            </a:r>
            <a:r>
              <a:rPr lang="en-US" sz="1600" b="1"/>
              <a:t>)</a:t>
            </a:r>
            <a:endParaRPr lang="en-GB" sz="1600" b="1"/>
          </a:p>
        </p:txBody>
      </p:sp>
      <p:sp>
        <p:nvSpPr>
          <p:cNvPr id="111" name="Line 66"/>
          <p:cNvSpPr>
            <a:spLocks noChangeShapeType="1"/>
          </p:cNvSpPr>
          <p:nvPr/>
        </p:nvSpPr>
        <p:spPr bwMode="auto">
          <a:xfrm>
            <a:off x="3600010" y="4537371"/>
            <a:ext cx="0" cy="66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Text Box 67"/>
          <p:cNvSpPr txBox="1">
            <a:spLocks noChangeArrowheads="1"/>
          </p:cNvSpPr>
          <p:nvPr/>
        </p:nvSpPr>
        <p:spPr bwMode="auto">
          <a:xfrm>
            <a:off x="3600010" y="4684576"/>
            <a:ext cx="956836" cy="32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694</a:t>
            </a:r>
            <a:endParaRPr lang="en-GB" sz="1600" b="1"/>
          </a:p>
        </p:txBody>
      </p:sp>
      <p:sp>
        <p:nvSpPr>
          <p:cNvPr id="115" name="Line 64"/>
          <p:cNvSpPr>
            <a:spLocks noChangeShapeType="1"/>
          </p:cNvSpPr>
          <p:nvPr/>
        </p:nvSpPr>
        <p:spPr bwMode="auto">
          <a:xfrm>
            <a:off x="3143240" y="5214950"/>
            <a:ext cx="95683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7" name="Line 75"/>
          <p:cNvSpPr>
            <a:spLocks noChangeShapeType="1"/>
          </p:cNvSpPr>
          <p:nvPr/>
        </p:nvSpPr>
        <p:spPr bwMode="auto">
          <a:xfrm flipH="1" flipV="1">
            <a:off x="5000628" y="3643314"/>
            <a:ext cx="2714644" cy="78581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4" name="Rectangle 12"/>
          <p:cNvSpPr>
            <a:spLocks noChangeArrowheads="1"/>
          </p:cNvSpPr>
          <p:nvPr/>
        </p:nvSpPr>
        <p:spPr bwMode="auto">
          <a:xfrm>
            <a:off x="0" y="6596390"/>
            <a:ext cx="4214842" cy="2616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100" b="1" dirty="0" smtClean="0"/>
              <a:t>Pictures Courtesy D. </a:t>
            </a:r>
            <a:r>
              <a:rPr lang="en-US" sz="1100" b="1" dirty="0" err="1" smtClean="0"/>
              <a:t>Pauwels</a:t>
            </a:r>
            <a:r>
              <a:rPr lang="en-US" sz="1100" b="1" dirty="0" smtClean="0"/>
              <a:t> O. </a:t>
            </a:r>
            <a:r>
              <a:rPr lang="en-US" sz="1100" b="1" dirty="0" err="1" smtClean="0"/>
              <a:t>Ivanov</a:t>
            </a:r>
            <a:r>
              <a:rPr lang="en-US" sz="1100" b="1" dirty="0" smtClean="0"/>
              <a:t>, KU Leuven (2007)</a:t>
            </a:r>
            <a:endParaRPr lang="en-GB" sz="11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0" y="0"/>
            <a:ext cx="1924052" cy="276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3. The </a:t>
            </a:r>
            <a:r>
              <a:rPr lang="en-US" sz="1200" b="1" dirty="0" err="1" smtClean="0">
                <a:solidFill>
                  <a:schemeClr val="bg1"/>
                </a:solidFill>
              </a:rPr>
              <a:t>LISOL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Symbol" pitchFamily="18" charset="2"/>
              </a:rPr>
              <a:t>b</a:t>
            </a:r>
            <a:r>
              <a:rPr lang="en-US" sz="1200" b="1" dirty="0" smtClean="0">
                <a:solidFill>
                  <a:schemeClr val="bg1"/>
                </a:solidFill>
              </a:rPr>
              <a:t>-decay setup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n-Ga-yields.JPG"/>
          <p:cNvPicPr>
            <a:picLocks noChangeAspect="1"/>
          </p:cNvPicPr>
          <p:nvPr/>
        </p:nvPicPr>
        <p:blipFill>
          <a:blip r:embed="rId2"/>
          <a:srcRect r="1470" b="2223"/>
          <a:stretch>
            <a:fillRect/>
          </a:stretch>
        </p:blipFill>
        <p:spPr>
          <a:xfrm>
            <a:off x="357158" y="3286124"/>
            <a:ext cx="4437021" cy="28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059164" y="3857628"/>
            <a:ext cx="461665" cy="164461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 err="1" smtClean="0">
                <a:latin typeface="Symbol" pitchFamily="18" charset="2"/>
              </a:rPr>
              <a:t>l</a:t>
            </a:r>
            <a:r>
              <a:rPr lang="en-US" b="1" baseline="-25000" dirty="0" err="1" smtClean="0"/>
              <a:t>Mn</a:t>
            </a:r>
            <a:r>
              <a:rPr lang="en-US" b="1" dirty="0" err="1" smtClean="0"/>
              <a:t>.Y</a:t>
            </a:r>
            <a:r>
              <a:rPr lang="en-US" b="1" baseline="-25000" dirty="0" err="1" smtClean="0"/>
              <a:t>Mn</a:t>
            </a:r>
            <a:r>
              <a:rPr lang="en-US" b="1" dirty="0" smtClean="0"/>
              <a:t> / </a:t>
            </a:r>
            <a:r>
              <a:rPr lang="en-US" b="1" dirty="0" err="1" smtClean="0">
                <a:latin typeface="Symbol" pitchFamily="18" charset="2"/>
              </a:rPr>
              <a:t>l</a:t>
            </a:r>
            <a:r>
              <a:rPr lang="en-US" b="1" baseline="-25000" dirty="0" err="1" smtClean="0"/>
              <a:t>Ga</a:t>
            </a:r>
            <a:r>
              <a:rPr lang="en-US" b="1" dirty="0" err="1" smtClean="0"/>
              <a:t>.Y</a:t>
            </a:r>
            <a:r>
              <a:rPr lang="en-US" b="1" baseline="-25000" dirty="0" err="1" smtClean="0"/>
              <a:t>Ga</a:t>
            </a:r>
            <a:endParaRPr lang="en-US" b="1" baseline="-25000" dirty="0"/>
          </a:p>
        </p:txBody>
      </p:sp>
      <p:pic>
        <p:nvPicPr>
          <p:cNvPr id="20" name="Picture 19" descr="Mn-over-Ga- Activity.JPG"/>
          <p:cNvPicPr>
            <a:picLocks noChangeAspect="1"/>
          </p:cNvPicPr>
          <p:nvPr/>
        </p:nvPicPr>
        <p:blipFill>
          <a:blip r:embed="rId3"/>
          <a:srcRect l="1562" t="1028" r="1562" b="2223"/>
          <a:stretch>
            <a:fillRect/>
          </a:stretch>
        </p:blipFill>
        <p:spPr>
          <a:xfrm>
            <a:off x="4429124" y="3286124"/>
            <a:ext cx="4408889" cy="28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5407" y="6215082"/>
            <a:ext cx="32412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071942"/>
            <a:ext cx="461665" cy="134261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 smtClean="0"/>
              <a:t>Yield [ions/s]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5984" y="6143644"/>
            <a:ext cx="32412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357158" y="357166"/>
            <a:ext cx="4143404" cy="1754326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2. Conditions for applicability 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? pure sources of radioactive ions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element selectivity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low background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efficient detection system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? low count rate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981441" cy="276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4. Contamination and Yields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n-Ga-yields.JPG"/>
          <p:cNvPicPr>
            <a:picLocks noChangeAspect="1"/>
          </p:cNvPicPr>
          <p:nvPr/>
        </p:nvPicPr>
        <p:blipFill>
          <a:blip r:embed="rId2"/>
          <a:srcRect r="1470" b="2223"/>
          <a:stretch>
            <a:fillRect/>
          </a:stretch>
        </p:blipFill>
        <p:spPr>
          <a:xfrm>
            <a:off x="357158" y="3286124"/>
            <a:ext cx="4437021" cy="288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4071942"/>
            <a:ext cx="461665" cy="134261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 smtClean="0"/>
              <a:t>Yield [ions/s]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5984" y="6143644"/>
            <a:ext cx="32412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29190" y="2928934"/>
            <a:ext cx="3814121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1200" b="1" dirty="0" smtClean="0"/>
              <a:t>Pictures taken from U. Koester, These 1999, </a:t>
            </a:r>
            <a:r>
              <a:rPr lang="en-US" sz="1200" b="1" dirty="0" err="1" smtClean="0"/>
              <a:t>TU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Munchen</a:t>
            </a:r>
            <a:endParaRPr lang="en-US" sz="1200" b="1" dirty="0" smtClean="0"/>
          </a:p>
          <a:p>
            <a:r>
              <a:rPr lang="en-US" sz="1200" b="1" dirty="0" smtClean="0"/>
              <a:t>Method is exemplified for </a:t>
            </a:r>
            <a:r>
              <a:rPr lang="en-US" sz="1200" b="1" dirty="0" err="1" smtClean="0"/>
              <a:t>67Co</a:t>
            </a:r>
            <a:r>
              <a:rPr lang="en-US" sz="1200" b="1" dirty="0" smtClean="0"/>
              <a:t> isotopes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642918"/>
            <a:ext cx="3200403" cy="225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4357686" y="4357694"/>
            <a:ext cx="500066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42" y="3573420"/>
            <a:ext cx="4476758" cy="285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852305" y="4857760"/>
            <a:ext cx="1727332" cy="55399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MICRO GATING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With fast beam chopper</a:t>
            </a: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357158" y="357166"/>
            <a:ext cx="4143404" cy="1754326"/>
          </a:xfrm>
          <a:prstGeom prst="rect">
            <a:avLst/>
          </a:prstGeom>
          <a:solidFill>
            <a:srgbClr val="4F81BD"/>
          </a:solidFill>
          <a:ln w="12700">
            <a:solidFill>
              <a:srgbClr val="4F81BD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2. Conditions for applicability 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? pure sources of radioactive ions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element selectivity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low background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efficient detection system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? low count rate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981441" cy="276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4. Contamination and Yields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rot="16200000" flipV="1">
            <a:off x="71438" y="3966338"/>
            <a:ext cx="1438284" cy="95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357686" y="4519206"/>
            <a:ext cx="92869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Time</a:t>
            </a:r>
            <a:endParaRPr lang="en-GB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785818" y="3823462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00264" y="3823462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14710" y="3823462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500066" y="5037908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1713718" y="5037114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2928164" y="5037114"/>
            <a:ext cx="57150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354899" y="4572008"/>
            <a:ext cx="430887" cy="151883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vert="vert270" wrap="square">
            <a:spAutoFit/>
          </a:bodyPr>
          <a:lstStyle/>
          <a:p>
            <a:pPr algn="ctr"/>
            <a:r>
              <a:rPr lang="en-US" sz="1600" b="1" dirty="0" smtClean="0"/>
              <a:t>Proton Impact</a:t>
            </a:r>
            <a:endParaRPr lang="en-GB" sz="1600" b="1" dirty="0"/>
          </a:p>
        </p:txBody>
      </p:sp>
      <p:sp>
        <p:nvSpPr>
          <p:cNvPr id="25" name="Rectangle 24"/>
          <p:cNvSpPr/>
          <p:nvPr/>
        </p:nvSpPr>
        <p:spPr>
          <a:xfrm>
            <a:off x="785818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009656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231072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718834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auto">
          <a:xfrm>
            <a:off x="1285884" y="3913536"/>
            <a:ext cx="57150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…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011281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235119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456535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944297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12"/>
          <p:cNvSpPr>
            <a:spLocks noChangeArrowheads="1"/>
          </p:cNvSpPr>
          <p:nvPr/>
        </p:nvSpPr>
        <p:spPr bwMode="auto">
          <a:xfrm>
            <a:off x="2511347" y="3913536"/>
            <a:ext cx="57150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…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230929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454767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676183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163945" y="3823462"/>
            <a:ext cx="204790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3730995" y="3913536"/>
            <a:ext cx="571504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…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5400000" flipH="1" flipV="1">
            <a:off x="629257" y="3911983"/>
            <a:ext cx="1214446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 flipH="1" flipV="1">
            <a:off x="814708" y="3911189"/>
            <a:ext cx="1214446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000132" y="3519074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0800000" flipV="1">
            <a:off x="1438284" y="3519074"/>
            <a:ext cx="204790" cy="1111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12"/>
          <p:cNvSpPr>
            <a:spLocks noChangeArrowheads="1"/>
          </p:cNvSpPr>
          <p:nvPr/>
        </p:nvSpPr>
        <p:spPr bwMode="auto">
          <a:xfrm>
            <a:off x="1500198" y="3323396"/>
            <a:ext cx="1000132" cy="338554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150 ms</a:t>
            </a:r>
            <a:endParaRPr lang="en-GB" sz="1600" b="1" dirty="0"/>
          </a:p>
        </p:txBody>
      </p:sp>
      <p:pic>
        <p:nvPicPr>
          <p:cNvPr id="61" name="Picture 60" descr="Hannawald-gamma-spect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928801"/>
            <a:ext cx="4000496" cy="4807825"/>
          </a:xfrm>
          <a:prstGeom prst="rect">
            <a:avLst/>
          </a:prstGeom>
        </p:spPr>
      </p:pic>
      <p:cxnSp>
        <p:nvCxnSpPr>
          <p:cNvPr id="68" name="Straight Arrow Connector 67"/>
          <p:cNvCxnSpPr/>
          <p:nvPr/>
        </p:nvCxnSpPr>
        <p:spPr>
          <a:xfrm>
            <a:off x="500066" y="4519206"/>
            <a:ext cx="464347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1285852" y="5684194"/>
            <a:ext cx="21431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12"/>
          <p:cNvSpPr>
            <a:spLocks noChangeArrowheads="1"/>
          </p:cNvSpPr>
          <p:nvPr/>
        </p:nvSpPr>
        <p:spPr bwMode="auto">
          <a:xfrm>
            <a:off x="1500166" y="5643578"/>
            <a:ext cx="2214578" cy="83099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 smtClean="0"/>
              <a:t>= one measuring cycle</a:t>
            </a:r>
          </a:p>
          <a:p>
            <a:endParaRPr lang="en-US" sz="1600" b="1" dirty="0"/>
          </a:p>
          <a:p>
            <a:r>
              <a:rPr lang="en-US" sz="1600" b="1" dirty="0" smtClean="0"/>
              <a:t>= one block of data</a:t>
            </a:r>
            <a:endParaRPr lang="en-GB" sz="1600" b="1" dirty="0"/>
          </a:p>
        </p:txBody>
      </p:sp>
      <p:sp>
        <p:nvSpPr>
          <p:cNvPr id="71" name="Rectangle 12"/>
          <p:cNvSpPr>
            <a:spLocks noChangeArrowheads="1"/>
          </p:cNvSpPr>
          <p:nvPr/>
        </p:nvSpPr>
        <p:spPr bwMode="auto">
          <a:xfrm>
            <a:off x="7786710" y="3214686"/>
            <a:ext cx="100013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0-150 ms</a:t>
            </a:r>
            <a:endParaRPr lang="en-GB" sz="1600" b="1" dirty="0"/>
          </a:p>
        </p:txBody>
      </p:sp>
      <p:sp>
        <p:nvSpPr>
          <p:cNvPr id="72" name="Rectangle 12"/>
          <p:cNvSpPr>
            <a:spLocks noChangeArrowheads="1"/>
          </p:cNvSpPr>
          <p:nvPr/>
        </p:nvSpPr>
        <p:spPr bwMode="auto">
          <a:xfrm>
            <a:off x="5715008" y="2071678"/>
            <a:ext cx="135732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900-1050 ms</a:t>
            </a:r>
            <a:endParaRPr lang="en-GB" sz="1600" b="1" dirty="0"/>
          </a:p>
        </p:txBody>
      </p:sp>
      <p:sp>
        <p:nvSpPr>
          <p:cNvPr id="73" name="Rectangle 12"/>
          <p:cNvSpPr>
            <a:spLocks noChangeArrowheads="1"/>
          </p:cNvSpPr>
          <p:nvPr/>
        </p:nvSpPr>
        <p:spPr bwMode="auto">
          <a:xfrm>
            <a:off x="6429388" y="5643578"/>
            <a:ext cx="100013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0-150 ms</a:t>
            </a:r>
            <a:endParaRPr lang="en-GB" sz="1600" b="1" dirty="0"/>
          </a:p>
        </p:txBody>
      </p:sp>
      <p:sp>
        <p:nvSpPr>
          <p:cNvPr id="74" name="Rectangle 12"/>
          <p:cNvSpPr>
            <a:spLocks noChangeArrowheads="1"/>
          </p:cNvSpPr>
          <p:nvPr/>
        </p:nvSpPr>
        <p:spPr bwMode="auto">
          <a:xfrm>
            <a:off x="6215074" y="5143512"/>
            <a:ext cx="1500198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70C0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900-1050 ms</a:t>
            </a:r>
            <a:endParaRPr lang="en-GB" sz="16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357158" y="571480"/>
            <a:ext cx="389927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1998 : </a:t>
            </a:r>
            <a:r>
              <a:rPr lang="en-US" sz="16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-decay study at 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ISOLDE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of  </a:t>
            </a:r>
            <a:r>
              <a:rPr lang="en-US" sz="1600" b="1" baseline="30000" dirty="0" err="1" smtClean="0">
                <a:solidFill>
                  <a:srgbClr val="FF0000"/>
                </a:solidFill>
                <a:latin typeface="+mj-lt"/>
              </a:rPr>
              <a:t>64,66</a:t>
            </a:r>
            <a:r>
              <a:rPr lang="en-US" sz="1600" b="1" dirty="0" err="1" smtClean="0">
                <a:solidFill>
                  <a:srgbClr val="FF0000"/>
                </a:solidFill>
                <a:latin typeface="+mj-lt"/>
              </a:rPr>
              <a:t>Mn</a:t>
            </a:r>
            <a:r>
              <a:rPr lang="en-US" sz="1600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M. </a:t>
            </a:r>
            <a:r>
              <a:rPr lang="en-US" sz="1200" b="1" dirty="0" err="1" smtClean="0">
                <a:solidFill>
                  <a:srgbClr val="FF0000"/>
                </a:solidFill>
                <a:latin typeface="+mj-lt"/>
              </a:rPr>
              <a:t>Hannawald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, PhD dissertation Mainz </a:t>
            </a:r>
            <a:r>
              <a:rPr lang="en-US" sz="1200" b="1" dirty="0" err="1" smtClean="0">
                <a:solidFill>
                  <a:srgbClr val="FF0000"/>
                </a:solidFill>
                <a:latin typeface="+mj-lt"/>
              </a:rPr>
              <a:t>universitat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 1999</a:t>
            </a: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285720" y="1071546"/>
            <a:ext cx="5214974" cy="132343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1600" b="1" dirty="0" smtClean="0"/>
              <a:t>Only Single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’s in time slices of 150 ms after proton impact</a:t>
            </a:r>
          </a:p>
          <a:p>
            <a:pPr>
              <a:buFontTx/>
              <a:buChar char="-"/>
            </a:pPr>
            <a:r>
              <a:rPr lang="en-US" sz="1600" b="1" dirty="0" smtClean="0"/>
              <a:t>No </a:t>
            </a:r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-gated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-ray spectra </a:t>
            </a:r>
          </a:p>
          <a:p>
            <a:pPr>
              <a:buFontTx/>
              <a:buChar char="-"/>
            </a:pPr>
            <a:r>
              <a:rPr lang="en-US" sz="1600" b="1" dirty="0" smtClean="0"/>
              <a:t>Two coaxial Germanium detectors</a:t>
            </a:r>
          </a:p>
          <a:p>
            <a:pPr>
              <a:buFontTx/>
              <a:buChar char="-"/>
            </a:pPr>
            <a:r>
              <a:rPr lang="en-US" sz="1600" b="1" dirty="0" smtClean="0"/>
              <a:t>Only </a:t>
            </a:r>
            <a:r>
              <a:rPr lang="en-US" sz="1600" b="1" dirty="0" smtClean="0">
                <a:latin typeface="Symbol" pitchFamily="18" charset="2"/>
              </a:rPr>
              <a:t>g</a:t>
            </a:r>
            <a:r>
              <a:rPr lang="en-US" sz="1600" b="1" dirty="0" smtClean="0"/>
              <a:t>’s from </a:t>
            </a:r>
            <a:r>
              <a:rPr lang="en-US" sz="1600" b="1" baseline="30000" dirty="0" err="1" smtClean="0"/>
              <a:t>64,66</a:t>
            </a:r>
            <a:r>
              <a:rPr lang="en-US" sz="1600" b="1" dirty="0" err="1" smtClean="0"/>
              <a:t>Mn</a:t>
            </a:r>
            <a:r>
              <a:rPr lang="en-US" sz="1600" b="1" dirty="0" smtClean="0"/>
              <a:t> were measured (experiment was an “extended target test”) </a:t>
            </a:r>
          </a:p>
        </p:txBody>
      </p:sp>
      <p:sp>
        <p:nvSpPr>
          <p:cNvPr id="76" name="Rectangle 75"/>
          <p:cNvSpPr/>
          <p:nvPr/>
        </p:nvSpPr>
        <p:spPr>
          <a:xfrm>
            <a:off x="1285852" y="6096848"/>
            <a:ext cx="214314" cy="3325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0" y="0"/>
            <a:ext cx="2417713" cy="46166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200" b="1" dirty="0" smtClean="0">
                <a:solidFill>
                  <a:schemeClr val="bg1"/>
                </a:solidFill>
              </a:rPr>
              <a:t>2. Previous experiment (1998) and </a:t>
            </a:r>
          </a:p>
          <a:p>
            <a:pPr marL="342900" indent="-342900"/>
            <a:r>
              <a:rPr lang="en-US" sz="1200" b="1" dirty="0" smtClean="0">
                <a:solidFill>
                  <a:schemeClr val="bg1"/>
                </a:solidFill>
              </a:rPr>
              <a:t>     Proposed experiment (2008)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Arrow Connector 138"/>
          <p:cNvCxnSpPr/>
          <p:nvPr/>
        </p:nvCxnSpPr>
        <p:spPr>
          <a:xfrm rot="5400000" flipH="1" flipV="1">
            <a:off x="70612" y="2000240"/>
            <a:ext cx="271543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14414" y="3143248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596" y="57148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643042" y="916528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8581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724536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5288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8624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7206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8863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74360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 </a:t>
            </a:r>
            <a:endParaRPr lang="en-US" dirty="0"/>
          </a:p>
        </p:txBody>
      </p:sp>
      <p:sp>
        <p:nvSpPr>
          <p:cNvPr id="162" name="TextBox 161"/>
          <p:cNvSpPr txBox="1"/>
          <p:nvPr/>
        </p:nvSpPr>
        <p:spPr>
          <a:xfrm>
            <a:off x="7595840" y="31311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78" name="TextBox 177"/>
          <p:cNvSpPr txBox="1"/>
          <p:nvPr/>
        </p:nvSpPr>
        <p:spPr>
          <a:xfrm>
            <a:off x="928662" y="1858711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1339785" y="2648078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339785" y="1644599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928662" y="2335295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928662" y="1348586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endParaRPr lang="en-US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42156" y="314144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42156" y="121082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36630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36630" y="189097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331105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331105" y="235206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125581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125581" y="269461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20055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920055" y="2899089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714530" y="3145823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714530" y="2920495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580444" y="3143632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339785" y="2137953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1339785" y="1153245"/>
            <a:ext cx="205562" cy="219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28662" y="857232"/>
            <a:ext cx="510154" cy="510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184" name="TextBox 183"/>
          <p:cNvSpPr txBox="1"/>
          <p:nvPr/>
        </p:nvSpPr>
        <p:spPr>
          <a:xfrm>
            <a:off x="5000628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63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857884" y="2273850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65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11650"/>
            <a:ext cx="900113" cy="2165350"/>
            <a:chOff x="574" y="803"/>
            <a:chExt cx="1056" cy="1364"/>
          </a:xfrm>
        </p:grpSpPr>
        <p:sp>
          <p:nvSpPr>
            <p:cNvPr id="237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8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39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0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1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2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43" name="Text Box 10"/>
          <p:cNvSpPr txBox="1">
            <a:spLocks noChangeArrowheads="1"/>
          </p:cNvSpPr>
          <p:nvPr/>
        </p:nvSpPr>
        <p:spPr bwMode="auto">
          <a:xfrm>
            <a:off x="5545142" y="4046537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244" name="Text Box 11"/>
          <p:cNvSpPr txBox="1">
            <a:spLocks noChangeArrowheads="1"/>
          </p:cNvSpPr>
          <p:nvPr/>
        </p:nvSpPr>
        <p:spPr bwMode="auto">
          <a:xfrm>
            <a:off x="5329242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246" name="Text Box 13"/>
          <p:cNvSpPr txBox="1">
            <a:spLocks noChangeArrowheads="1"/>
          </p:cNvSpPr>
          <p:nvPr/>
        </p:nvSpPr>
        <p:spPr bwMode="auto">
          <a:xfrm>
            <a:off x="5286380" y="476567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7" name="Text Box 14"/>
          <p:cNvSpPr txBox="1">
            <a:spLocks noChangeArrowheads="1"/>
          </p:cNvSpPr>
          <p:nvPr/>
        </p:nvSpPr>
        <p:spPr bwMode="auto">
          <a:xfrm>
            <a:off x="5314955" y="50466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8" name="Text Box 15"/>
          <p:cNvSpPr txBox="1">
            <a:spLocks noChangeArrowheads="1"/>
          </p:cNvSpPr>
          <p:nvPr/>
        </p:nvSpPr>
        <p:spPr bwMode="auto">
          <a:xfrm>
            <a:off x="5289555" y="5291137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49" name="Text Box 16"/>
          <p:cNvSpPr txBox="1">
            <a:spLocks noChangeArrowheads="1"/>
          </p:cNvSpPr>
          <p:nvPr/>
        </p:nvSpPr>
        <p:spPr bwMode="auto">
          <a:xfrm>
            <a:off x="5911855" y="6237287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250" name="Text Box 17"/>
          <p:cNvSpPr txBox="1">
            <a:spLocks noChangeArrowheads="1"/>
          </p:cNvSpPr>
          <p:nvPr/>
        </p:nvSpPr>
        <p:spPr bwMode="auto">
          <a:xfrm>
            <a:off x="6100767" y="5573712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1" name="Text Box 18"/>
          <p:cNvSpPr txBox="1">
            <a:spLocks noChangeArrowheads="1"/>
          </p:cNvSpPr>
          <p:nvPr/>
        </p:nvSpPr>
        <p:spPr bwMode="auto">
          <a:xfrm>
            <a:off x="6100767" y="37988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2" name="Text Box 19"/>
          <p:cNvSpPr txBox="1">
            <a:spLocks noChangeArrowheads="1"/>
          </p:cNvSpPr>
          <p:nvPr/>
        </p:nvSpPr>
        <p:spPr bwMode="auto">
          <a:xfrm>
            <a:off x="5299080" y="4173537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3" name="Text Box 20"/>
          <p:cNvSpPr txBox="1">
            <a:spLocks noChangeArrowheads="1"/>
          </p:cNvSpPr>
          <p:nvPr/>
        </p:nvSpPr>
        <p:spPr bwMode="auto">
          <a:xfrm>
            <a:off x="6100767" y="44846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4" name="Text Box 21"/>
          <p:cNvSpPr txBox="1">
            <a:spLocks noChangeArrowheads="1"/>
          </p:cNvSpPr>
          <p:nvPr/>
        </p:nvSpPr>
        <p:spPr bwMode="auto">
          <a:xfrm>
            <a:off x="6116642" y="6465887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5" name="Text Box 22"/>
          <p:cNvSpPr txBox="1">
            <a:spLocks noChangeArrowheads="1"/>
          </p:cNvSpPr>
          <p:nvPr/>
        </p:nvSpPr>
        <p:spPr bwMode="auto">
          <a:xfrm>
            <a:off x="7348542" y="5881687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256" name="Text Box 23"/>
          <p:cNvSpPr txBox="1">
            <a:spLocks noChangeArrowheads="1"/>
          </p:cNvSpPr>
          <p:nvPr/>
        </p:nvSpPr>
        <p:spPr bwMode="auto">
          <a:xfrm>
            <a:off x="6873880" y="477678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7" name="Text Box 24"/>
          <p:cNvSpPr txBox="1">
            <a:spLocks noChangeArrowheads="1"/>
          </p:cNvSpPr>
          <p:nvPr/>
        </p:nvSpPr>
        <p:spPr bwMode="auto">
          <a:xfrm>
            <a:off x="6904042" y="50577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8" name="Text Box 25"/>
          <p:cNvSpPr txBox="1">
            <a:spLocks noChangeArrowheads="1"/>
          </p:cNvSpPr>
          <p:nvPr/>
        </p:nvSpPr>
        <p:spPr bwMode="auto">
          <a:xfrm>
            <a:off x="6877055" y="53022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59" name="Text Box 26"/>
          <p:cNvSpPr txBox="1">
            <a:spLocks noChangeArrowheads="1"/>
          </p:cNvSpPr>
          <p:nvPr/>
        </p:nvSpPr>
        <p:spPr bwMode="auto">
          <a:xfrm>
            <a:off x="7597780" y="554513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22762"/>
            <a:ext cx="900113" cy="1711325"/>
            <a:chOff x="1488" y="810"/>
            <a:chExt cx="1056" cy="1078"/>
          </a:xfrm>
        </p:grpSpPr>
        <p:sp>
          <p:nvSpPr>
            <p:cNvPr id="261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2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3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4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65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266" name="Text Box 33"/>
          <p:cNvSpPr txBox="1">
            <a:spLocks noChangeArrowheads="1"/>
          </p:cNvSpPr>
          <p:nvPr/>
        </p:nvSpPr>
        <p:spPr bwMode="auto">
          <a:xfrm>
            <a:off x="7597780" y="379888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7" name="Text Box 34"/>
          <p:cNvSpPr txBox="1">
            <a:spLocks noChangeArrowheads="1"/>
          </p:cNvSpPr>
          <p:nvPr/>
        </p:nvSpPr>
        <p:spPr bwMode="auto">
          <a:xfrm>
            <a:off x="6802442" y="4133845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268" name="Text Box 35"/>
          <p:cNvSpPr txBox="1">
            <a:spLocks noChangeArrowheads="1"/>
          </p:cNvSpPr>
          <p:nvPr/>
        </p:nvSpPr>
        <p:spPr bwMode="auto">
          <a:xfrm>
            <a:off x="7597780" y="4456112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69" name="Text Box 36"/>
          <p:cNvSpPr txBox="1">
            <a:spLocks noChangeArrowheads="1"/>
          </p:cNvSpPr>
          <p:nvPr/>
        </p:nvSpPr>
        <p:spPr bwMode="auto">
          <a:xfrm>
            <a:off x="7466017" y="5313362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270" name="Text Box 37"/>
          <p:cNvSpPr txBox="1">
            <a:spLocks noChangeArrowheads="1"/>
          </p:cNvSpPr>
          <p:nvPr/>
        </p:nvSpPr>
        <p:spPr bwMode="auto">
          <a:xfrm>
            <a:off x="6858005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271" name="Text Box 38"/>
          <p:cNvSpPr txBox="1">
            <a:spLocks noChangeArrowheads="1"/>
          </p:cNvSpPr>
          <p:nvPr/>
        </p:nvSpPr>
        <p:spPr bwMode="auto">
          <a:xfrm>
            <a:off x="7418392" y="5108575"/>
            <a:ext cx="75883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272" name="Text Box 39"/>
          <p:cNvSpPr txBox="1">
            <a:spLocks noChangeArrowheads="1"/>
          </p:cNvSpPr>
          <p:nvPr/>
        </p:nvSpPr>
        <p:spPr bwMode="auto">
          <a:xfrm>
            <a:off x="7618417" y="6491287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73" name="Text Box 40"/>
          <p:cNvSpPr txBox="1">
            <a:spLocks noChangeArrowheads="1"/>
          </p:cNvSpPr>
          <p:nvPr/>
        </p:nvSpPr>
        <p:spPr bwMode="auto">
          <a:xfrm>
            <a:off x="7580317" y="4865687"/>
            <a:ext cx="37411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  <a:latin typeface="Wingdings" pitchFamily="2" charset="2"/>
              </a:rPr>
              <a:t>ll</a:t>
            </a:r>
            <a:endParaRPr lang="de-DE" sz="1000" dirty="0">
              <a:solidFill>
                <a:schemeClr val="tx2"/>
              </a:solidFill>
              <a:latin typeface="Wingdings" pitchFamily="2" charset="2"/>
            </a:endParaRPr>
          </a:p>
        </p:txBody>
      </p:sp>
      <p:sp>
        <p:nvSpPr>
          <p:cNvPr id="274" name="Text Box 42"/>
          <p:cNvSpPr txBox="1">
            <a:spLocks noChangeArrowheads="1"/>
          </p:cNvSpPr>
          <p:nvPr/>
        </p:nvSpPr>
        <p:spPr bwMode="auto">
          <a:xfrm>
            <a:off x="7435855" y="6237287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275" name="Line 43"/>
          <p:cNvSpPr>
            <a:spLocks noChangeShapeType="1"/>
          </p:cNvSpPr>
          <p:nvPr/>
        </p:nvSpPr>
        <p:spPr bwMode="auto">
          <a:xfrm>
            <a:off x="7389817" y="6465887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Text Box 12"/>
          <p:cNvSpPr txBox="1">
            <a:spLocks noChangeArrowheads="1"/>
          </p:cNvSpPr>
          <p:nvPr/>
        </p:nvSpPr>
        <p:spPr bwMode="auto">
          <a:xfrm>
            <a:off x="5837242" y="5832820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643042" y="2845354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2445404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23122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017040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857752" y="2857496"/>
            <a:ext cx="5549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5526407" y="2857496"/>
            <a:ext cx="1077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(3/2,5/2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86385" y="1571612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272203" y="205953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4058021" y="2416726"/>
            <a:ext cx="58541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9/2</a:t>
            </a:r>
            <a:r>
              <a:rPr lang="en-US" baseline="30000" dirty="0" smtClean="0">
                <a:solidFill>
                  <a:srgbClr val="C00000"/>
                </a:solidFill>
              </a:rPr>
              <a:t>+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072066" y="702214"/>
            <a:ext cx="28841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 </a:t>
            </a:r>
            <a:r>
              <a:rPr lang="en-US" b="1" dirty="0" err="1" smtClean="0">
                <a:solidFill>
                  <a:srgbClr val="C00000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of 9/2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states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000628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851080" y="2571744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6580444" y="2932637"/>
            <a:ext cx="706200" cy="218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572264" y="2285992"/>
            <a:ext cx="5595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aseline="30000" dirty="0" err="1" smtClean="0">
                <a:solidFill>
                  <a:srgbClr val="C00000"/>
                </a:solidFill>
              </a:rPr>
              <a:t>67</a:t>
            </a:r>
            <a:r>
              <a:rPr lang="en-US" dirty="0" err="1" smtClean="0">
                <a:solidFill>
                  <a:srgbClr val="C00000"/>
                </a:solidFill>
              </a:rPr>
              <a:t>Fe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645556" y="2583886"/>
            <a:ext cx="50687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???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643702" y="2857496"/>
            <a:ext cx="6960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(3/2</a:t>
            </a:r>
            <a:r>
              <a:rPr lang="en-US" baseline="30000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4163" y="3500438"/>
            <a:ext cx="3510772" cy="29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" name="TextBox 94"/>
          <p:cNvSpPr txBox="1"/>
          <p:nvPr/>
        </p:nvSpPr>
        <p:spPr>
          <a:xfrm>
            <a:off x="1807662" y="6395860"/>
            <a:ext cx="1933966" cy="2114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+mj-lt"/>
              </a:rPr>
              <a:t>Lunardi</a:t>
            </a:r>
            <a:r>
              <a:rPr lang="en-US" sz="1400" b="1" dirty="0" smtClean="0">
                <a:latin typeface="+mj-lt"/>
              </a:rPr>
              <a:t> et al. </a:t>
            </a:r>
            <a:r>
              <a:rPr lang="en-US" sz="1400" b="1" dirty="0" err="1" smtClean="0">
                <a:latin typeface="+mj-lt"/>
              </a:rPr>
              <a:t>PRC</a:t>
            </a:r>
            <a:r>
              <a:rPr lang="en-US" sz="1400" b="1" dirty="0" smtClean="0">
                <a:latin typeface="+mj-lt"/>
              </a:rPr>
              <a:t> 76 034303 (2007)</a:t>
            </a:r>
          </a:p>
        </p:txBody>
      </p:sp>
      <p:sp>
        <p:nvSpPr>
          <p:cNvPr id="97" name="Rectangle 96"/>
          <p:cNvSpPr/>
          <p:nvPr/>
        </p:nvSpPr>
        <p:spPr>
          <a:xfrm>
            <a:off x="1071538" y="3500438"/>
            <a:ext cx="3533397" cy="314079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000232" y="5286388"/>
            <a:ext cx="714380" cy="294450"/>
          </a:xfrm>
          <a:prstGeom prst="ellipse">
            <a:avLst/>
          </a:prstGeom>
          <a:noFill/>
          <a:ln w="3810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Arrow Connector 101"/>
          <p:cNvCxnSpPr/>
          <p:nvPr/>
        </p:nvCxnSpPr>
        <p:spPr>
          <a:xfrm rot="5400000" flipH="1" flipV="1">
            <a:off x="4549202" y="3276396"/>
            <a:ext cx="1428760" cy="128588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126959" y="1214422"/>
            <a:ext cx="3372205" cy="738664"/>
          </a:xfrm>
          <a:prstGeom prst="rect">
            <a:avLst/>
          </a:prstGeom>
          <a:solidFill>
            <a:srgbClr val="C0504D">
              <a:alpha val="40000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1400" b="1" dirty="0" smtClean="0">
                <a:latin typeface="+mj-lt"/>
              </a:rPr>
              <a:t> TEST </a:t>
            </a:r>
            <a:r>
              <a:rPr lang="en-US" sz="1400" b="1" dirty="0" smtClean="0">
                <a:latin typeface="+mj-lt"/>
              </a:rPr>
              <a:t>FOR RESIDUAL </a:t>
            </a:r>
            <a:r>
              <a:rPr lang="en-US" sz="1400" b="1" dirty="0" smtClean="0">
                <a:latin typeface="+mj-lt"/>
              </a:rPr>
              <a:t>INTERACTION</a:t>
            </a:r>
          </a:p>
          <a:p>
            <a:pPr>
              <a:buFontTx/>
              <a:buChar char="-"/>
            </a:pPr>
            <a:r>
              <a:rPr lang="en-US" sz="1400" b="1" dirty="0" smtClean="0">
                <a:latin typeface="+mj-lt"/>
              </a:rPr>
              <a:t> </a:t>
            </a:r>
            <a:r>
              <a:rPr lang="en-US" sz="1400" b="1" dirty="0" smtClean="0"/>
              <a:t>DEFORMATION and SHAPE </a:t>
            </a:r>
            <a:r>
              <a:rPr lang="en-US" sz="1400" b="1" dirty="0" smtClean="0"/>
              <a:t>CO-EXISTENCE</a:t>
            </a:r>
            <a:endParaRPr lang="en-US" sz="1400" b="1" dirty="0" smtClean="0">
              <a:latin typeface="+mj-lt"/>
            </a:endParaRPr>
          </a:p>
          <a:p>
            <a:r>
              <a:rPr lang="en-US" sz="1400" dirty="0" smtClean="0">
                <a:sym typeface="Symbol"/>
              </a:rPr>
              <a:t>- </a:t>
            </a:r>
            <a:r>
              <a:rPr lang="en-US" sz="1400" b="1" dirty="0" smtClean="0"/>
              <a:t>ISOMERS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Oval 191"/>
          <p:cNvSpPr/>
          <p:nvPr/>
        </p:nvSpPr>
        <p:spPr>
          <a:xfrm>
            <a:off x="6643702" y="3786191"/>
            <a:ext cx="1801814" cy="1357322"/>
          </a:xfrm>
          <a:prstGeom prst="ellipse">
            <a:avLst/>
          </a:prstGeom>
          <a:solidFill>
            <a:srgbClr val="4F81BD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5500694" y="2928935"/>
            <a:ext cx="2928958" cy="785818"/>
          </a:xfrm>
          <a:prstGeom prst="ellipse">
            <a:avLst/>
          </a:prstGeom>
          <a:solidFill>
            <a:srgbClr val="4F81BD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1714480" y="3210636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714480" y="1357298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502602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502602" y="2212740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290725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290725" y="2299937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078847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078847" y="2405950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866970" y="3216512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866970" y="2282498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655092" y="3216512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655092" y="2230179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443215" y="321357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443215" y="1833665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1714480" y="2247619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502602" y="262669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3290725" y="266157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078847" y="2661573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4866970" y="2610817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655092" y="2699390"/>
            <a:ext cx="700553" cy="2938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443215" y="2793744"/>
            <a:ext cx="700553" cy="2938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rot="5400000" flipH="1" flipV="1">
            <a:off x="107125" y="2178835"/>
            <a:ext cx="250033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142976" y="3214686"/>
            <a:ext cx="6786610" cy="10318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1285852" y="2571744"/>
            <a:ext cx="142876" cy="1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1285852" y="1928802"/>
            <a:ext cx="142876" cy="158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1000100" y="235743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1000100" y="171448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</a:t>
            </a:r>
            <a:endParaRPr lang="en-US" dirty="0"/>
          </a:p>
        </p:txBody>
      </p:sp>
      <p:sp>
        <p:nvSpPr>
          <p:cNvPr id="152" name="TextBox 151"/>
          <p:cNvSpPr txBox="1"/>
          <p:nvPr/>
        </p:nvSpPr>
        <p:spPr>
          <a:xfrm>
            <a:off x="357158" y="916528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[</a:t>
            </a:r>
            <a:r>
              <a:rPr lang="en-US" dirty="0" err="1" smtClean="0"/>
              <a:t>MeV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1428728" y="100010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2</a:t>
            </a:r>
            <a:r>
              <a:rPr lang="en-US" baseline="30000" dirty="0" smtClean="0">
                <a:solidFill>
                  <a:schemeClr val="accent1"/>
                </a:solidFill>
              </a:rPr>
              <a:t>+ </a:t>
            </a:r>
            <a:r>
              <a:rPr lang="en-US" b="1" dirty="0" smtClean="0">
                <a:solidFill>
                  <a:schemeClr val="accent1"/>
                </a:solidFill>
              </a:rPr>
              <a:t>Ni (Z=28)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1428728" y="1857364"/>
            <a:ext cx="1341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2</a:t>
            </a:r>
            <a:r>
              <a:rPr lang="en-US" baseline="30000" dirty="0" smtClean="0">
                <a:solidFill>
                  <a:schemeClr val="accent2"/>
                </a:solidFill>
              </a:rPr>
              <a:t>+ </a:t>
            </a:r>
            <a:r>
              <a:rPr lang="en-US" b="1" dirty="0" smtClean="0">
                <a:solidFill>
                  <a:schemeClr val="accent2"/>
                </a:solidFill>
              </a:rPr>
              <a:t>Fe (Z=26)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85735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 </a:t>
            </a:r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2643174" y="31432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157" name="TextBox 156"/>
          <p:cNvSpPr txBox="1"/>
          <p:nvPr/>
        </p:nvSpPr>
        <p:spPr>
          <a:xfrm>
            <a:off x="3428992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 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4214810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34 </a:t>
            </a:r>
            <a:endParaRPr lang="en-US" dirty="0"/>
          </a:p>
        </p:txBody>
      </p:sp>
      <p:sp>
        <p:nvSpPr>
          <p:cNvPr id="159" name="TextBox 158"/>
          <p:cNvSpPr txBox="1"/>
          <p:nvPr/>
        </p:nvSpPr>
        <p:spPr>
          <a:xfrm>
            <a:off x="5000628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 </a:t>
            </a:r>
            <a:endParaRPr lang="en-US" dirty="0"/>
          </a:p>
        </p:txBody>
      </p:sp>
      <p:sp>
        <p:nvSpPr>
          <p:cNvPr id="160" name="TextBox 159"/>
          <p:cNvSpPr txBox="1"/>
          <p:nvPr/>
        </p:nvSpPr>
        <p:spPr>
          <a:xfrm>
            <a:off x="5786446" y="31432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38 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6600726" y="3143248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40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7507395" y="314324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      N</a:t>
            </a:r>
            <a:endParaRPr lang="en-US" dirty="0"/>
          </a:p>
        </p:txBody>
      </p:sp>
      <p:sp>
        <p:nvSpPr>
          <p:cNvPr id="163" name="TextBox 162"/>
          <p:cNvSpPr txBox="1"/>
          <p:nvPr/>
        </p:nvSpPr>
        <p:spPr>
          <a:xfrm>
            <a:off x="6500826" y="1532575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1"/>
                </a:solidFill>
              </a:rPr>
              <a:t>68</a:t>
            </a:r>
            <a:r>
              <a:rPr lang="en-US" b="1" dirty="0" err="1" smtClean="0">
                <a:solidFill>
                  <a:schemeClr val="accent1"/>
                </a:solidFill>
              </a:rPr>
              <a:t>Ni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6500826" y="2488164"/>
            <a:ext cx="61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2"/>
                </a:solidFill>
              </a:rPr>
              <a:t>66</a:t>
            </a:r>
            <a:r>
              <a:rPr lang="en-US" b="1" dirty="0" err="1" smtClean="0">
                <a:solidFill>
                  <a:schemeClr val="accent2"/>
                </a:solidFill>
              </a:rPr>
              <a:t>Fe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6074106" y="2428868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6895502" y="2518236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865817" y="4311650"/>
            <a:ext cx="900113" cy="2165350"/>
            <a:chOff x="574" y="803"/>
            <a:chExt cx="1056" cy="1364"/>
          </a:xfrm>
        </p:grpSpPr>
        <p:sp>
          <p:nvSpPr>
            <p:cNvPr id="98" name="Line 4"/>
            <p:cNvSpPr>
              <a:spLocks noChangeShapeType="1"/>
            </p:cNvSpPr>
            <p:nvPr/>
          </p:nvSpPr>
          <p:spPr bwMode="auto">
            <a:xfrm>
              <a:off x="574" y="1881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99" name="Line 5"/>
            <p:cNvSpPr>
              <a:spLocks noChangeShapeType="1"/>
            </p:cNvSpPr>
            <p:nvPr/>
          </p:nvSpPr>
          <p:spPr bwMode="auto">
            <a:xfrm>
              <a:off x="574" y="1521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0" name="Line 6"/>
            <p:cNvSpPr>
              <a:spLocks noChangeShapeType="1"/>
            </p:cNvSpPr>
            <p:nvPr/>
          </p:nvSpPr>
          <p:spPr bwMode="auto">
            <a:xfrm>
              <a:off x="574" y="1385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1" name="Line 7"/>
            <p:cNvSpPr>
              <a:spLocks noChangeShapeType="1"/>
            </p:cNvSpPr>
            <p:nvPr/>
          </p:nvSpPr>
          <p:spPr bwMode="auto">
            <a:xfrm>
              <a:off x="578" y="123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2" name="Line 8"/>
            <p:cNvSpPr>
              <a:spLocks noChangeShapeType="1"/>
            </p:cNvSpPr>
            <p:nvPr/>
          </p:nvSpPr>
          <p:spPr bwMode="auto">
            <a:xfrm>
              <a:off x="574" y="2167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03" name="Line 9"/>
            <p:cNvSpPr>
              <a:spLocks noChangeShapeType="1"/>
            </p:cNvSpPr>
            <p:nvPr/>
          </p:nvSpPr>
          <p:spPr bwMode="auto">
            <a:xfrm>
              <a:off x="574" y="803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104" name="Text Box 10"/>
          <p:cNvSpPr txBox="1">
            <a:spLocks noChangeArrowheads="1"/>
          </p:cNvSpPr>
          <p:nvPr/>
        </p:nvSpPr>
        <p:spPr bwMode="auto">
          <a:xfrm>
            <a:off x="5545142" y="4046537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Times New Roman" pitchFamily="18" charset="0"/>
            </a:endParaRPr>
          </a:p>
        </p:txBody>
      </p:sp>
      <p:sp>
        <p:nvSpPr>
          <p:cNvPr id="105" name="Text Box 11"/>
          <p:cNvSpPr txBox="1">
            <a:spLocks noChangeArrowheads="1"/>
          </p:cNvSpPr>
          <p:nvPr/>
        </p:nvSpPr>
        <p:spPr bwMode="auto">
          <a:xfrm>
            <a:off x="5329242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 err="1">
                <a:latin typeface="Comic Sans MS" pitchFamily="66" charset="0"/>
              </a:rPr>
              <a:t>1f</a:t>
            </a:r>
            <a:r>
              <a:rPr lang="en-US" sz="1400" baseline="-25000" dirty="0" err="1">
                <a:latin typeface="Comic Sans MS" pitchFamily="66" charset="0"/>
              </a:rPr>
              <a:t>7</a:t>
            </a:r>
            <a:r>
              <a:rPr lang="en-US" sz="1400" baseline="-25000" dirty="0">
                <a:latin typeface="Comic Sans MS" pitchFamily="66" charset="0"/>
              </a:rPr>
              <a:t>/2</a:t>
            </a:r>
            <a:endParaRPr lang="de-DE" sz="1400" baseline="-25000" dirty="0">
              <a:latin typeface="Comic Sans MS" pitchFamily="66" charset="0"/>
            </a:endParaRPr>
          </a:p>
        </p:txBody>
      </p:sp>
      <p:sp>
        <p:nvSpPr>
          <p:cNvPr id="106" name="Text Box 12"/>
          <p:cNvSpPr txBox="1">
            <a:spLocks noChangeArrowheads="1"/>
          </p:cNvSpPr>
          <p:nvPr/>
        </p:nvSpPr>
        <p:spPr bwMode="auto">
          <a:xfrm>
            <a:off x="5837242" y="5832820"/>
            <a:ext cx="928757" cy="279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 dirty="0" smtClean="0">
                <a:solidFill>
                  <a:srgbClr val="FF0000"/>
                </a:solidFill>
                <a:latin typeface="Wingdings" pitchFamily="2" charset="2"/>
              </a:rPr>
              <a:t>llllll</a:t>
            </a:r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oo</a:t>
            </a:r>
            <a:endParaRPr lang="de-DE" sz="1000" dirty="0">
              <a:solidFill>
                <a:srgbClr val="FF0000"/>
              </a:solidFill>
              <a:latin typeface="Wingdings" pitchFamily="2" charset="2"/>
            </a:endParaRPr>
          </a:p>
        </p:txBody>
      </p:sp>
      <p:sp>
        <p:nvSpPr>
          <p:cNvPr id="108" name="Text Box 13"/>
          <p:cNvSpPr txBox="1">
            <a:spLocks noChangeArrowheads="1"/>
          </p:cNvSpPr>
          <p:nvPr/>
        </p:nvSpPr>
        <p:spPr bwMode="auto">
          <a:xfrm>
            <a:off x="5286380" y="4765675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09" name="Text Box 14"/>
          <p:cNvSpPr txBox="1">
            <a:spLocks noChangeArrowheads="1"/>
          </p:cNvSpPr>
          <p:nvPr/>
        </p:nvSpPr>
        <p:spPr bwMode="auto">
          <a:xfrm>
            <a:off x="5314955" y="5046662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11" name="Text Box 15"/>
          <p:cNvSpPr txBox="1">
            <a:spLocks noChangeArrowheads="1"/>
          </p:cNvSpPr>
          <p:nvPr/>
        </p:nvSpPr>
        <p:spPr bwMode="auto">
          <a:xfrm>
            <a:off x="5289555" y="5291137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14" name="Text Box 16"/>
          <p:cNvSpPr txBox="1">
            <a:spLocks noChangeArrowheads="1"/>
          </p:cNvSpPr>
          <p:nvPr/>
        </p:nvSpPr>
        <p:spPr bwMode="auto">
          <a:xfrm>
            <a:off x="5911855" y="6237287"/>
            <a:ext cx="7921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sd-shell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117" name="Text Box 17"/>
          <p:cNvSpPr txBox="1">
            <a:spLocks noChangeArrowheads="1"/>
          </p:cNvSpPr>
          <p:nvPr/>
        </p:nvSpPr>
        <p:spPr bwMode="auto">
          <a:xfrm>
            <a:off x="6100767" y="5573712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28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0" name="Text Box 18"/>
          <p:cNvSpPr txBox="1">
            <a:spLocks noChangeArrowheads="1"/>
          </p:cNvSpPr>
          <p:nvPr/>
        </p:nvSpPr>
        <p:spPr bwMode="auto">
          <a:xfrm>
            <a:off x="6100767" y="37988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3" name="Text Box 19"/>
          <p:cNvSpPr txBox="1">
            <a:spLocks noChangeArrowheads="1"/>
          </p:cNvSpPr>
          <p:nvPr/>
        </p:nvSpPr>
        <p:spPr bwMode="auto">
          <a:xfrm>
            <a:off x="5299080" y="4173537"/>
            <a:ext cx="552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1g</a:t>
            </a:r>
            <a:r>
              <a:rPr lang="en-US" sz="1400" baseline="-25000">
                <a:latin typeface="Comic Sans MS" pitchFamily="66" charset="0"/>
              </a:rPr>
              <a:t>9/2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26" name="Text Box 20"/>
          <p:cNvSpPr txBox="1">
            <a:spLocks noChangeArrowheads="1"/>
          </p:cNvSpPr>
          <p:nvPr/>
        </p:nvSpPr>
        <p:spPr bwMode="auto">
          <a:xfrm>
            <a:off x="6100767" y="4484687"/>
            <a:ext cx="3968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sz="14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9" name="Text Box 21"/>
          <p:cNvSpPr txBox="1">
            <a:spLocks noChangeArrowheads="1"/>
          </p:cNvSpPr>
          <p:nvPr/>
        </p:nvSpPr>
        <p:spPr bwMode="auto">
          <a:xfrm>
            <a:off x="6116642" y="6465887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Symbol" pitchFamily="18" charset="2"/>
              </a:rPr>
              <a:t>p</a:t>
            </a:r>
            <a:endParaRPr lang="nl-NL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37" name="Text Box 22"/>
          <p:cNvSpPr txBox="1">
            <a:spLocks noChangeArrowheads="1"/>
          </p:cNvSpPr>
          <p:nvPr/>
        </p:nvSpPr>
        <p:spPr bwMode="auto">
          <a:xfrm>
            <a:off x="7348542" y="5881687"/>
            <a:ext cx="95119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llllllll</a:t>
            </a:r>
          </a:p>
        </p:txBody>
      </p:sp>
      <p:sp>
        <p:nvSpPr>
          <p:cNvPr id="138" name="Text Box 23"/>
          <p:cNvSpPr txBox="1">
            <a:spLocks noChangeArrowheads="1"/>
          </p:cNvSpPr>
          <p:nvPr/>
        </p:nvSpPr>
        <p:spPr bwMode="auto">
          <a:xfrm>
            <a:off x="6873880" y="4776787"/>
            <a:ext cx="56356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1/2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40" name="Text Box 24"/>
          <p:cNvSpPr txBox="1">
            <a:spLocks noChangeArrowheads="1"/>
          </p:cNvSpPr>
          <p:nvPr/>
        </p:nvSpPr>
        <p:spPr bwMode="auto">
          <a:xfrm>
            <a:off x="6904042" y="50577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5/2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42" name="Text Box 25"/>
          <p:cNvSpPr txBox="1">
            <a:spLocks noChangeArrowheads="1"/>
          </p:cNvSpPr>
          <p:nvPr/>
        </p:nvSpPr>
        <p:spPr bwMode="auto">
          <a:xfrm>
            <a:off x="6877055" y="5302250"/>
            <a:ext cx="5826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2p</a:t>
            </a:r>
            <a:r>
              <a:rPr lang="en-US" sz="1400" baseline="-25000">
                <a:latin typeface="Comic Sans MS" pitchFamily="66" charset="0"/>
              </a:rPr>
              <a:t>3/2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43" name="Text Box 26"/>
          <p:cNvSpPr txBox="1">
            <a:spLocks noChangeArrowheads="1"/>
          </p:cNvSpPr>
          <p:nvPr/>
        </p:nvSpPr>
        <p:spPr bwMode="auto">
          <a:xfrm>
            <a:off x="7597780" y="554513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omic Sans MS" pitchFamily="66" charset="0"/>
              </a:rPr>
              <a:t>28</a:t>
            </a:r>
            <a:endParaRPr lang="de-DE" sz="1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7389817" y="4322762"/>
            <a:ext cx="900113" cy="1711325"/>
            <a:chOff x="1488" y="810"/>
            <a:chExt cx="1056" cy="1078"/>
          </a:xfrm>
        </p:grpSpPr>
        <p:sp>
          <p:nvSpPr>
            <p:cNvPr id="145" name="Line 28"/>
            <p:cNvSpPr>
              <a:spLocks noChangeShapeType="1"/>
            </p:cNvSpPr>
            <p:nvPr/>
          </p:nvSpPr>
          <p:spPr bwMode="auto">
            <a:xfrm>
              <a:off x="1488" y="188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47" name="Line 29"/>
            <p:cNvSpPr>
              <a:spLocks noChangeShapeType="1"/>
            </p:cNvSpPr>
            <p:nvPr/>
          </p:nvSpPr>
          <p:spPr bwMode="auto">
            <a:xfrm>
              <a:off x="1488" y="1528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48" name="Line 30"/>
            <p:cNvSpPr>
              <a:spLocks noChangeShapeType="1"/>
            </p:cNvSpPr>
            <p:nvPr/>
          </p:nvSpPr>
          <p:spPr bwMode="auto">
            <a:xfrm>
              <a:off x="1488" y="1392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66" name="Line 31"/>
            <p:cNvSpPr>
              <a:spLocks noChangeShapeType="1"/>
            </p:cNvSpPr>
            <p:nvPr/>
          </p:nvSpPr>
          <p:spPr bwMode="auto">
            <a:xfrm>
              <a:off x="1492" y="1239"/>
              <a:ext cx="10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174" name="Line 32"/>
            <p:cNvSpPr>
              <a:spLocks noChangeShapeType="1"/>
            </p:cNvSpPr>
            <p:nvPr/>
          </p:nvSpPr>
          <p:spPr bwMode="auto">
            <a:xfrm>
              <a:off x="1488" y="81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175" name="Text Box 33"/>
          <p:cNvSpPr txBox="1">
            <a:spLocks noChangeArrowheads="1"/>
          </p:cNvSpPr>
          <p:nvPr/>
        </p:nvSpPr>
        <p:spPr bwMode="auto">
          <a:xfrm>
            <a:off x="7597780" y="3798887"/>
            <a:ext cx="399766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  <a:latin typeface="Comic Sans MS" pitchFamily="66" charset="0"/>
              </a:rPr>
              <a:t>50</a:t>
            </a:r>
            <a:endParaRPr lang="de-DE" sz="140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6" name="Text Box 34"/>
          <p:cNvSpPr txBox="1">
            <a:spLocks noChangeArrowheads="1"/>
          </p:cNvSpPr>
          <p:nvPr/>
        </p:nvSpPr>
        <p:spPr bwMode="auto">
          <a:xfrm>
            <a:off x="6802442" y="4133845"/>
            <a:ext cx="653042" cy="3407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600" b="1" dirty="0" err="1">
                <a:latin typeface="Comic Sans MS" pitchFamily="66" charset="0"/>
              </a:rPr>
              <a:t>1g</a:t>
            </a:r>
            <a:r>
              <a:rPr lang="en-US" sz="1600" b="1" baseline="-25000" dirty="0" err="1">
                <a:latin typeface="Comic Sans MS" pitchFamily="66" charset="0"/>
              </a:rPr>
              <a:t>9</a:t>
            </a:r>
            <a:r>
              <a:rPr lang="en-US" sz="1600" b="1" baseline="-25000" dirty="0">
                <a:latin typeface="Comic Sans MS" pitchFamily="66" charset="0"/>
              </a:rPr>
              <a:t>/2</a:t>
            </a:r>
            <a:endParaRPr lang="de-DE" sz="1600" b="1" baseline="-25000" dirty="0">
              <a:latin typeface="Comic Sans MS" pitchFamily="66" charset="0"/>
            </a:endParaRPr>
          </a:p>
        </p:txBody>
      </p:sp>
      <p:sp>
        <p:nvSpPr>
          <p:cNvPr id="177" name="Text Box 35"/>
          <p:cNvSpPr txBox="1">
            <a:spLocks noChangeArrowheads="1"/>
          </p:cNvSpPr>
          <p:nvPr/>
        </p:nvSpPr>
        <p:spPr bwMode="auto">
          <a:xfrm>
            <a:off x="7597780" y="4456112"/>
            <a:ext cx="463887" cy="3715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40</a:t>
            </a:r>
            <a:endParaRPr lang="de-DE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8" name="Text Box 36"/>
          <p:cNvSpPr txBox="1">
            <a:spLocks noChangeArrowheads="1"/>
          </p:cNvSpPr>
          <p:nvPr/>
        </p:nvSpPr>
        <p:spPr bwMode="auto">
          <a:xfrm>
            <a:off x="7466017" y="5313362"/>
            <a:ext cx="56647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</a:t>
            </a:r>
          </a:p>
        </p:txBody>
      </p:sp>
      <p:sp>
        <p:nvSpPr>
          <p:cNvPr id="179" name="Text Box 37"/>
          <p:cNvSpPr txBox="1">
            <a:spLocks noChangeArrowheads="1"/>
          </p:cNvSpPr>
          <p:nvPr/>
        </p:nvSpPr>
        <p:spPr bwMode="auto">
          <a:xfrm>
            <a:off x="6858005" y="5905500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1f</a:t>
            </a:r>
            <a:r>
              <a:rPr lang="en-US" sz="1400" baseline="-25000">
                <a:latin typeface="Comic Sans MS" pitchFamily="66" charset="0"/>
              </a:rPr>
              <a:t>7/2</a:t>
            </a:r>
            <a:endParaRPr lang="de-DE" sz="1400" baseline="-25000">
              <a:latin typeface="Comic Sans MS" pitchFamily="66" charset="0"/>
            </a:endParaRPr>
          </a:p>
        </p:txBody>
      </p:sp>
      <p:sp>
        <p:nvSpPr>
          <p:cNvPr id="180" name="Text Box 38"/>
          <p:cNvSpPr txBox="1">
            <a:spLocks noChangeArrowheads="1"/>
          </p:cNvSpPr>
          <p:nvPr/>
        </p:nvSpPr>
        <p:spPr bwMode="auto">
          <a:xfrm>
            <a:off x="7418392" y="5108575"/>
            <a:ext cx="758839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llllll</a:t>
            </a:r>
          </a:p>
        </p:txBody>
      </p:sp>
      <p:sp>
        <p:nvSpPr>
          <p:cNvPr id="181" name="Text Box 39"/>
          <p:cNvSpPr txBox="1">
            <a:spLocks noChangeArrowheads="1"/>
          </p:cNvSpPr>
          <p:nvPr/>
        </p:nvSpPr>
        <p:spPr bwMode="auto">
          <a:xfrm>
            <a:off x="7618417" y="6491287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endParaRPr lang="nl-NL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182" name="Text Box 40"/>
          <p:cNvSpPr txBox="1">
            <a:spLocks noChangeArrowheads="1"/>
          </p:cNvSpPr>
          <p:nvPr/>
        </p:nvSpPr>
        <p:spPr bwMode="auto">
          <a:xfrm>
            <a:off x="7580317" y="4865687"/>
            <a:ext cx="374118" cy="2484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sz="1000">
                <a:solidFill>
                  <a:schemeClr val="tx2"/>
                </a:solidFill>
                <a:latin typeface="Wingdings" pitchFamily="2" charset="2"/>
              </a:rPr>
              <a:t>ll</a:t>
            </a:r>
          </a:p>
        </p:txBody>
      </p:sp>
      <p:sp>
        <p:nvSpPr>
          <p:cNvPr id="183" name="Text Box 42"/>
          <p:cNvSpPr txBox="1">
            <a:spLocks noChangeArrowheads="1"/>
          </p:cNvSpPr>
          <p:nvPr/>
        </p:nvSpPr>
        <p:spPr bwMode="auto">
          <a:xfrm>
            <a:off x="7435855" y="6237287"/>
            <a:ext cx="739603" cy="309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400">
                <a:solidFill>
                  <a:schemeClr val="tx2"/>
                </a:solidFill>
              </a:rPr>
              <a:t>sd-shell</a:t>
            </a:r>
            <a:endParaRPr lang="de-DE" sz="1400">
              <a:solidFill>
                <a:schemeClr val="tx2"/>
              </a:solidFill>
            </a:endParaRPr>
          </a:p>
        </p:txBody>
      </p:sp>
      <p:sp>
        <p:nvSpPr>
          <p:cNvPr id="184" name="Line 43"/>
          <p:cNvSpPr>
            <a:spLocks noChangeShapeType="1"/>
          </p:cNvSpPr>
          <p:nvPr/>
        </p:nvSpPr>
        <p:spPr bwMode="auto">
          <a:xfrm>
            <a:off x="7389817" y="6465887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85" name="Straight Connector 184"/>
          <p:cNvCxnSpPr/>
          <p:nvPr/>
        </p:nvCxnSpPr>
        <p:spPr>
          <a:xfrm>
            <a:off x="7264893" y="2827402"/>
            <a:ext cx="700553" cy="2938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7322504" y="2521822"/>
            <a:ext cx="61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err="1" smtClean="0">
                <a:solidFill>
                  <a:schemeClr val="accent2"/>
                </a:solidFill>
              </a:rPr>
              <a:t>68</a:t>
            </a:r>
            <a:r>
              <a:rPr lang="en-US" b="1" dirty="0" err="1" smtClean="0">
                <a:solidFill>
                  <a:schemeClr val="accent2"/>
                </a:solidFill>
              </a:rPr>
              <a:t>Fe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87" name="TextBox 186"/>
          <p:cNvSpPr txBox="1"/>
          <p:nvPr/>
        </p:nvSpPr>
        <p:spPr>
          <a:xfrm>
            <a:off x="7717180" y="2551894"/>
            <a:ext cx="51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(**)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  <p:cxnSp>
        <p:nvCxnSpPr>
          <p:cNvPr id="189" name="Straight Connector 188"/>
          <p:cNvCxnSpPr/>
          <p:nvPr/>
        </p:nvCxnSpPr>
        <p:spPr>
          <a:xfrm>
            <a:off x="7300471" y="3214686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7286644" y="2382814"/>
            <a:ext cx="700553" cy="2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5000628" y="785794"/>
            <a:ext cx="334264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Fe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and Ni </a:t>
            </a:r>
            <a:r>
              <a:rPr lang="en-US" b="1" dirty="0" err="1" smtClean="0">
                <a:solidFill>
                  <a:srgbClr val="4F81BD"/>
                </a:solidFill>
                <a:latin typeface="+mj-lt"/>
              </a:rPr>
              <a:t>systematics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of 2</a:t>
            </a:r>
            <a:r>
              <a:rPr lang="en-US" b="1" baseline="30000" dirty="0" smtClean="0">
                <a:solidFill>
                  <a:srgbClr val="4F81BD"/>
                </a:solidFill>
                <a:latin typeface="+mj-lt"/>
              </a:rPr>
              <a:t>+</a:t>
            </a:r>
            <a:r>
              <a:rPr lang="en-US" b="1" dirty="0" smtClean="0">
                <a:solidFill>
                  <a:srgbClr val="4F81BD"/>
                </a:solidFill>
                <a:latin typeface="+mj-lt"/>
              </a:rPr>
              <a:t> states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224677" y="4048788"/>
            <a:ext cx="252505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accent2"/>
                </a:solidFill>
              </a:rPr>
              <a:t>(*)</a:t>
            </a:r>
            <a:r>
              <a:rPr lang="en-US" sz="1050" dirty="0" smtClean="0"/>
              <a:t>  </a:t>
            </a:r>
            <a:r>
              <a:rPr lang="en-US" sz="1050" dirty="0" smtClean="0">
                <a:latin typeface="Symbol" pitchFamily="18" charset="2"/>
              </a:rPr>
              <a:t>b</a:t>
            </a:r>
            <a:r>
              <a:rPr lang="en-US" sz="1050" dirty="0" smtClean="0"/>
              <a:t>-decay study </a:t>
            </a:r>
            <a:r>
              <a:rPr lang="en-US" sz="1050" baseline="30000" dirty="0" err="1" smtClean="0"/>
              <a:t>64,66</a:t>
            </a:r>
            <a:r>
              <a:rPr lang="en-US" sz="1050" dirty="0" err="1" smtClean="0"/>
              <a:t>Mn</a:t>
            </a:r>
            <a:r>
              <a:rPr lang="en-US" sz="1050" dirty="0" smtClean="0"/>
              <a:t> at </a:t>
            </a:r>
            <a:r>
              <a:rPr lang="en-US" sz="1050" dirty="0" err="1" smtClean="0"/>
              <a:t>ISOLDE</a:t>
            </a:r>
            <a:r>
              <a:rPr lang="en-US" sz="1050" dirty="0" smtClean="0"/>
              <a:t> (1998)</a:t>
            </a:r>
          </a:p>
          <a:p>
            <a:r>
              <a:rPr lang="en-US" sz="1050" dirty="0" err="1" smtClean="0"/>
              <a:t>Hannawald</a:t>
            </a:r>
            <a:r>
              <a:rPr lang="en-US" sz="1050" dirty="0" smtClean="0"/>
              <a:t> et al. </a:t>
            </a:r>
            <a:r>
              <a:rPr lang="en-US" sz="1050" dirty="0" err="1" smtClean="0"/>
              <a:t>PRL</a:t>
            </a:r>
            <a:r>
              <a:rPr lang="en-US" sz="1050" dirty="0" smtClean="0"/>
              <a:t> 82 1391 (1999)</a:t>
            </a:r>
            <a:endParaRPr lang="en-US" sz="1050" dirty="0"/>
          </a:p>
        </p:txBody>
      </p:sp>
      <p:sp>
        <p:nvSpPr>
          <p:cNvPr id="95" name="TextBox 94"/>
          <p:cNvSpPr txBox="1"/>
          <p:nvPr/>
        </p:nvSpPr>
        <p:spPr>
          <a:xfrm>
            <a:off x="2214546" y="3643314"/>
            <a:ext cx="27703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accent2"/>
                </a:solidFill>
              </a:rPr>
              <a:t>(**)</a:t>
            </a:r>
            <a:r>
              <a:rPr lang="en-US" sz="1050" dirty="0" smtClean="0"/>
              <a:t>  </a:t>
            </a:r>
            <a:r>
              <a:rPr lang="en-US" sz="1050" dirty="0" smtClean="0">
                <a:latin typeface="Symbol" pitchFamily="18" charset="2"/>
              </a:rPr>
              <a:t>b</a:t>
            </a:r>
            <a:r>
              <a:rPr lang="en-US" sz="1050" dirty="0" smtClean="0"/>
              <a:t>-decay study </a:t>
            </a:r>
            <a:r>
              <a:rPr lang="en-US" sz="1050" baseline="30000" dirty="0" err="1" smtClean="0"/>
              <a:t>68</a:t>
            </a:r>
            <a:r>
              <a:rPr lang="en-US" sz="1050" dirty="0" err="1" smtClean="0"/>
              <a:t>Mn</a:t>
            </a:r>
            <a:r>
              <a:rPr lang="en-US" sz="1050" dirty="0" smtClean="0"/>
              <a:t> at </a:t>
            </a:r>
            <a:r>
              <a:rPr lang="en-US" sz="1050" dirty="0" err="1" smtClean="0"/>
              <a:t>GANIL</a:t>
            </a:r>
            <a:r>
              <a:rPr lang="en-US" sz="1050" dirty="0" smtClean="0"/>
              <a:t> (2006)</a:t>
            </a:r>
          </a:p>
          <a:p>
            <a:r>
              <a:rPr lang="en-US" sz="1050" dirty="0" err="1" smtClean="0"/>
              <a:t>J.M.</a:t>
            </a:r>
            <a:r>
              <a:rPr lang="en-US" sz="1050" dirty="0" smtClean="0"/>
              <a:t> </a:t>
            </a:r>
            <a:r>
              <a:rPr lang="en-US" sz="1050" dirty="0" err="1" smtClean="0"/>
              <a:t>Daugas</a:t>
            </a:r>
            <a:r>
              <a:rPr lang="en-US" sz="1050" dirty="0"/>
              <a:t> </a:t>
            </a:r>
            <a:r>
              <a:rPr lang="en-US" sz="1050" dirty="0" smtClean="0"/>
              <a:t>et al., </a:t>
            </a:r>
            <a:r>
              <a:rPr lang="en-US" sz="1050" dirty="0" err="1" smtClean="0"/>
              <a:t>AIP</a:t>
            </a:r>
            <a:r>
              <a:rPr lang="en-US" sz="1050" dirty="0" smtClean="0"/>
              <a:t> Conf Proc 831 p 427-429</a:t>
            </a:r>
            <a:endParaRPr lang="en-US" sz="1050" dirty="0"/>
          </a:p>
        </p:txBody>
      </p:sp>
      <p:sp>
        <p:nvSpPr>
          <p:cNvPr id="96" name="TextBox 95"/>
          <p:cNvSpPr txBox="1"/>
          <p:nvPr/>
        </p:nvSpPr>
        <p:spPr>
          <a:xfrm>
            <a:off x="142844" y="4786322"/>
            <a:ext cx="5072098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1998 : “EXTENDED TARGET TEST” … </a:t>
            </a:r>
          </a:p>
          <a:p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yielding surprisingly interesting physics !!!</a:t>
            </a:r>
          </a:p>
          <a:p>
            <a:endParaRPr lang="en-US" sz="2000" b="1" i="1" dirty="0" smtClean="0">
              <a:solidFill>
                <a:srgbClr val="FF0000"/>
              </a:solidFill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-decay study at 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ISOLDE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of  </a:t>
            </a:r>
            <a:r>
              <a:rPr lang="en-US" sz="1400" b="1" baseline="30000" dirty="0" err="1" smtClean="0">
                <a:solidFill>
                  <a:srgbClr val="FF0000"/>
                </a:solidFill>
                <a:latin typeface="+mj-lt"/>
              </a:rPr>
              <a:t>64,66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</a:rPr>
              <a:t>Mn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M. </a:t>
            </a:r>
            <a:r>
              <a:rPr lang="en-US" sz="1200" b="1" dirty="0" err="1" smtClean="0">
                <a:solidFill>
                  <a:srgbClr val="FF0000"/>
                </a:solidFill>
                <a:latin typeface="+mj-lt"/>
              </a:rPr>
              <a:t>Hannawald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, PhD dissertation Mainz </a:t>
            </a:r>
            <a:r>
              <a:rPr lang="en-US" sz="1200" b="1" dirty="0" err="1" smtClean="0">
                <a:solidFill>
                  <a:srgbClr val="FF0000"/>
                </a:solidFill>
                <a:latin typeface="+mj-lt"/>
              </a:rPr>
              <a:t>universitat</a:t>
            </a:r>
            <a:r>
              <a:rPr lang="en-US" sz="1200" b="1" dirty="0" smtClean="0">
                <a:solidFill>
                  <a:srgbClr val="FF0000"/>
                </a:solidFill>
                <a:latin typeface="+mj-lt"/>
              </a:rPr>
              <a:t> 1999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857356" y="1214422"/>
            <a:ext cx="5318892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studies of neutron rich </a:t>
            </a:r>
            <a:r>
              <a:rPr lang="en-US" sz="2000" b="1" baseline="30000" dirty="0" smtClean="0"/>
              <a:t>61-</a:t>
            </a:r>
            <a:r>
              <a:rPr lang="en-US" sz="2000" b="1" baseline="30000" dirty="0" err="1" smtClean="0"/>
              <a:t>70</a:t>
            </a:r>
            <a:r>
              <a:rPr lang="en-US" sz="2000" b="1" dirty="0" err="1" smtClean="0"/>
              <a:t>Mn</a:t>
            </a:r>
            <a:r>
              <a:rPr lang="en-US" sz="2000" b="1" dirty="0" smtClean="0"/>
              <a:t> isotopes </a:t>
            </a:r>
          </a:p>
          <a:p>
            <a:pPr algn="ctr"/>
            <a:r>
              <a:rPr lang="en-US" sz="2000" b="1" dirty="0" smtClean="0"/>
              <a:t>with the new </a:t>
            </a:r>
            <a:r>
              <a:rPr lang="en-US" sz="2000" b="1" dirty="0" err="1" smtClean="0"/>
              <a:t>LISOL</a:t>
            </a:r>
            <a:r>
              <a:rPr lang="en-US" sz="2000" b="1" dirty="0" smtClean="0"/>
              <a:t> </a:t>
            </a:r>
            <a:r>
              <a:rPr lang="en-US" sz="2000" b="1" dirty="0" smtClean="0">
                <a:latin typeface="Symbol" pitchFamily="18" charset="2"/>
              </a:rPr>
              <a:t>b</a:t>
            </a:r>
            <a:r>
              <a:rPr lang="en-US" sz="2000" b="1" dirty="0" smtClean="0"/>
              <a:t>-decay setup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00298" y="2428868"/>
            <a:ext cx="4959627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b="1" dirty="0" smtClean="0">
                <a:latin typeface="+mj-lt"/>
              </a:rPr>
              <a:t>1. General </a:t>
            </a:r>
            <a:r>
              <a:rPr lang="en-US" sz="2400" b="1" dirty="0" smtClean="0">
                <a:latin typeface="+mj-lt"/>
              </a:rPr>
              <a:t>Physics Motivation</a:t>
            </a:r>
          </a:p>
          <a:p>
            <a:pPr marL="457200" indent="-457200"/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2. </a:t>
            </a:r>
            <a:r>
              <a:rPr lang="en-US" sz="2400" b="1" dirty="0" smtClean="0">
                <a:solidFill>
                  <a:srgbClr val="FF0000"/>
                </a:solidFill>
              </a:rPr>
              <a:t>Previous and proposed </a:t>
            </a:r>
            <a:r>
              <a:rPr lang="en-US" sz="2400" b="1" dirty="0" smtClean="0">
                <a:solidFill>
                  <a:srgbClr val="FF0000"/>
                </a:solidFill>
              </a:rPr>
              <a:t>experiment</a:t>
            </a:r>
            <a:endParaRPr lang="en-US" sz="2400" b="1" dirty="0" smtClean="0">
              <a:solidFill>
                <a:srgbClr val="FF0000"/>
              </a:solidFill>
              <a:latin typeface="+mj-lt"/>
            </a:endParaRPr>
          </a:p>
          <a:p>
            <a:pPr marL="457200" indent="-457200"/>
            <a:r>
              <a:rPr lang="en-US" sz="2400" b="1" dirty="0" smtClean="0">
                <a:latin typeface="+mj-lt"/>
              </a:rPr>
              <a:t>3. </a:t>
            </a:r>
            <a:r>
              <a:rPr lang="en-US" sz="2400" b="1" dirty="0" smtClean="0"/>
              <a:t>The </a:t>
            </a:r>
            <a:r>
              <a:rPr lang="en-US" sz="2400" b="1" dirty="0" err="1" smtClean="0"/>
              <a:t>LISOL</a:t>
            </a:r>
            <a:r>
              <a:rPr lang="en-US" sz="2400" b="1" dirty="0" smtClean="0"/>
              <a:t> </a:t>
            </a:r>
            <a:r>
              <a:rPr lang="en-US" sz="2400" b="1" dirty="0" smtClean="0">
                <a:latin typeface="Symbol" pitchFamily="18" charset="2"/>
              </a:rPr>
              <a:t>b</a:t>
            </a:r>
            <a:r>
              <a:rPr lang="en-US" sz="2400" b="1" dirty="0" smtClean="0"/>
              <a:t>-decay setup </a:t>
            </a:r>
            <a:endParaRPr lang="en-US" sz="2400" b="1" dirty="0" smtClean="0"/>
          </a:p>
          <a:p>
            <a:pPr marL="457200" indent="-457200"/>
            <a:r>
              <a:rPr lang="en-US" sz="2400" b="1" dirty="0" smtClean="0"/>
              <a:t>4. </a:t>
            </a:r>
            <a:r>
              <a:rPr lang="en-US" sz="2400" b="1" dirty="0" smtClean="0"/>
              <a:t>Contamination and Yields</a:t>
            </a:r>
          </a:p>
          <a:p>
            <a:pPr marL="342900" indent="-342900"/>
            <a:r>
              <a:rPr lang="en-US" sz="2400" b="1" dirty="0" smtClean="0"/>
              <a:t>5</a:t>
            </a:r>
            <a:r>
              <a:rPr lang="en-US" sz="2400" b="1" dirty="0" smtClean="0"/>
              <a:t>. </a:t>
            </a:r>
            <a:r>
              <a:rPr lang="en-US" sz="2400" b="1" dirty="0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4067</TotalTime>
  <Words>5340</Words>
  <Application>Microsoft Office PowerPoint</Application>
  <PresentationFormat>On-screen Show (4:3)</PresentationFormat>
  <Paragraphs>1684</Paragraphs>
  <Slides>68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Jarno Van de Walle</dc:creator>
  <cp:lastModifiedBy>Jarno Van de Walle</cp:lastModifiedBy>
  <cp:revision>165</cp:revision>
  <dcterms:created xsi:type="dcterms:W3CDTF">2008-02-04T08:00:29Z</dcterms:created>
  <dcterms:modified xsi:type="dcterms:W3CDTF">2008-02-11T10:16:39Z</dcterms:modified>
</cp:coreProperties>
</file>