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2"/>
  </p:notesMasterIdLst>
  <p:sldIdLst>
    <p:sldId id="256" r:id="rId2"/>
    <p:sldId id="274" r:id="rId3"/>
    <p:sldId id="257" r:id="rId4"/>
    <p:sldId id="260" r:id="rId5"/>
    <p:sldId id="261" r:id="rId6"/>
    <p:sldId id="262" r:id="rId7"/>
    <p:sldId id="273" r:id="rId8"/>
    <p:sldId id="263" r:id="rId9"/>
    <p:sldId id="271" r:id="rId10"/>
    <p:sldId id="259" r:id="rId11"/>
    <p:sldId id="258" r:id="rId12"/>
    <p:sldId id="275" r:id="rId13"/>
    <p:sldId id="264" r:id="rId14"/>
    <p:sldId id="266" r:id="rId15"/>
    <p:sldId id="267" r:id="rId16"/>
    <p:sldId id="268" r:id="rId17"/>
    <p:sldId id="269" r:id="rId18"/>
    <p:sldId id="265" r:id="rId19"/>
    <p:sldId id="270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60" d="100"/>
          <a:sy n="60" d="100"/>
        </p:scale>
        <p:origin x="-144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7D373-E5F0-4EED-ACBC-8FFE4EC4D5DD}" type="datetimeFigureOut">
              <a:rPr lang="en-US" smtClean="0"/>
              <a:pPr/>
              <a:t>2/11/2008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C21A7-EACA-4014-884B-17B518B339C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C21A7-EACA-4014-884B-17B518B339CD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472B489-69AC-4EE5-87AE-2429FE6E2931}" type="datetimeFigureOut">
              <a:rPr lang="en-US" smtClean="0"/>
              <a:pPr/>
              <a:t>2/11/2008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Collinear resonant ionization laser spectroscopy of rare francium isotopes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IPN Orsay, IKS Leuven, University of Manchester, New York University and University of Birmingham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CRIS beam line and method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29600" cy="2617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00504"/>
            <a:ext cx="2500330" cy="2646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428736"/>
            <a:ext cx="39878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071942"/>
            <a:ext cx="3074297" cy="252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929322" y="4143380"/>
            <a:ext cx="31648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Combining high resolution</a:t>
            </a:r>
          </a:p>
          <a:p>
            <a:r>
              <a:rPr lang="en-GB" dirty="0" smtClean="0"/>
              <a:t>nature of collinear beams</a:t>
            </a:r>
          </a:p>
          <a:p>
            <a:r>
              <a:rPr lang="en-GB" dirty="0" smtClean="0"/>
              <a:t>method with high sensitivity</a:t>
            </a:r>
          </a:p>
          <a:p>
            <a:r>
              <a:rPr lang="en-GB" dirty="0" smtClean="0"/>
              <a:t>of in-source spectroscopy.</a:t>
            </a:r>
          </a:p>
          <a:p>
            <a:r>
              <a:rPr lang="en-GB" dirty="0" smtClean="0"/>
              <a:t>Allowing extraction of </a:t>
            </a:r>
          </a:p>
          <a:p>
            <a:r>
              <a:rPr lang="en-GB" dirty="0" smtClean="0"/>
              <a:t>B factors and </a:t>
            </a:r>
            <a:r>
              <a:rPr lang="en-GB" dirty="0" err="1" smtClean="0"/>
              <a:t>quadrupole</a:t>
            </a:r>
            <a:r>
              <a:rPr lang="en-GB" dirty="0" smtClean="0"/>
              <a:t> </a:t>
            </a:r>
          </a:p>
          <a:p>
            <a:r>
              <a:rPr lang="en-GB" dirty="0" smtClean="0"/>
              <a:t>moments.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57488" y="6286520"/>
            <a:ext cx="30718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 Relative Frequency (MHz)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86116" y="442913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chemeClr val="bg1"/>
                </a:solidFill>
              </a:rPr>
              <a:t>68</a:t>
            </a:r>
            <a:r>
              <a:rPr lang="en-GB" dirty="0" smtClean="0">
                <a:solidFill>
                  <a:schemeClr val="bg1"/>
                </a:solidFill>
              </a:rPr>
              <a:t>Cu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214942" y="4286256"/>
            <a:ext cx="3643338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Collinear resonant ionization laser spectroscopy (CRIS)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RIS performed on a fast atomic bunched beam.</a:t>
            </a:r>
          </a:p>
          <a:p>
            <a:r>
              <a:rPr lang="en-GB" sz="2400" dirty="0" smtClean="0"/>
              <a:t>Pulsed Amplified CW laser has a resolution which is Fourier limited to </a:t>
            </a:r>
            <a:r>
              <a:rPr lang="el-GR" sz="2400" dirty="0" smtClean="0"/>
              <a:t>π</a:t>
            </a:r>
            <a:r>
              <a:rPr lang="en-GB" sz="2400" dirty="0" smtClean="0"/>
              <a:t>/t (dye).</a:t>
            </a:r>
          </a:p>
          <a:p>
            <a:r>
              <a:rPr lang="en-GB" sz="2400" dirty="0" smtClean="0"/>
              <a:t>Background events are due to non-resonant collisonal ionization, which is directly related to the vacuum</a:t>
            </a:r>
          </a:p>
          <a:p>
            <a:r>
              <a:rPr lang="en-GB" sz="2400" dirty="0" smtClean="0"/>
              <a:t> Very high total experimental efficiency</a:t>
            </a:r>
          </a:p>
          <a:p>
            <a:pPr lvl="1"/>
            <a:r>
              <a:rPr lang="en-GB" sz="1800" dirty="0" smtClean="0"/>
              <a:t>Neutralization 50-90%</a:t>
            </a:r>
          </a:p>
          <a:p>
            <a:pPr lvl="1"/>
            <a:r>
              <a:rPr lang="en-GB" sz="1800" dirty="0" smtClean="0"/>
              <a:t>Ionization efficiency 50-100% (no HFS)</a:t>
            </a:r>
          </a:p>
          <a:p>
            <a:pPr lvl="1"/>
            <a:r>
              <a:rPr lang="en-GB" sz="1800" dirty="0" smtClean="0"/>
              <a:t>Detection  efficiency almost 100%</a:t>
            </a:r>
          </a:p>
          <a:p>
            <a:pPr lvl="1"/>
            <a:r>
              <a:rPr lang="en-GB" sz="1800" dirty="0" smtClean="0"/>
              <a:t>Transport through ISCOOL 70-80%</a:t>
            </a:r>
          </a:p>
          <a:p>
            <a:pPr lvl="1"/>
            <a:r>
              <a:rPr lang="en-GB" sz="1800" dirty="0" smtClean="0"/>
              <a:t>Transport to experiment 80-90%</a:t>
            </a:r>
          </a:p>
          <a:p>
            <a:pPr lvl="1">
              <a:buNone/>
            </a:pPr>
            <a:endParaRPr lang="en-GB" sz="1800" dirty="0" smtClean="0"/>
          </a:p>
          <a:p>
            <a:pPr lvl="1">
              <a:buNone/>
            </a:pPr>
            <a:endParaRPr lang="en-GB" sz="1800" dirty="0"/>
          </a:p>
        </p:txBody>
      </p:sp>
      <p:sp>
        <p:nvSpPr>
          <p:cNvPr id="4" name="Right Arrow 3"/>
          <p:cNvSpPr/>
          <p:nvPr/>
        </p:nvSpPr>
        <p:spPr>
          <a:xfrm>
            <a:off x="1214414" y="5715016"/>
            <a:ext cx="1071570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57422" y="5643578"/>
            <a:ext cx="6479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Up to 50% efficiency possible</a:t>
            </a:r>
            <a:endParaRPr lang="en-GB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57818" y="4357694"/>
            <a:ext cx="35004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1:30 From Jyvaskyla off-line tests </a:t>
            </a:r>
          </a:p>
          <a:p>
            <a:r>
              <a:rPr lang="en-GB" sz="2800" dirty="0" smtClean="0"/>
              <a:t>( K. Flanagan, PhD)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000760" y="4500570"/>
            <a:ext cx="2500330" cy="9286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CRIS of </a:t>
            </a:r>
            <a:r>
              <a:rPr lang="en-GB" dirty="0" err="1" smtClean="0"/>
              <a:t>Yb</a:t>
            </a:r>
            <a:r>
              <a:rPr lang="en-GB" dirty="0" smtClean="0"/>
              <a:t> at 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18133"/>
            <a:ext cx="8229600" cy="179668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Charge exchange efficiency into meta stable states</a:t>
            </a:r>
          </a:p>
          <a:p>
            <a:r>
              <a:rPr lang="en-GB" dirty="0" smtClean="0"/>
              <a:t>Below saturation on second step</a:t>
            </a:r>
          </a:p>
          <a:p>
            <a:r>
              <a:rPr lang="en-GB" dirty="0" smtClean="0"/>
              <a:t>CW beam and duty cycle losses due to lasers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4167083"/>
            <a:ext cx="5612283" cy="2333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>
          <a:xfrm>
            <a:off x="5000628" y="4929198"/>
            <a:ext cx="78581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072198" y="4475157"/>
            <a:ext cx="25054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Total efficiency </a:t>
            </a:r>
          </a:p>
          <a:p>
            <a:r>
              <a:rPr lang="en-GB" sz="2800" dirty="0" smtClean="0"/>
              <a:t>1:100 000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357818" y="5857892"/>
            <a:ext cx="3628237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Previous work limited to yields </a:t>
            </a:r>
          </a:p>
          <a:p>
            <a:r>
              <a:rPr lang="en-GB" sz="2000" b="1" dirty="0" smtClean="0"/>
              <a:t>greater than 10</a:t>
            </a:r>
            <a:r>
              <a:rPr lang="en-GB" sz="2000" b="1" baseline="30000" dirty="0" smtClean="0"/>
              <a:t>7</a:t>
            </a:r>
            <a:r>
              <a:rPr lang="en-GB" sz="2000" b="1" dirty="0" smtClean="0"/>
              <a:t> ions/</a:t>
            </a:r>
            <a:r>
              <a:rPr lang="el-GR" sz="2000" b="1" dirty="0" smtClean="0"/>
              <a:t>μ</a:t>
            </a:r>
            <a:r>
              <a:rPr lang="en-GB" sz="2000" b="1" dirty="0" smtClean="0"/>
              <a:t>C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02390" y="1643050"/>
            <a:ext cx="7327262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/>
              <a:t>Ch. Schulz </a:t>
            </a:r>
            <a:r>
              <a:rPr lang="en-GB" sz="3200" i="1" dirty="0" smtClean="0"/>
              <a:t>et al., </a:t>
            </a:r>
            <a:r>
              <a:rPr lang="en-GB" sz="3200" dirty="0" smtClean="0"/>
              <a:t>J. Phys. B, </a:t>
            </a:r>
            <a:r>
              <a:rPr lang="en-GB" sz="3200" b="1" dirty="0" smtClean="0"/>
              <a:t>24</a:t>
            </a:r>
            <a:r>
              <a:rPr lang="en-GB" sz="3200" dirty="0" smtClean="0"/>
              <a:t> (1991) 4831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857224" y="2643182"/>
            <a:ext cx="7429552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Limiting </a:t>
            </a:r>
            <a:r>
              <a:rPr lang="en-GB" dirty="0" err="1" smtClean="0"/>
              <a:t>factors:Efficiency</a:t>
            </a:r>
            <a:r>
              <a:rPr lang="en-GB" dirty="0" smtClean="0"/>
              <a:t> and isobaric contamination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From the ISCOOL tests in November a limit of 10</a:t>
            </a:r>
            <a:r>
              <a:rPr lang="en-GB" sz="2400" baseline="30000" dirty="0" smtClean="0"/>
              <a:t>8</a:t>
            </a:r>
            <a:r>
              <a:rPr lang="en-GB" sz="2400" dirty="0" smtClean="0"/>
              <a:t>pps were trapped and measured on an MCP. </a:t>
            </a:r>
          </a:p>
          <a:p>
            <a:r>
              <a:rPr lang="en-GB" sz="2400" dirty="0" smtClean="0"/>
              <a:t> Conservative efficiency of 1:30 (number from Jyvaskyla work) and a pressure of 10</a:t>
            </a:r>
            <a:r>
              <a:rPr lang="en-GB" sz="2400" baseline="30000" dirty="0" smtClean="0"/>
              <a:t>-9</a:t>
            </a:r>
            <a:r>
              <a:rPr lang="en-GB" sz="2400" dirty="0" smtClean="0"/>
              <a:t> mbar  and a high isobaric contamination of  10</a:t>
            </a:r>
            <a:r>
              <a:rPr lang="en-GB" sz="2400" baseline="30000" dirty="0" smtClean="0"/>
              <a:t>7 </a:t>
            </a:r>
            <a:r>
              <a:rPr lang="en-GB" sz="2400" dirty="0" smtClean="0"/>
              <a:t>(expect much lower).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3714752"/>
            <a:ext cx="50719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Background suppression:</a:t>
            </a:r>
          </a:p>
          <a:p>
            <a:r>
              <a:rPr lang="en-GB" sz="2000" dirty="0" smtClean="0"/>
              <a:t>Pressure 10</a:t>
            </a:r>
            <a:r>
              <a:rPr lang="en-GB" sz="2000" baseline="30000" dirty="0" smtClean="0"/>
              <a:t>-9</a:t>
            </a:r>
            <a:r>
              <a:rPr lang="en-GB" sz="2000" dirty="0" smtClean="0"/>
              <a:t> mbar  = 1:200 000</a:t>
            </a:r>
          </a:p>
          <a:p>
            <a:r>
              <a:rPr lang="en-GB" sz="2000" dirty="0" smtClean="0"/>
              <a:t>Detection of secondary electrons by MCP</a:t>
            </a:r>
          </a:p>
          <a:p>
            <a:endParaRPr lang="en-GB" sz="2000" dirty="0" smtClean="0"/>
          </a:p>
          <a:p>
            <a:r>
              <a:rPr lang="en-GB" sz="2000" dirty="0" smtClean="0"/>
              <a:t>Alpha decay detection allows removal of all isobaric contamination (50-100cts/s)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  <p:sp>
        <p:nvSpPr>
          <p:cNvPr id="5" name="Right Arrow 4"/>
          <p:cNvSpPr/>
          <p:nvPr/>
        </p:nvSpPr>
        <p:spPr>
          <a:xfrm>
            <a:off x="5214942" y="3857628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012141" y="4038905"/>
            <a:ext cx="3060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Limited to  &gt; 100pps</a:t>
            </a:r>
            <a:endParaRPr lang="en-GB" sz="2400" dirty="0"/>
          </a:p>
        </p:txBody>
      </p:sp>
      <p:sp>
        <p:nvSpPr>
          <p:cNvPr id="7" name="Right Arrow 6"/>
          <p:cNvSpPr/>
          <p:nvPr/>
        </p:nvSpPr>
        <p:spPr>
          <a:xfrm>
            <a:off x="5214942" y="4786322"/>
            <a:ext cx="71438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131322" y="5072074"/>
            <a:ext cx="2226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Limited &gt;5pps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89809" y="5572140"/>
            <a:ext cx="9039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B0F0"/>
                </a:solidFill>
              </a:rPr>
              <a:t>With 50% efficiency and signal limited noise regime = 0.3pps</a:t>
            </a:r>
            <a:endParaRPr lang="en-GB" sz="2400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1160" y="6000768"/>
            <a:ext cx="69381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This underlines the importance of improving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beam purity for future HIE-ISOLDE and ISCOOL work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 Logistical planning</a:t>
            </a:r>
            <a:br>
              <a:rPr lang="en-GB" dirty="0" smtClean="0"/>
            </a:br>
            <a:r>
              <a:rPr lang="en-GB" dirty="0" smtClean="0"/>
              <a:t>2008-2009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Finalize technical design and commence construction of beam line components March/April 2008</a:t>
            </a:r>
          </a:p>
          <a:p>
            <a:r>
              <a:rPr lang="en-GB" dirty="0" smtClean="0"/>
              <a:t>Purchasing and shipping of equipment to CERN Summer 2008</a:t>
            </a:r>
          </a:p>
          <a:p>
            <a:r>
              <a:rPr lang="en-GB" dirty="0" smtClean="0"/>
              <a:t>Installation of equipment winter shutdown 2008 </a:t>
            </a:r>
          </a:p>
          <a:p>
            <a:r>
              <a:rPr lang="en-GB" dirty="0" smtClean="0"/>
              <a:t>Initial off-line optimization March/April 2009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Break down of beam time request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43042" y="1643050"/>
          <a:ext cx="5929354" cy="2198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5919"/>
                <a:gridCol w="692468"/>
                <a:gridCol w="1228585"/>
                <a:gridCol w="1357322"/>
                <a:gridCol w="1775060"/>
              </a:tblGrid>
              <a:tr h="721695">
                <a:tc>
                  <a:txBody>
                    <a:bodyPr/>
                    <a:lstStyle/>
                    <a:p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Isotopes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Number</a:t>
                      </a:r>
                      <a:r>
                        <a:rPr lang="en-GB" baseline="0" dirty="0" smtClean="0"/>
                        <a:t> of shifts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 Preparation requirements  </a:t>
                      </a:r>
                      <a:endParaRPr lang="en-GB" dirty="0"/>
                    </a:p>
                  </a:txBody>
                  <a:tcPr/>
                </a:tc>
              </a:tr>
              <a:tr h="418125">
                <a:tc>
                  <a:txBody>
                    <a:bodyPr/>
                    <a:lstStyle/>
                    <a:p>
                      <a:r>
                        <a:rPr lang="en-GB" dirty="0" smtClean="0"/>
                        <a:t>2009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206-203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 shift for </a:t>
                      </a:r>
                      <a:r>
                        <a:rPr lang="en-GB" dirty="0" err="1" smtClean="0"/>
                        <a:t>Tl</a:t>
                      </a:r>
                      <a:r>
                        <a:rPr lang="en-GB" dirty="0" smtClean="0"/>
                        <a:t>/Fr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optimization</a:t>
                      </a:r>
                      <a:endParaRPr lang="en-GB" dirty="0"/>
                    </a:p>
                  </a:txBody>
                  <a:tcPr/>
                </a:tc>
              </a:tr>
              <a:tr h="418125">
                <a:tc>
                  <a:txBody>
                    <a:bodyPr/>
                    <a:lstStyle/>
                    <a:p>
                      <a:r>
                        <a:rPr lang="en-GB" dirty="0" smtClean="0"/>
                        <a:t>2010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218,219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18125">
                <a:tc>
                  <a:txBody>
                    <a:bodyPr/>
                    <a:lstStyle/>
                    <a:p>
                      <a:r>
                        <a:rPr lang="en-GB" dirty="0" smtClean="0"/>
                        <a:t>2010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202,201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>
            <a:off x="428596" y="4214818"/>
            <a:ext cx="114300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14480" y="3929066"/>
            <a:ext cx="569380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Total of 33 shifts requested over 2</a:t>
            </a:r>
          </a:p>
          <a:p>
            <a:r>
              <a:rPr lang="en-GB" sz="2800" dirty="0" smtClean="0"/>
              <a:t>year period. </a:t>
            </a:r>
          </a:p>
          <a:p>
            <a:r>
              <a:rPr lang="en-GB" sz="2800" dirty="0" smtClean="0"/>
              <a:t>Run 1. will work with ground state</a:t>
            </a:r>
          </a:p>
          <a:p>
            <a:r>
              <a:rPr lang="en-GB" sz="2800" dirty="0" smtClean="0"/>
              <a:t>yields between 10</a:t>
            </a:r>
            <a:r>
              <a:rPr lang="en-GB" sz="2800" baseline="30000" dirty="0" smtClean="0"/>
              <a:t>7</a:t>
            </a:r>
            <a:r>
              <a:rPr lang="en-GB" sz="2800" dirty="0" smtClean="0"/>
              <a:t>-10</a:t>
            </a:r>
            <a:r>
              <a:rPr lang="en-GB" sz="2800" baseline="30000" dirty="0" smtClean="0"/>
              <a:t>5</a:t>
            </a:r>
            <a:r>
              <a:rPr lang="en-GB" sz="2800" dirty="0" smtClean="0"/>
              <a:t>pps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1604" y="5929330"/>
            <a:ext cx="564609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600" dirty="0" smtClean="0"/>
              <a:t>Thank you for your attention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Available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Manchester: 2 Academics, 1 </a:t>
            </a:r>
            <a:r>
              <a:rPr lang="en-GB" dirty="0" err="1" smtClean="0"/>
              <a:t>postdoc</a:t>
            </a:r>
            <a:r>
              <a:rPr lang="en-GB" dirty="0" smtClean="0"/>
              <a:t>, 2 PhD students, 2 Technical staff.</a:t>
            </a:r>
          </a:p>
          <a:p>
            <a:r>
              <a:rPr lang="en-GB" dirty="0" smtClean="0"/>
              <a:t>Leuven: 1 Academic, 2 </a:t>
            </a:r>
            <a:r>
              <a:rPr lang="en-GB" dirty="0" err="1" smtClean="0"/>
              <a:t>postdocs</a:t>
            </a:r>
            <a:r>
              <a:rPr lang="en-GB" dirty="0" smtClean="0"/>
              <a:t>,  2 PhD students.</a:t>
            </a:r>
          </a:p>
          <a:p>
            <a:r>
              <a:rPr lang="en-GB" dirty="0" smtClean="0"/>
              <a:t>Orsay:2 Academic, 1 </a:t>
            </a:r>
            <a:r>
              <a:rPr lang="en-GB" dirty="0" err="1" smtClean="0"/>
              <a:t>postdoc</a:t>
            </a:r>
            <a:r>
              <a:rPr lang="en-GB" dirty="0" smtClean="0"/>
              <a:t>, 1 PhD student.</a:t>
            </a:r>
          </a:p>
          <a:p>
            <a:r>
              <a:rPr lang="en-GB" dirty="0" smtClean="0"/>
              <a:t> Birmingham: 1 Academic, 1 </a:t>
            </a:r>
            <a:r>
              <a:rPr lang="en-GB" dirty="0" err="1" smtClean="0"/>
              <a:t>postdoc</a:t>
            </a:r>
            <a:r>
              <a:rPr lang="en-GB" dirty="0" smtClean="0"/>
              <a:t>,  2 PhD students.</a:t>
            </a:r>
          </a:p>
          <a:p>
            <a:pPr>
              <a:buNone/>
            </a:pPr>
            <a:r>
              <a:rPr lang="en-GB" dirty="0" smtClean="0"/>
              <a:t>Total of 20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7143800" cy="5124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Technical Drawings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 rot="20639631">
            <a:off x="1144397" y="2872493"/>
            <a:ext cx="653001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Preliminary</a:t>
            </a:r>
            <a:r>
              <a:rPr lang="en-US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endParaRPr lang="en-US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00034" y="214290"/>
            <a:ext cx="8072494" cy="635798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599363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512087" cy="565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first dedicated ISCOOL experiment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proposal aims at pushing the limits of laser spectroscopy sensitivity.</a:t>
            </a:r>
          </a:p>
          <a:p>
            <a:r>
              <a:rPr lang="en-GB" dirty="0" smtClean="0"/>
              <a:t>To measure for the first time cases with yields of only 1 atom per second.</a:t>
            </a:r>
          </a:p>
          <a:p>
            <a:r>
              <a:rPr lang="en-GB" dirty="0" smtClean="0"/>
              <a:t>ISCOOL is essential to realize this project,  by providing bunched ions beams. 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786322"/>
            <a:ext cx="2571768" cy="1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_1"/>
          <p:cNvPicPr>
            <a:picLocks noChangeAspect="1" noChangeArrowheads="1"/>
          </p:cNvPicPr>
          <p:nvPr/>
        </p:nvPicPr>
        <p:blipFill>
          <a:blip r:embed="rId3"/>
          <a:srcRect t="18098" b="391"/>
          <a:stretch>
            <a:fillRect/>
          </a:stretch>
        </p:blipFill>
        <p:spPr bwMode="auto">
          <a:xfrm>
            <a:off x="5000629" y="4786322"/>
            <a:ext cx="3571900" cy="1935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Signal to noise: Limits of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Signal Noise Ratio (SNR) &gt; 5 for total confidence in laser spectroscopy.</a:t>
            </a:r>
          </a:p>
          <a:p>
            <a:r>
              <a:rPr lang="en-GB" dirty="0" smtClean="0"/>
              <a:t>SNR =(S/√(S+B))*√t  where S is the signal rate, B is the background rate and t is the time in seconds</a:t>
            </a:r>
          </a:p>
          <a:p>
            <a:r>
              <a:rPr lang="en-GB" dirty="0" smtClean="0"/>
              <a:t>By eliminating the background the SNR reduces to √(S*t) which presents the ultimate limit on the time it takes to collect data.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Outline of proposal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innovation in laser spectroscopy.</a:t>
            </a:r>
          </a:p>
          <a:p>
            <a:r>
              <a:rPr lang="en-GB" dirty="0" smtClean="0"/>
              <a:t>Ultra-high sensitivity and efficiency combined with high resolution.</a:t>
            </a:r>
          </a:p>
          <a:p>
            <a:r>
              <a:rPr lang="en-GB" dirty="0" smtClean="0"/>
              <a:t>New semi permanent beam-line.</a:t>
            </a:r>
          </a:p>
          <a:p>
            <a:r>
              <a:rPr lang="en-GB" dirty="0" smtClean="0"/>
              <a:t>New pulsed laser laboratory.</a:t>
            </a:r>
          </a:p>
          <a:p>
            <a:r>
              <a:rPr lang="en-GB" dirty="0" smtClean="0"/>
              <a:t>New versatile method of producing clean beams for decay spectroscopy.</a:t>
            </a:r>
          </a:p>
          <a:p>
            <a:r>
              <a:rPr lang="en-GB" dirty="0" smtClean="0"/>
              <a:t>Capability to study single atom yields even with large isobaric contamination 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</a:t>
            </a:r>
            <a:r>
              <a:rPr lang="en-GB" dirty="0" err="1" smtClean="0"/>
              <a:t>Motivation:Francium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Initial case which forms part of larger study of this region of the nuclear chart.</a:t>
            </a:r>
          </a:p>
          <a:p>
            <a:r>
              <a:rPr lang="en-GB" dirty="0" smtClean="0"/>
              <a:t>Deformed (oblate) intruder </a:t>
            </a:r>
            <a:r>
              <a:rPr lang="el-GR" dirty="0" smtClean="0"/>
              <a:t>π</a:t>
            </a:r>
            <a:r>
              <a:rPr lang="en-GB" dirty="0" smtClean="0"/>
              <a:t>(s</a:t>
            </a:r>
            <a:r>
              <a:rPr lang="en-GB" baseline="-25000" dirty="0" smtClean="0"/>
              <a:t>1/2</a:t>
            </a:r>
            <a:r>
              <a:rPr lang="en-GB" dirty="0" smtClean="0"/>
              <a:t>) state believed to be ground state of </a:t>
            </a:r>
            <a:r>
              <a:rPr lang="en-GB" baseline="30000" dirty="0" smtClean="0"/>
              <a:t>199</a:t>
            </a:r>
            <a:r>
              <a:rPr lang="en-GB" dirty="0" smtClean="0"/>
              <a:t>Fr, and isomeric state in </a:t>
            </a:r>
            <a:r>
              <a:rPr lang="en-GB" baseline="30000" dirty="0" smtClean="0"/>
              <a:t>201,203</a:t>
            </a:r>
            <a:r>
              <a:rPr lang="en-GB" dirty="0" smtClean="0"/>
              <a:t>Fr.</a:t>
            </a:r>
          </a:p>
          <a:p>
            <a:r>
              <a:rPr lang="en-GB" baseline="30000" dirty="0" smtClean="0"/>
              <a:t>218,219</a:t>
            </a:r>
            <a:r>
              <a:rPr lang="en-GB" dirty="0" smtClean="0"/>
              <a:t>Fr border of region of reflection asymmetry, yielding important information on the transition from spherical to </a:t>
            </a:r>
            <a:r>
              <a:rPr lang="en-GB" dirty="0" err="1" smtClean="0"/>
              <a:t>octupole-quadrupole</a:t>
            </a:r>
            <a:r>
              <a:rPr lang="en-GB" dirty="0" smtClean="0"/>
              <a:t> deformed nuclear structure.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/>
              <a:t>Intruder levels and large deformation in neutron deficient francium</a:t>
            </a:r>
            <a:endParaRPr lang="en-GB" sz="36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858016" y="2143116"/>
            <a:ext cx="1071570" cy="1588"/>
          </a:xfrm>
          <a:prstGeom prst="line">
            <a:avLst/>
          </a:prstGeom>
          <a:ln w="4127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858016" y="2714620"/>
            <a:ext cx="1071570" cy="1588"/>
          </a:xfrm>
          <a:prstGeom prst="line">
            <a:avLst/>
          </a:prstGeom>
          <a:ln w="4127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858016" y="3284536"/>
            <a:ext cx="1071570" cy="1588"/>
          </a:xfrm>
          <a:prstGeom prst="line">
            <a:avLst/>
          </a:prstGeom>
          <a:ln w="4127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86314" y="2143116"/>
            <a:ext cx="1071570" cy="1588"/>
          </a:xfrm>
          <a:prstGeom prst="line">
            <a:avLst/>
          </a:prstGeom>
          <a:ln w="4127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86314" y="2714620"/>
            <a:ext cx="1071570" cy="1588"/>
          </a:xfrm>
          <a:prstGeom prst="line">
            <a:avLst/>
          </a:prstGeom>
          <a:ln w="4127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86314" y="3284536"/>
            <a:ext cx="1071570" cy="1588"/>
          </a:xfrm>
          <a:prstGeom prst="line">
            <a:avLst/>
          </a:prstGeom>
          <a:ln w="41275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862774" y="1928802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1/2</a:t>
            </a:r>
            <a:r>
              <a:rPr lang="en-GB" baseline="30000" dirty="0" smtClean="0"/>
              <a:t>+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858148" y="2488164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7/2</a:t>
            </a:r>
            <a:r>
              <a:rPr lang="en-GB" baseline="30000" dirty="0" smtClean="0"/>
              <a:t>-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62774" y="3059668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9/2</a:t>
            </a:r>
            <a:r>
              <a:rPr lang="en-GB" baseline="30000" dirty="0" smtClean="0"/>
              <a:t>-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2510" y="2488164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1/2</a:t>
            </a:r>
            <a:r>
              <a:rPr lang="en-GB" baseline="30000" dirty="0" smtClean="0"/>
              <a:t>+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910600" y="1916660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7/2</a:t>
            </a:r>
            <a:r>
              <a:rPr lang="en-GB" baseline="30000" dirty="0" smtClean="0"/>
              <a:t>-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910600" y="3000372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9/2</a:t>
            </a:r>
            <a:r>
              <a:rPr lang="en-GB" baseline="30000" dirty="0" smtClean="0"/>
              <a:t>-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000628" y="3324525"/>
            <a:ext cx="81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aseline="30000" dirty="0" smtClean="0"/>
              <a:t>201</a:t>
            </a:r>
            <a:r>
              <a:rPr lang="en-GB" sz="2400" dirty="0" smtClean="0"/>
              <a:t>Fr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043501" y="3357562"/>
            <a:ext cx="81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aseline="30000" dirty="0" smtClean="0"/>
              <a:t>203</a:t>
            </a:r>
            <a:r>
              <a:rPr lang="en-GB" sz="2400" dirty="0" smtClean="0"/>
              <a:t>Fr</a:t>
            </a:r>
            <a:endParaRPr lang="en-GB" sz="2400" dirty="0"/>
          </a:p>
        </p:txBody>
      </p:sp>
      <p:sp>
        <p:nvSpPr>
          <p:cNvPr id="19" name="Rectangle 18"/>
          <p:cNvSpPr/>
          <p:nvPr/>
        </p:nvSpPr>
        <p:spPr>
          <a:xfrm>
            <a:off x="214282" y="26431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 </a:t>
            </a:r>
            <a:r>
              <a:rPr lang="el-GR" i="1" dirty="0" smtClean="0"/>
              <a:t>π</a:t>
            </a:r>
            <a:r>
              <a:rPr lang="en-GB" i="1" dirty="0" smtClean="0"/>
              <a:t>(1/2+) proton intruder state </a:t>
            </a:r>
            <a:r>
              <a:rPr lang="en-GB" dirty="0" smtClean="0"/>
              <a:t>becomes the ground state in 195At and 185Bi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57158" y="1643050"/>
            <a:ext cx="41749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Systematic reduction in energy of the </a:t>
            </a:r>
          </a:p>
          <a:p>
            <a:r>
              <a:rPr lang="en-GB" dirty="0" smtClean="0"/>
              <a:t>Deformed  </a:t>
            </a:r>
            <a:r>
              <a:rPr lang="el-GR" i="1" dirty="0" smtClean="0"/>
              <a:t>π</a:t>
            </a:r>
            <a:r>
              <a:rPr lang="en-GB" i="1" dirty="0" smtClean="0"/>
              <a:t>(1/2+)  </a:t>
            </a:r>
            <a:r>
              <a:rPr lang="en-GB" dirty="0" smtClean="0"/>
              <a:t>in isotopes in </a:t>
            </a:r>
          </a:p>
          <a:p>
            <a:r>
              <a:rPr lang="en-GB" dirty="0" smtClean="0"/>
              <a:t>This region of the chart</a:t>
            </a:r>
            <a:endParaRPr lang="en-GB" dirty="0"/>
          </a:p>
        </p:txBody>
      </p:sp>
      <p:sp>
        <p:nvSpPr>
          <p:cNvPr id="22" name="Down Arrow 21"/>
          <p:cNvSpPr/>
          <p:nvPr/>
        </p:nvSpPr>
        <p:spPr>
          <a:xfrm>
            <a:off x="6000760" y="3714752"/>
            <a:ext cx="92869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072066" y="4786322"/>
            <a:ext cx="37077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Suggests that </a:t>
            </a:r>
            <a:r>
              <a:rPr lang="en-GB" sz="2400" baseline="30000" dirty="0" smtClean="0"/>
              <a:t>199</a:t>
            </a:r>
            <a:r>
              <a:rPr lang="en-GB" sz="2400" dirty="0" smtClean="0"/>
              <a:t>Fr has </a:t>
            </a:r>
          </a:p>
          <a:p>
            <a:r>
              <a:rPr lang="en-GB" sz="2400" dirty="0" smtClean="0"/>
              <a:t>I=1/2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ground state spin </a:t>
            </a:r>
          </a:p>
          <a:p>
            <a:r>
              <a:rPr lang="en-GB" sz="2400" dirty="0" smtClean="0"/>
              <a:t>with an associated  large</a:t>
            </a:r>
          </a:p>
          <a:p>
            <a:r>
              <a:rPr lang="en-GB" sz="2400" dirty="0" smtClean="0"/>
              <a:t>oblate deformation.</a:t>
            </a:r>
            <a:endParaRPr lang="en-GB" sz="24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85720" y="3396041"/>
            <a:ext cx="5155001" cy="2912787"/>
            <a:chOff x="285720" y="3396041"/>
            <a:chExt cx="5155001" cy="2912787"/>
          </a:xfrm>
        </p:grpSpPr>
        <p:sp>
          <p:nvSpPr>
            <p:cNvPr id="24" name="Down Arrow 23"/>
            <p:cNvSpPr/>
            <p:nvPr/>
          </p:nvSpPr>
          <p:spPr>
            <a:xfrm rot="2307856">
              <a:off x="3508939" y="3396041"/>
              <a:ext cx="857256" cy="7858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5720" y="4000504"/>
              <a:ext cx="515500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The isomer shifts of </a:t>
              </a:r>
              <a:r>
                <a:rPr lang="en-GB" sz="2400" baseline="30000" dirty="0" smtClean="0"/>
                <a:t>201,203</a:t>
              </a:r>
              <a:r>
                <a:rPr lang="en-GB" sz="2400" dirty="0" smtClean="0"/>
                <a:t>Fr </a:t>
              </a:r>
            </a:p>
            <a:p>
              <a:r>
                <a:rPr lang="en-GB" sz="2400" dirty="0" smtClean="0"/>
                <a:t>And their magnetic moments </a:t>
              </a:r>
            </a:p>
            <a:p>
              <a:r>
                <a:rPr lang="en-GB" sz="2400" dirty="0" smtClean="0"/>
                <a:t>will provide important </a:t>
              </a:r>
            </a:p>
            <a:p>
              <a:r>
                <a:rPr lang="en-GB" sz="2400" dirty="0" smtClean="0"/>
                <a:t>information to better </a:t>
              </a:r>
            </a:p>
            <a:p>
              <a:r>
                <a:rPr lang="en-GB" sz="2400" dirty="0" smtClean="0"/>
                <a:t>understand the evolution of </a:t>
              </a:r>
            </a:p>
            <a:p>
              <a:r>
                <a:rPr lang="en-GB" sz="2400" dirty="0" smtClean="0"/>
                <a:t>nuclear structure in this region</a:t>
              </a:r>
              <a:r>
                <a:rPr lang="en-GB" sz="2000" dirty="0" smtClean="0"/>
                <a:t>. </a:t>
              </a: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12"/>
            <a:ext cx="4032917" cy="478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Border </a:t>
            </a:r>
            <a:r>
              <a:rPr lang="en-GB" dirty="0" smtClean="0"/>
              <a:t>of the region of reflection asymmetry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Region characterised by reversal in odd-even staggering, which is attributed to presence of </a:t>
            </a:r>
            <a:r>
              <a:rPr lang="en-GB" dirty="0" err="1" smtClean="0"/>
              <a:t>octupole-quadrupole</a:t>
            </a:r>
            <a:r>
              <a:rPr lang="en-GB" dirty="0" smtClean="0"/>
              <a:t> deformation.</a:t>
            </a:r>
          </a:p>
          <a:p>
            <a:r>
              <a:rPr lang="en-GB" dirty="0" smtClean="0"/>
              <a:t>Also characterised in the interleaving alternating band structure connected by enhance E1 transitions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71612"/>
            <a:ext cx="4067193" cy="498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162107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/>
              <a:t>Previous and proposed isotopes  </a:t>
            </a:r>
            <a:endParaRPr lang="en-GB" sz="4400" dirty="0"/>
          </a:p>
        </p:txBody>
      </p:sp>
      <p:sp>
        <p:nvSpPr>
          <p:cNvPr id="5" name="Rectangle 4"/>
          <p:cNvSpPr/>
          <p:nvPr/>
        </p:nvSpPr>
        <p:spPr>
          <a:xfrm>
            <a:off x="1000100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00166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00232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500298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000364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500430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000496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00562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000628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500694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000760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500826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983678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201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483744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202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203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483876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204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983942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205</a:t>
            </a:r>
            <a:endParaRPr lang="en-GB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484008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206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984074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207</a:t>
            </a:r>
            <a:endParaRPr lang="en-GB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484140" y="2071678"/>
            <a:ext cx="49641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208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84206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209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5484272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210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5984338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211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484404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212</a:t>
            </a:r>
            <a:endParaRPr lang="en-GB" sz="1600" dirty="0"/>
          </a:p>
        </p:txBody>
      </p:sp>
      <p:sp>
        <p:nvSpPr>
          <p:cNvPr id="30" name="Rectangle 29"/>
          <p:cNvSpPr/>
          <p:nvPr/>
        </p:nvSpPr>
        <p:spPr>
          <a:xfrm>
            <a:off x="7000892" y="2000240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6984470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213</a:t>
            </a:r>
            <a:endParaRPr lang="en-GB" sz="1600" dirty="0"/>
          </a:p>
        </p:txBody>
      </p:sp>
      <p:sp>
        <p:nvSpPr>
          <p:cNvPr id="32" name="Rectangle 31"/>
          <p:cNvSpPr/>
          <p:nvPr/>
        </p:nvSpPr>
        <p:spPr>
          <a:xfrm>
            <a:off x="7500958" y="200024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7484536" y="2071678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214</a:t>
            </a:r>
            <a:endParaRPr lang="en-GB" sz="1600" dirty="0"/>
          </a:p>
        </p:txBody>
      </p:sp>
      <p:cxnSp>
        <p:nvCxnSpPr>
          <p:cNvPr id="49" name="Straight Arrow Connector 48"/>
          <p:cNvCxnSpPr/>
          <p:nvPr/>
        </p:nvCxnSpPr>
        <p:spPr>
          <a:xfrm rot="5400000">
            <a:off x="965175" y="2678107"/>
            <a:ext cx="500066" cy="1588"/>
          </a:xfrm>
          <a:prstGeom prst="straightConnector1">
            <a:avLst/>
          </a:prstGeom>
          <a:ln w="47625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28662" y="3000372"/>
            <a:ext cx="1619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intruder 1/2+</a:t>
            </a:r>
          </a:p>
          <a:p>
            <a:r>
              <a:rPr lang="en-GB" dirty="0" smtClean="0"/>
              <a:t>isomer</a:t>
            </a:r>
            <a:endParaRPr lang="en-GB" dirty="0"/>
          </a:p>
        </p:txBody>
      </p:sp>
      <p:cxnSp>
        <p:nvCxnSpPr>
          <p:cNvPr id="53" name="Straight Arrow Connector 52"/>
          <p:cNvCxnSpPr/>
          <p:nvPr/>
        </p:nvCxnSpPr>
        <p:spPr>
          <a:xfrm rot="5400000">
            <a:off x="1963719" y="2678107"/>
            <a:ext cx="500066" cy="1588"/>
          </a:xfrm>
          <a:prstGeom prst="straightConnector1">
            <a:avLst/>
          </a:prstGeom>
          <a:ln w="47625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214414" y="49291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000" dirty="0"/>
          </a:p>
        </p:txBody>
      </p:sp>
      <p:sp>
        <p:nvSpPr>
          <p:cNvPr id="56" name="Rectangle 55"/>
          <p:cNvSpPr/>
          <p:nvPr/>
        </p:nvSpPr>
        <p:spPr>
          <a:xfrm>
            <a:off x="1714480" y="49291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214546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2714612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3214678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3714744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214810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4714876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5214942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5715008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6215074" y="4929198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6715140" y="49291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7215206" y="492919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197992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218</a:t>
            </a:r>
            <a:endParaRPr lang="en-GB" sz="1600" dirty="0"/>
          </a:p>
        </p:txBody>
      </p:sp>
      <p:sp>
        <p:nvSpPr>
          <p:cNvPr id="69" name="TextBox 68"/>
          <p:cNvSpPr txBox="1"/>
          <p:nvPr/>
        </p:nvSpPr>
        <p:spPr>
          <a:xfrm>
            <a:off x="1698058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219</a:t>
            </a:r>
            <a:endParaRPr lang="en-GB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2198124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220</a:t>
            </a:r>
            <a:endParaRPr lang="en-GB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2714612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221</a:t>
            </a:r>
            <a:endParaRPr lang="en-GB" sz="1600" dirty="0"/>
          </a:p>
        </p:txBody>
      </p:sp>
      <p:sp>
        <p:nvSpPr>
          <p:cNvPr id="72" name="TextBox 71"/>
          <p:cNvSpPr txBox="1"/>
          <p:nvPr/>
        </p:nvSpPr>
        <p:spPr>
          <a:xfrm>
            <a:off x="3198256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222</a:t>
            </a:r>
            <a:endParaRPr lang="en-GB" sz="1600" dirty="0"/>
          </a:p>
        </p:txBody>
      </p:sp>
      <p:sp>
        <p:nvSpPr>
          <p:cNvPr id="73" name="TextBox 72"/>
          <p:cNvSpPr txBox="1"/>
          <p:nvPr/>
        </p:nvSpPr>
        <p:spPr>
          <a:xfrm>
            <a:off x="3698322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223</a:t>
            </a:r>
            <a:endParaRPr lang="en-GB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4198388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224</a:t>
            </a:r>
            <a:endParaRPr lang="en-GB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4698454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225</a:t>
            </a:r>
            <a:endParaRPr lang="en-GB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5198520" y="5000636"/>
            <a:ext cx="49141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226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698586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227</a:t>
            </a:r>
            <a:endParaRPr lang="en-GB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6198652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228</a:t>
            </a:r>
            <a:endParaRPr lang="en-GB" sz="1600" dirty="0"/>
          </a:p>
        </p:txBody>
      </p:sp>
      <p:sp>
        <p:nvSpPr>
          <p:cNvPr id="79" name="TextBox 78"/>
          <p:cNvSpPr txBox="1"/>
          <p:nvPr/>
        </p:nvSpPr>
        <p:spPr>
          <a:xfrm>
            <a:off x="6698718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229</a:t>
            </a:r>
            <a:endParaRPr lang="en-GB" sz="1600" dirty="0"/>
          </a:p>
        </p:txBody>
      </p:sp>
      <p:sp>
        <p:nvSpPr>
          <p:cNvPr id="80" name="TextBox 79"/>
          <p:cNvSpPr txBox="1"/>
          <p:nvPr/>
        </p:nvSpPr>
        <p:spPr>
          <a:xfrm>
            <a:off x="7198784" y="5000636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230</a:t>
            </a:r>
            <a:endParaRPr lang="en-GB" sz="1600" dirty="0"/>
          </a:p>
        </p:txBody>
      </p:sp>
      <p:sp>
        <p:nvSpPr>
          <p:cNvPr id="91" name="Left Brace 90"/>
          <p:cNvSpPr/>
          <p:nvPr/>
        </p:nvSpPr>
        <p:spPr>
          <a:xfrm rot="16200000">
            <a:off x="4214810" y="3643314"/>
            <a:ext cx="428628" cy="4143404"/>
          </a:xfrm>
          <a:prstGeom prst="leftBrace">
            <a:avLst>
              <a:gd name="adj1" fmla="val 8333"/>
              <a:gd name="adj2" fmla="val 503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2428860" y="6000768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Region of reflection asymmetry</a:t>
            </a:r>
            <a:endParaRPr lang="en-GB" sz="2000" dirty="0"/>
          </a:p>
        </p:txBody>
      </p:sp>
      <p:sp>
        <p:nvSpPr>
          <p:cNvPr id="94" name="Left Brace 93"/>
          <p:cNvSpPr/>
          <p:nvPr/>
        </p:nvSpPr>
        <p:spPr>
          <a:xfrm rot="16200000">
            <a:off x="5536413" y="1107266"/>
            <a:ext cx="428628" cy="3357586"/>
          </a:xfrm>
          <a:prstGeom prst="leftBrace">
            <a:avLst>
              <a:gd name="adj1" fmla="val 8333"/>
              <a:gd name="adj2" fmla="val 503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Left Brace 94"/>
          <p:cNvSpPr/>
          <p:nvPr/>
        </p:nvSpPr>
        <p:spPr>
          <a:xfrm rot="5400000">
            <a:off x="4214810" y="2500306"/>
            <a:ext cx="428628" cy="4143404"/>
          </a:xfrm>
          <a:prstGeom prst="leftBrace">
            <a:avLst>
              <a:gd name="adj1" fmla="val 8333"/>
              <a:gd name="adj2" fmla="val 5038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xtBox 95"/>
          <p:cNvSpPr txBox="1"/>
          <p:nvPr/>
        </p:nvSpPr>
        <p:spPr>
          <a:xfrm>
            <a:off x="3357554" y="3500438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Previous measurements</a:t>
            </a:r>
            <a:endParaRPr lang="en-GB" sz="32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3482405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6</a:t>
            </a:r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>
            <a:off x="2982339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7</a:t>
            </a:r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1982207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5</a:t>
            </a:r>
            <a:endParaRPr lang="en-GB" dirty="0"/>
          </a:p>
        </p:txBody>
      </p:sp>
      <p:sp>
        <p:nvSpPr>
          <p:cNvPr id="100" name="TextBox 99"/>
          <p:cNvSpPr txBox="1"/>
          <p:nvPr/>
        </p:nvSpPr>
        <p:spPr>
          <a:xfrm>
            <a:off x="2500298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6</a:t>
            </a:r>
            <a:endParaRPr lang="en-GB" dirty="0"/>
          </a:p>
        </p:txBody>
      </p:sp>
      <p:sp>
        <p:nvSpPr>
          <p:cNvPr id="101" name="TextBox 100"/>
          <p:cNvSpPr txBox="1"/>
          <p:nvPr/>
        </p:nvSpPr>
        <p:spPr>
          <a:xfrm>
            <a:off x="1482141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2</a:t>
            </a:r>
            <a:endParaRPr lang="en-GB" dirty="0"/>
          </a:p>
        </p:txBody>
      </p:sp>
      <p:sp>
        <p:nvSpPr>
          <p:cNvPr id="102" name="TextBox 101"/>
          <p:cNvSpPr txBox="1"/>
          <p:nvPr/>
        </p:nvSpPr>
        <p:spPr>
          <a:xfrm>
            <a:off x="1047590" y="170234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04" name="TextBox 103"/>
          <p:cNvSpPr txBox="1"/>
          <p:nvPr/>
        </p:nvSpPr>
        <p:spPr>
          <a:xfrm>
            <a:off x="1196389" y="46313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3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1696455" y="46313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4</a:t>
            </a:r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7429520" y="1702346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3</a:t>
            </a:r>
            <a:endParaRPr lang="en-GB" dirty="0"/>
          </a:p>
        </p:txBody>
      </p:sp>
      <p:sp>
        <p:nvSpPr>
          <p:cNvPr id="107" name="TextBox 106"/>
          <p:cNvSpPr txBox="1"/>
          <p:nvPr/>
        </p:nvSpPr>
        <p:spPr>
          <a:xfrm>
            <a:off x="7215206" y="46313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3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6697115" y="463130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Beyond francium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62560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Surrounding isotones  Ra and </a:t>
            </a:r>
            <a:r>
              <a:rPr lang="en-GB" sz="2400" dirty="0" err="1" smtClean="0"/>
              <a:t>Rn</a:t>
            </a:r>
            <a:r>
              <a:rPr lang="en-GB" sz="2400" dirty="0" smtClean="0"/>
              <a:t> to complete the description of the </a:t>
            </a:r>
            <a:r>
              <a:rPr lang="el-GR" sz="2400" dirty="0" smtClean="0"/>
              <a:t>π</a:t>
            </a:r>
            <a:r>
              <a:rPr lang="en-GB" sz="2400" dirty="0" smtClean="0"/>
              <a:t>(1/2)</a:t>
            </a:r>
            <a:r>
              <a:rPr lang="en-GB" sz="2400" baseline="30000" dirty="0" smtClean="0"/>
              <a:t>+ </a:t>
            </a:r>
            <a:r>
              <a:rPr lang="en-GB" sz="2400" dirty="0" smtClean="0"/>
              <a:t>level and border of region of reflection asymmetry.</a:t>
            </a:r>
          </a:p>
          <a:p>
            <a:r>
              <a:rPr lang="en-GB" sz="2400" dirty="0" smtClean="0"/>
              <a:t>Bi isotope chain out to </a:t>
            </a:r>
            <a:r>
              <a:rPr lang="en-GB" sz="2400" baseline="30000" dirty="0" smtClean="0"/>
              <a:t>218</a:t>
            </a:r>
            <a:r>
              <a:rPr lang="en-GB" sz="2400" dirty="0" smtClean="0"/>
              <a:t>Bi (yield of 10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) and possibly even further from N=126.</a:t>
            </a:r>
          </a:p>
          <a:p>
            <a:r>
              <a:rPr lang="en-GB" sz="2400" dirty="0" err="1" smtClean="0"/>
              <a:t>Quadrupole</a:t>
            </a:r>
            <a:r>
              <a:rPr lang="en-GB" sz="2400" dirty="0" smtClean="0"/>
              <a:t> moments and spin assignment in neutron deficient Po, Bi and </a:t>
            </a:r>
            <a:r>
              <a:rPr lang="en-GB" sz="2400" dirty="0" err="1" smtClean="0"/>
              <a:t>Pb</a:t>
            </a:r>
            <a:r>
              <a:rPr lang="en-GB" sz="2400" dirty="0" smtClean="0"/>
              <a:t> isotopes.  Providing a full description of the shape evolution in this region. </a:t>
            </a:r>
          </a:p>
          <a:p>
            <a:endParaRPr lang="en-GB" sz="2400" dirty="0" smtClean="0"/>
          </a:p>
          <a:p>
            <a:pPr>
              <a:buNone/>
            </a:pPr>
            <a:endParaRPr lang="en-GB" sz="2400" dirty="0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349896"/>
            <a:ext cx="1079500" cy="1079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5500702"/>
            <a:ext cx="1428760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Right Arrow 15"/>
          <p:cNvSpPr/>
          <p:nvPr/>
        </p:nvSpPr>
        <p:spPr>
          <a:xfrm>
            <a:off x="3714744" y="5715016"/>
            <a:ext cx="928694" cy="35719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285984" y="4857760"/>
            <a:ext cx="4302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Shape transitions beyond N=126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Nuclear Information from laser spectroscopy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Coupling of nuclear and atomic total angular momentum vectors giving rise to a hyperfine splitting of the atomic transitions. </a:t>
            </a:r>
          </a:p>
          <a:p>
            <a:r>
              <a:rPr lang="en-GB" sz="2400" dirty="0" smtClean="0"/>
              <a:t>It is possible to extract nuclear observables from these measurements without introducing nuclear model dependence.</a:t>
            </a:r>
          </a:p>
          <a:p>
            <a:r>
              <a:rPr lang="en-GB" sz="2400" dirty="0" smtClean="0"/>
              <a:t>Unambiguous assignment of the nuclear spin, nuclear moments and changes in charge radius across an isotope chain. </a:t>
            </a:r>
          </a:p>
          <a:p>
            <a:r>
              <a:rPr lang="en-GB" sz="2400" dirty="0" smtClean="0"/>
              <a:t>High resolution laser spectroscopy techniques are required to resolve the full structure.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1052</Words>
  <Application>Microsoft Office PowerPoint</Application>
  <PresentationFormat>On-screen Show (4:3)</PresentationFormat>
  <Paragraphs>185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Module</vt:lpstr>
      <vt:lpstr>Collinear resonant ionization laser spectroscopy of rare francium isotopes</vt:lpstr>
      <vt:lpstr>The first dedicated ISCOOL experiment</vt:lpstr>
      <vt:lpstr>Outline of proposal </vt:lpstr>
      <vt:lpstr>Physics Motivation:Francium</vt:lpstr>
      <vt:lpstr>Intruder levels and large deformation in neutron deficient francium</vt:lpstr>
      <vt:lpstr>Border of the region of reflection asymmetry </vt:lpstr>
      <vt:lpstr>Previous and proposed isotopes  </vt:lpstr>
      <vt:lpstr>Beyond francium</vt:lpstr>
      <vt:lpstr>Nuclear Information from laser spectroscopy</vt:lpstr>
      <vt:lpstr>CRIS beam line and method</vt:lpstr>
      <vt:lpstr>Collinear resonant ionization laser spectroscopy (CRIS)</vt:lpstr>
      <vt:lpstr>Previous CRIS of Yb at ISOLDE</vt:lpstr>
      <vt:lpstr>Limiting factors:Efficiency and isobaric contamination </vt:lpstr>
      <vt:lpstr> Logistical planning 2008-2009</vt:lpstr>
      <vt:lpstr>Break down of beam time request</vt:lpstr>
      <vt:lpstr>Available resources</vt:lpstr>
      <vt:lpstr>Technical Drawings</vt:lpstr>
      <vt:lpstr>Slide 18</vt:lpstr>
      <vt:lpstr>Slide 19</vt:lpstr>
      <vt:lpstr>Signal to noise: Limits of detection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Collinear resonant ionization laser spectroscopy of rare francium isotopes</dc:title>
  <dc:creator>ktf</dc:creator>
  <cp:lastModifiedBy>ktf</cp:lastModifiedBy>
  <cp:revision>211</cp:revision>
  <dcterms:created xsi:type="dcterms:W3CDTF">2008-01-24T14:44:18Z</dcterms:created>
  <dcterms:modified xsi:type="dcterms:W3CDTF">2008-02-11T12:41:42Z</dcterms:modified>
</cp:coreProperties>
</file>