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5" r:id="rId2"/>
    <p:sldId id="277" r:id="rId3"/>
    <p:sldId id="283" r:id="rId4"/>
    <p:sldId id="284" r:id="rId5"/>
    <p:sldId id="263" r:id="rId6"/>
    <p:sldId id="258" r:id="rId7"/>
    <p:sldId id="264" r:id="rId8"/>
    <p:sldId id="276" r:id="rId9"/>
    <p:sldId id="262" r:id="rId10"/>
    <p:sldId id="279" r:id="rId11"/>
    <p:sldId id="257" r:id="rId12"/>
    <p:sldId id="267" r:id="rId13"/>
    <p:sldId id="268" r:id="rId14"/>
    <p:sldId id="269" r:id="rId15"/>
    <p:sldId id="270" r:id="rId16"/>
    <p:sldId id="265" r:id="rId17"/>
    <p:sldId id="282" r:id="rId18"/>
    <p:sldId id="266" r:id="rId19"/>
    <p:sldId id="261" r:id="rId20"/>
    <p:sldId id="271" r:id="rId21"/>
    <p:sldId id="272" r:id="rId22"/>
    <p:sldId id="278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0F7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5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33B23-F7FF-4AD8-B0FC-6BF481551478}" type="datetimeFigureOut">
              <a:rPr lang="en-US" smtClean="0"/>
              <a:t>2/8/2008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05F65-6CE6-4F66-AFCC-3F59AF713A35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F65-6CE6-4F66-AFCC-3F59AF713A35}" type="slidenum">
              <a:rPr lang="en-IE" smtClean="0"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F65-6CE6-4F66-AFCC-3F59AF713A35}" type="slidenum">
              <a:rPr lang="en-IE" smtClean="0"/>
              <a:t>14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A4017-52F6-4300-8CA8-F1809E7C5F3F}" type="datetimeFigureOut">
              <a:rPr lang="en-US" smtClean="0"/>
              <a:pPr/>
              <a:t>2/7/2008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D4BE2-CFCF-4502-BE24-6E00DE533BF6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572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 smtClean="0">
                <a:latin typeface="Arial" pitchFamily="34" charset="0"/>
                <a:cs typeface="Arial" pitchFamily="34" charset="0"/>
              </a:rPr>
              <a:t>High </a:t>
            </a:r>
            <a:r>
              <a:rPr lang="en-IE" sz="2400" b="1" dirty="0" smtClean="0">
                <a:latin typeface="Arial" pitchFamily="34" charset="0"/>
                <a:cs typeface="Arial" pitchFamily="34" charset="0"/>
              </a:rPr>
              <a:t>Resolution optical spectroscopy in </a:t>
            </a:r>
            <a:r>
              <a:rPr lang="en-IE" sz="2400" b="1" dirty="0" err="1" smtClean="0">
                <a:latin typeface="Arial" pitchFamily="34" charset="0"/>
                <a:cs typeface="Arial" pitchFamily="34" charset="0"/>
              </a:rPr>
              <a:t>isotopically</a:t>
            </a:r>
            <a:r>
              <a:rPr lang="en-IE" sz="2400" b="1" dirty="0" smtClean="0">
                <a:latin typeface="Arial" pitchFamily="34" charset="0"/>
                <a:cs typeface="Arial" pitchFamily="34" charset="0"/>
              </a:rPr>
              <a:t>-pure Si using radioactive isotopes: towards a re-evaluation of deep </a:t>
            </a:r>
            <a:r>
              <a:rPr lang="en-IE" sz="2400" b="1" dirty="0" smtClean="0">
                <a:latin typeface="Arial" pitchFamily="34" charset="0"/>
                <a:cs typeface="Arial" pitchFamily="34" charset="0"/>
              </a:rPr>
              <a:t>centres</a:t>
            </a:r>
            <a:endParaRPr lang="en-I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307" y="2133600"/>
            <a:ext cx="82144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dirty="0" smtClean="0"/>
              <a:t>Mike Thewalt</a:t>
            </a:r>
            <a:r>
              <a:rPr lang="en-IE" baseline="30000" dirty="0" smtClean="0"/>
              <a:t>1</a:t>
            </a:r>
            <a:r>
              <a:rPr lang="en-IE" dirty="0" smtClean="0"/>
              <a:t>, Karl Johnston</a:t>
            </a:r>
            <a:r>
              <a:rPr lang="en-IE" baseline="30000" dirty="0" smtClean="0"/>
              <a:t>2a</a:t>
            </a:r>
            <a:r>
              <a:rPr lang="en-IE" dirty="0" smtClean="0"/>
              <a:t>, Martin </a:t>
            </a:r>
            <a:r>
              <a:rPr lang="en-IE" dirty="0" smtClean="0"/>
              <a:t>Henry</a:t>
            </a:r>
            <a:r>
              <a:rPr lang="en-IE" baseline="30000" dirty="0" smtClean="0"/>
              <a:t>3</a:t>
            </a:r>
          </a:p>
          <a:p>
            <a:endParaRPr lang="en-IE" dirty="0" smtClean="0"/>
          </a:p>
          <a:p>
            <a:pPr algn="ctr"/>
            <a:r>
              <a:rPr lang="en-IE" baseline="30000" dirty="0" smtClean="0"/>
              <a:t>1</a:t>
            </a:r>
            <a:r>
              <a:rPr lang="en-IE" dirty="0" smtClean="0"/>
              <a:t>Dept of Physics, Simon Fraser University, Burnaby, British Columbia, Canada, V5A 1S6</a:t>
            </a:r>
          </a:p>
          <a:p>
            <a:pPr algn="ctr"/>
            <a:r>
              <a:rPr lang="en-IE" baseline="30000" dirty="0" smtClean="0"/>
              <a:t>2</a:t>
            </a:r>
            <a:r>
              <a:rPr lang="en-IE" dirty="0" smtClean="0"/>
              <a:t>PH Dept, CERN, 1211 Geneva 23</a:t>
            </a:r>
          </a:p>
          <a:p>
            <a:pPr algn="ctr"/>
            <a:r>
              <a:rPr lang="en-IE" baseline="30000" dirty="0" smtClean="0"/>
              <a:t>3</a:t>
            </a:r>
            <a:r>
              <a:rPr lang="en-IE" dirty="0" smtClean="0"/>
              <a:t>School of Physical Sciences, Dublin City University, </a:t>
            </a:r>
            <a:r>
              <a:rPr lang="en-IE" dirty="0" err="1" smtClean="0"/>
              <a:t>Glasnevin</a:t>
            </a:r>
            <a:r>
              <a:rPr lang="en-IE" dirty="0" smtClean="0"/>
              <a:t>, Dublin 9, Ireland</a:t>
            </a:r>
          </a:p>
          <a:p>
            <a:pPr algn="ctr"/>
            <a:r>
              <a:rPr lang="en-IE" baseline="30000" dirty="0" err="1" smtClean="0"/>
              <a:t>a</a:t>
            </a:r>
            <a:r>
              <a:rPr lang="en-IE" dirty="0" err="1" smtClean="0"/>
              <a:t>Spokesperson</a:t>
            </a:r>
            <a:r>
              <a:rPr lang="en-IE" dirty="0" smtClean="0"/>
              <a:t> and Contact Person at ISOLDE</a:t>
            </a:r>
          </a:p>
          <a:p>
            <a:pPr algn="ctr"/>
            <a:endParaRPr lang="en-IE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648200"/>
            <a:ext cx="83916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6019800"/>
            <a:ext cx="1771650" cy="27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800600"/>
            <a:ext cx="1600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5181600"/>
            <a:ext cx="218514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1143000"/>
            <a:ext cx="8392437" cy="457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" y="228600"/>
            <a:ext cx="513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Example of typical PL spectrum from Si</a:t>
            </a:r>
            <a:endParaRPr lang="en-IE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81973" y="6260068"/>
            <a:ext cx="4857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Taken from Davies Physics Reports </a:t>
            </a:r>
            <a:r>
              <a:rPr lang="en-US" b="1" i="1" dirty="0" smtClean="0"/>
              <a:t>176 </a:t>
            </a:r>
            <a:r>
              <a:rPr lang="en-US" i="1" dirty="0" smtClean="0"/>
              <a:t>3&amp;4(1989)</a:t>
            </a:r>
            <a:endParaRPr lang="en-IE" i="1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5905500" y="3771900"/>
            <a:ext cx="15240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4991100" y="1790700"/>
            <a:ext cx="129540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0" y="2819400"/>
            <a:ext cx="211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 band edge (1.1eV)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1295400"/>
            <a:ext cx="2587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“deep” centre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5075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Interlude I: Avogadro </a:t>
            </a:r>
            <a:r>
              <a:rPr lang="en-US" sz="3200" b="1" dirty="0" smtClean="0">
                <a:solidFill>
                  <a:srgbClr val="7030A0"/>
                </a:solidFill>
              </a:rPr>
              <a:t>project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990600"/>
            <a:ext cx="8305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Physical units are now defined in terms of measurable quantities rather than the artifacts of yore.</a:t>
            </a:r>
          </a:p>
          <a:p>
            <a:endParaRPr lang="en-US" dirty="0"/>
          </a:p>
          <a:p>
            <a:r>
              <a:rPr lang="en-US" dirty="0" smtClean="0"/>
              <a:t>The remaining exception to this is the kilogram, which is still defined in terms of a </a:t>
            </a:r>
            <a:r>
              <a:rPr lang="en-US" dirty="0" smtClean="0"/>
              <a:t>Pt-</a:t>
            </a:r>
            <a:r>
              <a:rPr lang="en-US" dirty="0" err="1" smtClean="0"/>
              <a:t>Ir</a:t>
            </a:r>
            <a:r>
              <a:rPr lang="en-US" dirty="0" smtClean="0"/>
              <a:t> cylinder </a:t>
            </a:r>
            <a:r>
              <a:rPr lang="en-US" dirty="0" smtClean="0"/>
              <a:t>in </a:t>
            </a:r>
            <a:r>
              <a:rPr lang="en-US" dirty="0" smtClean="0"/>
              <a:t>Paris. </a:t>
            </a:r>
          </a:p>
          <a:p>
            <a:endParaRPr lang="en-US" dirty="0" smtClean="0"/>
          </a:p>
          <a:p>
            <a:r>
              <a:rPr lang="en-US" dirty="0" smtClean="0"/>
              <a:t>Now however, there is a project which aims to re-define the kg in terms of the number of atoms of Si in a sphere: the Avogadro project. Desired accuracy </a:t>
            </a:r>
            <a:r>
              <a:rPr lang="en-US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!!!!</a:t>
            </a:r>
          </a:p>
          <a:p>
            <a:endParaRPr lang="en-I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505200"/>
            <a:ext cx="3810000" cy="279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429000"/>
            <a:ext cx="2600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05000"/>
            <a:ext cx="26193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Avogadro Project: define kg in terms of number of Si atoms</a:t>
            </a:r>
            <a:endParaRPr lang="en-IE" sz="3600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819400"/>
            <a:ext cx="19145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3025" y="3429000"/>
            <a:ext cx="170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4191000"/>
            <a:ext cx="22669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733800" y="15240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 the number of atoms using the X-ray crystal density molar mass method (XRCDMM). </a:t>
            </a:r>
          </a:p>
          <a:p>
            <a:endParaRPr lang="en-US" dirty="0" smtClean="0"/>
          </a:p>
          <a:p>
            <a:r>
              <a:rPr lang="en-US" dirty="0" smtClean="0"/>
              <a:t>Use a sphere of mono-isotope Si (</a:t>
            </a:r>
            <a:r>
              <a:rPr lang="en-US" baseline="30000" dirty="0" smtClean="0"/>
              <a:t>28</a:t>
            </a:r>
            <a:r>
              <a:rPr lang="en-US" dirty="0" smtClean="0"/>
              <a:t>Si)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5486400"/>
            <a:ext cx="502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Unexpected by-product of this is being able to study the </a:t>
            </a:r>
            <a:r>
              <a:rPr lang="en-US" dirty="0" smtClean="0">
                <a:solidFill>
                  <a:srgbClr val="FF0000"/>
                </a:solidFill>
              </a:rPr>
              <a:t>pure mono-isotope Si</a:t>
            </a:r>
            <a:r>
              <a:rPr lang="en-US" dirty="0" smtClean="0"/>
              <a:t> using normal optical techniques and see if there are any differences between it and natural material:  there are!!!!!!!!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362200"/>
            <a:ext cx="38195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" y="304800"/>
            <a:ext cx="3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7030A0"/>
                </a:solidFill>
              </a:rPr>
              <a:t>First thing that is striking about the pure material is the sharpness of the optical features</a:t>
            </a:r>
            <a:endParaRPr lang="en-IE" sz="2000" b="1" dirty="0">
              <a:solidFill>
                <a:srgbClr val="7030A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685800"/>
            <a:ext cx="4495800" cy="172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600" y="2286000"/>
            <a:ext cx="4191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/>
              <a:t>Si normally found in the ratio: </a:t>
            </a:r>
          </a:p>
          <a:p>
            <a:pPr algn="ctr"/>
            <a:r>
              <a:rPr lang="en-US" sz="1700" b="1" baseline="30000" dirty="0" smtClean="0">
                <a:solidFill>
                  <a:srgbClr val="FF0000"/>
                </a:solidFill>
              </a:rPr>
              <a:t>28</a:t>
            </a:r>
            <a:r>
              <a:rPr lang="en-US" sz="1700" b="1" dirty="0" smtClean="0">
                <a:solidFill>
                  <a:srgbClr val="FF0000"/>
                </a:solidFill>
              </a:rPr>
              <a:t>Si: </a:t>
            </a:r>
            <a:r>
              <a:rPr lang="en-US" sz="1700" b="1" baseline="30000" dirty="0" smtClean="0">
                <a:solidFill>
                  <a:srgbClr val="FF0000"/>
                </a:solidFill>
              </a:rPr>
              <a:t>29</a:t>
            </a:r>
            <a:r>
              <a:rPr lang="en-US" sz="1700" b="1" dirty="0" smtClean="0">
                <a:solidFill>
                  <a:srgbClr val="FF0000"/>
                </a:solidFill>
              </a:rPr>
              <a:t>Si : </a:t>
            </a:r>
            <a:r>
              <a:rPr lang="en-US" sz="1700" b="1" baseline="30000" dirty="0" smtClean="0">
                <a:solidFill>
                  <a:srgbClr val="FF0000"/>
                </a:solidFill>
              </a:rPr>
              <a:t>30</a:t>
            </a:r>
            <a:r>
              <a:rPr lang="en-US" sz="1700" b="1" dirty="0" smtClean="0">
                <a:solidFill>
                  <a:srgbClr val="FF0000"/>
                </a:solidFill>
              </a:rPr>
              <a:t>Si (92.23 : 4.68 : 3.09)</a:t>
            </a:r>
          </a:p>
          <a:p>
            <a:pPr algn="just"/>
            <a:endParaRPr lang="en-US" sz="1700" dirty="0" smtClean="0"/>
          </a:p>
          <a:p>
            <a:pPr algn="just"/>
            <a:r>
              <a:rPr lang="en-US" sz="1700" dirty="0" smtClean="0"/>
              <a:t>The pure material has optical features which can’t be resolved even with a state of the art Fourier transform spectrometer (</a:t>
            </a:r>
            <a:r>
              <a:rPr lang="en-US" sz="1700" b="1" dirty="0" smtClean="0">
                <a:solidFill>
                  <a:srgbClr val="FF0000"/>
                </a:solidFill>
              </a:rPr>
              <a:t>0.014cm</a:t>
            </a:r>
            <a:r>
              <a:rPr lang="en-US" sz="17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1700" dirty="0" smtClean="0"/>
              <a:t>).</a:t>
            </a:r>
          </a:p>
          <a:p>
            <a:pPr algn="just"/>
            <a:endParaRPr lang="en-US" sz="1700" dirty="0" smtClean="0"/>
          </a:p>
          <a:p>
            <a:pPr algn="just"/>
            <a:r>
              <a:rPr lang="en-US" sz="1700" dirty="0" smtClean="0"/>
              <a:t>Bound </a:t>
            </a:r>
            <a:r>
              <a:rPr lang="en-US" sz="1700" dirty="0" err="1" smtClean="0"/>
              <a:t>excitons</a:t>
            </a:r>
            <a:r>
              <a:rPr lang="en-US" sz="1700" dirty="0" smtClean="0"/>
              <a:t> involving P and B sharpen up considerably. </a:t>
            </a:r>
          </a:p>
          <a:p>
            <a:pPr algn="just"/>
            <a:endParaRPr lang="en-US" sz="1700" dirty="0" smtClean="0"/>
          </a:p>
          <a:p>
            <a:pPr algn="just"/>
            <a:r>
              <a:rPr lang="en-US" sz="1700" dirty="0" smtClean="0"/>
              <a:t>Also get information on the indirect band gap etc, but the real surprise was sharpness of optical features.</a:t>
            </a:r>
          </a:p>
          <a:p>
            <a:pPr algn="just"/>
            <a:endParaRPr lang="en-US" sz="17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477000" y="5791200"/>
            <a:ext cx="2453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Karaiskaj</a:t>
            </a:r>
            <a:r>
              <a:rPr lang="en-US" sz="1400" dirty="0" smtClean="0"/>
              <a:t> </a:t>
            </a:r>
            <a:r>
              <a:rPr lang="en-US" sz="1400" i="1" dirty="0" smtClean="0"/>
              <a:t>et al </a:t>
            </a:r>
            <a:r>
              <a:rPr lang="en-US" sz="1400" dirty="0" smtClean="0"/>
              <a:t>PRL </a:t>
            </a:r>
            <a:r>
              <a:rPr lang="en-US" sz="1400" b="1" dirty="0" smtClean="0"/>
              <a:t>86 </a:t>
            </a:r>
            <a:r>
              <a:rPr lang="en-US" sz="1400" dirty="0" smtClean="0"/>
              <a:t>(26) 2001</a:t>
            </a:r>
            <a:endParaRPr lang="en-IE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1722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This sharpness allows one to see isotopic effects in much more detail than before, and from </a:t>
            </a:r>
            <a:r>
              <a:rPr lang="en-US" b="1" dirty="0" smtClean="0">
                <a:solidFill>
                  <a:srgbClr val="FF0000"/>
                </a:solidFill>
              </a:rPr>
              <a:t>this, </a:t>
            </a:r>
            <a:r>
              <a:rPr lang="en-US" b="1" dirty="0" smtClean="0">
                <a:solidFill>
                  <a:srgbClr val="FF0000"/>
                </a:solidFill>
              </a:rPr>
              <a:t>obtain new data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n-IE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38400"/>
            <a:ext cx="423779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" y="206276"/>
            <a:ext cx="899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Again, similar </a:t>
            </a:r>
            <a:r>
              <a:rPr lang="en-US" dirty="0" err="1" smtClean="0"/>
              <a:t>behaviour</a:t>
            </a:r>
            <a:r>
              <a:rPr lang="en-US" dirty="0" smtClean="0"/>
              <a:t> for Se, a donor in Si.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Enables fine structure to be obtained, split in accordance to the natural distribution of Se in nature. 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Also, when utilizing the nuclear spin of </a:t>
            </a:r>
            <a:r>
              <a:rPr lang="en-US" baseline="30000" dirty="0" smtClean="0"/>
              <a:t>77</a:t>
            </a:r>
            <a:r>
              <a:rPr lang="en-US" dirty="0" smtClean="0"/>
              <a:t>Se, get hyperfine splitting in the ground state.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Possible applications in quantum computing? 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8600" y="6248400"/>
            <a:ext cx="4156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Thewalt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 </a:t>
            </a:r>
            <a:r>
              <a:rPr lang="en-US" dirty="0" err="1" smtClean="0"/>
              <a:t>Physica</a:t>
            </a:r>
            <a:r>
              <a:rPr lang="en-US" dirty="0" smtClean="0"/>
              <a:t> B </a:t>
            </a:r>
            <a:r>
              <a:rPr lang="en-US" b="1" dirty="0" smtClean="0"/>
              <a:t>401-402 </a:t>
            </a:r>
            <a:r>
              <a:rPr lang="en-US" dirty="0" smtClean="0"/>
              <a:t>587(2007)</a:t>
            </a:r>
            <a:endParaRPr lang="en-I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7200" y="2667000"/>
            <a:ext cx="4950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62103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Cu in Si: an old problem</a:t>
            </a:r>
            <a:endParaRPr lang="en-IE" sz="4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8305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Cu is a VERY fast diffuser in Si. At 900C the diffusion coefficient is more than 7 orders of magnitude greater than 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As such, it has been a bane on the processing of Si since the 50s; it is nearly always present to some degree.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Cu leads to an optical feature at </a:t>
            </a:r>
            <a:r>
              <a:rPr lang="en-US" sz="2000" b="1" dirty="0" smtClean="0">
                <a:solidFill>
                  <a:srgbClr val="FF0000"/>
                </a:solidFill>
              </a:rPr>
              <a:t>1014meV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r>
              <a:rPr lang="en-US" sz="2000" dirty="0" smtClean="0"/>
              <a:t> Triply-degenerate ground state (</a:t>
            </a:r>
            <a:r>
              <a:rPr lang="en-US" sz="2000" dirty="0" smtClean="0">
                <a:latin typeface="Symbol" pitchFamily="18" charset="2"/>
              </a:rPr>
              <a:t>G</a:t>
            </a:r>
            <a:r>
              <a:rPr lang="en-US" sz="2000" dirty="0" smtClean="0"/>
              <a:t>4); doubly-degenerate excited state (</a:t>
            </a:r>
            <a:r>
              <a:rPr lang="en-US" sz="2000" dirty="0" smtClean="0">
                <a:latin typeface="Symbol" pitchFamily="18" charset="2"/>
              </a:rPr>
              <a:t>G</a:t>
            </a:r>
            <a:r>
              <a:rPr lang="en-US" sz="2000" dirty="0" smtClean="0"/>
              <a:t>3).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IE" sz="2000" dirty="0" smtClean="0"/>
              <a:t>In </a:t>
            </a:r>
            <a:r>
              <a:rPr lang="en-IE" sz="2000" dirty="0" smtClean="0"/>
              <a:t>addition, there is a </a:t>
            </a:r>
            <a:r>
              <a:rPr lang="en-IE" sz="2000" dirty="0" err="1" smtClean="0"/>
              <a:t>vibronic</a:t>
            </a:r>
            <a:r>
              <a:rPr lang="en-IE" sz="2000" dirty="0" smtClean="0"/>
              <a:t> sideband with quanta of 7, 16.4 and 25.1 </a:t>
            </a:r>
            <a:r>
              <a:rPr lang="en-IE" sz="2000" dirty="0" err="1" smtClean="0"/>
              <a:t>meV</a:t>
            </a:r>
            <a:r>
              <a:rPr lang="en-IE" sz="2000" dirty="0" smtClean="0"/>
              <a:t> which results in </a:t>
            </a:r>
            <a:r>
              <a:rPr lang="en-IE" sz="2000" dirty="0" smtClean="0"/>
              <a:t>a </a:t>
            </a:r>
            <a:r>
              <a:rPr lang="en-IE" sz="2000" dirty="0" smtClean="0"/>
              <a:t>relatively complex </a:t>
            </a:r>
            <a:r>
              <a:rPr lang="en-IE" sz="2000" dirty="0" smtClean="0"/>
              <a:t>spectrum.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The structure of this band has been the subject of quite a bit of work and two competing models are </a:t>
            </a:r>
            <a:r>
              <a:rPr lang="en-US" sz="2000" dirty="0" err="1" smtClean="0"/>
              <a:t>favoured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Cu pair </a:t>
            </a:r>
            <a:r>
              <a:rPr lang="en-IE" sz="2000" dirty="0" smtClean="0">
                <a:solidFill>
                  <a:srgbClr val="FF0000"/>
                </a:solidFill>
              </a:rPr>
              <a:t>(</a:t>
            </a:r>
            <a:r>
              <a:rPr lang="en-IE" sz="2000" dirty="0" err="1" smtClean="0">
                <a:solidFill>
                  <a:srgbClr val="FF0000"/>
                </a:solidFill>
              </a:rPr>
              <a:t>Cu</a:t>
            </a:r>
            <a:r>
              <a:rPr lang="en-IE" sz="2000" baseline="-25000" dirty="0" err="1" smtClean="0">
                <a:solidFill>
                  <a:srgbClr val="FF0000"/>
                </a:solidFill>
              </a:rPr>
              <a:t>s</a:t>
            </a:r>
            <a:r>
              <a:rPr lang="en-IE" sz="2000" dirty="0" smtClean="0">
                <a:solidFill>
                  <a:srgbClr val="FF0000"/>
                </a:solidFill>
              </a:rPr>
              <a:t>-Cu</a:t>
            </a:r>
            <a:r>
              <a:rPr lang="en-IE" sz="2000" baseline="-25000" dirty="0" smtClean="0">
                <a:solidFill>
                  <a:srgbClr val="FF0000"/>
                </a:solidFill>
              </a:rPr>
              <a:t>i</a:t>
            </a:r>
            <a:r>
              <a:rPr lang="en-IE" sz="2000" dirty="0" smtClean="0">
                <a:solidFill>
                  <a:srgbClr val="FF0000"/>
                </a:solidFill>
              </a:rPr>
              <a:t>) </a:t>
            </a:r>
            <a:r>
              <a:rPr lang="en-IE" sz="2000" dirty="0" smtClean="0"/>
              <a:t>or a single  </a:t>
            </a:r>
            <a:r>
              <a:rPr lang="en-IE" sz="2000" dirty="0" err="1" smtClean="0"/>
              <a:t>substitutional</a:t>
            </a:r>
            <a:r>
              <a:rPr lang="en-IE" sz="2000" dirty="0" smtClean="0"/>
              <a:t> Cu centre. 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876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381000"/>
            <a:ext cx="5697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Cu in Si:  Typical PL spectrum</a:t>
            </a:r>
            <a:endParaRPr lang="en-IE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8563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381000"/>
            <a:ext cx="7016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Interlude II: Cu isotopes</a:t>
            </a:r>
          </a:p>
          <a:p>
            <a:r>
              <a:rPr lang="en-US" sz="2000" b="1" dirty="0" smtClean="0"/>
              <a:t>As the lines are so sharp, we can play some games in this pure Si</a:t>
            </a:r>
            <a:endParaRPr lang="en-I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05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Cu in </a:t>
            </a:r>
            <a:r>
              <a:rPr lang="en-US" sz="2000" b="1" baseline="30000" dirty="0" smtClean="0">
                <a:solidFill>
                  <a:srgbClr val="7030A0"/>
                </a:solidFill>
              </a:rPr>
              <a:t>28</a:t>
            </a:r>
            <a:r>
              <a:rPr lang="en-US" sz="2000" b="1" dirty="0" smtClean="0">
                <a:solidFill>
                  <a:srgbClr val="7030A0"/>
                </a:solidFill>
              </a:rPr>
              <a:t>Si: features sharpen up incredibly. </a:t>
            </a:r>
          </a:p>
          <a:p>
            <a:pPr algn="ctr"/>
            <a:endParaRPr lang="en-US" sz="2000" b="1" dirty="0" smtClean="0">
              <a:solidFill>
                <a:srgbClr val="7030A0"/>
              </a:solidFill>
            </a:endParaRPr>
          </a:p>
          <a:p>
            <a:r>
              <a:rPr lang="en-US" sz="2000" b="1" dirty="0" smtClean="0"/>
              <a:t>Spectrum below is a mixture of diffusion and introducing enriched </a:t>
            </a:r>
            <a:r>
              <a:rPr lang="en-US" sz="2000" b="1" baseline="30000" dirty="0" smtClean="0"/>
              <a:t>63</a:t>
            </a:r>
            <a:r>
              <a:rPr lang="en-US" sz="2000" b="1" dirty="0" smtClean="0"/>
              <a:t>Cu and </a:t>
            </a:r>
            <a:r>
              <a:rPr lang="en-US" sz="2000" b="1" baseline="30000" dirty="0" smtClean="0"/>
              <a:t>65</a:t>
            </a:r>
            <a:r>
              <a:rPr lang="en-US" sz="2000" b="1" dirty="0" smtClean="0"/>
              <a:t>Cu. </a:t>
            </a:r>
            <a:endParaRPr lang="en-IE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5410200" y="6248400"/>
            <a:ext cx="345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(</a:t>
            </a:r>
            <a:r>
              <a:rPr lang="en-US" b="1" i="1" dirty="0" err="1" smtClean="0"/>
              <a:t>Thewalt</a:t>
            </a:r>
            <a:r>
              <a:rPr lang="en-US" b="1" i="1" dirty="0" smtClean="0"/>
              <a:t> submitted to PRL (2008))</a:t>
            </a:r>
            <a:endParaRPr lang="en-I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2286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Surprising results!!! Need to re-think our knowledge on deep-levels in Si</a:t>
            </a:r>
            <a:endParaRPr lang="en-IE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875" y="1295400"/>
            <a:ext cx="84201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complexity of the results shown can </a:t>
            </a:r>
            <a:r>
              <a:rPr lang="en-US" i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 explained by the previous model of only 2 Cu atoms</a:t>
            </a:r>
          </a:p>
          <a:p>
            <a:endParaRPr lang="en-US" dirty="0" smtClean="0"/>
          </a:p>
          <a:p>
            <a:r>
              <a:rPr lang="en-US" dirty="0" smtClean="0"/>
              <a:t>Need to invoke </a:t>
            </a:r>
            <a:r>
              <a:rPr lang="en-US" i="1" dirty="0" smtClean="0">
                <a:solidFill>
                  <a:srgbClr val="FF0000"/>
                </a:solidFill>
              </a:rPr>
              <a:t>at least</a:t>
            </a:r>
            <a:r>
              <a:rPr lang="en-US" i="1" dirty="0" smtClean="0"/>
              <a:t> </a:t>
            </a:r>
            <a:r>
              <a:rPr lang="en-US" dirty="0" smtClean="0"/>
              <a:t> 4 Cu atoms to explain these data, based on the isotopic breakdown etc</a:t>
            </a:r>
            <a:endParaRPr lang="en-IE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0"/>
            <a:ext cx="35528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191000" y="3581400"/>
            <a:ext cx="464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data are new: Exact model still unknown (for that perturbation techniques would be required)</a:t>
            </a:r>
          </a:p>
          <a:p>
            <a:endParaRPr lang="en-US" dirty="0" smtClean="0"/>
          </a:p>
          <a:p>
            <a:r>
              <a:rPr lang="en-US" dirty="0" smtClean="0"/>
              <a:t>However, it is apparent that metal impurities in Si are perhaps less understood than previously thought.</a:t>
            </a:r>
          </a:p>
          <a:p>
            <a:endParaRPr lang="en-US" dirty="0" smtClean="0"/>
          </a:p>
          <a:p>
            <a:r>
              <a:rPr lang="en-US" dirty="0" smtClean="0"/>
              <a:t>Look now at </a:t>
            </a:r>
            <a:r>
              <a:rPr lang="en-US" dirty="0" smtClean="0">
                <a:solidFill>
                  <a:srgbClr val="FF0000"/>
                </a:solidFill>
              </a:rPr>
              <a:t>Ag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Au</a:t>
            </a:r>
            <a:endParaRPr lang="en-I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206514"/>
            <a:ext cx="2433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en-IE" sz="4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1" y="1600200"/>
            <a:ext cx="838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Motivation for studying defects in semiconductors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Optical characterization of materials 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Avogadro project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Optical Spectroscopy in </a:t>
            </a:r>
            <a:r>
              <a:rPr lang="en-US" sz="2800" dirty="0" err="1" smtClean="0"/>
              <a:t>isotopically</a:t>
            </a:r>
            <a:r>
              <a:rPr lang="en-US" sz="2800" dirty="0" smtClean="0"/>
              <a:t> pure Si: new information on old systems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What we want to look at here (</a:t>
            </a:r>
            <a:r>
              <a:rPr lang="en-US" sz="2800" baseline="30000" dirty="0" smtClean="0"/>
              <a:t>195</a:t>
            </a:r>
            <a:r>
              <a:rPr lang="en-US" sz="2800" dirty="0" smtClean="0"/>
              <a:t>Au)</a:t>
            </a:r>
            <a:endParaRPr lang="en-I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996" y="2373868"/>
            <a:ext cx="5060604" cy="3818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968206" y="6336268"/>
            <a:ext cx="345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(</a:t>
            </a:r>
            <a:r>
              <a:rPr lang="en-US" b="1" i="1" dirty="0" err="1" smtClean="0"/>
              <a:t>Thewalt</a:t>
            </a:r>
            <a:r>
              <a:rPr lang="en-US" b="1" i="1" dirty="0" smtClean="0"/>
              <a:t> submitted to PRL (2008))</a:t>
            </a:r>
            <a:endParaRPr lang="en-IE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52400"/>
            <a:ext cx="1713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Ag in Si:</a:t>
            </a:r>
            <a:endParaRPr lang="en-IE" sz="36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13407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feature previously thought to involve </a:t>
            </a:r>
            <a:r>
              <a:rPr lang="en-US" i="1" dirty="0" smtClean="0"/>
              <a:t>only</a:t>
            </a:r>
            <a:r>
              <a:rPr lang="en-US" dirty="0" smtClean="0"/>
              <a:t> Cu is shown to contain Ag </a:t>
            </a:r>
            <a:r>
              <a:rPr lang="en-US" dirty="0" smtClean="0"/>
              <a:t>also</a:t>
            </a:r>
            <a:r>
              <a:rPr lang="en-IE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 particular 2 Cu atoms and 2 Ag ; 3 Cu and 1 Ag. (additional signal due to 4 Ag atoms).</a:t>
            </a:r>
            <a:endParaRPr lang="en-IE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334000" y="2438400"/>
            <a:ext cx="3352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What’s the big deal???</a:t>
            </a:r>
          </a:p>
          <a:p>
            <a:endParaRPr lang="en-US" dirty="0" smtClean="0"/>
          </a:p>
          <a:p>
            <a:r>
              <a:rPr lang="en-US" dirty="0" smtClean="0"/>
              <a:t>These impurities are produced even at low temperatures: </a:t>
            </a:r>
          </a:p>
          <a:p>
            <a:endParaRPr lang="en-US" dirty="0" smtClean="0"/>
          </a:p>
          <a:p>
            <a:r>
              <a:rPr lang="en-US" dirty="0" smtClean="0"/>
              <a:t>Surprising that complex “families” of impurities can “organize” themselves in this way.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Consequences for future applications of semiconductors: </a:t>
            </a:r>
            <a:r>
              <a:rPr lang="en-US" dirty="0" err="1" smtClean="0"/>
              <a:t>spintronics</a:t>
            </a:r>
            <a:r>
              <a:rPr lang="en-US" dirty="0" smtClean="0"/>
              <a:t> etc.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5905500" cy="464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152400"/>
            <a:ext cx="495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Where we’d like ISOLDE to help:</a:t>
            </a:r>
            <a:endParaRPr lang="en-IE" sz="28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200" y="990600"/>
            <a:ext cx="3200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 is probably the most-studied metallic defect in Si.</a:t>
            </a:r>
          </a:p>
          <a:p>
            <a:endParaRPr lang="en-US" dirty="0" smtClean="0"/>
          </a:p>
          <a:p>
            <a:r>
              <a:rPr lang="en-US" dirty="0" smtClean="0"/>
              <a:t>A centre previously thought to be due to Fe is revealed to originate from Cu and Au.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Preliminary data suggest that centre is also multi-atom i.e. </a:t>
            </a:r>
            <a:r>
              <a:rPr lang="en-US" dirty="0" smtClean="0">
                <a:solidFill>
                  <a:srgbClr val="FF0000"/>
                </a:solidFill>
              </a:rPr>
              <a:t>Cu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Au</a:t>
            </a:r>
            <a:r>
              <a:rPr lang="en-US" dirty="0" smtClean="0"/>
              <a:t>, but other possibilities of </a:t>
            </a:r>
            <a:r>
              <a:rPr lang="en-US" dirty="0" err="1" smtClean="0">
                <a:solidFill>
                  <a:srgbClr val="FF0000"/>
                </a:solidFill>
              </a:rPr>
              <a:t>Au</a:t>
            </a:r>
            <a:r>
              <a:rPr lang="en-US" baseline="-25000" dirty="0" err="1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 are hard to check: why?</a:t>
            </a:r>
          </a:p>
          <a:p>
            <a:endParaRPr lang="en-US" dirty="0" smtClean="0"/>
          </a:p>
          <a:p>
            <a:r>
              <a:rPr lang="en-US" dirty="0" smtClean="0"/>
              <a:t>Have </a:t>
            </a:r>
            <a:r>
              <a:rPr lang="en-US" b="1" dirty="0" smtClean="0">
                <a:solidFill>
                  <a:srgbClr val="0000FF"/>
                </a:solidFill>
              </a:rPr>
              <a:t>Cu</a:t>
            </a:r>
            <a:r>
              <a:rPr lang="en-US" b="1" baseline="-25000" dirty="0" smtClean="0">
                <a:solidFill>
                  <a:srgbClr val="0000FF"/>
                </a:solidFill>
              </a:rPr>
              <a:t>4</a:t>
            </a:r>
            <a:r>
              <a:rPr lang="en-US" b="1" dirty="0" smtClean="0">
                <a:solidFill>
                  <a:srgbClr val="0000FF"/>
                </a:solidFill>
              </a:rPr>
              <a:t>; Cu</a:t>
            </a:r>
            <a:r>
              <a:rPr lang="en-US" b="1" baseline="-25000" dirty="0" smtClean="0">
                <a:solidFill>
                  <a:srgbClr val="0000FF"/>
                </a:solidFill>
              </a:rPr>
              <a:t>3</a:t>
            </a:r>
            <a:r>
              <a:rPr lang="en-US" b="1" dirty="0" smtClean="0">
                <a:solidFill>
                  <a:srgbClr val="0000FF"/>
                </a:solidFill>
              </a:rPr>
              <a:t>Ag</a:t>
            </a:r>
            <a:r>
              <a:rPr lang="en-US" b="1" baseline="-25000" dirty="0" smtClean="0">
                <a:solidFill>
                  <a:srgbClr val="0000FF"/>
                </a:solidFill>
              </a:rPr>
              <a:t>1</a:t>
            </a:r>
            <a:r>
              <a:rPr lang="en-US" b="1" dirty="0" smtClean="0">
                <a:solidFill>
                  <a:srgbClr val="0000FF"/>
                </a:solidFill>
              </a:rPr>
              <a:t>; Ag</a:t>
            </a:r>
            <a:r>
              <a:rPr lang="en-US" b="1" baseline="-25000" dirty="0" smtClean="0">
                <a:solidFill>
                  <a:srgbClr val="0000FF"/>
                </a:solidFill>
              </a:rPr>
              <a:t>4</a:t>
            </a:r>
            <a:r>
              <a:rPr lang="en-US" b="1" dirty="0" smtClean="0">
                <a:solidFill>
                  <a:srgbClr val="0000FF"/>
                </a:solidFill>
              </a:rPr>
              <a:t>, </a:t>
            </a:r>
            <a:r>
              <a:rPr lang="en-US" b="1" dirty="0" smtClean="0">
                <a:solidFill>
                  <a:srgbClr val="0000FF"/>
                </a:solidFill>
              </a:rPr>
              <a:t>Cu</a:t>
            </a:r>
            <a:r>
              <a:rPr lang="en-US" b="1" baseline="-25000" dirty="0" smtClean="0">
                <a:solidFill>
                  <a:srgbClr val="0000FF"/>
                </a:solidFill>
              </a:rPr>
              <a:t>3</a:t>
            </a:r>
            <a:r>
              <a:rPr lang="en-US" b="1" dirty="0" smtClean="0">
                <a:solidFill>
                  <a:srgbClr val="0000FF"/>
                </a:solidFill>
              </a:rPr>
              <a:t>Au; Au</a:t>
            </a:r>
            <a:r>
              <a:rPr lang="en-US" b="1" baseline="-25000" dirty="0" smtClean="0">
                <a:solidFill>
                  <a:srgbClr val="0000FF"/>
                </a:solidFill>
              </a:rPr>
              <a:t>4</a:t>
            </a:r>
            <a:r>
              <a:rPr lang="en-US" dirty="0" smtClean="0"/>
              <a:t>????????</a:t>
            </a:r>
            <a:endParaRPr lang="en-IE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1219200" y="5943600"/>
            <a:ext cx="345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(</a:t>
            </a:r>
            <a:r>
              <a:rPr lang="en-US" b="1" i="1" dirty="0" err="1" smtClean="0"/>
              <a:t>Thewalt</a:t>
            </a:r>
            <a:r>
              <a:rPr lang="en-US" b="1" i="1" dirty="0" smtClean="0"/>
              <a:t> submitted to PRL (2008))</a:t>
            </a:r>
            <a:endParaRPr lang="en-I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8161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1000" y="3810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Problem: only one stable isotope of Au,  but </a:t>
            </a:r>
            <a:r>
              <a:rPr lang="en-US" sz="3200" b="1" baseline="30000" dirty="0" smtClean="0"/>
              <a:t>195</a:t>
            </a:r>
            <a:r>
              <a:rPr lang="en-US" sz="3200" b="1" dirty="0" smtClean="0"/>
              <a:t>Au can be obtained at ISOLDE</a:t>
            </a:r>
            <a:endParaRPr lang="en-IE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3916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Request for this proposal</a:t>
            </a:r>
            <a:endParaRPr lang="en-IE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334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146425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6 shifts of 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195</a:t>
            </a:r>
            <a:r>
              <a:rPr lang="en-US" sz="2400" b="1" dirty="0" smtClean="0">
                <a:solidFill>
                  <a:srgbClr val="FF0000"/>
                </a:solidFill>
              </a:rPr>
              <a:t>Hg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2400" b="1" baseline="30000" dirty="0" smtClean="0">
                <a:solidFill>
                  <a:srgbClr val="FF0000"/>
                </a:solidFill>
                <a:sym typeface="Wingdings" pitchFamily="2" charset="2"/>
              </a:rPr>
              <a:t>195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Au.</a:t>
            </a:r>
            <a:r>
              <a:rPr lang="en-US" sz="2400" dirty="0" smtClean="0">
                <a:sym typeface="Wingdings" pitchFamily="2" charset="2"/>
              </a:rPr>
              <a:t> </a:t>
            </a:r>
          </a:p>
          <a:p>
            <a:pPr algn="ctr">
              <a:tabLst>
                <a:tab pos="3146425" algn="l"/>
              </a:tabLst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Obtainable through 2 means (as below). Half-life is ~ 186d enables us to do spectroscopy on the isotope as if it were stable. (also radioactive double-check).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Allows several samples to be made, with varying concentrations of </a:t>
            </a:r>
            <a:r>
              <a:rPr lang="en-US" baseline="30000" dirty="0" smtClean="0">
                <a:sym typeface="Wingdings" pitchFamily="2" charset="2"/>
              </a:rPr>
              <a:t>195</a:t>
            </a:r>
            <a:r>
              <a:rPr lang="en-US" dirty="0" smtClean="0">
                <a:sym typeface="Wingdings" pitchFamily="2" charset="2"/>
              </a:rPr>
              <a:t>Au and </a:t>
            </a:r>
            <a:r>
              <a:rPr lang="en-US" baseline="30000" dirty="0" smtClean="0">
                <a:sym typeface="Wingdings" pitchFamily="2" charset="2"/>
              </a:rPr>
              <a:t>197</a:t>
            </a:r>
            <a:r>
              <a:rPr lang="en-US" dirty="0" smtClean="0">
                <a:sym typeface="Wingdings" pitchFamily="2" charset="2"/>
              </a:rPr>
              <a:t>Au.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Samples will </a:t>
            </a:r>
            <a:r>
              <a:rPr lang="en-US" dirty="0" smtClean="0">
                <a:sym typeface="Wingdings" pitchFamily="2" charset="2"/>
              </a:rPr>
              <a:t>then </a:t>
            </a:r>
            <a:r>
              <a:rPr lang="en-US" dirty="0" smtClean="0">
                <a:sym typeface="Wingdings" pitchFamily="2" charset="2"/>
              </a:rPr>
              <a:t>be shipped to Canada for the PL measurements.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Possibility of new data on variety of isotopes in semiconductors may be offered: will require optimizing of the PL system at ISOLDE. </a:t>
            </a:r>
          </a:p>
          <a:p>
            <a:endParaRPr lang="en-US" dirty="0" smtClean="0"/>
          </a:p>
          <a:p>
            <a:r>
              <a:rPr lang="en-US" dirty="0" smtClean="0"/>
              <a:t>Unique opportunity to probe this new “class: of impurities in Si.</a:t>
            </a:r>
            <a:endParaRPr lang="en-I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4366260"/>
          <a:ext cx="8686800" cy="1888236"/>
        </p:xfrm>
        <a:graphic>
          <a:graphicData uri="http://schemas.openxmlformats.org/drawingml/2006/table">
            <a:tbl>
              <a:tblPr/>
              <a:tblGrid>
                <a:gridCol w="2868283"/>
                <a:gridCol w="1017917"/>
                <a:gridCol w="1609531"/>
                <a:gridCol w="1654899"/>
                <a:gridCol w="1536170"/>
              </a:tblGrid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 dirty="0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Isotope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 dirty="0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Half-life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 dirty="0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Implantation energy (</a:t>
                      </a:r>
                      <a:r>
                        <a:rPr lang="en-IE" sz="1800" b="1" dirty="0" err="1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keV</a:t>
                      </a:r>
                      <a:r>
                        <a:rPr lang="en-IE" sz="1800" b="1" dirty="0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)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 dirty="0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Target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>
                          <a:solidFill>
                            <a:srgbClr val="FFFFFF"/>
                          </a:solidFill>
                          <a:latin typeface="Garamond"/>
                          <a:ea typeface="Calibri"/>
                          <a:cs typeface="Times New Roman"/>
                        </a:rPr>
                        <a:t>Ion Source</a:t>
                      </a:r>
                      <a:endParaRPr lang="en-IE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195Hg</a:t>
                      </a:r>
                      <a:r>
                        <a:rPr lang="en-IE" sz="1800" b="1" baseline="0" dirty="0" smtClean="0">
                          <a:latin typeface="Garamond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IE" sz="1800" b="1" baseline="0" dirty="0" smtClean="0">
                          <a:latin typeface="Garamond"/>
                          <a:ea typeface="Calibri"/>
                          <a:cs typeface="Times New Roman"/>
                          <a:sym typeface="Wingdings" pitchFamily="2" charset="2"/>
                        </a:rPr>
                        <a:t>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195Au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  <a:sym typeface="Wingdings" pitchFamily="2" charset="2"/>
                        </a:rPr>
                        <a:t> 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195Pt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Garamond"/>
                          <a:ea typeface="Calibri"/>
                          <a:cs typeface="Times New Roman"/>
                        </a:rPr>
                        <a:t>40h/186d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Garamond"/>
                          <a:ea typeface="Calibri"/>
                          <a:cs typeface="Times New Roman"/>
                        </a:rPr>
                        <a:t>60 (or less)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Garamond"/>
                          <a:ea typeface="Calibri"/>
                          <a:cs typeface="Times New Roman"/>
                        </a:rPr>
                        <a:t>Molten </a:t>
                      </a:r>
                      <a:r>
                        <a:rPr lang="en-IE" sz="1800" dirty="0" err="1">
                          <a:latin typeface="Garamond"/>
                          <a:ea typeface="Calibri"/>
                          <a:cs typeface="Times New Roman"/>
                        </a:rPr>
                        <a:t>Pb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Garamond"/>
                          <a:ea typeface="Calibri"/>
                          <a:cs typeface="Times New Roman"/>
                        </a:rPr>
                        <a:t>Plasma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b="1" dirty="0">
                          <a:latin typeface="Garamond"/>
                          <a:ea typeface="Calibri"/>
                          <a:cs typeface="Times New Roman"/>
                        </a:rPr>
                        <a:t>195Pb</a:t>
                      </a:r>
                      <a:r>
                        <a:rPr lang="en-IE" sz="1800" b="1" dirty="0">
                          <a:latin typeface="Garamond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IE" sz="1800" b="1" dirty="0">
                          <a:latin typeface="Garamond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195Ti 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  <a:sym typeface="Wingdings" pitchFamily="2" charset="2"/>
                        </a:rPr>
                        <a:t> 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195Hg 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  <a:sym typeface="Wingdings" pitchFamily="2" charset="2"/>
                        </a:rPr>
                        <a:t>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195Au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  <a:sym typeface="Wingdings" pitchFamily="2" charset="2"/>
                        </a:rPr>
                        <a:t> </a:t>
                      </a:r>
                      <a:r>
                        <a:rPr lang="en-IE" sz="1800" b="1" dirty="0" smtClean="0">
                          <a:latin typeface="Garamond"/>
                          <a:ea typeface="Calibri"/>
                          <a:cs typeface="Times New Roman"/>
                        </a:rPr>
                        <a:t>195Pt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Garamond"/>
                          <a:ea typeface="Calibri"/>
                          <a:cs typeface="Times New Roman"/>
                        </a:rPr>
                        <a:t>15m / 186d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>
                          <a:latin typeface="Garamond"/>
                          <a:ea typeface="Calibri"/>
                          <a:cs typeface="Times New Roman"/>
                        </a:rPr>
                        <a:t>60 (or less)</a:t>
                      </a:r>
                      <a:endParaRPr lang="en-IE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 err="1">
                          <a:latin typeface="Garamond"/>
                          <a:ea typeface="Calibri"/>
                          <a:cs typeface="Times New Roman"/>
                        </a:rPr>
                        <a:t>UCx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Garamond"/>
                          <a:ea typeface="Calibri"/>
                          <a:cs typeface="Times New Roman"/>
                        </a:rPr>
                        <a:t>RILIS</a:t>
                      </a:r>
                      <a:endParaRPr lang="en-I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6934200" cy="508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7742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Quick Demonstration of the effect of impurities in materials I: Al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  <a:r>
              <a:rPr lang="en-US" sz="2000" b="1" baseline="-25000" dirty="0" smtClean="0"/>
              <a:t>3</a:t>
            </a:r>
            <a:r>
              <a:rPr lang="en-US" sz="2000" b="1" dirty="0" smtClean="0"/>
              <a:t>:Cr</a:t>
            </a:r>
            <a:endParaRPr lang="en-I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7391400" cy="55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7742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Quick Demonstration of the effect of impurities in materials II: Al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  <a:r>
              <a:rPr lang="en-US" sz="2000" b="1" baseline="-25000" dirty="0" smtClean="0"/>
              <a:t>3</a:t>
            </a:r>
            <a:r>
              <a:rPr lang="en-US" sz="2000" b="1" dirty="0" smtClean="0"/>
              <a:t>:Fe</a:t>
            </a:r>
            <a:endParaRPr lang="en-I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5216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Defects in semiconductors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990600"/>
            <a:ext cx="7924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 Control of impurities in materials such as semiconductors important, nay vital.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 Recently much of the focus has been on compound semiconductors such as </a:t>
            </a:r>
            <a:r>
              <a:rPr lang="en-US" sz="2400" dirty="0" err="1" smtClean="0"/>
              <a:t>ZnO</a:t>
            </a:r>
            <a:r>
              <a:rPr lang="en-US" sz="2400" dirty="0" smtClean="0"/>
              <a:t> etc because of their relevance for optoelectronics and new areas such as </a:t>
            </a:r>
            <a:r>
              <a:rPr lang="en-US" sz="2400" dirty="0" err="1" smtClean="0"/>
              <a:t>spintronics</a:t>
            </a:r>
            <a:r>
              <a:rPr lang="en-US" sz="2400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 Si, although the pre-eminent semiconductor material, shouldn’t be regarded as a closed book. 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 Experiments using </a:t>
            </a:r>
            <a:r>
              <a:rPr lang="en-US" sz="2400" dirty="0" err="1" smtClean="0"/>
              <a:t>isotopically</a:t>
            </a:r>
            <a:r>
              <a:rPr lang="en-US" sz="2400" dirty="0" smtClean="0"/>
              <a:t>-pure material are casting new light on old results.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 For the purposes of this proposal the experimental method used will be photoluminescence (</a:t>
            </a:r>
            <a:r>
              <a:rPr lang="en-US" sz="2400" dirty="0" smtClean="0">
                <a:solidFill>
                  <a:srgbClr val="FF0000"/>
                </a:solidFill>
              </a:rPr>
              <a:t>PL</a:t>
            </a:r>
            <a:r>
              <a:rPr lang="en-US" sz="2400" dirty="0" smtClean="0"/>
              <a:t>)</a:t>
            </a:r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8161830" cy="4953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28600" y="304800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800" b="1" dirty="0" smtClean="0">
                <a:solidFill>
                  <a:srgbClr val="7030A0"/>
                </a:solidFill>
              </a:rPr>
              <a:t>PL Characterisation </a:t>
            </a:r>
            <a:r>
              <a:rPr lang="en-IE" sz="2800" b="1" dirty="0" smtClean="0">
                <a:solidFill>
                  <a:srgbClr val="7030A0"/>
                </a:solidFill>
              </a:rPr>
              <a:t>of Semiconductors </a:t>
            </a:r>
            <a:endParaRPr lang="en-GB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620000" cy="543108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" y="228600"/>
            <a:ext cx="784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800" b="1" dirty="0" smtClean="0">
                <a:solidFill>
                  <a:srgbClr val="7030A0"/>
                </a:solidFill>
              </a:rPr>
              <a:t>PL Characterisation of </a:t>
            </a:r>
            <a:r>
              <a:rPr lang="en-IE" sz="2800" b="1" dirty="0" smtClean="0">
                <a:solidFill>
                  <a:srgbClr val="7030A0"/>
                </a:solidFill>
              </a:rPr>
              <a:t>Semiconductors </a:t>
            </a:r>
            <a:endParaRPr lang="en-GB" sz="2800" b="1" dirty="0">
              <a:solidFill>
                <a:srgbClr val="7030A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791200" y="990600"/>
            <a:ext cx="381000" cy="4267200"/>
          </a:xfrm>
          <a:prstGeom prst="downArrow">
            <a:avLst/>
          </a:prstGeom>
          <a:solidFill>
            <a:srgbClr val="30F715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Down Arrow 6"/>
          <p:cNvSpPr/>
          <p:nvPr/>
        </p:nvSpPr>
        <p:spPr>
          <a:xfrm>
            <a:off x="3429000" y="990600"/>
            <a:ext cx="381000" cy="2590800"/>
          </a:xfrm>
          <a:prstGeom prst="downArrow">
            <a:avLst/>
          </a:prstGeom>
          <a:solidFill>
            <a:srgbClr val="30F715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pparat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7385538" cy="5334000"/>
          </a:xfrm>
          <a:prstGeom prst="rect">
            <a:avLst/>
          </a:prstGeom>
          <a:solidFill>
            <a:srgbClr val="CC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304800"/>
            <a:ext cx="3612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Typical PL apparatus</a:t>
            </a:r>
            <a:endParaRPr lang="en-IE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DCU\DCU_things\DCU_work_other\cern\pictures\PL\AGF0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66800"/>
            <a:ext cx="7391400" cy="55435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228600"/>
            <a:ext cx="3612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Typical PL apparatus</a:t>
            </a:r>
            <a:endParaRPr lang="en-IE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6067</TotalTime>
  <Words>1211</Words>
  <Application>Microsoft Office PowerPoint</Application>
  <PresentationFormat>On-screen Show (4:3)</PresentationFormat>
  <Paragraphs>145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johnston</dc:creator>
  <cp:lastModifiedBy>johnston</cp:lastModifiedBy>
  <cp:revision>33</cp:revision>
  <dcterms:created xsi:type="dcterms:W3CDTF">2008-02-07T08:43:41Z</dcterms:created>
  <dcterms:modified xsi:type="dcterms:W3CDTF">2008-02-11T14:27:02Z</dcterms:modified>
</cp:coreProperties>
</file>