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customXml/itemProps1.xml" ContentType="application/vnd.openxmlformats-officedocument.customXmlPropertie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tags/tag1.xml" ContentType="application/vnd.openxmlformats-officedocument.presentationml.tags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customXml/itemProps2.xml" ContentType="application/vnd.openxmlformats-officedocument.customXmlProperties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customXml/itemProps3.xml" ContentType="application/vnd.openxmlformats-officedocument.customXmlProperties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trictFirstAndLastChars="0" saveSubsetFonts="1" autoCompressPictures="0">
  <p:sldMasterIdLst>
    <p:sldMasterId r:id="rId4"/>
  </p:sldMasterIdLst>
  <p:notesMasterIdLst>
    <p:notesMasterId r:id="rId44"/>
  </p:notesMasterIdLst>
  <p:handoutMasterIdLst>
    <p:handoutMasterId r:id="rId45"/>
  </p:handoutMasterIdLst>
  <p:sldIdLst>
    <p:sldId id="1787" r:id="rId5"/>
    <p:sldId id="2575" r:id="rId6"/>
    <p:sldId id="3023" r:id="rId7"/>
    <p:sldId id="2635" r:id="rId8"/>
    <p:sldId id="2995" r:id="rId9"/>
    <p:sldId id="2994" r:id="rId10"/>
    <p:sldId id="2829" r:id="rId11"/>
    <p:sldId id="3228" r:id="rId12"/>
    <p:sldId id="3187" r:id="rId13"/>
    <p:sldId id="2831" r:id="rId14"/>
    <p:sldId id="3230" r:id="rId15"/>
    <p:sldId id="3229" r:id="rId16"/>
    <p:sldId id="3253" r:id="rId17"/>
    <p:sldId id="3108" r:id="rId18"/>
    <p:sldId id="3258" r:id="rId19"/>
    <p:sldId id="3097" r:id="rId20"/>
    <p:sldId id="3061" r:id="rId21"/>
    <p:sldId id="3259" r:id="rId22"/>
    <p:sldId id="2837" r:id="rId23"/>
    <p:sldId id="3290" r:id="rId24"/>
    <p:sldId id="3268" r:id="rId25"/>
    <p:sldId id="3063" r:id="rId26"/>
    <p:sldId id="3026" r:id="rId27"/>
    <p:sldId id="3064" r:id="rId28"/>
    <p:sldId id="3260" r:id="rId29"/>
    <p:sldId id="3289" r:id="rId30"/>
    <p:sldId id="3261" r:id="rId31"/>
    <p:sldId id="3205" r:id="rId32"/>
    <p:sldId id="3263" r:id="rId33"/>
    <p:sldId id="3122" r:id="rId34"/>
    <p:sldId id="3270" r:id="rId35"/>
    <p:sldId id="3117" r:id="rId36"/>
    <p:sldId id="3254" r:id="rId37"/>
    <p:sldId id="3218" r:id="rId38"/>
    <p:sldId id="3233" r:id="rId39"/>
    <p:sldId id="3262" r:id="rId40"/>
    <p:sldId id="3280" r:id="rId41"/>
    <p:sldId id="3281" r:id="rId42"/>
    <p:sldId id="3285" r:id="rId43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e Roeck Albert" initials="D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  <p:clrMru>
    <a:srgbClr val="B00000"/>
    <a:srgbClr val="0000FF"/>
    <a:srgbClr val="FF0000"/>
    <a:srgbClr val="4BC995"/>
    <a:srgbClr val="7D1E33"/>
    <a:srgbClr val="34913D"/>
    <a:srgbClr val="62090D"/>
    <a:srgbClr val="FF00FF"/>
    <a:srgbClr val="B4D9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6523" autoAdjust="0"/>
    <p:restoredTop sz="93357" autoAdjust="0"/>
  </p:normalViewPr>
  <p:slideViewPr>
    <p:cSldViewPr>
      <p:cViewPr>
        <p:scale>
          <a:sx n="100" d="100"/>
          <a:sy n="100" d="100"/>
        </p:scale>
        <p:origin x="-544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8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commentAuthors" Target="commentAuthors.xml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8D5B5-AA02-0340-B0CF-91CABEF416F7}" type="slidenum">
              <a:rPr lang="fr-FR"/>
              <a:pPr/>
              <a:t>0</a:t>
            </a:fld>
            <a:endParaRPr lang="fr-FR"/>
          </a:p>
        </p:txBody>
      </p:sp>
      <p:sp>
        <p:nvSpPr>
          <p:cNvPr id="19459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8FF09A-23F5-A243-8090-655B3C8DB1EE}" type="slidenum">
              <a:rPr lang="en-GB"/>
              <a:pPr/>
              <a:t>15</a:t>
            </a:fld>
            <a:endParaRPr lang="en-GB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218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18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AABF83-80DB-3C43-B766-AB5A65B6548A}" type="slidenum">
              <a:rPr lang="en-US">
                <a:solidFill>
                  <a:srgbClr val="000000"/>
                </a:solidFill>
              </a:rPr>
              <a:pPr/>
              <a:t>16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" charset="0"/>
              </a:defRPr>
            </a:lvl1pPr>
          </a:lstStyle>
          <a:p>
            <a:endParaRPr lang="en-GB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A few CLIC slides, Oct. 2013</a:t>
            </a:r>
            <a:endParaRPr lang="en-US">
              <a:latin typeface="Times" charset="0"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71A3C4E-2652-2141-8748-510E12C78F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2492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-142875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38597" name="Text Box 5"/>
          <p:cNvSpPr txBox="1">
            <a:spLocks noChangeArrowheads="1"/>
          </p:cNvSpPr>
          <p:nvPr/>
        </p:nvSpPr>
        <p:spPr bwMode="auto">
          <a:xfrm>
            <a:off x="0" y="195264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Future High Energy Collider Options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and Physics Prospects              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28600" y="1905000"/>
            <a:ext cx="4047052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Switzerland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Antwerp University Belgium</a:t>
            </a:r>
            <a:endParaRPr lang="en-US" sz="16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UC-Davis California USA</a:t>
            </a:r>
          </a:p>
          <a:p>
            <a:pPr eaLnBrk="0" hangingPunct="0"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IPPP, Durham, UK</a:t>
            </a:r>
          </a:p>
          <a:p>
            <a:pPr eaLnBrk="0" hangingPunct="0"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BUE, Cairo, Egypt</a:t>
            </a:r>
          </a:p>
          <a:p>
            <a:pPr eaLnBrk="0" hangingPunct="0">
              <a:defRPr/>
            </a:pPr>
            <a:endParaRPr lang="en-US" sz="2400" baseline="300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2400" dirty="0" err="1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23</a:t>
            </a:r>
            <a:r>
              <a:rPr lang="en-US" sz="2400" baseline="30000" dirty="0" err="1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June  2014  Amsterdam</a:t>
            </a:r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96200" y="54102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10" name="Image 9" descr="Screen Shot 2014-06-21 at 11.55.56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4852679"/>
            <a:ext cx="3200400" cy="17767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906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High Energy LHC (HE-LHC)</a:t>
            </a:r>
            <a:endParaRPr lang="en-US" sz="4000" dirty="0"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pic>
        <p:nvPicPr>
          <p:cNvPr id="49155" name="Picture 3" descr="CERNcomplex-croppe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5831" y="1143000"/>
            <a:ext cx="848750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343400" y="5105400"/>
            <a:ext cx="8382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9157" name="TextBox 5"/>
          <p:cNvSpPr txBox="1">
            <a:spLocks noChangeArrowheads="1"/>
          </p:cNvSpPr>
          <p:nvPr/>
        </p:nvSpPr>
        <p:spPr bwMode="auto">
          <a:xfrm>
            <a:off x="5257800" y="4648200"/>
            <a:ext cx="17235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4" charset="0"/>
              </a:rPr>
              <a:t>2-GeV Booster</a:t>
            </a:r>
          </a:p>
        </p:txBody>
      </p:sp>
      <p:sp>
        <p:nvSpPr>
          <p:cNvPr id="49158" name="TextBox 6"/>
          <p:cNvSpPr txBox="1">
            <a:spLocks noChangeArrowheads="1"/>
          </p:cNvSpPr>
          <p:nvPr/>
        </p:nvSpPr>
        <p:spPr bwMode="auto">
          <a:xfrm>
            <a:off x="3048000" y="5410200"/>
            <a:ext cx="85767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4" charset="0"/>
              </a:rPr>
              <a:t>Linac4</a:t>
            </a:r>
          </a:p>
        </p:txBody>
      </p:sp>
      <p:sp>
        <p:nvSpPr>
          <p:cNvPr id="8" name="Oval 7"/>
          <p:cNvSpPr/>
          <p:nvPr/>
        </p:nvSpPr>
        <p:spPr>
          <a:xfrm>
            <a:off x="2667000" y="3048000"/>
            <a:ext cx="3886200" cy="1143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257801" y="2133600"/>
            <a:ext cx="261349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4" charset="0"/>
              </a:rPr>
              <a:t>SPS+,</a:t>
            </a:r>
          </a:p>
          <a:p>
            <a:r>
              <a:rPr lang="en-US" sz="2800" b="1">
                <a:solidFill>
                  <a:srgbClr val="FF0000"/>
                </a:solidFill>
                <a:latin typeface="Calibri" pitchFamily="4" charset="0"/>
              </a:rPr>
              <a:t>1.3 TeV, 2030-33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57600" y="15240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10000" y="38862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594589" y="5357813"/>
            <a:ext cx="785446" cy="850900"/>
          </a:xfrm>
          <a:custGeom>
            <a:avLst/>
            <a:gdLst>
              <a:gd name="connsiteX0" fmla="*/ 786063 w 786063"/>
              <a:gd name="connsiteY0" fmla="*/ 0 h 850232"/>
              <a:gd name="connsiteX1" fmla="*/ 545431 w 786063"/>
              <a:gd name="connsiteY1" fmla="*/ 176463 h 850232"/>
              <a:gd name="connsiteX2" fmla="*/ 208547 w 786063"/>
              <a:gd name="connsiteY2" fmla="*/ 577516 h 850232"/>
              <a:gd name="connsiteX3" fmla="*/ 0 w 786063"/>
              <a:gd name="connsiteY3" fmla="*/ 850232 h 850232"/>
              <a:gd name="connsiteX4" fmla="*/ 0 w 786063"/>
              <a:gd name="connsiteY4" fmla="*/ 850232 h 85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6063" h="850232">
                <a:moveTo>
                  <a:pt x="786063" y="0"/>
                </a:moveTo>
                <a:cubicBezTo>
                  <a:pt x="713873" y="40105"/>
                  <a:pt x="641684" y="80210"/>
                  <a:pt x="545431" y="176463"/>
                </a:cubicBezTo>
                <a:cubicBezTo>
                  <a:pt x="449178" y="272716"/>
                  <a:pt x="299452" y="465221"/>
                  <a:pt x="208547" y="577516"/>
                </a:cubicBezTo>
                <a:cubicBezTo>
                  <a:pt x="117642" y="689811"/>
                  <a:pt x="0" y="850232"/>
                  <a:pt x="0" y="850232"/>
                </a:cubicBezTo>
                <a:lnTo>
                  <a:pt x="0" y="85023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57200" y="1600200"/>
            <a:ext cx="7467600" cy="2362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858001" y="1219200"/>
            <a:ext cx="163007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alibri" pitchFamily="4" charset="0"/>
              </a:rPr>
              <a:t>HE-LHC</a:t>
            </a:r>
          </a:p>
          <a:p>
            <a:r>
              <a:rPr lang="en-US" sz="2800" b="1" dirty="0">
                <a:solidFill>
                  <a:srgbClr val="FF0000"/>
                </a:solidFill>
                <a:latin typeface="Calibri" pitchFamily="4" charset="0"/>
              </a:rPr>
              <a:t>   2030-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4" charset="0"/>
              </a:rPr>
              <a:t>35</a:t>
            </a:r>
            <a:endParaRPr lang="en-US" sz="2800" b="1" dirty="0">
              <a:solidFill>
                <a:srgbClr val="FF0000"/>
              </a:solidFill>
              <a:latin typeface="Calibri" pitchFamily="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4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Recent CERN Initiative: FCC</a:t>
            </a:r>
            <a:endParaRPr lang="en-GB" dirty="0">
              <a:effectLst/>
            </a:endParaRPr>
          </a:p>
        </p:txBody>
      </p:sp>
      <p:pic>
        <p:nvPicPr>
          <p:cNvPr id="5" name="Espace réservé du contenu 4" descr="Screen Shot 2014-04-13 at 3.11.21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295400"/>
            <a:ext cx="7933482" cy="5334000"/>
          </a:xfrm>
        </p:spPr>
      </p:pic>
      <p:sp>
        <p:nvSpPr>
          <p:cNvPr id="4" name="ZoneTexte 3"/>
          <p:cNvSpPr txBox="1"/>
          <p:nvPr/>
        </p:nvSpPr>
        <p:spPr>
          <a:xfrm>
            <a:off x="2903977" y="838200"/>
            <a:ext cx="3344423" cy="43088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0000FF"/>
                </a:solidFill>
              </a:rPr>
              <a:t>Future Circular Colliders: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endParaRPr lang="en-GB" sz="2200" dirty="0">
              <a:solidFill>
                <a:srgbClr val="FF0000"/>
              </a:solidFill>
            </a:endParaRPr>
          </a:p>
        </p:txBody>
      </p:sp>
      <p:pic>
        <p:nvPicPr>
          <p:cNvPr id="7" name="Espace réservé du contenu 4" descr="Screen Shot 2014-04-13 at 3.49.4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78113" y="2362200"/>
            <a:ext cx="800388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Espace réservé du contenu 3" descr="Screen Shot 2014-02-04 at 9.18.42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33400" y="2407284"/>
            <a:ext cx="3276600" cy="445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4666929" y="6400800"/>
            <a:ext cx="432467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Plan: CDR and cost estimate in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FCC-</a:t>
            </a:r>
            <a:r>
              <a:rPr lang="en-GB" dirty="0" err="1" smtClean="0">
                <a:effectLst/>
              </a:rPr>
              <a:t>hh</a:t>
            </a:r>
            <a:r>
              <a:rPr lang="en-GB" dirty="0" smtClean="0">
                <a:effectLst/>
              </a:rPr>
              <a:t>: a Proton-Proton Collider</a:t>
            </a:r>
            <a:endParaRPr lang="en-GB" dirty="0">
              <a:effectLst/>
            </a:endParaRPr>
          </a:p>
        </p:txBody>
      </p:sp>
      <p:pic>
        <p:nvPicPr>
          <p:cNvPr id="5" name="Espace réservé du contenu 4" descr="Screen Shot 2014-04-13 at 3.10.2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611" y="990601"/>
            <a:ext cx="8608789" cy="5791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4-04-13 at 12.09.0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68" y="1134969"/>
            <a:ext cx="6042332" cy="2632024"/>
          </a:xfrm>
        </p:spPr>
      </p:pic>
      <p:sp>
        <p:nvSpPr>
          <p:cNvPr id="4" name="ZoneTexte 3"/>
          <p:cNvSpPr txBox="1"/>
          <p:nvPr/>
        </p:nvSpPr>
        <p:spPr>
          <a:xfrm>
            <a:off x="5943600" y="838200"/>
            <a:ext cx="3202820" cy="31700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Circular </a:t>
            </a:r>
            <a:r>
              <a:rPr lang="en-GB" dirty="0" err="1" smtClean="0">
                <a:solidFill>
                  <a:srgbClr val="0000FF"/>
                </a:solidFill>
              </a:rPr>
              <a:t>e+e</a:t>
            </a:r>
            <a:r>
              <a:rPr lang="en-GB" dirty="0" smtClean="0">
                <a:solidFill>
                  <a:srgbClr val="0000FF"/>
                </a:solidFill>
              </a:rPr>
              <a:t>- collider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with </a:t>
            </a:r>
            <a:r>
              <a:rPr lang="en-US" dirty="0" smtClean="0">
                <a:solidFill>
                  <a:srgbClr val="0000FF"/>
                </a:solidFill>
                <a:ea typeface="Arial" charset="0"/>
                <a:cs typeface="Arial" charset="0"/>
              </a:rPr>
              <a:t>√</a:t>
            </a:r>
            <a:r>
              <a:rPr lang="en-US" dirty="0" err="1" smtClean="0">
                <a:solidFill>
                  <a:srgbClr val="0000FF"/>
                </a:solidFill>
                <a:ea typeface="Arial" charset="0"/>
                <a:cs typeface="Arial" charset="0"/>
              </a:rPr>
              <a:t>s</a:t>
            </a:r>
            <a:r>
              <a:rPr lang="en-US" dirty="0" smtClean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energy in the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range of 90-350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Can serve 4 experiments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simultaneously!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Challenging but no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showstoppers!!  (2 rings)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Energy loss/turn ~ 11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FCC-</a:t>
            </a:r>
            <a:r>
              <a:rPr kumimoji="0" lang="en-GB" sz="36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ee</a:t>
            </a:r>
            <a:r>
              <a:rPr lang="en-GB" sz="3600" b="1" kern="0" dirty="0" smtClean="0">
                <a:solidFill>
                  <a:srgbClr val="0000FF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: the Electron-Positron Option</a:t>
            </a:r>
            <a:endParaRPr kumimoji="0" lang="en-GB" sz="3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pic>
        <p:nvPicPr>
          <p:cNvPr id="8" name="Espace réservé du contenu 4" descr="Screen Shot 2014-04-13 at 12.01.3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953000" y="4284784"/>
            <a:ext cx="4114800" cy="2497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 descr="Screen Shot 2014-04-14 at 1.10.19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" y="4114800"/>
            <a:ext cx="4572001" cy="2011881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52400" y="6096000"/>
            <a:ext cx="410688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Tera</a:t>
            </a:r>
            <a:r>
              <a:rPr lang="en-GB" dirty="0" smtClean="0"/>
              <a:t>-Z, Giga-W, Mega-H, Mega-top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3962400" y="1524000"/>
            <a:ext cx="533400" cy="3048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2057400"/>
            <a:ext cx="533400" cy="3048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524000" y="3352800"/>
            <a:ext cx="914400" cy="3048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World Interest: in Particular in China… </a:t>
            </a:r>
            <a:endParaRPr lang="en-GB" dirty="0">
              <a:effectLst/>
            </a:endParaRPr>
          </a:p>
        </p:txBody>
      </p:sp>
      <p:pic>
        <p:nvPicPr>
          <p:cNvPr id="6" name="Image 5" descr="Screen Shot 2014-04-13 at 10.08.5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0008" y="4038600"/>
            <a:ext cx="4127792" cy="2687429"/>
          </a:xfrm>
          <a:prstGeom prst="rect">
            <a:avLst/>
          </a:prstGeom>
        </p:spPr>
      </p:pic>
      <p:pic>
        <p:nvPicPr>
          <p:cNvPr id="7" name="Image 6" descr="Screen Shot 2014-04-13 at 10.07.2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40" y="4114799"/>
            <a:ext cx="3579660" cy="2404741"/>
          </a:xfrm>
          <a:prstGeom prst="rect">
            <a:avLst/>
          </a:prstGeom>
        </p:spPr>
      </p:pic>
      <p:pic>
        <p:nvPicPr>
          <p:cNvPr id="8" name="Espace réservé du contenu 4" descr="Screen Shot 2014-04-13 at 10.07.56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" y="3718520"/>
            <a:ext cx="4571999" cy="285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Screen Shot 2014-04-14 at 11.51.34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5808" y="1143000"/>
            <a:ext cx="5268191" cy="216635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0" y="990600"/>
            <a:ext cx="3790922" cy="255454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China expressed an interest in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 construction of a new large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accelerator, first as an </a:t>
            </a:r>
            <a:r>
              <a:rPr lang="en-GB" dirty="0" err="1" smtClean="0">
                <a:solidFill>
                  <a:srgbClr val="0000FF"/>
                </a:solidFill>
              </a:rPr>
              <a:t>e+e</a:t>
            </a:r>
            <a:r>
              <a:rPr lang="en-GB" dirty="0" smtClean="0">
                <a:solidFill>
                  <a:srgbClr val="0000FF"/>
                </a:solidFill>
              </a:rPr>
              <a:t>-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Higgs factory and then as a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high energy pp machine.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Aim: design completed in 2020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00FF"/>
                </a:solidFill>
              </a:rPr>
              <a:t>Contribute to the world effort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181600" y="3657600"/>
            <a:ext cx="3231874" cy="646331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Possible site: Qinhuangdao</a:t>
            </a:r>
          </a:p>
          <a:p>
            <a:r>
              <a:rPr lang="en-GB" sz="1600" dirty="0" smtClean="0"/>
              <a:t>(1 hr by train from Beijing)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3"/>
          <p:cNvSpPr txBox="1">
            <a:spLocks/>
          </p:cNvSpPr>
          <p:nvPr/>
        </p:nvSpPr>
        <p:spPr bwMode="auto">
          <a:xfrm>
            <a:off x="914400" y="2362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Linear </a:t>
            </a:r>
            <a:r>
              <a:rPr kumimoji="0" lang="en-GB" sz="40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e+e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- Colliders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38200" y="3482876"/>
            <a:ext cx="7224003" cy="267765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Electron-positron machines for high precision and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possibly high energy (few </a:t>
            </a:r>
            <a:r>
              <a:rPr lang="en-GB" sz="2400" dirty="0" err="1" smtClean="0">
                <a:solidFill>
                  <a:srgbClr val="FF0000"/>
                </a:solidFill>
              </a:rPr>
              <a:t>TeV</a:t>
            </a:r>
            <a:r>
              <a:rPr lang="en-GB" sz="2400" dirty="0" smtClean="0">
                <a:solidFill>
                  <a:srgbClr val="FF0000"/>
                </a:solidFill>
              </a:rPr>
              <a:t>)  …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Avoid Synchrotron radiation from a circular machine</a:t>
            </a:r>
          </a:p>
          <a:p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Studies and R&amp;D work on linear colliders started in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the ‘90’s and they have achieved a very high level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of maturity now… 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1" name="Picture 5" descr="ilc_0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2209800"/>
            <a:ext cx="4497388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9150" y="1512888"/>
            <a:ext cx="2270125" cy="302101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104453" name="TextBox 7"/>
          <p:cNvSpPr txBox="1">
            <a:spLocks noChangeArrowheads="1"/>
          </p:cNvSpPr>
          <p:nvPr/>
        </p:nvSpPr>
        <p:spPr bwMode="auto">
          <a:xfrm>
            <a:off x="4495800" y="990600"/>
            <a:ext cx="4216400" cy="830263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ea typeface="Arial" charset="0"/>
                <a:cs typeface="Arial" charset="0"/>
              </a:rPr>
              <a:t>Linear </a:t>
            </a:r>
            <a:r>
              <a:rPr lang="en-US" sz="2400" dirty="0" err="1">
                <a:solidFill>
                  <a:srgbClr val="0000FF"/>
                </a:solidFill>
                <a:ea typeface="Arial" charset="0"/>
                <a:cs typeface="Arial" charset="0"/>
              </a:rPr>
              <a:t>e</a:t>
            </a:r>
            <a:r>
              <a:rPr lang="en-US" sz="2400" baseline="30000" dirty="0" err="1">
                <a:solidFill>
                  <a:srgbClr val="0000FF"/>
                </a:solidFill>
                <a:ea typeface="Arial" charset="0"/>
                <a:cs typeface="Arial" charset="0"/>
              </a:rPr>
              <a:t>+</a:t>
            </a:r>
            <a:r>
              <a:rPr lang="en-US" sz="2400" dirty="0" err="1">
                <a:solidFill>
                  <a:srgbClr val="0000FF"/>
                </a:solidFill>
                <a:ea typeface="Arial" charset="0"/>
                <a:cs typeface="Arial" charset="0"/>
              </a:rPr>
              <a:t>e</a:t>
            </a:r>
            <a:r>
              <a:rPr lang="en-US" sz="2400" baseline="30000" dirty="0">
                <a:solidFill>
                  <a:srgbClr val="0000FF"/>
                </a:solidFill>
                <a:ea typeface="Arial" charset="0"/>
                <a:cs typeface="Arial" charset="0"/>
              </a:rPr>
              <a:t>-</a:t>
            </a:r>
            <a:r>
              <a:rPr lang="en-US" sz="2400" dirty="0">
                <a:solidFill>
                  <a:srgbClr val="0000FF"/>
                </a:solidFill>
                <a:ea typeface="Arial" charset="0"/>
                <a:cs typeface="Arial" charset="0"/>
              </a:rPr>
              <a:t> colliders</a:t>
            </a:r>
          </a:p>
          <a:p>
            <a:r>
              <a:rPr lang="en-US" sz="2400" dirty="0">
                <a:solidFill>
                  <a:srgbClr val="0000FF"/>
                </a:solidFill>
                <a:ea typeface="Arial" charset="0"/>
                <a:cs typeface="Arial" charset="0"/>
              </a:rPr>
              <a:t>Luminosities: few 10</a:t>
            </a:r>
            <a:r>
              <a:rPr lang="en-US" sz="2400" baseline="30000" dirty="0">
                <a:solidFill>
                  <a:srgbClr val="0000FF"/>
                </a:solidFill>
                <a:ea typeface="Arial" charset="0"/>
                <a:cs typeface="Arial" charset="0"/>
              </a:rPr>
              <a:t>34</a:t>
            </a:r>
            <a:r>
              <a:rPr lang="en-US" sz="2400" dirty="0">
                <a:solidFill>
                  <a:srgbClr val="0000FF"/>
                </a:solidFill>
                <a:ea typeface="Arial" charset="0"/>
                <a:cs typeface="Arial" charset="0"/>
              </a:rPr>
              <a:t> cm</a:t>
            </a:r>
            <a:r>
              <a:rPr lang="en-US" sz="2400" baseline="30000" dirty="0">
                <a:solidFill>
                  <a:srgbClr val="0000FF"/>
                </a:solidFill>
                <a:ea typeface="Arial" charset="0"/>
                <a:cs typeface="Arial" charset="0"/>
              </a:rPr>
              <a:t>-2</a:t>
            </a:r>
            <a:r>
              <a:rPr lang="en-US" sz="2400" dirty="0">
                <a:solidFill>
                  <a:srgbClr val="0000FF"/>
                </a:solidFill>
                <a:ea typeface="Arial" charset="0"/>
                <a:cs typeface="Arial" charset="0"/>
              </a:rPr>
              <a:t>s</a:t>
            </a:r>
            <a:r>
              <a:rPr lang="en-US" sz="2400" baseline="30000" dirty="0">
                <a:solidFill>
                  <a:srgbClr val="0000FF"/>
                </a:solidFill>
                <a:ea typeface="Arial" charset="0"/>
                <a:cs typeface="Arial" charset="0"/>
              </a:rPr>
              <a:t>-1</a:t>
            </a:r>
            <a:r>
              <a:rPr lang="en-US" sz="2400" dirty="0">
                <a:solidFill>
                  <a:srgbClr val="0000FF"/>
                </a:solidFill>
                <a:ea typeface="Arial" charset="0"/>
                <a:cs typeface="Arial" charset="0"/>
              </a:rPr>
              <a:t> </a:t>
            </a:r>
          </a:p>
        </p:txBody>
      </p:sp>
      <p:sp>
        <p:nvSpPr>
          <p:cNvPr id="104454" name="TextBox 8"/>
          <p:cNvSpPr txBox="1">
            <a:spLocks noChangeArrowheads="1"/>
          </p:cNvSpPr>
          <p:nvPr/>
        </p:nvSpPr>
        <p:spPr bwMode="auto">
          <a:xfrm>
            <a:off x="773113" y="1012825"/>
            <a:ext cx="920444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ea typeface="Arial" charset="0"/>
                <a:cs typeface="Arial" charset="0"/>
              </a:rPr>
              <a:t>CLIC</a:t>
            </a:r>
          </a:p>
        </p:txBody>
      </p:sp>
      <p:sp>
        <p:nvSpPr>
          <p:cNvPr id="104455" name="TextBox 9"/>
          <p:cNvSpPr txBox="1">
            <a:spLocks noChangeArrowheads="1"/>
          </p:cNvSpPr>
          <p:nvPr/>
        </p:nvSpPr>
        <p:spPr bwMode="auto">
          <a:xfrm>
            <a:off x="4572000" y="1905000"/>
            <a:ext cx="715009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ea typeface="Arial" charset="0"/>
                <a:cs typeface="Arial" charset="0"/>
              </a:rPr>
              <a:t>ILC</a:t>
            </a:r>
          </a:p>
        </p:txBody>
      </p:sp>
      <p:sp>
        <p:nvSpPr>
          <p:cNvPr id="104456" name="TextBox 14"/>
          <p:cNvSpPr txBox="1">
            <a:spLocks noChangeArrowheads="1"/>
          </p:cNvSpPr>
          <p:nvPr/>
        </p:nvSpPr>
        <p:spPr bwMode="auto">
          <a:xfrm>
            <a:off x="304800" y="4648200"/>
            <a:ext cx="3657600" cy="193899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>
                <a:solidFill>
                  <a:srgbClr val="0000FF"/>
                </a:solidFill>
                <a:ea typeface="Arial" charset="0"/>
                <a:cs typeface="Arial" charset="0"/>
              </a:rPr>
              <a:t>2-beam acceleration scheme</a:t>
            </a:r>
            <a:r>
              <a:rPr lang="en-US" dirty="0" smtClean="0">
                <a:solidFill>
                  <a:srgbClr val="0000FF"/>
                </a:solidFill>
                <a:ea typeface="Arial" charset="0"/>
                <a:cs typeface="Arial" charset="0"/>
              </a:rPr>
              <a:t/>
            </a:r>
            <a:br>
              <a:rPr lang="en-US" dirty="0" smtClean="0">
                <a:solidFill>
                  <a:srgbClr val="0000FF"/>
                </a:solidFill>
                <a:ea typeface="Arial" charset="0"/>
                <a:cs typeface="Arial" charset="0"/>
              </a:rPr>
            </a:br>
            <a:r>
              <a:rPr lang="en-US" dirty="0" smtClean="0">
                <a:solidFill>
                  <a:srgbClr val="0000FF"/>
                </a:solidFill>
                <a:ea typeface="Arial" charset="0"/>
                <a:cs typeface="Arial" charset="0"/>
              </a:rPr>
              <a:t> at </a:t>
            </a:r>
            <a:r>
              <a:rPr lang="en-US" dirty="0">
                <a:solidFill>
                  <a:srgbClr val="0000FF"/>
                </a:solidFill>
                <a:ea typeface="Arial" charset="0"/>
                <a:cs typeface="Arial" charset="0"/>
              </a:rPr>
              <a:t>room temperature</a:t>
            </a: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rgbClr val="0000FF"/>
                </a:solidFill>
                <a:ea typeface="Arial" charset="0"/>
                <a:cs typeface="Arial" charset="0"/>
              </a:rPr>
              <a:t>Gradient 100 MV/</a:t>
            </a:r>
            <a:r>
              <a:rPr lang="en-US" dirty="0" err="1">
                <a:solidFill>
                  <a:srgbClr val="0000FF"/>
                </a:solidFill>
                <a:ea typeface="Arial" charset="0"/>
                <a:cs typeface="Arial" charset="0"/>
              </a:rPr>
              <a:t>m</a:t>
            </a:r>
            <a:endParaRPr lang="en-US" dirty="0">
              <a:solidFill>
                <a:srgbClr val="0000FF"/>
              </a:solidFill>
              <a:ea typeface="Arial" charset="0"/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√</a:t>
            </a:r>
            <a:r>
              <a:rPr lang="en-US" dirty="0" err="1">
                <a:solidFill>
                  <a:srgbClr val="FF0000"/>
                </a:solidFill>
                <a:ea typeface="Arial" charset="0"/>
                <a:cs typeface="Arial" charset="0"/>
              </a:rPr>
              <a:t>s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 up to 3 </a:t>
            </a:r>
            <a:r>
              <a:rPr lang="en-US" dirty="0" err="1">
                <a:solidFill>
                  <a:srgbClr val="FF0000"/>
                </a:solidFill>
                <a:ea typeface="Arial" charset="0"/>
                <a:cs typeface="Arial" charset="0"/>
              </a:rPr>
              <a:t>TeV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rgbClr val="0000FF"/>
                </a:solidFill>
                <a:ea typeface="Arial" charset="0"/>
                <a:cs typeface="Arial" charset="0"/>
              </a:rPr>
              <a:t>Physics + Detector studies </a:t>
            </a:r>
            <a:r>
              <a:rPr lang="en-US" dirty="0" smtClean="0">
                <a:solidFill>
                  <a:srgbClr val="0000FF"/>
                </a:solidFill>
                <a:ea typeface="Arial" charset="0"/>
                <a:cs typeface="Arial" charset="0"/>
              </a:rPr>
              <a:t/>
            </a:r>
            <a:br>
              <a:rPr lang="en-US" dirty="0" smtClean="0">
                <a:solidFill>
                  <a:srgbClr val="0000FF"/>
                </a:solidFill>
                <a:ea typeface="Arial" charset="0"/>
                <a:cs typeface="Arial" charset="0"/>
              </a:rPr>
            </a:br>
            <a:r>
              <a:rPr lang="en-US" dirty="0" smtClean="0">
                <a:solidFill>
                  <a:srgbClr val="0000FF"/>
                </a:solidFill>
                <a:ea typeface="Arial" charset="0"/>
                <a:cs typeface="Arial" charset="0"/>
              </a:rPr>
              <a:t> for </a:t>
            </a:r>
            <a:r>
              <a:rPr lang="en-US" dirty="0">
                <a:solidFill>
                  <a:srgbClr val="0000FF"/>
                </a:solidFill>
                <a:ea typeface="Arial" charset="0"/>
                <a:cs typeface="Arial" charset="0"/>
              </a:rPr>
              <a:t>350 </a:t>
            </a:r>
            <a:r>
              <a:rPr lang="en-US" dirty="0" err="1">
                <a:solidFill>
                  <a:srgbClr val="0000FF"/>
                </a:solidFill>
                <a:ea typeface="Arial" charset="0"/>
                <a:cs typeface="Arial" charset="0"/>
              </a:rPr>
              <a:t>GeV</a:t>
            </a:r>
            <a:r>
              <a:rPr lang="en-US" dirty="0">
                <a:solidFill>
                  <a:srgbClr val="0000FF"/>
                </a:solidFill>
                <a:ea typeface="Arial" charset="0"/>
                <a:cs typeface="Arial" charset="0"/>
              </a:rPr>
              <a:t> - 3 </a:t>
            </a:r>
            <a:r>
              <a:rPr lang="en-US" dirty="0" err="1">
                <a:solidFill>
                  <a:srgbClr val="0000FF"/>
                </a:solidFill>
                <a:ea typeface="Arial" charset="0"/>
                <a:cs typeface="Arial" charset="0"/>
              </a:rPr>
              <a:t>TeV</a:t>
            </a:r>
            <a:endParaRPr lang="en-US" dirty="0">
              <a:solidFill>
                <a:srgbClr val="0000FF"/>
              </a:solidFill>
              <a:ea typeface="Arial" charset="0"/>
              <a:cs typeface="Arial" charset="0"/>
            </a:endParaRPr>
          </a:p>
        </p:txBody>
      </p:sp>
      <p:sp>
        <p:nvSpPr>
          <p:cNvPr id="104457" name="TextBox 15"/>
          <p:cNvSpPr txBox="1">
            <a:spLocks noChangeArrowheads="1"/>
          </p:cNvSpPr>
          <p:nvPr/>
        </p:nvSpPr>
        <p:spPr bwMode="auto">
          <a:xfrm>
            <a:off x="4114800" y="4495800"/>
            <a:ext cx="4765675" cy="163121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>
                <a:solidFill>
                  <a:srgbClr val="0000FF"/>
                </a:solidFill>
                <a:ea typeface="Arial" charset="0"/>
                <a:cs typeface="Arial" charset="0"/>
              </a:rPr>
              <a:t>Superconducting RF cavities (like XFEL)</a:t>
            </a: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rgbClr val="0000FF"/>
                </a:solidFill>
                <a:ea typeface="Arial" charset="0"/>
                <a:cs typeface="Arial" charset="0"/>
              </a:rPr>
              <a:t>Gradient 32 MV/</a:t>
            </a:r>
            <a:r>
              <a:rPr lang="en-US" dirty="0" err="1">
                <a:solidFill>
                  <a:srgbClr val="0000FF"/>
                </a:solidFill>
                <a:ea typeface="Arial" charset="0"/>
                <a:cs typeface="Arial" charset="0"/>
              </a:rPr>
              <a:t>m</a:t>
            </a:r>
            <a:endParaRPr lang="en-US" dirty="0">
              <a:solidFill>
                <a:srgbClr val="0000FF"/>
              </a:solidFill>
              <a:ea typeface="Arial" charset="0"/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√</a:t>
            </a:r>
            <a:r>
              <a:rPr lang="en-US" dirty="0" err="1">
                <a:solidFill>
                  <a:srgbClr val="FF0000"/>
                </a:solidFill>
                <a:ea typeface="Arial" charset="0"/>
                <a:cs typeface="Arial" charset="0"/>
              </a:rPr>
              <a:t>s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 ≤ 500 </a:t>
            </a:r>
            <a:r>
              <a:rPr lang="en-US" dirty="0" err="1">
                <a:solidFill>
                  <a:srgbClr val="FF0000"/>
                </a:solidFill>
                <a:ea typeface="Arial" charset="0"/>
                <a:cs typeface="Arial" charset="0"/>
              </a:rPr>
              <a:t>GeV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 (1 </a:t>
            </a:r>
            <a:r>
              <a:rPr lang="en-US" dirty="0" err="1">
                <a:solidFill>
                  <a:srgbClr val="FF0000"/>
                </a:solidFill>
                <a:ea typeface="Arial" charset="0"/>
                <a:cs typeface="Arial" charset="0"/>
              </a:rPr>
              <a:t>TeV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 upgrade option)</a:t>
            </a: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rgbClr val="0000FF"/>
                </a:solidFill>
                <a:ea typeface="Arial" charset="0"/>
                <a:cs typeface="Arial" charset="0"/>
              </a:rPr>
              <a:t>Focus on ≤ 500 </a:t>
            </a:r>
            <a:r>
              <a:rPr lang="en-US" dirty="0" err="1">
                <a:solidFill>
                  <a:srgbClr val="0000FF"/>
                </a:solidFill>
                <a:ea typeface="Arial" charset="0"/>
                <a:cs typeface="Arial" charset="0"/>
              </a:rPr>
              <a:t>GeV</a:t>
            </a:r>
            <a:r>
              <a:rPr lang="en-US" dirty="0">
                <a:solidFill>
                  <a:srgbClr val="0000FF"/>
                </a:solidFill>
                <a:ea typeface="Arial" charset="0"/>
                <a:cs typeface="Arial" charset="0"/>
              </a:rPr>
              <a:t>, physics studies</a:t>
            </a:r>
            <a:r>
              <a:rPr lang="en-US" dirty="0" smtClean="0">
                <a:solidFill>
                  <a:srgbClr val="0000FF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 smtClean="0">
                <a:solidFill>
                  <a:srgbClr val="0000FF"/>
                </a:solidFill>
                <a:ea typeface="Arial" charset="0"/>
                <a:cs typeface="Arial" charset="0"/>
              </a:rPr>
              <a:t>  also  </a:t>
            </a:r>
            <a:r>
              <a:rPr lang="en-US" dirty="0">
                <a:solidFill>
                  <a:srgbClr val="0000FF"/>
                </a:solidFill>
                <a:ea typeface="Arial" charset="0"/>
                <a:cs typeface="Arial" charset="0"/>
              </a:rPr>
              <a:t>for</a:t>
            </a:r>
            <a:r>
              <a:rPr lang="en-US" dirty="0" smtClean="0">
                <a:solidFill>
                  <a:srgbClr val="0000FF"/>
                </a:solidFill>
                <a:ea typeface="Arial" charset="0"/>
                <a:cs typeface="Arial" charset="0"/>
              </a:rPr>
              <a:t> 1 </a:t>
            </a:r>
            <a:r>
              <a:rPr lang="en-US" dirty="0" err="1" smtClean="0">
                <a:solidFill>
                  <a:srgbClr val="0000FF"/>
                </a:solidFill>
                <a:ea typeface="Arial" charset="0"/>
                <a:cs typeface="Arial" charset="0"/>
              </a:rPr>
              <a:t>TeV</a:t>
            </a:r>
            <a:endParaRPr lang="en-US" dirty="0">
              <a:solidFill>
                <a:srgbClr val="0000FF"/>
              </a:solidFill>
              <a:ea typeface="Arial" charset="0"/>
              <a:cs typeface="Arial" charset="0"/>
            </a:endParaRPr>
          </a:p>
        </p:txBody>
      </p:sp>
      <p:sp>
        <p:nvSpPr>
          <p:cNvPr id="11" name="Titre 2"/>
          <p:cNvSpPr txBox="1">
            <a:spLocks/>
          </p:cNvSpPr>
          <p:nvPr/>
        </p:nvSpPr>
        <p:spPr bwMode="auto">
          <a:xfrm>
            <a:off x="228600" y="-76200"/>
            <a:ext cx="891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</a:rPr>
              <a:t>Linear </a:t>
            </a:r>
            <a:r>
              <a:rPr lang="en-GB" sz="4000" b="1" kern="0" dirty="0" err="1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</a:rPr>
              <a:t>e+e</a:t>
            </a:r>
            <a:r>
              <a:rPr lang="en-GB" sz="4000" b="1" kern="0" dirty="0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</a:rPr>
              <a:t>- Colliders: ILC and CLIC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114800" y="6172200"/>
            <a:ext cx="4983906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The ILC is basically ready to be build now!</a:t>
            </a:r>
            <a:endParaRPr lang="en-GB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7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93725"/>
            <a:ext cx="9144000" cy="649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498" name="Picture 2" descr="clic-profile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69088" y="2400300"/>
            <a:ext cx="25019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49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108700" y="635635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5895A01F-887B-5145-A6FD-16A3393C7906}" type="slidenum">
              <a:rPr lang="en-GB">
                <a:solidFill>
                  <a:srgbClr val="000000"/>
                </a:solidFill>
                <a:latin typeface="Times New Roman" charset="0"/>
              </a:rPr>
              <a:pPr/>
              <a:t>16</a:t>
            </a:fld>
            <a:endParaRPr lang="en-GB">
              <a:solidFill>
                <a:srgbClr val="000000"/>
              </a:solidFill>
              <a:latin typeface="Times New Roman" charset="0"/>
            </a:endParaRPr>
          </a:p>
        </p:txBody>
      </p:sp>
      <p:pic>
        <p:nvPicPr>
          <p:cNvPr id="106500" name="Image 3" descr="Figure9-3.tif"/>
          <p:cNvPicPr>
            <a:picLocks noGrp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6667500" y="4784725"/>
            <a:ext cx="2478088" cy="1571625"/>
          </a:xfrm>
        </p:spPr>
      </p:pic>
      <p:sp>
        <p:nvSpPr>
          <p:cNvPr id="10" name="TextBox 9"/>
          <p:cNvSpPr txBox="1"/>
          <p:nvPr/>
        </p:nvSpPr>
        <p:spPr>
          <a:xfrm>
            <a:off x="6042025" y="4076700"/>
            <a:ext cx="3103563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91380" tIns="45692" rIns="91380" bIns="45692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Tunnel implementations  (laser straight)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35688" y="6356350"/>
            <a:ext cx="3014662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91380" tIns="45692" rIns="91380" bIns="45692">
            <a:prstTxWarp prst="textNoShape">
              <a:avLst/>
            </a:prstTxWarp>
            <a:spAutoFit/>
          </a:bodyPr>
          <a:lstStyle/>
          <a:p>
            <a:pPr defTabSz="455613"/>
            <a:r>
              <a:rPr lang="en-US" sz="1400">
                <a:solidFill>
                  <a:srgbClr val="000000"/>
                </a:solidFill>
              </a:rPr>
              <a:t>Central MDI &amp; Interaction Region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914400" y="-1524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CLIC Layout @ CERN</a:t>
            </a:r>
            <a:endParaRPr lang="en-GB" dirty="0">
              <a:effectLst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8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ILC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Layout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Image 2" descr="Screen Shot 2013-06-05 at 10.25.3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371600"/>
            <a:ext cx="2779595" cy="3962400"/>
          </a:xfrm>
          <a:prstGeom prst="rect">
            <a:avLst/>
          </a:prstGeom>
        </p:spPr>
      </p:pic>
      <p:pic>
        <p:nvPicPr>
          <p:cNvPr id="4" name="Image 3" descr="Screen Shot 2013-06-08 at 8.50.33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371600"/>
            <a:ext cx="5334000" cy="242540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55842" y="838200"/>
            <a:ext cx="8988158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Japan has expressed a strong interest to host this collider! Under discussion…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" name="Image 6" descr="Screen Shot 2014-04-14 at 5.00.4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810000"/>
            <a:ext cx="4953000" cy="300810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667000" y="5562600"/>
            <a:ext cx="2328682" cy="58477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Comparison of different</a:t>
            </a:r>
          </a:p>
          <a:p>
            <a:r>
              <a:rPr lang="en-GB" sz="1600" dirty="0" smtClean="0">
                <a:solidFill>
                  <a:srgbClr val="0000FF"/>
                </a:solidFill>
              </a:rPr>
              <a:t> </a:t>
            </a:r>
            <a:r>
              <a:rPr lang="en-GB" sz="1600" dirty="0" err="1" smtClean="0">
                <a:solidFill>
                  <a:srgbClr val="0000FF"/>
                </a:solidFill>
              </a:rPr>
              <a:t>e+e</a:t>
            </a:r>
            <a:r>
              <a:rPr lang="en-GB" sz="1600" dirty="0" smtClean="0">
                <a:solidFill>
                  <a:srgbClr val="0000FF"/>
                </a:solidFill>
              </a:rPr>
              <a:t>- colliders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486400" y="5715000"/>
            <a:ext cx="3543082" cy="95410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Note: in 2013 ILC produced a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plan to double the luminosity</a:t>
            </a:r>
          </a:p>
          <a:p>
            <a:r>
              <a:rPr lang="en-GB" sz="1600" dirty="0" smtClean="0"/>
              <a:t>(not included in the figure) 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3"/>
          <p:cNvSpPr txBox="1">
            <a:spLocks/>
          </p:cNvSpPr>
          <p:nvPr/>
        </p:nvSpPr>
        <p:spPr bwMode="auto">
          <a:xfrm>
            <a:off x="381000" y="23622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The Physics at the Future Colliders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85800" y="3482876"/>
            <a:ext cx="7891904" cy="3046988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FF0000"/>
                </a:solidFill>
              </a:rPr>
              <a:t>Studies</a:t>
            </a:r>
            <a:r>
              <a:rPr lang="en-GB" sz="2400" dirty="0" smtClean="0">
                <a:solidFill>
                  <a:srgbClr val="FF0000"/>
                </a:solidFill>
              </a:rPr>
              <a:t> for linear colliders documented in </a:t>
            </a:r>
            <a:r>
              <a:rPr lang="en-GB" sz="2400" dirty="0" err="1" smtClean="0">
                <a:solidFill>
                  <a:srgbClr val="FF0000"/>
                </a:solidFill>
              </a:rPr>
              <a:t>TDRs</a:t>
            </a:r>
            <a:r>
              <a:rPr lang="en-GB" sz="2400" dirty="0" smtClean="0">
                <a:solidFill>
                  <a:srgbClr val="FF0000"/>
                </a:solidFill>
              </a:rPr>
              <a:t> since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  ~ 15 years, regularly updated</a:t>
            </a:r>
          </a:p>
          <a:p>
            <a:r>
              <a:rPr lang="en-GB" sz="24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smtClean="0">
                <a:solidFill>
                  <a:srgbClr val="FF0000"/>
                </a:solidFill>
              </a:rPr>
              <a:t>HL-LHC studies started in 2012, ongoing</a:t>
            </a:r>
          </a:p>
          <a:p>
            <a:r>
              <a:rPr lang="en-GB" sz="24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smtClean="0">
                <a:solidFill>
                  <a:srgbClr val="FF0000"/>
                </a:solidFill>
              </a:rPr>
              <a:t>FCC-</a:t>
            </a:r>
            <a:r>
              <a:rPr lang="en-GB" sz="2400" dirty="0" err="1" smtClean="0">
                <a:solidFill>
                  <a:srgbClr val="FF0000"/>
                </a:solidFill>
              </a:rPr>
              <a:t>ee</a:t>
            </a:r>
            <a:r>
              <a:rPr lang="en-GB" sz="2400" dirty="0" smtClean="0">
                <a:solidFill>
                  <a:srgbClr val="FF0000"/>
                </a:solidFill>
              </a:rPr>
              <a:t> studies started in 2012, ongoing</a:t>
            </a:r>
          </a:p>
          <a:p>
            <a:r>
              <a:rPr lang="en-GB" sz="24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smtClean="0">
                <a:solidFill>
                  <a:srgbClr val="FF0000"/>
                </a:solidFill>
              </a:rPr>
              <a:t>FCC-</a:t>
            </a:r>
            <a:r>
              <a:rPr lang="en-GB" sz="2400" dirty="0" err="1" smtClean="0">
                <a:solidFill>
                  <a:srgbClr val="FF0000"/>
                </a:solidFill>
              </a:rPr>
              <a:t>hh</a:t>
            </a:r>
            <a:r>
              <a:rPr lang="en-GB" sz="2400" dirty="0" smtClean="0">
                <a:solidFill>
                  <a:srgbClr val="FF0000"/>
                </a:solidFill>
              </a:rPr>
              <a:t> and FCC-he studies started end of last year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Apart from LC studies, most of the future collider studies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are just at the beginning.        </a:t>
            </a:r>
            <a:r>
              <a:rPr lang="en-GB" sz="2400" dirty="0" smtClean="0">
                <a:solidFill>
                  <a:schemeClr val="accent4"/>
                </a:solidFill>
              </a:rPr>
              <a:t>(-&gt; volunteers welcome!!)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-12700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/>
          <a:srcRect l="18205" t="23021" r="17239" b="29629"/>
          <a:stretch>
            <a:fillRect/>
          </a:stretch>
        </p:blipFill>
        <p:spPr bwMode="auto">
          <a:xfrm>
            <a:off x="8140700" y="368300"/>
            <a:ext cx="708527" cy="673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18200" y="1219200"/>
            <a:ext cx="2984500" cy="75485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Outline</a:t>
            </a:r>
            <a:endParaRPr lang="en-US" dirty="0">
              <a:solidFill>
                <a:schemeClr val="bg1"/>
              </a:solidFill>
              <a:effectLst>
                <a:reflection stA="50000" endPos="70000" dir="5400000" sy="-100000" algn="bl" rotWithShape="0"/>
              </a:effectLst>
              <a:latin typeface="Tahoma"/>
              <a:cs typeface="Tahoma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114800" y="2057400"/>
            <a:ext cx="5029200" cy="4149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  </a:t>
            </a:r>
            <a:r>
              <a:rPr lang="en-GB" sz="2800" dirty="0" smtClean="0">
                <a:solidFill>
                  <a:schemeClr val="bg1"/>
                </a:solidFill>
              </a:rPr>
              <a:t>Introduction: Discussion on 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the Future.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LHC schedule for the next    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years of operation 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LHC upgrade plans/projects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</a:t>
            </a:r>
            <a:r>
              <a:rPr lang="en-GB" sz="2800" dirty="0" smtClean="0">
                <a:solidFill>
                  <a:srgbClr val="FFFF00"/>
                </a:solidFill>
              </a:rPr>
              <a:t>Beyond the LHC: where do 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rgbClr val="FFFF00"/>
                </a:solidFill>
              </a:rPr>
              <a:t>  we go from here? 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Conclusion</a:t>
            </a: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0" name="Image 9" descr="Screen shot 2010-05-02 at 7.54.0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38200"/>
            <a:ext cx="4060425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1-10-03 at 1.43.5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3429000"/>
            <a:ext cx="5151914" cy="345598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-762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Next</a:t>
            </a:r>
            <a:r>
              <a:rPr lang="en-US" sz="4000" b="1" kern="0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en-US" sz="4000" b="1" kern="0" dirty="0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</a:rPr>
              <a:t>Questions </a:t>
            </a:r>
            <a:r>
              <a:rPr lang="en-US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to be Addressed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762000"/>
            <a:ext cx="9234469" cy="267765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0000FF"/>
                </a:solidFill>
              </a:rPr>
              <a:t>Is</a:t>
            </a:r>
            <a:r>
              <a:rPr lang="en-GB" sz="2400" dirty="0" smtClean="0">
                <a:solidFill>
                  <a:srgbClr val="0000FF"/>
                </a:solidFill>
              </a:rPr>
              <a:t> it </a:t>
            </a:r>
            <a:r>
              <a:rPr lang="en-GB" sz="2400" dirty="0" smtClean="0">
                <a:solidFill>
                  <a:srgbClr val="FF0000"/>
                </a:solidFill>
              </a:rPr>
              <a:t>THE </a:t>
            </a:r>
            <a:r>
              <a:rPr lang="en-GB" sz="2400" dirty="0" smtClean="0">
                <a:solidFill>
                  <a:srgbClr val="0000FF"/>
                </a:solidFill>
              </a:rPr>
              <a:t>Standard Model Higgs or a messenger of New Physics ?  </a:t>
            </a:r>
          </a:p>
          <a:p>
            <a:r>
              <a:rPr lang="en-GB" sz="24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0000FF"/>
                </a:solidFill>
              </a:rPr>
              <a:t>How</a:t>
            </a:r>
            <a:r>
              <a:rPr lang="en-GB" sz="2400" dirty="0" smtClean="0">
                <a:solidFill>
                  <a:srgbClr val="0000FF"/>
                </a:solidFill>
              </a:rPr>
              <a:t> can we explain a </a:t>
            </a:r>
            <a:r>
              <a:rPr lang="en-GB" sz="2400" dirty="0" smtClean="0">
                <a:solidFill>
                  <a:srgbClr val="FF0000"/>
                </a:solidFill>
              </a:rPr>
              <a:t>Higgs mass ~ 126 </a:t>
            </a:r>
            <a:r>
              <a:rPr lang="en-GB" sz="2400" dirty="0" err="1" smtClean="0">
                <a:solidFill>
                  <a:srgbClr val="FF0000"/>
                </a:solidFill>
              </a:rPr>
              <a:t>GeV</a:t>
            </a:r>
            <a:r>
              <a:rPr lang="en-GB" sz="2400" dirty="0" smtClean="0">
                <a:solidFill>
                  <a:srgbClr val="FF0000"/>
                </a:solidFill>
              </a:rPr>
              <a:t>? </a:t>
            </a:r>
            <a:r>
              <a:rPr lang="en-GB" sz="2400" dirty="0" smtClean="0">
                <a:solidFill>
                  <a:srgbClr val="0000FF"/>
                </a:solidFill>
              </a:rPr>
              <a:t>What </a:t>
            </a:r>
            <a:r>
              <a:rPr lang="en-GB" sz="2400" dirty="0" err="1" smtClean="0">
                <a:solidFill>
                  <a:srgbClr val="0000FF"/>
                </a:solidFill>
              </a:rPr>
              <a:t>stabelizes</a:t>
            </a:r>
            <a:r>
              <a:rPr lang="en-GB" sz="24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 its mass? New Physics e.g. </a:t>
            </a:r>
            <a:r>
              <a:rPr lang="en-GB" sz="2400" dirty="0" err="1" smtClean="0">
                <a:solidFill>
                  <a:srgbClr val="FF0000"/>
                </a:solidFill>
              </a:rPr>
              <a:t>Supersymmetry</a:t>
            </a:r>
            <a:r>
              <a:rPr lang="en-GB" sz="2400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GB" sz="24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0000FF"/>
                </a:solidFill>
              </a:rPr>
              <a:t>What</a:t>
            </a:r>
            <a:r>
              <a:rPr lang="en-GB" sz="2400" dirty="0" smtClean="0">
                <a:solidFill>
                  <a:srgbClr val="0000FF"/>
                </a:solidFill>
              </a:rPr>
              <a:t> explains the </a:t>
            </a:r>
            <a:r>
              <a:rPr lang="en-GB" sz="2400" dirty="0" smtClean="0">
                <a:solidFill>
                  <a:srgbClr val="FF0000"/>
                </a:solidFill>
              </a:rPr>
              <a:t>mass pattern of the particles</a:t>
            </a:r>
            <a:r>
              <a:rPr lang="en-GB" sz="2400" dirty="0" smtClean="0">
                <a:solidFill>
                  <a:srgbClr val="0000FF"/>
                </a:solidFill>
              </a:rPr>
              <a:t> we observe?  </a:t>
            </a:r>
          </a:p>
          <a:p>
            <a:r>
              <a:rPr lang="en-GB" sz="24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0000FF"/>
                </a:solidFill>
              </a:rPr>
              <a:t>What</a:t>
            </a:r>
            <a:r>
              <a:rPr lang="en-GB" sz="2400" dirty="0" smtClean="0">
                <a:solidFill>
                  <a:srgbClr val="0000FF"/>
                </a:solidFill>
              </a:rPr>
              <a:t> is </a:t>
            </a:r>
            <a:r>
              <a:rPr lang="en-GB" sz="2400" dirty="0" smtClean="0">
                <a:solidFill>
                  <a:srgbClr val="FF0000"/>
                </a:solidFill>
              </a:rPr>
              <a:t>Dark Matter </a:t>
            </a:r>
            <a:r>
              <a:rPr lang="en-GB" sz="2400" dirty="0" smtClean="0">
                <a:solidFill>
                  <a:srgbClr val="0000FF"/>
                </a:solidFill>
              </a:rPr>
              <a:t>and </a:t>
            </a:r>
            <a:r>
              <a:rPr lang="en-GB" sz="2400" dirty="0" smtClean="0">
                <a:solidFill>
                  <a:srgbClr val="FF0000"/>
                </a:solidFill>
              </a:rPr>
              <a:t>Dark energy</a:t>
            </a:r>
            <a:r>
              <a:rPr lang="en-GB" sz="2400" dirty="0" smtClean="0">
                <a:solidFill>
                  <a:srgbClr val="0000FF"/>
                </a:solidFill>
              </a:rPr>
              <a:t>? </a:t>
            </a:r>
          </a:p>
          <a:p>
            <a:r>
              <a:rPr lang="en-GB" sz="24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FF0000"/>
                </a:solidFill>
              </a:rPr>
              <a:t>Neutrino</a:t>
            </a:r>
            <a:r>
              <a:rPr lang="en-GB" sz="2400" dirty="0" smtClean="0">
                <a:solidFill>
                  <a:srgbClr val="FF0000"/>
                </a:solidFill>
              </a:rPr>
              <a:t> masses </a:t>
            </a:r>
            <a:r>
              <a:rPr lang="en-GB" sz="2400" dirty="0" smtClean="0">
                <a:solidFill>
                  <a:srgbClr val="0000FF"/>
                </a:solidFill>
              </a:rPr>
              <a:t>and properties? </a:t>
            </a:r>
            <a:endParaRPr lang="en-GB" sz="2400" dirty="0" smtClean="0">
              <a:solidFill>
                <a:schemeClr val="accent4"/>
              </a:solidFill>
            </a:endParaRPr>
          </a:p>
          <a:p>
            <a:r>
              <a:rPr lang="en-GB" sz="24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0000FF"/>
                </a:solidFill>
              </a:rPr>
              <a:t>Where</a:t>
            </a:r>
            <a:r>
              <a:rPr lang="en-GB" sz="2400" dirty="0" smtClean="0">
                <a:solidFill>
                  <a:srgbClr val="0000FF"/>
                </a:solidFill>
              </a:rPr>
              <a:t> is the </a:t>
            </a:r>
            <a:r>
              <a:rPr lang="en-GB" sz="2400" dirty="0" smtClean="0">
                <a:solidFill>
                  <a:srgbClr val="FF0000"/>
                </a:solidFill>
              </a:rPr>
              <a:t>antimatter </a:t>
            </a:r>
            <a:r>
              <a:rPr lang="en-GB" sz="2400" dirty="0" smtClean="0">
                <a:solidFill>
                  <a:srgbClr val="0000FF"/>
                </a:solidFill>
              </a:rPr>
              <a:t>in the Universe? How did it disappear??</a:t>
            </a:r>
            <a:r>
              <a:rPr lang="en-GB" sz="2400" dirty="0" smtClean="0"/>
              <a:t>  </a:t>
            </a:r>
            <a:endParaRPr lang="en-GB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81000" y="914400"/>
            <a:ext cx="8382000" cy="2819400"/>
          </a:xfrm>
          <a:solidFill>
            <a:schemeClr val="accent3"/>
          </a:solidFill>
        </p:spPr>
        <p:txBody>
          <a:bodyPr/>
          <a:lstStyle/>
          <a:p>
            <a:r>
              <a:rPr lang="en-GB" sz="2600" dirty="0" smtClean="0">
                <a:solidFill>
                  <a:srgbClr val="0000FF"/>
                </a:solidFill>
              </a:rPr>
              <a:t>Properties of the new Higgs boson, precise determination of its characteristics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High mass reach for new particles and interactions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Precision measurements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Rare process</a:t>
            </a:r>
          </a:p>
          <a:p>
            <a:pPr>
              <a:buNone/>
            </a:pPr>
            <a:r>
              <a:rPr lang="en-GB" sz="2600" dirty="0" smtClean="0">
                <a:solidFill>
                  <a:srgbClr val="FF0000"/>
                </a:solidFill>
              </a:rPr>
              <a:t>    -&gt; However, no “no-loose theorem” know, as yet.</a:t>
            </a:r>
            <a:endParaRPr lang="en-GB" sz="2600" dirty="0">
              <a:solidFill>
                <a:srgbClr val="FF0000"/>
              </a:solidFill>
            </a:endParaRPr>
          </a:p>
        </p:txBody>
      </p:sp>
      <p:pic>
        <p:nvPicPr>
          <p:cNvPr id="4" name="Image 3" descr="Screen Shot 2013-06-09 at 6.46.3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81200"/>
            <a:ext cx="4792011" cy="28006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828914" y="3810000"/>
            <a:ext cx="4064058" cy="193899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Higgs</a:t>
            </a:r>
            <a:r>
              <a:rPr lang="en-GB" dirty="0" smtClean="0">
                <a:solidFill>
                  <a:srgbClr val="0000FF"/>
                </a:solidFill>
              </a:rPr>
              <a:t> mass precisions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~ 100-200 </a:t>
            </a:r>
            <a:r>
              <a:rPr lang="en-GB" dirty="0" err="1" smtClean="0">
                <a:solidFill>
                  <a:srgbClr val="0000FF"/>
                </a:solidFill>
              </a:rPr>
              <a:t>MeV</a:t>
            </a:r>
            <a:r>
              <a:rPr lang="en-GB" dirty="0" smtClean="0">
                <a:solidFill>
                  <a:srgbClr val="0000FF"/>
                </a:solidFill>
              </a:rPr>
              <a:t> enough? 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Higgs</a:t>
            </a:r>
            <a:r>
              <a:rPr lang="en-GB" dirty="0" smtClean="0">
                <a:solidFill>
                  <a:srgbClr val="0000FF"/>
                </a:solidFill>
              </a:rPr>
              <a:t> self-coupling precision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Better than 20% needed?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Higgs</a:t>
            </a:r>
            <a:r>
              <a:rPr lang="en-GB" dirty="0" smtClean="0">
                <a:solidFill>
                  <a:srgbClr val="0000FF"/>
                </a:solidFill>
              </a:rPr>
              <a:t> couplings? Few %? Better?                  </a:t>
            </a:r>
          </a:p>
          <a:p>
            <a:r>
              <a:rPr lang="en-GB" dirty="0" smtClean="0"/>
              <a:t> (J. Wells et al., arXiv:1305.6397) 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533400" y="76200"/>
            <a:ext cx="815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Physics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Program: Key Topics</a:t>
            </a: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648200" y="5997714"/>
            <a:ext cx="4565623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Studies for future FCC options ongoing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Working group meetings every month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0" y="-152400"/>
            <a:ext cx="7239000" cy="904875"/>
          </a:xfrm>
        </p:spPr>
        <p:txBody>
          <a:bodyPr/>
          <a:lstStyle/>
          <a:p>
            <a:r>
              <a:rPr lang="en-GB" dirty="0" smtClean="0"/>
              <a:t>High Luminosity LHC</a:t>
            </a:r>
            <a:endParaRPr lang="en-GB" dirty="0"/>
          </a:p>
        </p:txBody>
      </p:sp>
      <p:pic>
        <p:nvPicPr>
          <p:cNvPr id="4" name="Espace réservé du contenu 3" descr="Screen Shot 2014-01-30 at 2.16.25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764" y="1371600"/>
            <a:ext cx="8558402" cy="5257800"/>
          </a:xfrm>
        </p:spPr>
      </p:pic>
      <p:sp>
        <p:nvSpPr>
          <p:cNvPr id="5" name="ZoneTexte 4"/>
          <p:cNvSpPr txBox="1"/>
          <p:nvPr/>
        </p:nvSpPr>
        <p:spPr>
          <a:xfrm>
            <a:off x="990600" y="914400"/>
            <a:ext cx="6883966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Number of Higgs Bosons produced with </a:t>
            </a:r>
            <a:r>
              <a:rPr lang="en-GB" sz="2400" dirty="0" smtClean="0">
                <a:solidFill>
                  <a:srgbClr val="FF0000"/>
                </a:solidFill>
              </a:rPr>
              <a:t>3000 fb</a:t>
            </a:r>
            <a:r>
              <a:rPr lang="en-GB" sz="2400" baseline="30000" dirty="0" smtClean="0">
                <a:solidFill>
                  <a:srgbClr val="FF0000"/>
                </a:solidFill>
              </a:rPr>
              <a:t>-1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610600" cy="904875"/>
          </a:xfrm>
        </p:spPr>
        <p:txBody>
          <a:bodyPr/>
          <a:lstStyle/>
          <a:p>
            <a:r>
              <a:rPr lang="en-GB" dirty="0" smtClean="0"/>
              <a:t>High Luminosity LHC Precision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838200" y="6320135"/>
            <a:ext cx="7495862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Determine the Higgs couplings to a few % precision…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7" name="Image 6" descr="Screen Shot 2014-02-09 at 1.09.2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14400"/>
            <a:ext cx="8610600" cy="5246628"/>
          </a:xfrm>
          <a:prstGeom prst="rect">
            <a:avLst/>
          </a:prstGeom>
        </p:spPr>
      </p:pic>
      <p:pic>
        <p:nvPicPr>
          <p:cNvPr id="8" name="Image 7" descr="Screen Shot 2014-02-09 at 1.10.0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914400"/>
            <a:ext cx="4800600" cy="3606755"/>
          </a:xfrm>
          <a:prstGeom prst="rect">
            <a:avLst/>
          </a:prstGeom>
        </p:spPr>
      </p:pic>
      <p:pic>
        <p:nvPicPr>
          <p:cNvPr id="6" name="Espace réservé du contenu 4" descr="Screen Shot 2014-03-15 at 7.42.05 PM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581400" y="914401"/>
            <a:ext cx="5334000" cy="35401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382000" cy="904875"/>
          </a:xfrm>
        </p:spPr>
        <p:txBody>
          <a:bodyPr/>
          <a:lstStyle/>
          <a:p>
            <a:r>
              <a:rPr lang="en-GB" dirty="0" smtClean="0"/>
              <a:t>High Luminosity LHC Precision</a:t>
            </a:r>
            <a:endParaRPr lang="en-GB" dirty="0"/>
          </a:p>
        </p:txBody>
      </p:sp>
      <p:pic>
        <p:nvPicPr>
          <p:cNvPr id="4" name="Espace réservé du contenu 3" descr="Screen Shot 2014-01-30 at 6.20.51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5660" y="1143000"/>
            <a:ext cx="7612679" cy="5105400"/>
          </a:xfrm>
        </p:spPr>
      </p:pic>
      <p:sp>
        <p:nvSpPr>
          <p:cNvPr id="5" name="ZoneTexte 4"/>
          <p:cNvSpPr txBox="1"/>
          <p:nvPr/>
        </p:nvSpPr>
        <p:spPr>
          <a:xfrm>
            <a:off x="1486127" y="833735"/>
            <a:ext cx="2857273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Higgs couplings: ….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838200" y="6320135"/>
            <a:ext cx="7495862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Determine the Higgs couplings to a few % precision…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3-06-04 at 6.20.3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0"/>
            <a:ext cx="4800600" cy="2506497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 bwMode="auto">
          <a:xfrm>
            <a:off x="0" y="762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Searches for New Particles in pp</a:t>
            </a: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838200"/>
            <a:ext cx="512254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Searches for pair produced SUSY particles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953000" y="838200"/>
            <a:ext cx="4191000" cy="378565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       </a:t>
            </a:r>
            <a:r>
              <a:rPr lang="en-GB" sz="2400" dirty="0" smtClean="0">
                <a:solidFill>
                  <a:srgbClr val="FF0000"/>
                </a:solidFill>
              </a:rPr>
              <a:t> FCC</a:t>
            </a:r>
            <a:r>
              <a:rPr lang="en-GB" sz="2400" dirty="0" smtClean="0">
                <a:solidFill>
                  <a:srgbClr val="FF0000"/>
                </a:solidFill>
              </a:rPr>
              <a:t>-</a:t>
            </a:r>
            <a:r>
              <a:rPr lang="en-GB" sz="2400" dirty="0" err="1" smtClean="0">
                <a:solidFill>
                  <a:srgbClr val="FF0000"/>
                </a:solidFill>
              </a:rPr>
              <a:t>hh</a:t>
            </a:r>
            <a:r>
              <a:rPr lang="en-GB" sz="2400" dirty="0" smtClean="0">
                <a:solidFill>
                  <a:srgbClr val="FF0000"/>
                </a:solidFill>
              </a:rPr>
              <a:t> (100 </a:t>
            </a:r>
            <a:r>
              <a:rPr lang="en-GB" sz="2400" dirty="0" err="1" smtClean="0">
                <a:solidFill>
                  <a:srgbClr val="FF0000"/>
                </a:solidFill>
              </a:rPr>
              <a:t>TeV</a:t>
            </a:r>
            <a:r>
              <a:rPr lang="en-GB" sz="2400" dirty="0" smtClean="0">
                <a:solidFill>
                  <a:srgbClr val="FF0000"/>
                </a:solidFill>
              </a:rPr>
              <a:t>) </a:t>
            </a:r>
            <a:endParaRPr lang="en-GB" sz="2400" dirty="0" smtClean="0">
              <a:solidFill>
                <a:srgbClr val="FF0000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-Reach </a:t>
            </a:r>
            <a:r>
              <a:rPr lang="en-GB" sz="2400" dirty="0" err="1" smtClean="0">
                <a:solidFill>
                  <a:srgbClr val="0000FF"/>
                </a:solidFill>
              </a:rPr>
              <a:t>sparticle</a:t>
            </a:r>
            <a:r>
              <a:rPr lang="en-GB" sz="2400" dirty="0" smtClean="0">
                <a:solidFill>
                  <a:srgbClr val="0000FF"/>
                </a:solidFill>
              </a:rPr>
              <a:t> masses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search up to about </a:t>
            </a:r>
            <a:r>
              <a:rPr lang="en-GB" sz="2400" dirty="0" smtClean="0">
                <a:solidFill>
                  <a:srgbClr val="FF0000"/>
                </a:solidFill>
              </a:rPr>
              <a:t>20 </a:t>
            </a:r>
            <a:r>
              <a:rPr lang="en-GB" sz="2400" dirty="0" err="1" smtClean="0">
                <a:solidFill>
                  <a:srgbClr val="FF0000"/>
                </a:solidFill>
              </a:rPr>
              <a:t>TeV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 for </a:t>
            </a:r>
            <a:r>
              <a:rPr lang="en-GB" sz="2400" dirty="0" err="1" smtClean="0">
                <a:solidFill>
                  <a:srgbClr val="FF0000"/>
                </a:solidFill>
              </a:rPr>
              <a:t>squarks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0000FF"/>
                </a:solidFill>
              </a:rPr>
              <a:t>of light quarks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and </a:t>
            </a:r>
            <a:r>
              <a:rPr lang="en-GB" sz="2400" dirty="0" smtClean="0">
                <a:solidFill>
                  <a:srgbClr val="FF0000"/>
                </a:solidFill>
              </a:rPr>
              <a:t>6 </a:t>
            </a:r>
            <a:r>
              <a:rPr lang="en-GB" sz="2400" dirty="0" err="1" smtClean="0">
                <a:solidFill>
                  <a:srgbClr val="FF0000"/>
                </a:solidFill>
              </a:rPr>
              <a:t>TeV</a:t>
            </a:r>
            <a:r>
              <a:rPr lang="en-GB" sz="2400" dirty="0" smtClean="0">
                <a:solidFill>
                  <a:srgbClr val="FF0000"/>
                </a:solidFill>
              </a:rPr>
              <a:t> for stops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-Excited quarks searches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probe the  structure of 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quarks down to  4x10</a:t>
            </a:r>
            <a:r>
              <a:rPr lang="en-GB" sz="2400" baseline="30000" dirty="0" smtClean="0">
                <a:solidFill>
                  <a:srgbClr val="FF0000"/>
                </a:solidFill>
              </a:rPr>
              <a:t>-21 </a:t>
            </a:r>
            <a:r>
              <a:rPr lang="en-GB" sz="2400" dirty="0" err="1" smtClean="0">
                <a:solidFill>
                  <a:srgbClr val="FF0000"/>
                </a:solidFill>
              </a:rPr>
              <a:t>m</a:t>
            </a:r>
            <a:endParaRPr lang="en-GB" sz="2400" dirty="0" smtClean="0">
              <a:solidFill>
                <a:srgbClr val="FF0000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-Discovery of </a:t>
            </a:r>
            <a:r>
              <a:rPr lang="en-GB" sz="2400" dirty="0" smtClean="0">
                <a:solidFill>
                  <a:srgbClr val="FF0000"/>
                </a:solidFill>
              </a:rPr>
              <a:t>resonances up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 to masses of 40 </a:t>
            </a:r>
            <a:r>
              <a:rPr lang="en-GB" sz="2400" dirty="0" err="1" smtClean="0">
                <a:solidFill>
                  <a:srgbClr val="FF0000"/>
                </a:solidFill>
              </a:rPr>
              <a:t>TeV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8" name="Espace réservé du contenu 4" descr="Screen Shot 2014-04-13 at 12.52.0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2400" y="3733800"/>
            <a:ext cx="4419600" cy="1688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4572000" y="4702314"/>
            <a:ext cx="331665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Upper limit for higher Higgs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mass in 2HDM models?</a:t>
            </a:r>
          </a:p>
        </p:txBody>
      </p:sp>
      <p:pic>
        <p:nvPicPr>
          <p:cNvPr id="10" name="Image 9" descr="Screen Shot 2014-04-16 at 2.38.4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600" y="5486400"/>
            <a:ext cx="5943600" cy="1320800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 bwMode="auto">
          <a:xfrm>
            <a:off x="0" y="762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Dark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Matter Coverage: pp @ 100 </a:t>
            </a:r>
            <a:r>
              <a:rPr kumimoji="0" lang="en-GB" sz="40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TeV</a:t>
            </a: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pic>
        <p:nvPicPr>
          <p:cNvPr id="3" name="Image 2" descr="Screen Shot 2014-06-21 at 12.22.2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80103"/>
            <a:ext cx="8382000" cy="59778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4-04-14 at 5.01.2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90600"/>
            <a:ext cx="3835517" cy="2641947"/>
          </a:xfrm>
          <a:prstGeom prst="rect">
            <a:avLst/>
          </a:prstGeom>
        </p:spPr>
      </p:pic>
      <p:pic>
        <p:nvPicPr>
          <p:cNvPr id="5" name="Image 4" descr="Screen Shot 2014-04-14 at 5.01.3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1219200"/>
            <a:ext cx="2133600" cy="2743200"/>
          </a:xfrm>
          <a:prstGeom prst="rect">
            <a:avLst/>
          </a:prstGeom>
        </p:spPr>
      </p:pic>
      <p:pic>
        <p:nvPicPr>
          <p:cNvPr id="6" name="Image 5" descr="Screen Shot 2014-04-14 at 5.01.54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4114800"/>
            <a:ext cx="3665978" cy="2536963"/>
          </a:xfrm>
          <a:prstGeom prst="rect">
            <a:avLst/>
          </a:prstGeom>
        </p:spPr>
      </p:pic>
      <p:sp>
        <p:nvSpPr>
          <p:cNvPr id="8" name="Titre 8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Physics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at </a:t>
            </a:r>
            <a:r>
              <a:rPr kumimoji="0" lang="en-GB" sz="40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e+e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- Colliders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" name="Espace réservé du contenu 4" descr="Screen Shot 2014-04-13 at 11.38.04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162800" y="2247705"/>
            <a:ext cx="1981200" cy="3010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Screen Shot 2014-04-14 at 3.44.00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00" y="4114800"/>
            <a:ext cx="3337561" cy="25146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7162800" y="5461337"/>
            <a:ext cx="1990048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delivers</a:t>
            </a:r>
          </a:p>
          <a:p>
            <a:r>
              <a:rPr lang="en-GB" dirty="0" smtClean="0"/>
              <a:t>very precise </a:t>
            </a:r>
          </a:p>
          <a:p>
            <a:r>
              <a:rPr lang="en-GB" dirty="0" smtClean="0"/>
              <a:t>measurements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3421812" y="3124200"/>
            <a:ext cx="1531188" cy="83099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ILC luminosity</a:t>
            </a:r>
          </a:p>
          <a:p>
            <a:r>
              <a:rPr lang="en-GB" sz="1600" dirty="0" smtClean="0"/>
              <a:t>upgrade not</a:t>
            </a:r>
          </a:p>
          <a:p>
            <a:r>
              <a:rPr lang="en-GB" sz="1600" dirty="0" smtClean="0"/>
              <a:t>included</a:t>
            </a:r>
            <a:endParaRPr lang="en-GB" sz="1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7551296" y="2286000"/>
            <a:ext cx="1592704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arXiv1308.6176</a:t>
            </a:r>
            <a:endParaRPr lang="en-GB" sz="1600" dirty="0"/>
          </a:p>
        </p:txBody>
      </p:sp>
      <p:sp>
        <p:nvSpPr>
          <p:cNvPr id="14" name="ZoneTexte 13"/>
          <p:cNvSpPr txBox="1"/>
          <p:nvPr/>
        </p:nvSpPr>
        <p:spPr>
          <a:xfrm>
            <a:off x="838200" y="838200"/>
            <a:ext cx="2243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Higgs Boson Couplings</a:t>
            </a:r>
            <a:endParaRPr lang="en-GB" sz="1600" dirty="0"/>
          </a:p>
        </p:txBody>
      </p:sp>
      <p:sp>
        <p:nvSpPr>
          <p:cNvPr id="15" name="ZoneTexte 14"/>
          <p:cNvSpPr txBox="1"/>
          <p:nvPr/>
        </p:nvSpPr>
        <p:spPr>
          <a:xfrm>
            <a:off x="4569564" y="804446"/>
            <a:ext cx="198363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Higgs Boson decays</a:t>
            </a:r>
            <a:endParaRPr lang="en-GB" sz="1600" dirty="0"/>
          </a:p>
        </p:txBody>
      </p:sp>
      <p:sp>
        <p:nvSpPr>
          <p:cNvPr id="16" name="ZoneTexte 15"/>
          <p:cNvSpPr txBox="1"/>
          <p:nvPr/>
        </p:nvSpPr>
        <p:spPr>
          <a:xfrm>
            <a:off x="0" y="3886200"/>
            <a:ext cx="3661178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Fit to all EWK precision measurements</a:t>
            </a:r>
            <a:endParaRPr lang="en-GB" sz="1600" dirty="0"/>
          </a:p>
        </p:txBody>
      </p:sp>
      <p:sp>
        <p:nvSpPr>
          <p:cNvPr id="18" name="ZoneTexte 17"/>
          <p:cNvSpPr txBox="1"/>
          <p:nvPr/>
        </p:nvSpPr>
        <p:spPr>
          <a:xfrm>
            <a:off x="3962400" y="4038600"/>
            <a:ext cx="310934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Higgs couplings </a:t>
            </a:r>
            <a:r>
              <a:rPr lang="en-GB" sz="1600" dirty="0" err="1" smtClean="0"/>
              <a:t>vs</a:t>
            </a:r>
            <a:r>
              <a:rPr lang="en-GB" sz="1600" dirty="0" smtClean="0"/>
              <a:t> particle mass</a:t>
            </a:r>
            <a:endParaRPr lang="en-GB" sz="1600" dirty="0"/>
          </a:p>
        </p:txBody>
      </p:sp>
      <p:sp>
        <p:nvSpPr>
          <p:cNvPr id="19" name="ZoneTexte 18"/>
          <p:cNvSpPr txBox="1"/>
          <p:nvPr/>
        </p:nvSpPr>
        <p:spPr>
          <a:xfrm>
            <a:off x="5029200" y="5715000"/>
            <a:ext cx="1777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~ invisible errors!</a:t>
            </a:r>
            <a:endParaRPr lang="en-GB" sz="1600" dirty="0"/>
          </a:p>
        </p:txBody>
      </p:sp>
      <p:pic>
        <p:nvPicPr>
          <p:cNvPr id="17" name="Picture 5" descr="graph_hz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68662" y="937261"/>
            <a:ext cx="1670538" cy="116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4-04-13 at 4.15.51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20316" y="1905000"/>
            <a:ext cx="9264316" cy="3200400"/>
          </a:xfrm>
        </p:spPr>
      </p:pic>
      <p:sp>
        <p:nvSpPr>
          <p:cNvPr id="6" name="Titre 8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Physics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at </a:t>
            </a:r>
            <a:r>
              <a:rPr kumimoji="0" lang="en-GB" sz="40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e+e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- Colliders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14400" y="1219200"/>
            <a:ext cx="6070893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Details: Precision on Higgs boson couplings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38200" y="5410200"/>
            <a:ext cx="746054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err="1" smtClean="0"/>
              <a:t>e+e</a:t>
            </a:r>
            <a:r>
              <a:rPr lang="en-GB" sz="2400" dirty="0" smtClean="0"/>
              <a:t>- colliders can make very precise measurements!!</a:t>
            </a:r>
            <a:endParaRPr lang="en-GB" sz="240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7848600" y="2133600"/>
            <a:ext cx="990600" cy="26670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4-04-14 at 5.02.0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653924"/>
            <a:ext cx="5753734" cy="3975476"/>
          </a:xfrm>
          <a:prstGeom prst="rect">
            <a:avLst/>
          </a:prstGeom>
        </p:spPr>
      </p:pic>
      <p:sp>
        <p:nvSpPr>
          <p:cNvPr id="3" name="Titre 8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The Higgs Self Coupling!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096000" y="3886200"/>
            <a:ext cx="3047654" cy="255454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Difficult measurements!!: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Evaluation till ongoing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for HL-LHC sensitivity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FF0000"/>
                </a:solidFill>
              </a:rPr>
              <a:t>e+e</a:t>
            </a:r>
            <a:r>
              <a:rPr lang="en-GB" dirty="0" smtClean="0">
                <a:solidFill>
                  <a:srgbClr val="FF0000"/>
                </a:solidFill>
              </a:rPr>
              <a:t>- machines with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sufficient energy and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FCC-</a:t>
            </a:r>
            <a:r>
              <a:rPr lang="en-GB" dirty="0" err="1" smtClean="0">
                <a:solidFill>
                  <a:srgbClr val="FF0000"/>
                </a:solidFill>
              </a:rPr>
              <a:t>hh</a:t>
            </a:r>
            <a:r>
              <a:rPr lang="en-GB" dirty="0" smtClean="0">
                <a:solidFill>
                  <a:srgbClr val="FF0000"/>
                </a:solidFill>
              </a:rPr>
              <a:t> can measure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this process  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52400" y="864513"/>
            <a:ext cx="8932992" cy="43088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FF0000"/>
                </a:solidFill>
              </a:rPr>
              <a:t>A key measurement for our understanding of the Higgs field potential!</a:t>
            </a:r>
            <a:endParaRPr lang="en-GB" sz="2200" dirty="0">
              <a:solidFill>
                <a:srgbClr val="FF0000"/>
              </a:solidFill>
            </a:endParaRPr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216" y="1524000"/>
            <a:ext cx="2144684" cy="1828800"/>
          </a:xfrm>
          <a:prstGeom prst="rect">
            <a:avLst/>
          </a:prstGeom>
          <a:solidFill>
            <a:schemeClr val="accent3"/>
          </a:solidFill>
        </p:spPr>
      </p:pic>
      <p:pic>
        <p:nvPicPr>
          <p:cNvPr id="7" name="Image 6" descr="Screen Shot 2014-04-14 at 5.35.11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1421252"/>
            <a:ext cx="4991510" cy="1084177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09608" y="1657290"/>
            <a:ext cx="74997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in pp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00400" y="914400"/>
            <a:ext cx="5486400" cy="5143500"/>
          </a:xfrm>
        </p:spPr>
      </p:pic>
      <p:sp>
        <p:nvSpPr>
          <p:cNvPr id="4" name="ZoneTexte 3"/>
          <p:cNvSpPr txBox="1"/>
          <p:nvPr/>
        </p:nvSpPr>
        <p:spPr>
          <a:xfrm>
            <a:off x="3627366" y="6248400"/>
            <a:ext cx="521183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Will concentrate here on the Energy Frontier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5427" y="2133600"/>
            <a:ext cx="2687755" cy="120032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Evaluated in all</a:t>
            </a:r>
          </a:p>
          <a:p>
            <a:r>
              <a:rPr lang="en-GB" sz="2400" dirty="0" smtClean="0"/>
              <a:t>regions: Europe</a:t>
            </a:r>
          </a:p>
          <a:p>
            <a:r>
              <a:rPr lang="en-GB" sz="2400" dirty="0" smtClean="0"/>
              <a:t>Asia, the Americas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6200" y="4419600"/>
            <a:ext cx="3104260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/>
              <a:t>European</a:t>
            </a:r>
            <a:r>
              <a:rPr lang="en-GB" dirty="0" smtClean="0"/>
              <a:t> strategy group</a:t>
            </a:r>
          </a:p>
          <a:p>
            <a:r>
              <a:rPr lang="en-GB" dirty="0" err="1" smtClean="0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/>
              <a:t>Snowmass</a:t>
            </a:r>
            <a:r>
              <a:rPr lang="en-GB" dirty="0" smtClean="0"/>
              <a:t> study and P5</a:t>
            </a:r>
          </a:p>
          <a:p>
            <a:r>
              <a:rPr lang="en-GB" dirty="0" err="1" smtClean="0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/>
              <a:t>Japan</a:t>
            </a:r>
            <a:r>
              <a:rPr lang="en-GB" dirty="0" smtClean="0"/>
              <a:t> strategy group</a:t>
            </a:r>
          </a:p>
          <a:p>
            <a:endParaRPr lang="en-GB" dirty="0"/>
          </a:p>
        </p:txBody>
      </p:sp>
      <p:sp>
        <p:nvSpPr>
          <p:cNvPr id="8" name="Titre 2"/>
          <p:cNvSpPr txBox="1">
            <a:spLocks/>
          </p:cNvSpPr>
          <p:nvPr/>
        </p:nvSpPr>
        <p:spPr bwMode="auto">
          <a:xfrm>
            <a:off x="381000" y="-76200"/>
            <a:ext cx="8305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Three Frontiers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14400" y="4038600"/>
            <a:ext cx="1397939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2012-2014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6096000"/>
            <a:ext cx="346957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Recent released P5 report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much in accord with Europe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Room for Blue Sky Thinking!</a:t>
            </a:r>
            <a:endParaRPr lang="en-GB" dirty="0">
              <a:effectLst/>
            </a:endParaRPr>
          </a:p>
        </p:txBody>
      </p:sp>
      <p:pic>
        <p:nvPicPr>
          <p:cNvPr id="5" name="Espace réservé du contenu 4" descr="Screen Shot 2014-04-13 at 11.34.48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676401"/>
            <a:ext cx="6781800" cy="4443914"/>
          </a:xfrm>
        </p:spPr>
      </p:pic>
      <p:sp>
        <p:nvSpPr>
          <p:cNvPr id="4" name="ZoneTexte 3"/>
          <p:cNvSpPr txBox="1"/>
          <p:nvPr/>
        </p:nvSpPr>
        <p:spPr>
          <a:xfrm>
            <a:off x="258653" y="838200"/>
            <a:ext cx="8809147" cy="769441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0000FF"/>
                </a:solidFill>
              </a:rPr>
              <a:t>Example: If we produce Dark Matter particles candidates, can we be  </a:t>
            </a:r>
          </a:p>
          <a:p>
            <a:r>
              <a:rPr lang="en-GB" sz="2200" dirty="0" smtClean="0">
                <a:solidFill>
                  <a:srgbClr val="0000FF"/>
                </a:solidFill>
              </a:rPr>
              <a:t>sure it is really DM? </a:t>
            </a:r>
            <a:r>
              <a:rPr lang="en-GB" sz="2200" dirty="0" smtClean="0">
                <a:solidFill>
                  <a:srgbClr val="FF0000"/>
                </a:solidFill>
              </a:rPr>
              <a:t>Check the interaction with matter in a detector!!  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71113" y="6274713"/>
            <a:ext cx="5825858" cy="43088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0000FF"/>
                </a:solidFill>
              </a:rPr>
              <a:t>Long timescales: </a:t>
            </a:r>
            <a:r>
              <a:rPr lang="en-GB" sz="2200" dirty="0" smtClean="0">
                <a:solidFill>
                  <a:srgbClr val="FF0000"/>
                </a:solidFill>
              </a:rPr>
              <a:t>Time to explore new ideas!!</a:t>
            </a:r>
            <a:endParaRPr lang="en-GB" sz="2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638800"/>
          </a:xfrm>
          <a:solidFill>
            <a:schemeClr val="accent3"/>
          </a:solidFill>
        </p:spPr>
        <p:txBody>
          <a:bodyPr/>
          <a:lstStyle/>
          <a:p>
            <a:r>
              <a:rPr lang="en-GB" sz="2800" dirty="0" smtClean="0">
                <a:solidFill>
                  <a:srgbClr val="0000FF"/>
                </a:solidFill>
              </a:rPr>
              <a:t>In 2012 we found a </a:t>
            </a:r>
            <a:r>
              <a:rPr lang="en-GB" sz="2800" dirty="0" smtClean="0">
                <a:solidFill>
                  <a:srgbClr val="FF0000"/>
                </a:solidFill>
              </a:rPr>
              <a:t>Higgs Boson </a:t>
            </a:r>
            <a:r>
              <a:rPr lang="en-GB" sz="2800" dirty="0" smtClean="0">
                <a:solidFill>
                  <a:srgbClr val="0000FF"/>
                </a:solidFill>
              </a:rPr>
              <a:t>at the LHC. Next LHC run @ 14 </a:t>
            </a:r>
            <a:r>
              <a:rPr lang="en-GB" sz="2800" dirty="0" err="1" smtClean="0">
                <a:solidFill>
                  <a:srgbClr val="0000FF"/>
                </a:solidFill>
              </a:rPr>
              <a:t>TeV</a:t>
            </a:r>
            <a:r>
              <a:rPr lang="en-GB" sz="2800" dirty="0" smtClean="0">
                <a:solidFill>
                  <a:srgbClr val="0000FF"/>
                </a:solidFill>
              </a:rPr>
              <a:t> will hopefully reveal even more. </a:t>
            </a:r>
            <a:endParaRPr lang="en-GB" sz="2800" dirty="0" smtClean="0">
              <a:solidFill>
                <a:srgbClr val="FF0000"/>
              </a:solidFill>
            </a:endParaRPr>
          </a:p>
          <a:p>
            <a:r>
              <a:rPr lang="en-GB" sz="2800" dirty="0" smtClean="0">
                <a:solidFill>
                  <a:srgbClr val="0000FF"/>
                </a:solidFill>
              </a:rPr>
              <a:t>The Higgs has started a new paradigm: </a:t>
            </a:r>
            <a:r>
              <a:rPr lang="en-GB" sz="2800" dirty="0" smtClean="0">
                <a:solidFill>
                  <a:srgbClr val="FF0000"/>
                </a:solidFill>
              </a:rPr>
              <a:t>Study the Higgs in detail</a:t>
            </a:r>
            <a:r>
              <a:rPr lang="en-GB" sz="2800" dirty="0" smtClean="0">
                <a:solidFill>
                  <a:srgbClr val="0000FF"/>
                </a:solidFill>
              </a:rPr>
              <a:t>. (HE-)LHC will be able to do a lot but very likely not everything.</a:t>
            </a:r>
          </a:p>
          <a:p>
            <a:r>
              <a:rPr lang="en-GB" sz="2800" dirty="0" err="1" smtClean="0">
                <a:solidFill>
                  <a:srgbClr val="FF0000"/>
                </a:solidFill>
              </a:rPr>
              <a:t>e+e</a:t>
            </a:r>
            <a:r>
              <a:rPr lang="en-GB" sz="2800" dirty="0" smtClean="0">
                <a:solidFill>
                  <a:srgbClr val="FF0000"/>
                </a:solidFill>
              </a:rPr>
              <a:t>- Higgs factories </a:t>
            </a:r>
            <a:r>
              <a:rPr lang="en-GB" sz="2800" dirty="0" smtClean="0">
                <a:solidFill>
                  <a:srgbClr val="0000FF"/>
                </a:solidFill>
              </a:rPr>
              <a:t>are being discussed &amp; studied    </a:t>
            </a:r>
          </a:p>
          <a:p>
            <a:r>
              <a:rPr lang="en-GB" sz="2800" dirty="0" smtClean="0">
                <a:solidFill>
                  <a:srgbClr val="0000FF"/>
                </a:solidFill>
              </a:rPr>
              <a:t>High energy pp colliders, </a:t>
            </a:r>
            <a:r>
              <a:rPr lang="en-GB" sz="2800" dirty="0" err="1" smtClean="0">
                <a:solidFill>
                  <a:srgbClr val="0000FF"/>
                </a:solidFill>
              </a:rPr>
              <a:t>eg</a:t>
            </a:r>
            <a:r>
              <a:rPr lang="en-GB" sz="2800" dirty="0" smtClean="0">
                <a:solidFill>
                  <a:srgbClr val="0000FF"/>
                </a:solidFill>
              </a:rPr>
              <a:t> at 100 </a:t>
            </a:r>
            <a:r>
              <a:rPr lang="en-GB" sz="2800" dirty="0" err="1" smtClean="0">
                <a:solidFill>
                  <a:srgbClr val="0000FF"/>
                </a:solidFill>
              </a:rPr>
              <a:t>TeV</a:t>
            </a:r>
            <a:r>
              <a:rPr lang="en-GB" sz="2800" dirty="0" smtClean="0">
                <a:solidFill>
                  <a:srgbClr val="0000FF"/>
                </a:solidFill>
              </a:rPr>
              <a:t>, will </a:t>
            </a:r>
            <a:r>
              <a:rPr lang="en-GB" sz="2800" dirty="0" smtClean="0">
                <a:solidFill>
                  <a:srgbClr val="FF0000"/>
                </a:solidFill>
              </a:rPr>
              <a:t>extend the reach for new particles and interactions</a:t>
            </a:r>
            <a:endParaRPr lang="en-GB" sz="2800" dirty="0" smtClean="0">
              <a:solidFill>
                <a:srgbClr val="0000FF"/>
              </a:solidFill>
            </a:endParaRPr>
          </a:p>
          <a:p>
            <a:r>
              <a:rPr lang="en-GB" sz="2800" dirty="0" smtClean="0">
                <a:solidFill>
                  <a:srgbClr val="0000FF"/>
                </a:solidFill>
              </a:rPr>
              <a:t>A large international effort is coming together on the study for the high energy frontier, </a:t>
            </a:r>
            <a:r>
              <a:rPr lang="en-GB" sz="2800" dirty="0" err="1" smtClean="0">
                <a:solidFill>
                  <a:srgbClr val="0000FF"/>
                </a:solidFill>
              </a:rPr>
              <a:t>FCCs</a:t>
            </a:r>
            <a:r>
              <a:rPr lang="en-GB" sz="2800" dirty="0" smtClean="0">
                <a:solidFill>
                  <a:srgbClr val="0000FF"/>
                </a:solidFill>
              </a:rPr>
              <a:t> and </a:t>
            </a:r>
            <a:r>
              <a:rPr lang="en-GB" sz="2800" dirty="0" err="1" smtClean="0">
                <a:solidFill>
                  <a:srgbClr val="0000FF"/>
                </a:solidFill>
              </a:rPr>
              <a:t>LCs</a:t>
            </a:r>
            <a:endParaRPr lang="en-GB" sz="2800" dirty="0" smtClean="0">
              <a:solidFill>
                <a:srgbClr val="0000FF"/>
              </a:solidFill>
            </a:endParaRPr>
          </a:p>
          <a:p>
            <a:r>
              <a:rPr lang="en-GB" sz="2800" dirty="0" smtClean="0">
                <a:solidFill>
                  <a:srgbClr val="FF0000"/>
                </a:solidFill>
              </a:rPr>
              <a:t>The path for new machines is long, and benefits for society (technology) will play an important role.      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Conclusion</a:t>
            </a:r>
            <a:endParaRPr lang="en-GB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 Electron-Proton Collider</a:t>
            </a:r>
            <a:endParaRPr lang="en-GB" dirty="0">
              <a:effectLst/>
            </a:endParaRPr>
          </a:p>
        </p:txBody>
      </p:sp>
      <p:pic>
        <p:nvPicPr>
          <p:cNvPr id="5" name="Espace réservé du contenu 4" descr="Screen Shot 2014-04-13 at 11.08.19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76400"/>
            <a:ext cx="5499401" cy="4114800"/>
          </a:xfrm>
        </p:spPr>
      </p:pic>
      <p:pic>
        <p:nvPicPr>
          <p:cNvPr id="4" name="Espace réservé du contenu 4" descr="Screen Shot 2014-04-13 at 11.07.2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824902" y="1219200"/>
            <a:ext cx="3166698" cy="3200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Espace réservé du contenu 4" descr="Screen Shot 2014-04-13 at 11.14.18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776581" y="4495800"/>
            <a:ext cx="329121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152400" y="914400"/>
            <a:ext cx="5755727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Always a useful complement to a </a:t>
            </a:r>
            <a:r>
              <a:rPr lang="en-GB" dirty="0" err="1" smtClean="0">
                <a:solidFill>
                  <a:srgbClr val="0000FF"/>
                </a:solidFill>
              </a:rPr>
              <a:t>hadron</a:t>
            </a:r>
            <a:r>
              <a:rPr lang="en-GB" dirty="0" smtClean="0">
                <a:solidFill>
                  <a:srgbClr val="0000FF"/>
                </a:solidFill>
              </a:rPr>
              <a:t> collider</a:t>
            </a:r>
          </a:p>
          <a:p>
            <a:r>
              <a:rPr lang="en-GB" dirty="0" err="1" smtClean="0">
                <a:solidFill>
                  <a:srgbClr val="0000FF"/>
                </a:solidFill>
              </a:rPr>
              <a:t>eg</a:t>
            </a:r>
            <a:r>
              <a:rPr lang="en-GB" dirty="0" smtClean="0">
                <a:solidFill>
                  <a:srgbClr val="0000FF"/>
                </a:solidFill>
              </a:rPr>
              <a:t> via measurement </a:t>
            </a:r>
            <a:r>
              <a:rPr lang="en-GB" dirty="0" err="1" smtClean="0">
                <a:solidFill>
                  <a:srgbClr val="0000FF"/>
                </a:solidFill>
              </a:rPr>
              <a:t>parton</a:t>
            </a:r>
            <a:r>
              <a:rPr lang="en-GB" dirty="0" smtClean="0">
                <a:solidFill>
                  <a:srgbClr val="0000FF"/>
                </a:solidFill>
              </a:rPr>
              <a:t> distribution functions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28600" y="5921514"/>
            <a:ext cx="5361739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/>
              <a:t>Access</a:t>
            </a:r>
            <a:r>
              <a:rPr lang="en-GB" dirty="0" smtClean="0"/>
              <a:t> to specific Higgs couplings</a:t>
            </a:r>
          </a:p>
          <a:p>
            <a:r>
              <a:rPr lang="en-GB" dirty="0" err="1" smtClean="0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/>
              <a:t>Reach</a:t>
            </a:r>
            <a:r>
              <a:rPr lang="en-GB" dirty="0" smtClean="0"/>
              <a:t> for new physics </a:t>
            </a:r>
            <a:r>
              <a:rPr lang="en-GB" dirty="0" err="1" smtClean="0"/>
              <a:t>eg</a:t>
            </a:r>
            <a:r>
              <a:rPr lang="en-GB" dirty="0" smtClean="0"/>
              <a:t> </a:t>
            </a:r>
            <a:r>
              <a:rPr lang="en-GB" dirty="0" err="1" smtClean="0"/>
              <a:t>Leptoquarks</a:t>
            </a:r>
            <a:r>
              <a:rPr lang="en-GB" dirty="0" smtClean="0"/>
              <a:t>, </a:t>
            </a:r>
            <a:r>
              <a:rPr lang="en-GB" dirty="0" err="1" smtClean="0"/>
              <a:t>CIs</a:t>
            </a:r>
            <a:r>
              <a:rPr lang="en-GB" dirty="0" smtClean="0"/>
              <a:t>…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FCC-he</a:t>
            </a:r>
            <a:r>
              <a:rPr lang="en-GB" sz="3600" b="1" kern="0" dirty="0" smtClean="0">
                <a:solidFill>
                  <a:srgbClr val="0000FF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: the Electron-Proton Option</a:t>
            </a:r>
            <a:endParaRPr kumimoji="0" lang="en-GB" sz="3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6200" y="762000"/>
            <a:ext cx="9092979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Future</a:t>
            </a:r>
            <a:r>
              <a:rPr lang="en-GB" dirty="0" smtClean="0">
                <a:solidFill>
                  <a:srgbClr val="0000FF"/>
                </a:solidFill>
              </a:rPr>
              <a:t> possible </a:t>
            </a:r>
            <a:r>
              <a:rPr lang="en-GB" dirty="0" err="1" smtClean="0">
                <a:solidFill>
                  <a:srgbClr val="0000FF"/>
                </a:solidFill>
              </a:rPr>
              <a:t>hadron</a:t>
            </a:r>
            <a:r>
              <a:rPr lang="en-GB" dirty="0" smtClean="0">
                <a:solidFill>
                  <a:srgbClr val="0000FF"/>
                </a:solidFill>
              </a:rPr>
              <a:t> and lepton colliders will be excellent QCD explorers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High</a:t>
            </a:r>
            <a:r>
              <a:rPr lang="en-GB" dirty="0" smtClean="0">
                <a:solidFill>
                  <a:srgbClr val="0000FF"/>
                </a:solidFill>
              </a:rPr>
              <a:t> luminosity (10</a:t>
            </a:r>
            <a:r>
              <a:rPr lang="en-GB" baseline="30000" dirty="0" smtClean="0">
                <a:solidFill>
                  <a:srgbClr val="0000FF"/>
                </a:solidFill>
              </a:rPr>
              <a:t>34</a:t>
            </a:r>
            <a:r>
              <a:rPr lang="en-GB" dirty="0" smtClean="0">
                <a:solidFill>
                  <a:srgbClr val="0000FF"/>
                </a:solidFill>
              </a:rPr>
              <a:t>-10</a:t>
            </a:r>
            <a:r>
              <a:rPr lang="en-GB" baseline="30000" dirty="0" smtClean="0">
                <a:solidFill>
                  <a:srgbClr val="0000FF"/>
                </a:solidFill>
              </a:rPr>
              <a:t>35</a:t>
            </a:r>
            <a:r>
              <a:rPr lang="en-GB" dirty="0" smtClean="0">
                <a:solidFill>
                  <a:srgbClr val="0000FF"/>
                </a:solidFill>
              </a:rPr>
              <a:t>) and/or energy lepton-</a:t>
            </a:r>
            <a:r>
              <a:rPr lang="en-GB" dirty="0" err="1" smtClean="0">
                <a:solidFill>
                  <a:srgbClr val="0000FF"/>
                </a:solidFill>
              </a:rPr>
              <a:t>hadron</a:t>
            </a:r>
            <a:r>
              <a:rPr lang="en-GB" dirty="0" smtClean="0">
                <a:solidFill>
                  <a:srgbClr val="0000FF"/>
                </a:solidFill>
              </a:rPr>
              <a:t> colliders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-&gt;Dedicated </a:t>
            </a:r>
            <a:r>
              <a:rPr lang="en-GB" dirty="0" err="1" smtClean="0">
                <a:solidFill>
                  <a:srgbClr val="0000FF"/>
                </a:solidFill>
              </a:rPr>
              <a:t>facilitie</a:t>
            </a:r>
            <a:r>
              <a:rPr lang="en-GB" dirty="0" smtClean="0">
                <a:solidFill>
                  <a:srgbClr val="0000FF"/>
                </a:solidFill>
              </a:rPr>
              <a:t> studies include the </a:t>
            </a:r>
            <a:r>
              <a:rPr lang="en-GB" dirty="0" err="1" smtClean="0">
                <a:solidFill>
                  <a:srgbClr val="FF0000"/>
                </a:solidFill>
              </a:rPr>
              <a:t>LHeC</a:t>
            </a:r>
            <a:r>
              <a:rPr lang="en-GB" dirty="0" smtClean="0">
                <a:solidFill>
                  <a:srgbClr val="0000FF"/>
                </a:solidFill>
              </a:rPr>
              <a:t> (Europe) and </a:t>
            </a:r>
            <a:r>
              <a:rPr lang="en-GB" dirty="0" smtClean="0">
                <a:solidFill>
                  <a:srgbClr val="FF0000"/>
                </a:solidFill>
              </a:rPr>
              <a:t>EIC</a:t>
            </a:r>
            <a:r>
              <a:rPr lang="en-GB" dirty="0" smtClean="0">
                <a:solidFill>
                  <a:srgbClr val="0000FF"/>
                </a:solidFill>
              </a:rPr>
              <a:t> (US) projects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  and now </a:t>
            </a:r>
            <a:r>
              <a:rPr lang="en-GB" dirty="0" smtClean="0">
                <a:solidFill>
                  <a:srgbClr val="FF0000"/>
                </a:solidFill>
              </a:rPr>
              <a:t>FCC-he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Image 5" descr="Screen Shot 2014-03-05 at 9.18.3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812848"/>
            <a:ext cx="4395657" cy="335935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210639" y="2266890"/>
            <a:ext cx="237076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ep</a:t>
            </a:r>
            <a:r>
              <a:rPr lang="en-GB" dirty="0" smtClean="0"/>
              <a:t>: 60 </a:t>
            </a:r>
            <a:r>
              <a:rPr lang="en-GB" dirty="0" err="1" smtClean="0"/>
              <a:t>GeV</a:t>
            </a:r>
            <a:r>
              <a:rPr lang="en-GB" dirty="0" smtClean="0"/>
              <a:t> </a:t>
            </a:r>
            <a:r>
              <a:rPr lang="en-GB" dirty="0" err="1" smtClean="0"/>
              <a:t>x</a:t>
            </a:r>
            <a:r>
              <a:rPr lang="en-GB" dirty="0" smtClean="0"/>
              <a:t> 7 </a:t>
            </a:r>
            <a:r>
              <a:rPr lang="en-GB" dirty="0" err="1" smtClean="0"/>
              <a:t>TeV</a:t>
            </a:r>
            <a:endParaRPr lang="en-GB" dirty="0"/>
          </a:p>
        </p:txBody>
      </p:sp>
      <p:pic>
        <p:nvPicPr>
          <p:cNvPr id="8" name="Image 7" descr="Screen Shot 2014-04-14 at 3.58.3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435" y="2971800"/>
            <a:ext cx="4342565" cy="28194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8534400" y="2971800"/>
            <a:ext cx="609600" cy="6096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534400" y="5410200"/>
            <a:ext cx="609600" cy="381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382000" y="3048000"/>
            <a:ext cx="5543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Fcc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5721879" y="5867400"/>
            <a:ext cx="2736321" cy="70788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Use FCC-</a:t>
            </a:r>
            <a:r>
              <a:rPr lang="en-GB" dirty="0" err="1" smtClean="0">
                <a:solidFill>
                  <a:srgbClr val="0000FF"/>
                </a:solidFill>
              </a:rPr>
              <a:t>ee</a:t>
            </a:r>
            <a:r>
              <a:rPr lang="en-GB" dirty="0" smtClean="0">
                <a:solidFill>
                  <a:srgbClr val="0000FF"/>
                </a:solidFill>
              </a:rPr>
              <a:t> ring or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Energy Recovery </a:t>
            </a:r>
            <a:r>
              <a:rPr lang="en-GB" dirty="0" err="1" smtClean="0">
                <a:solidFill>
                  <a:srgbClr val="0000FF"/>
                </a:solidFill>
              </a:rPr>
              <a:t>Linac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334000" y="2286000"/>
            <a:ext cx="302398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ep</a:t>
            </a:r>
            <a:r>
              <a:rPr lang="en-GB" dirty="0" smtClean="0"/>
              <a:t>: 60-175 </a:t>
            </a:r>
            <a:r>
              <a:rPr lang="en-GB" dirty="0" err="1" smtClean="0"/>
              <a:t>GeV</a:t>
            </a:r>
            <a:r>
              <a:rPr lang="en-GB" dirty="0" smtClean="0"/>
              <a:t> </a:t>
            </a:r>
            <a:r>
              <a:rPr lang="en-GB" dirty="0" err="1" smtClean="0"/>
              <a:t>x</a:t>
            </a:r>
            <a:r>
              <a:rPr lang="en-GB" dirty="0" smtClean="0"/>
              <a:t> 50 </a:t>
            </a:r>
            <a:r>
              <a:rPr lang="en-GB" dirty="0" err="1" smtClean="0"/>
              <a:t>TeV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FCC Schedule: First Step</a:t>
            </a:r>
            <a:endParaRPr lang="en-GB" dirty="0">
              <a:effectLst/>
            </a:endParaRPr>
          </a:p>
        </p:txBody>
      </p:sp>
      <p:pic>
        <p:nvPicPr>
          <p:cNvPr id="5" name="Espace réservé du contenu 4" descr="Screen Shot 2014-04-13 at 5.57.09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559" y="1143000"/>
            <a:ext cx="8883841" cy="4688168"/>
          </a:xfrm>
        </p:spPr>
      </p:pic>
      <p:sp>
        <p:nvSpPr>
          <p:cNvPr id="4" name="ZoneTexte 3"/>
          <p:cNvSpPr txBox="1"/>
          <p:nvPr/>
        </p:nvSpPr>
        <p:spPr>
          <a:xfrm>
            <a:off x="226446" y="6019800"/>
            <a:ext cx="8729223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 Study reports requested for the next strategy meeting in 2018 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Magnet Developments</a:t>
            </a:r>
            <a:endParaRPr lang="en-GB" dirty="0">
              <a:effectLst/>
            </a:endParaRPr>
          </a:p>
        </p:txBody>
      </p:sp>
      <p:pic>
        <p:nvPicPr>
          <p:cNvPr id="5" name="Espace réservé du contenu 4" descr="Screen Shot 2014-04-13 at 3.25.39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373434"/>
            <a:ext cx="5867400" cy="3350966"/>
          </a:xfrm>
        </p:spPr>
      </p:pic>
      <p:pic>
        <p:nvPicPr>
          <p:cNvPr id="4" name="Espace réservé du contenu 4" descr="Screen Shot 2014-04-13 at 3.26.2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04800" y="4785946"/>
            <a:ext cx="2743200" cy="2072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124200" y="5562600"/>
            <a:ext cx="5182879" cy="83099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      Break the wall with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High Temperature Superconductors!!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7" name="Espace réservé du contenu 4" descr="Screen Shot 2014-04-13 at 3.18.0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134156" y="1295400"/>
            <a:ext cx="2009844" cy="268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7572371" y="914400"/>
            <a:ext cx="1419229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 propos…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086600" y="4038600"/>
            <a:ext cx="2123003" cy="113877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700" dirty="0" smtClean="0"/>
              <a:t>     Tribute to</a:t>
            </a:r>
          </a:p>
          <a:p>
            <a:r>
              <a:rPr lang="en-GB" sz="1700" dirty="0" err="1" smtClean="0">
                <a:solidFill>
                  <a:srgbClr val="FF0000"/>
                </a:solidFill>
              </a:rPr>
              <a:t>Kammerlingh</a:t>
            </a:r>
            <a:r>
              <a:rPr lang="en-GB" sz="1700" dirty="0" smtClean="0">
                <a:solidFill>
                  <a:srgbClr val="FF0000"/>
                </a:solidFill>
              </a:rPr>
              <a:t> </a:t>
            </a:r>
            <a:r>
              <a:rPr lang="en-GB" sz="1700" dirty="0" err="1" smtClean="0">
                <a:solidFill>
                  <a:srgbClr val="FF0000"/>
                </a:solidFill>
              </a:rPr>
              <a:t>Onnes</a:t>
            </a:r>
            <a:endParaRPr lang="en-GB" sz="1700" dirty="0" smtClean="0">
              <a:solidFill>
                <a:srgbClr val="FF0000"/>
              </a:solidFill>
            </a:endParaRPr>
          </a:p>
          <a:p>
            <a:r>
              <a:rPr lang="en-GB" sz="1700" dirty="0" smtClean="0"/>
              <a:t>Groningen, (Leiden, </a:t>
            </a:r>
          </a:p>
          <a:p>
            <a:r>
              <a:rPr lang="en-GB" sz="1700" dirty="0" smtClean="0"/>
              <a:t>Delft) !!!</a:t>
            </a:r>
            <a:endParaRPr lang="en-GB" sz="1700" dirty="0"/>
          </a:p>
        </p:txBody>
      </p:sp>
      <p:sp>
        <p:nvSpPr>
          <p:cNvPr id="10" name="ZoneTexte 9"/>
          <p:cNvSpPr txBox="1"/>
          <p:nvPr/>
        </p:nvSpPr>
        <p:spPr>
          <a:xfrm>
            <a:off x="152400" y="838200"/>
            <a:ext cx="6904454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Key Components: The superconducting magnets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438400" y="4876800"/>
            <a:ext cx="48421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200" dirty="0" smtClean="0">
                <a:solidFill>
                  <a:schemeClr val="bg1"/>
                </a:solidFill>
                <a:latin typeface="Arial"/>
              </a:rPr>
              <a:t>?</a:t>
            </a:r>
            <a:endParaRPr lang="en-GB" sz="4200" dirty="0">
              <a:solidFill>
                <a:schemeClr val="bg1"/>
              </a:solidFill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3-06-09 at 6.55.0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2935"/>
            <a:ext cx="9144000" cy="5932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 bwMode="auto">
          <a:xfrm>
            <a:off x="914400" y="76200"/>
            <a:ext cx="72448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A Higgs…</a:t>
            </a: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81000" y="6096000"/>
            <a:ext cx="843975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Note: the LHC is a Higgs Factory:   1 Million </a:t>
            </a:r>
            <a:r>
              <a:rPr lang="en-GB" dirty="0" err="1" smtClean="0"/>
              <a:t>Higgses</a:t>
            </a:r>
            <a:r>
              <a:rPr lang="en-GB" dirty="0" smtClean="0"/>
              <a:t> already produced</a:t>
            </a:r>
          </a:p>
          <a:p>
            <a:r>
              <a:rPr lang="en-GB" dirty="0" smtClean="0"/>
              <a:t>                                                  15 </a:t>
            </a:r>
            <a:r>
              <a:rPr lang="en-GB" dirty="0" err="1" smtClean="0"/>
              <a:t>Higgses</a:t>
            </a:r>
            <a:r>
              <a:rPr lang="en-GB" dirty="0" smtClean="0"/>
              <a:t>/minute with present </a:t>
            </a:r>
            <a:r>
              <a:rPr lang="en-GB" dirty="0" err="1" smtClean="0"/>
              <a:t>lumi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381000" y="1183957"/>
            <a:ext cx="8533306" cy="49244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600" dirty="0" smtClean="0">
                <a:solidFill>
                  <a:srgbClr val="0000FF"/>
                </a:solidFill>
              </a:rPr>
              <a:t>We know already a lot on this Brand New Higgs Particle!!</a:t>
            </a:r>
            <a:endParaRPr lang="en-GB" sz="2600" dirty="0">
              <a:solidFill>
                <a:srgbClr val="0000FF"/>
              </a:solidFill>
            </a:endParaRPr>
          </a:p>
        </p:txBody>
      </p:sp>
      <p:pic>
        <p:nvPicPr>
          <p:cNvPr id="10" name="Image 9" descr="Screen Shot 2014-04-11 at 5.53.0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9800"/>
            <a:ext cx="2455199" cy="2362200"/>
          </a:xfrm>
          <a:prstGeom prst="rect">
            <a:avLst/>
          </a:prstGeom>
        </p:spPr>
      </p:pic>
      <p:pic>
        <p:nvPicPr>
          <p:cNvPr id="11" name="Image 10" descr="Screen Shot 2014-04-11 at 5.59.1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2209801"/>
            <a:ext cx="2209800" cy="2362200"/>
          </a:xfrm>
          <a:prstGeom prst="rect">
            <a:avLst/>
          </a:prstGeom>
        </p:spPr>
      </p:pic>
      <p:pic>
        <p:nvPicPr>
          <p:cNvPr id="13" name="Image 12" descr="Screen Shot 2014-02-09 at 12.32.1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2209800"/>
            <a:ext cx="2225040" cy="2362200"/>
          </a:xfrm>
          <a:prstGeom prst="rect">
            <a:avLst/>
          </a:prstGeom>
        </p:spPr>
      </p:pic>
      <p:pic>
        <p:nvPicPr>
          <p:cNvPr id="15" name="Image 14" descr="Screen Shot 2014-04-14 at 10.18.40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3188" y="2209800"/>
            <a:ext cx="2360812" cy="2362200"/>
          </a:xfrm>
          <a:prstGeom prst="rect">
            <a:avLst/>
          </a:prstGeom>
        </p:spPr>
      </p:pic>
      <p:pic>
        <p:nvPicPr>
          <p:cNvPr id="16" name="Image 15" descr="Screen Shot 2014-04-14 at 10.18.06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1891" y="4343400"/>
            <a:ext cx="2032109" cy="26220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228600" y="4800600"/>
            <a:ext cx="1986166" cy="70788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Mass =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125.5 ±0.5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771077" y="4800600"/>
            <a:ext cx="1297250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Width = </a:t>
            </a:r>
          </a:p>
          <a:p>
            <a:r>
              <a:rPr lang="en-GB" smtClean="0">
                <a:solidFill>
                  <a:srgbClr val="FF0000"/>
                </a:solidFill>
              </a:rPr>
              <a:t>&lt; 22 </a:t>
            </a:r>
            <a:r>
              <a:rPr lang="en-GB" dirty="0" err="1" smtClean="0">
                <a:solidFill>
                  <a:srgbClr val="FF0000"/>
                </a:solidFill>
              </a:rPr>
              <a:t>MeV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(95%CL)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876800" y="4800600"/>
            <a:ext cx="1838965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Couplings are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within 20% of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the SM values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157834" y="4800600"/>
            <a:ext cx="1613342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Spin =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0</a:t>
            </a:r>
            <a:r>
              <a:rPr lang="en-GB" baseline="30000" dirty="0" smtClean="0">
                <a:solidFill>
                  <a:srgbClr val="FF0000"/>
                </a:solidFill>
              </a:rPr>
              <a:t>+</a:t>
            </a:r>
            <a:r>
              <a:rPr lang="en-GB" dirty="0" smtClean="0">
                <a:solidFill>
                  <a:srgbClr val="FF0000"/>
                </a:solidFill>
              </a:rPr>
              <a:t> preferred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over 0</a:t>
            </a:r>
            <a:r>
              <a:rPr lang="en-GB" baseline="30000" dirty="0" smtClean="0">
                <a:solidFill>
                  <a:srgbClr val="FF0000"/>
                </a:solidFill>
              </a:rPr>
              <a:t>-</a:t>
            </a:r>
            <a:r>
              <a:rPr lang="en-GB" dirty="0" smtClean="0">
                <a:solidFill>
                  <a:srgbClr val="FF0000"/>
                </a:solidFill>
              </a:rPr>
              <a:t>,1,2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3-06-05 at 10.16.2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39" y="990600"/>
            <a:ext cx="8954121" cy="2209953"/>
          </a:xfrm>
          <a:prstGeom prst="rect">
            <a:avLst/>
          </a:prstGeom>
        </p:spPr>
      </p:pic>
      <p:pic>
        <p:nvPicPr>
          <p:cNvPr id="4" name="Image 3" descr="Screen Shot 2013-06-05 at 10.16.4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6283" y="3276600"/>
            <a:ext cx="6007517" cy="2565578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 bwMode="auto">
          <a:xfrm>
            <a:off x="914400" y="76200"/>
            <a:ext cx="72448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A Higgs…</a:t>
            </a: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342231" y="5029200"/>
            <a:ext cx="2801769" cy="58477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Stockholm Nobel Symposium</a:t>
            </a:r>
          </a:p>
          <a:p>
            <a:r>
              <a:rPr lang="en-GB" sz="1600" dirty="0" smtClean="0"/>
              <a:t>May 2013</a:t>
            </a:r>
            <a:endParaRPr lang="en-GB" sz="1600" dirty="0"/>
          </a:p>
        </p:txBody>
      </p:sp>
      <p:sp>
        <p:nvSpPr>
          <p:cNvPr id="7" name="ZoneTexte 6"/>
          <p:cNvSpPr txBox="1"/>
          <p:nvPr/>
        </p:nvSpPr>
        <p:spPr>
          <a:xfrm>
            <a:off x="533400" y="6153090"/>
            <a:ext cx="552086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But there there still a lot of questions…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04800" y="-76200"/>
            <a:ext cx="83820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Consequences for our Universe?</a:t>
            </a:r>
            <a:endParaRPr lang="en-GB" dirty="0">
              <a:effectLst/>
            </a:endParaRPr>
          </a:p>
        </p:txBody>
      </p:sp>
      <p:pic>
        <p:nvPicPr>
          <p:cNvPr id="7" name="Espace réservé du contenu 6" descr="Screen Shot 2013-03-07 at 6.10.17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219200"/>
            <a:ext cx="4688236" cy="3200400"/>
          </a:xfrm>
        </p:spPr>
      </p:pic>
      <p:sp>
        <p:nvSpPr>
          <p:cNvPr id="9" name="ZoneTexte 8"/>
          <p:cNvSpPr txBox="1"/>
          <p:nvPr/>
        </p:nvSpPr>
        <p:spPr>
          <a:xfrm>
            <a:off x="5715000" y="762000"/>
            <a:ext cx="3423859" cy="255454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Precise measurements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of the top quark and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first measurements of the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Higgs mass</a:t>
            </a:r>
            <a:r>
              <a:rPr lang="en-GB" dirty="0" smtClean="0">
                <a:solidFill>
                  <a:srgbClr val="0000FF"/>
                </a:solidFill>
              </a:rPr>
              <a:t>: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Our Universe meta-stable ?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Will the Universe disappear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in a </a:t>
            </a:r>
            <a:r>
              <a:rPr lang="en-GB" dirty="0" smtClean="0">
                <a:solidFill>
                  <a:srgbClr val="FF0000"/>
                </a:solidFill>
              </a:rPr>
              <a:t>Big Slurp? </a:t>
            </a:r>
            <a:r>
              <a:rPr lang="en-GB" sz="1600" dirty="0" smtClean="0">
                <a:solidFill>
                  <a:srgbClr val="0000FF"/>
                </a:solidFill>
              </a:rPr>
              <a:t>(</a:t>
            </a:r>
            <a:r>
              <a:rPr lang="en-GB" sz="1600" dirty="0" err="1" smtClean="0">
                <a:solidFill>
                  <a:srgbClr val="0000FF"/>
                </a:solidFill>
              </a:rPr>
              <a:t>NBCNEWS.com</a:t>
            </a:r>
            <a:r>
              <a:rPr lang="en-GB" sz="1600" dirty="0" smtClean="0">
                <a:solidFill>
                  <a:srgbClr val="0000FF"/>
                </a:solidFill>
              </a:rPr>
              <a:t>)</a:t>
            </a:r>
            <a:endParaRPr lang="en-GB" sz="1600" dirty="0">
              <a:solidFill>
                <a:srgbClr val="0000FF"/>
              </a:solidFill>
            </a:endParaRPr>
          </a:p>
        </p:txBody>
      </p:sp>
      <p:pic>
        <p:nvPicPr>
          <p:cNvPr id="6" name="Espace réservé du contenu 3" descr="Screen Shot 2013-05-20 at 4.00.4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555926" y="3352800"/>
            <a:ext cx="3588074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1032821" y="5638800"/>
            <a:ext cx="3234379" cy="70788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4"/>
                </a:solidFill>
              </a:rPr>
              <a:t>New Physics inevitable?</a:t>
            </a:r>
          </a:p>
          <a:p>
            <a:r>
              <a:rPr lang="en-GB" dirty="0" smtClean="0">
                <a:solidFill>
                  <a:schemeClr val="accent4"/>
                </a:solidFill>
              </a:rPr>
              <a:t>But at which scale/energy?</a:t>
            </a:r>
            <a:endParaRPr lang="en-GB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3-05-20 at 4.37.15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3600" y="914400"/>
            <a:ext cx="5410200" cy="1831329"/>
          </a:xfrm>
        </p:spPr>
      </p:pic>
      <p:pic>
        <p:nvPicPr>
          <p:cNvPr id="5" name="Image 4" descr="Screen Shot 2013-05-20 at 4.37.0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1" y="2895600"/>
            <a:ext cx="5410200" cy="3325646"/>
          </a:xfrm>
          <a:prstGeom prst="rect">
            <a:avLst/>
          </a:prstGeom>
        </p:spPr>
      </p:pic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Projects Discussed in 2012/2013</a:t>
            </a:r>
            <a:endParaRPr lang="en-GB" dirty="0">
              <a:effectLst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28600" y="2133600"/>
            <a:ext cx="146644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pp colliders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76200" y="4495800"/>
            <a:ext cx="173269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e+e</a:t>
            </a:r>
            <a:r>
              <a:rPr lang="en-GB" dirty="0" smtClean="0"/>
              <a:t>- colliders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3398860" y="6324600"/>
            <a:ext cx="566894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+ proposals for photon colliders, </a:t>
            </a:r>
            <a:r>
              <a:rPr lang="en-GB" dirty="0" err="1" smtClean="0"/>
              <a:t>muon</a:t>
            </a:r>
            <a:r>
              <a:rPr lang="en-GB" dirty="0" smtClean="0"/>
              <a:t> collider,..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3-06-27 at 3.17.0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838200"/>
            <a:ext cx="5194592" cy="3695850"/>
          </a:xfrm>
          <a:prstGeom prst="rect">
            <a:avLst/>
          </a:prstGeom>
        </p:spPr>
      </p:pic>
      <p:sp>
        <p:nvSpPr>
          <p:cNvPr id="3" name="Titre 2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Europe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Strategy Group and P5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" name="Image 3" descr="Screen Shot 2014-05-31 at 1.03.4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4648200"/>
            <a:ext cx="6324600" cy="169716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28600" y="6324600"/>
            <a:ext cx="663515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First recommendation on the list that is naming a project 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6781800" y="4191000"/>
            <a:ext cx="188823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Last Month: P5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5486400" y="1371600"/>
            <a:ext cx="269036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Last Spring: European</a:t>
            </a:r>
          </a:p>
          <a:p>
            <a:r>
              <a:rPr lang="en-GB" dirty="0" smtClean="0"/>
              <a:t>Strategy Group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3-06-27 at 3.17.1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307" y="926694"/>
            <a:ext cx="8433385" cy="5855106"/>
          </a:xfrm>
          <a:prstGeom prst="rect">
            <a:avLst/>
          </a:prstGeom>
        </p:spPr>
      </p:pic>
      <p:sp>
        <p:nvSpPr>
          <p:cNvPr id="3" name="Titre 2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LHC Schedule 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9906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High Luminosity LHC (HL-LHC) </a:t>
            </a:r>
            <a:endParaRPr lang="en-US" sz="4000" dirty="0"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pic>
        <p:nvPicPr>
          <p:cNvPr id="40963" name="Picture 7" descr="CERNcomplex-croppe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5831" y="1143000"/>
            <a:ext cx="848750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4343400" y="5105400"/>
            <a:ext cx="838200" cy="228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257800" y="4648200"/>
            <a:ext cx="374611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alibri" pitchFamily="4" charset="0"/>
              </a:rPr>
              <a:t>Booster energy upgrade</a:t>
            </a:r>
          </a:p>
          <a:p>
            <a:r>
              <a:rPr lang="en-US" sz="2800" b="1" dirty="0">
                <a:solidFill>
                  <a:srgbClr val="FF0000"/>
                </a:solidFill>
                <a:latin typeface="Calibri" pitchFamily="4" charset="0"/>
              </a:rPr>
              <a:t>1.4 → 2 </a:t>
            </a:r>
            <a:r>
              <a:rPr lang="en-US" sz="2800" b="1" dirty="0" err="1">
                <a:solidFill>
                  <a:srgbClr val="FF0000"/>
                </a:solidFill>
                <a:latin typeface="Calibri" pitchFamily="4" charset="0"/>
              </a:rPr>
              <a:t>GeV</a:t>
            </a:r>
            <a:r>
              <a:rPr lang="en-US" sz="2800" b="1" dirty="0">
                <a:solidFill>
                  <a:srgbClr val="FF0000"/>
                </a:solidFill>
                <a:latin typeface="Calibri" pitchFamily="4" charset="0"/>
              </a:rPr>
              <a:t>, ~2014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Calibri" pitchFamily="4" charset="0"/>
              </a:rPr>
              <a:t>	</a:t>
            </a:r>
            <a:endParaRPr lang="en-US" sz="2800" b="1" dirty="0">
              <a:solidFill>
                <a:srgbClr val="FF0000"/>
              </a:solidFill>
              <a:latin typeface="Calibri" pitchFamily="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14600" y="5257800"/>
            <a:ext cx="121945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4" charset="0"/>
              </a:rPr>
              <a:t>Linac4, </a:t>
            </a:r>
          </a:p>
          <a:p>
            <a:r>
              <a:rPr lang="en-US" sz="2800" b="1">
                <a:solidFill>
                  <a:srgbClr val="FF0000"/>
                </a:solidFill>
                <a:latin typeface="Calibri" pitchFamily="4" charset="0"/>
              </a:rPr>
              <a:t>~2014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-1447800" y="47244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3594589" y="5357813"/>
            <a:ext cx="785446" cy="850900"/>
          </a:xfrm>
          <a:custGeom>
            <a:avLst/>
            <a:gdLst>
              <a:gd name="connsiteX0" fmla="*/ 786063 w 786063"/>
              <a:gd name="connsiteY0" fmla="*/ 0 h 850232"/>
              <a:gd name="connsiteX1" fmla="*/ 545431 w 786063"/>
              <a:gd name="connsiteY1" fmla="*/ 176463 h 850232"/>
              <a:gd name="connsiteX2" fmla="*/ 208547 w 786063"/>
              <a:gd name="connsiteY2" fmla="*/ 577516 h 850232"/>
              <a:gd name="connsiteX3" fmla="*/ 0 w 786063"/>
              <a:gd name="connsiteY3" fmla="*/ 850232 h 850232"/>
              <a:gd name="connsiteX4" fmla="*/ 0 w 786063"/>
              <a:gd name="connsiteY4" fmla="*/ 850232 h 85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6063" h="850232">
                <a:moveTo>
                  <a:pt x="786063" y="0"/>
                </a:moveTo>
                <a:cubicBezTo>
                  <a:pt x="713873" y="40105"/>
                  <a:pt x="641684" y="80210"/>
                  <a:pt x="545431" y="176463"/>
                </a:cubicBezTo>
                <a:cubicBezTo>
                  <a:pt x="449178" y="272716"/>
                  <a:pt x="299452" y="465221"/>
                  <a:pt x="208547" y="577516"/>
                </a:cubicBezTo>
                <a:cubicBezTo>
                  <a:pt x="117642" y="689811"/>
                  <a:pt x="0" y="850232"/>
                  <a:pt x="0" y="850232"/>
                </a:cubicBezTo>
                <a:lnTo>
                  <a:pt x="0" y="850232"/>
                </a:ln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667000" y="3048000"/>
            <a:ext cx="3886200" cy="1143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501662" y="1862138"/>
            <a:ext cx="3131236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4" charset="0"/>
              </a:rPr>
              <a:t>SPS enhancements</a:t>
            </a:r>
          </a:p>
          <a:p>
            <a:r>
              <a:rPr lang="en-US" b="1">
                <a:solidFill>
                  <a:srgbClr val="FF0000"/>
                </a:solidFill>
                <a:latin typeface="Calibri" pitchFamily="4" charset="0"/>
              </a:rPr>
              <a:t>(anti e-cloud coating,RF, </a:t>
            </a:r>
          </a:p>
          <a:p>
            <a:r>
              <a:rPr lang="en-US" b="1">
                <a:solidFill>
                  <a:srgbClr val="FF0000"/>
                </a:solidFill>
                <a:latin typeface="Calibri" pitchFamily="4" charset="0"/>
              </a:rPr>
              <a:t>impedance), </a:t>
            </a:r>
            <a:r>
              <a:rPr lang="en-US" sz="2800" b="1">
                <a:solidFill>
                  <a:srgbClr val="FF0000"/>
                </a:solidFill>
                <a:latin typeface="Calibri" pitchFamily="4" charset="0"/>
              </a:rPr>
              <a:t>2012-2022</a:t>
            </a:r>
            <a:endParaRPr lang="en-US" b="1">
              <a:solidFill>
                <a:srgbClr val="FF0000"/>
              </a:solidFill>
              <a:latin typeface="Calibri" pitchFamily="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657600" y="15240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810000" y="38862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81354" y="1143001"/>
            <a:ext cx="31945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Calibri" pitchFamily="4" charset="0"/>
              </a:rPr>
              <a:t>IR upgrade</a:t>
            </a:r>
            <a:r>
              <a:rPr lang="en-US" b="1">
                <a:solidFill>
                  <a:srgbClr val="FF0000"/>
                </a:solidFill>
                <a:latin typeface="Calibri" pitchFamily="4" charset="0"/>
              </a:rPr>
              <a:t>(detectors,</a:t>
            </a:r>
          </a:p>
          <a:p>
            <a:r>
              <a:rPr lang="en-US" b="1">
                <a:solidFill>
                  <a:srgbClr val="FF0000"/>
                </a:solidFill>
                <a:latin typeface="Calibri" pitchFamily="4" charset="0"/>
              </a:rPr>
              <a:t>low-</a:t>
            </a:r>
            <a:r>
              <a:rPr lang="en-US" b="1">
                <a:solidFill>
                  <a:srgbClr val="FF0000"/>
                </a:solidFill>
                <a:latin typeface="Symbol" pitchFamily="4" charset="2"/>
              </a:rPr>
              <a:t>b</a:t>
            </a:r>
            <a:r>
              <a:rPr lang="en-US" b="1">
                <a:solidFill>
                  <a:srgbClr val="FF0000"/>
                </a:solidFill>
                <a:latin typeface="Calibri" pitchFamily="4" charset="0"/>
              </a:rPr>
              <a:t> quad’s,crab cavities, etc) </a:t>
            </a:r>
          </a:p>
          <a:p>
            <a:r>
              <a:rPr lang="en-US" sz="2800" b="1">
                <a:solidFill>
                  <a:srgbClr val="FF0000"/>
                </a:solidFill>
                <a:latin typeface="Calibri" pitchFamily="4" charset="0"/>
              </a:rPr>
              <a:t>~2022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7033847" y="1219200"/>
            <a:ext cx="1823361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accent4"/>
                </a:solidFill>
                <a:latin typeface="Arial"/>
              </a:rPr>
              <a:t>F. Zimmerman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76200" y="5001161"/>
            <a:ext cx="2360116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Does not come for </a:t>
            </a:r>
          </a:p>
          <a:p>
            <a:r>
              <a:rPr lang="en-GB" dirty="0" smtClean="0"/>
              <a:t>free: </a:t>
            </a:r>
            <a:r>
              <a:rPr lang="en-GB" dirty="0" smtClean="0">
                <a:solidFill>
                  <a:srgbClr val="FF0000"/>
                </a:solidFill>
              </a:rPr>
              <a:t>~1,000 MCHF</a:t>
            </a:r>
          </a:p>
          <a:p>
            <a:r>
              <a:rPr lang="en-GB" dirty="0" smtClean="0"/>
              <a:t>(F Zimmerman</a:t>
            </a:r>
          </a:p>
          <a:p>
            <a:r>
              <a:rPr lang="en-GB" dirty="0" smtClean="0"/>
              <a:t>Sendai, June 2013)</a:t>
            </a:r>
            <a:endParaRPr lang="en-GB" dirty="0"/>
          </a:p>
        </p:txBody>
      </p:sp>
      <p:sp>
        <p:nvSpPr>
          <p:cNvPr id="22" name="ZoneTexte 21"/>
          <p:cNvSpPr txBox="1"/>
          <p:nvPr/>
        </p:nvSpPr>
        <p:spPr>
          <a:xfrm>
            <a:off x="6248400" y="6400800"/>
            <a:ext cx="256274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+ Detector Upgrades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6" grpId="0" animBg="1"/>
      <p:bldP spid="17" grpId="0"/>
      <p:bldP spid="18" grpId="0" animBg="1"/>
      <p:bldP spid="20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1905000"/>
            <a:ext cx="7239000" cy="904875"/>
          </a:xfrm>
        </p:spPr>
        <p:txBody>
          <a:bodyPr/>
          <a:lstStyle/>
          <a:p>
            <a:r>
              <a:rPr lang="en-GB" dirty="0" smtClean="0"/>
              <a:t>Beyond the LHC</a:t>
            </a:r>
            <a:endParaRPr lang="en-GB" dirty="0"/>
          </a:p>
        </p:txBody>
      </p:sp>
      <p:sp>
        <p:nvSpPr>
          <p:cNvPr id="3" name="ZoneTexte 2"/>
          <p:cNvSpPr txBox="1"/>
          <p:nvPr/>
        </p:nvSpPr>
        <p:spPr>
          <a:xfrm>
            <a:off x="1143000" y="3276600"/>
            <a:ext cx="7164492" cy="3046988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FF0000"/>
                </a:solidFill>
              </a:rPr>
              <a:t>Proton</a:t>
            </a:r>
            <a:r>
              <a:rPr lang="en-GB" sz="2400" dirty="0" smtClean="0">
                <a:solidFill>
                  <a:srgbClr val="FF0000"/>
                </a:solidFill>
              </a:rPr>
              <a:t>-proton machines at higher energy…</a:t>
            </a: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r>
              <a:rPr lang="en-GB" sz="24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FF0000"/>
                </a:solidFill>
              </a:rPr>
              <a:t>Electron</a:t>
            </a:r>
            <a:r>
              <a:rPr lang="en-GB" sz="2400" dirty="0" smtClean="0">
                <a:solidFill>
                  <a:srgbClr val="FF0000"/>
                </a:solidFill>
              </a:rPr>
              <a:t>-positron machines for high precision…</a:t>
            </a: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r>
              <a:rPr lang="en-GB" sz="24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FF0000"/>
                </a:solidFill>
              </a:rPr>
              <a:t>Both</a:t>
            </a:r>
            <a:r>
              <a:rPr lang="en-GB" sz="2400" dirty="0" smtClean="0">
                <a:solidFill>
                  <a:srgbClr val="FF0000"/>
                </a:solidFill>
              </a:rPr>
              <a:t>? And allowing for electron-proton collisions..?</a:t>
            </a:r>
          </a:p>
          <a:p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New projects will take 10-20 years before they turn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into operation, hence need a vision &amp; studies now!  </a:t>
            </a:r>
          </a:p>
          <a:p>
            <a:endParaRPr lang="en-GB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400" y="-76200"/>
            <a:ext cx="86868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From the European Strategy Group</a:t>
            </a:r>
            <a:endParaRPr lang="en-GB" dirty="0">
              <a:effectLst/>
            </a:endParaRPr>
          </a:p>
        </p:txBody>
      </p:sp>
      <p:pic>
        <p:nvPicPr>
          <p:cNvPr id="5" name="Espace réservé du contenu 4" descr="Screen Shot 2014-04-13 at 3.49.07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1361472"/>
            <a:ext cx="8382000" cy="4734528"/>
          </a:xfrm>
        </p:spPr>
      </p:pic>
      <p:sp>
        <p:nvSpPr>
          <p:cNvPr id="4" name="ZoneTexte 3"/>
          <p:cNvSpPr txBox="1"/>
          <p:nvPr/>
        </p:nvSpPr>
        <p:spPr>
          <a:xfrm>
            <a:off x="1802245" y="6229290"/>
            <a:ext cx="726555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Similar recommendation from the Snowmass studies in the US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6" name="Espace réservé du contenu 4" descr="Screen Shot 2014-04-13 at 3.07.1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848600" y="762000"/>
            <a:ext cx="129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3.5"/>
</p:tagLst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157422</TotalTime>
  <Words>1748</Words>
  <Application>Microsoft PowerPoint</Application>
  <PresentationFormat>Présentation à l'écran (4:3)</PresentationFormat>
  <Paragraphs>293</Paragraphs>
  <Slides>39</Slides>
  <Notes>5</Notes>
  <HiddenSlides>3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0" baseType="lpstr">
      <vt:lpstr>Reunion_17_01_03</vt:lpstr>
      <vt:lpstr> </vt:lpstr>
      <vt:lpstr>Outline</vt:lpstr>
      <vt:lpstr>Diapositive 2</vt:lpstr>
      <vt:lpstr>Projects Discussed in 2012/2013</vt:lpstr>
      <vt:lpstr>Diapositive 4</vt:lpstr>
      <vt:lpstr>Diapositive 5</vt:lpstr>
      <vt:lpstr>High Luminosity LHC (HL-LHC) </vt:lpstr>
      <vt:lpstr>Beyond the LHC</vt:lpstr>
      <vt:lpstr>From the European Strategy Group</vt:lpstr>
      <vt:lpstr>High Energy LHC (HE-LHC)</vt:lpstr>
      <vt:lpstr>Recent CERN Initiative: FCC</vt:lpstr>
      <vt:lpstr>FCC-hh: a Proton-Proton Collider</vt:lpstr>
      <vt:lpstr>Diapositive 12</vt:lpstr>
      <vt:lpstr>World Interest: in Particular in China… </vt:lpstr>
      <vt:lpstr>Diapositive 14</vt:lpstr>
      <vt:lpstr>Diapositive 15</vt:lpstr>
      <vt:lpstr>CLIC Layout @ CERN</vt:lpstr>
      <vt:lpstr>Diapositive 17</vt:lpstr>
      <vt:lpstr>Diapositive 18</vt:lpstr>
      <vt:lpstr>Diapositive 19</vt:lpstr>
      <vt:lpstr>Diapositive 20</vt:lpstr>
      <vt:lpstr>High Luminosity LHC</vt:lpstr>
      <vt:lpstr>High Luminosity LHC Precision</vt:lpstr>
      <vt:lpstr>High Luminosity LHC Precision</vt:lpstr>
      <vt:lpstr>Diapositive 24</vt:lpstr>
      <vt:lpstr>Diapositive 25</vt:lpstr>
      <vt:lpstr>Diapositive 26</vt:lpstr>
      <vt:lpstr>Diapositive 27</vt:lpstr>
      <vt:lpstr>Diapositive 28</vt:lpstr>
      <vt:lpstr>Room for Blue Sky Thinking!</vt:lpstr>
      <vt:lpstr>Conclusion</vt:lpstr>
      <vt:lpstr> Electron-Proton Collider</vt:lpstr>
      <vt:lpstr>Diapositive 32</vt:lpstr>
      <vt:lpstr>FCC Schedule: First Step</vt:lpstr>
      <vt:lpstr>Magnet Developments</vt:lpstr>
      <vt:lpstr>Diapositive 35</vt:lpstr>
      <vt:lpstr>Diapositive 36</vt:lpstr>
      <vt:lpstr>Diapositive 37</vt:lpstr>
      <vt:lpstr>Consequences for our Universe?</vt:lpstr>
    </vt:vector>
  </TitlesOfParts>
  <Company>ѻ ]翘ԭੌ뿿큠ř㸠]翘ѻ盼뿿큐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De Roeck Albert</cp:lastModifiedBy>
  <cp:revision>4934</cp:revision>
  <cp:lastPrinted>2013-02-11T08:10:22Z</cp:lastPrinted>
  <dcterms:created xsi:type="dcterms:W3CDTF">2014-06-22T18:27:36Z</dcterms:created>
  <dcterms:modified xsi:type="dcterms:W3CDTF">2014-06-22T20:55:11Z</dcterms:modified>
</cp:coreProperties>
</file>