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3" r:id="rId2"/>
    <p:sldId id="268" r:id="rId3"/>
    <p:sldId id="284" r:id="rId4"/>
    <p:sldId id="285" r:id="rId5"/>
    <p:sldId id="280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FF00"/>
    <a:srgbClr val="9C9E9F"/>
    <a:srgbClr val="FFFFF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822" autoAdjust="0"/>
  </p:normalViewPr>
  <p:slideViewPr>
    <p:cSldViewPr snapToGrid="0">
      <p:cViewPr varScale="1">
        <p:scale>
          <a:sx n="98" d="100"/>
          <a:sy n="98" d="100"/>
        </p:scale>
        <p:origin x="-1680" y="-112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Stefan Ohm 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GB" sz="900" dirty="0" err="1" smtClean="0">
                <a:solidFill>
                  <a:schemeClr val="bg2"/>
                </a:solidFill>
              </a:rPr>
              <a:t>TeVPA</a:t>
            </a:r>
            <a:r>
              <a:rPr lang="en-GB" sz="900" dirty="0" smtClean="0">
                <a:solidFill>
                  <a:schemeClr val="bg2"/>
                </a:solidFill>
              </a:rPr>
              <a:t>/IDM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25.06.2014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HESS J1640-465</a:t>
            </a:r>
            <a:endParaRPr lang="en-GB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en-GB" dirty="0" smtClean="0"/>
              <a:t>An exceptionally luminous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 err="1" smtClean="0"/>
              <a:t>γ</a:t>
            </a:r>
            <a:r>
              <a:rPr lang="en-GB" dirty="0" smtClean="0"/>
              <a:t>-ray SNR</a:t>
            </a:r>
            <a:endParaRPr lang="en-GB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3863926" y="5975845"/>
            <a:ext cx="416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mtClean="0">
                <a:solidFill>
                  <a:srgbClr val="00A5EB"/>
                </a:solidFill>
              </a:rPr>
              <a:t>Stefan Ohm </a:t>
            </a:r>
            <a:r>
              <a:rPr lang="en-GB" smtClean="0"/>
              <a:t>(DESY, Zeuthen) </a:t>
            </a:r>
          </a:p>
          <a:p>
            <a:r>
              <a:rPr lang="en-GB" smtClean="0">
                <a:solidFill>
                  <a:srgbClr val="00A5EB"/>
                </a:solidFill>
              </a:rPr>
              <a:t>Peter Eger </a:t>
            </a:r>
            <a:r>
              <a:rPr lang="en-GB" smtClean="0">
                <a:solidFill>
                  <a:srgbClr val="000000"/>
                </a:solidFill>
              </a:rPr>
              <a:t>(MPIK, Heidelberg)</a:t>
            </a:r>
          </a:p>
          <a:p>
            <a:r>
              <a:rPr lang="en-GB" smtClean="0">
                <a:solidFill>
                  <a:srgbClr val="00A5EB"/>
                </a:solidFill>
              </a:rPr>
              <a:t>On behalf of the H.E.S.S. collaboration</a:t>
            </a:r>
            <a:endParaRPr lang="en-GB">
              <a:solidFill>
                <a:srgbClr val="00A5EB"/>
              </a:solidFill>
            </a:endParaRPr>
          </a:p>
        </p:txBody>
      </p:sp>
      <p:pic>
        <p:nvPicPr>
          <p:cNvPr id="2" name="Picture 1" descr="HESS_Logo_Rot_RGB.jp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389" y="5468258"/>
            <a:ext cx="1568549" cy="1376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Interpretation III: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RX J1713-3946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36" y="900152"/>
            <a:ext cx="3991285" cy="4969804"/>
          </a:xfrm>
        </p:spPr>
        <p:txBody>
          <a:bodyPr/>
          <a:lstStyle/>
          <a:p>
            <a:r>
              <a:rPr lang="en-GB" dirty="0" err="1" smtClean="0"/>
              <a:t>Comparion</a:t>
            </a:r>
            <a:endParaRPr lang="en-GB" dirty="0" smtClean="0"/>
          </a:p>
          <a:p>
            <a:pPr lvl="1"/>
            <a:r>
              <a:rPr lang="en-GB" dirty="0" smtClean="0"/>
              <a:t>Similar </a:t>
            </a:r>
            <a:r>
              <a:rPr lang="en-GB" dirty="0" err="1" smtClean="0"/>
              <a:t>TeV</a:t>
            </a:r>
            <a:r>
              <a:rPr lang="en-GB" dirty="0" smtClean="0"/>
              <a:t> spectra</a:t>
            </a:r>
          </a:p>
          <a:p>
            <a:pPr lvl="1"/>
            <a:r>
              <a:rPr lang="en-GB" dirty="0" smtClean="0"/>
              <a:t>Different </a:t>
            </a:r>
            <a:r>
              <a:rPr lang="en-GB" dirty="0" err="1" smtClean="0"/>
              <a:t>GeV</a:t>
            </a:r>
            <a:r>
              <a:rPr lang="en-GB" dirty="0" smtClean="0"/>
              <a:t> spectra</a:t>
            </a:r>
          </a:p>
          <a:p>
            <a:r>
              <a:rPr lang="en-GB" dirty="0" smtClean="0"/>
              <a:t>Possible Explanation</a:t>
            </a:r>
          </a:p>
          <a:p>
            <a:pPr lvl="1"/>
            <a:r>
              <a:rPr lang="en-GB" dirty="0" smtClean="0"/>
              <a:t>Diffusion of low-energy CRs into dense clumps in HESS J1640-465</a:t>
            </a:r>
          </a:p>
          <a:p>
            <a:pPr lvl="1"/>
            <a:r>
              <a:rPr lang="en-GB" dirty="0" smtClean="0"/>
              <a:t>‘Shielding’ of lower-energy CRs in RX J1713-3946?</a:t>
            </a:r>
          </a:p>
          <a:p>
            <a:pPr lvl="1"/>
            <a:r>
              <a:rPr lang="en-GB" dirty="0" smtClean="0"/>
              <a:t>Different ages?</a:t>
            </a:r>
          </a:p>
          <a:p>
            <a:pPr lvl="1"/>
            <a:r>
              <a:rPr lang="en-GB" dirty="0" smtClean="0"/>
              <a:t>Different diffusion properties?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2" name="Picture 1" descr="Screen Shot 2014-06-24 at 14.31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031" y="945930"/>
            <a:ext cx="5285968" cy="388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36" y="900152"/>
            <a:ext cx="8967436" cy="4969804"/>
          </a:xfrm>
        </p:spPr>
        <p:txBody>
          <a:bodyPr/>
          <a:lstStyle/>
          <a:p>
            <a:r>
              <a:rPr lang="en-GB" dirty="0" smtClean="0"/>
              <a:t>HESS J1640-465 is the most luminous Galactic </a:t>
            </a:r>
            <a:r>
              <a:rPr lang="en-GB" dirty="0" err="1" smtClean="0"/>
              <a:t>TeV</a:t>
            </a:r>
            <a:r>
              <a:rPr lang="en-GB" dirty="0" smtClean="0"/>
              <a:t> source</a:t>
            </a:r>
          </a:p>
          <a:p>
            <a:r>
              <a:rPr lang="en-GB" dirty="0" err="1" smtClean="0"/>
              <a:t>TeV</a:t>
            </a:r>
            <a:r>
              <a:rPr lang="en-GB" dirty="0" smtClean="0"/>
              <a:t> morphology </a:t>
            </a:r>
          </a:p>
          <a:p>
            <a:pPr lvl="1"/>
            <a:r>
              <a:rPr lang="en-GB" dirty="0" smtClean="0"/>
              <a:t>significantly extended</a:t>
            </a:r>
          </a:p>
          <a:p>
            <a:pPr lvl="1"/>
            <a:r>
              <a:rPr lang="en-GB" dirty="0" smtClean="0"/>
              <a:t>overlapping with SNR shell</a:t>
            </a:r>
          </a:p>
          <a:p>
            <a:pPr lvl="1"/>
            <a:r>
              <a:rPr lang="en-GB" dirty="0" smtClean="0"/>
              <a:t>more extended than shell</a:t>
            </a:r>
          </a:p>
          <a:p>
            <a:r>
              <a:rPr lang="en-GB" dirty="0" err="1" smtClean="0"/>
              <a:t>GeV</a:t>
            </a:r>
            <a:r>
              <a:rPr lang="en-GB" dirty="0" smtClean="0"/>
              <a:t> – </a:t>
            </a:r>
            <a:r>
              <a:rPr lang="en-GB" dirty="0" err="1" smtClean="0"/>
              <a:t>TeV</a:t>
            </a:r>
            <a:r>
              <a:rPr lang="en-GB" dirty="0" smtClean="0"/>
              <a:t> spectrum consistent with one featureless power-law over 6 orders of magnitude</a:t>
            </a:r>
          </a:p>
          <a:p>
            <a:r>
              <a:rPr lang="en-GB" dirty="0" err="1" smtClean="0"/>
              <a:t>PWNe</a:t>
            </a:r>
            <a:r>
              <a:rPr lang="en-GB" dirty="0" smtClean="0"/>
              <a:t> interpretation challenging, but contribution to </a:t>
            </a:r>
            <a:r>
              <a:rPr lang="en-GB" dirty="0" err="1" smtClean="0"/>
              <a:t>TeV</a:t>
            </a:r>
            <a:r>
              <a:rPr lang="en-GB" dirty="0" smtClean="0"/>
              <a:t> spectrum not excluded</a:t>
            </a:r>
          </a:p>
          <a:p>
            <a:r>
              <a:rPr lang="en-GB" dirty="0"/>
              <a:t>New HESS </a:t>
            </a:r>
            <a:r>
              <a:rPr lang="en-GB" dirty="0" smtClean="0"/>
              <a:t>results </a:t>
            </a:r>
            <a:r>
              <a:rPr lang="en-GB" dirty="0"/>
              <a:t>+ MWL </a:t>
            </a:r>
            <a:r>
              <a:rPr lang="en-GB" dirty="0" smtClean="0"/>
              <a:t>data </a:t>
            </a:r>
            <a:r>
              <a:rPr lang="en-GB" dirty="0"/>
              <a:t>suggests dominant </a:t>
            </a:r>
            <a:r>
              <a:rPr lang="en-GB" dirty="0" err="1"/>
              <a:t>hadronic</a:t>
            </a:r>
            <a:r>
              <a:rPr lang="en-GB" dirty="0"/>
              <a:t> emission from SNR </a:t>
            </a:r>
            <a:r>
              <a:rPr lang="en-GB" dirty="0" smtClean="0"/>
              <a:t>shell</a:t>
            </a:r>
          </a:p>
          <a:p>
            <a:pPr lvl="1"/>
            <a:r>
              <a:rPr lang="en-GB" dirty="0" smtClean="0"/>
              <a:t>Morphology and spectrum well reproduced</a:t>
            </a:r>
          </a:p>
          <a:p>
            <a:pPr lvl="1"/>
            <a:r>
              <a:rPr lang="en-GB" dirty="0" smtClean="0"/>
              <a:t>Requires high energy in CRs and high ambient densities</a:t>
            </a:r>
          </a:p>
        </p:txBody>
      </p:sp>
    </p:spTree>
    <p:extLst>
      <p:ext uri="{BB962C8B-B14F-4D97-AF65-F5344CB8AC3E}">
        <p14:creationId xmlns:p14="http://schemas.microsoft.com/office/powerpoint/2010/main" val="393981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HESS J1640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SNRs</a:t>
            </a:r>
            <a:endParaRPr lang="de-DE" dirty="0"/>
          </a:p>
        </p:txBody>
      </p:sp>
      <p:pic>
        <p:nvPicPr>
          <p:cNvPr id="2" name="Picture 1" descr="Screen Shot 2014-06-24 at 15.24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9" y="781806"/>
            <a:ext cx="7710440" cy="541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2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NuSTAR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PSR in HESS J1640-465</a:t>
            </a:r>
            <a:endParaRPr lang="de-DE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1836" y="900152"/>
            <a:ext cx="5533374" cy="531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err="1" smtClean="0"/>
              <a:t>Gotthelf</a:t>
            </a:r>
            <a:r>
              <a:rPr lang="en-GB" dirty="0" smtClean="0"/>
              <a:t> et al. (2014) reported discovery of pulsation from PSR in HESS J1640-465</a:t>
            </a:r>
          </a:p>
          <a:p>
            <a:pPr lvl="1"/>
            <a:r>
              <a:rPr lang="en-GB" dirty="0" err="1" smtClean="0"/>
              <a:t>Ė</a:t>
            </a:r>
            <a:r>
              <a:rPr lang="en-GB" dirty="0" smtClean="0"/>
              <a:t> = 4.4 x 10 erg/s, </a:t>
            </a:r>
            <a:r>
              <a:rPr lang="en-GB" dirty="0" err="1" smtClean="0"/>
              <a:t>τ</a:t>
            </a:r>
            <a:r>
              <a:rPr lang="en-GB" baseline="-25000" dirty="0" err="1" smtClean="0"/>
              <a:t>c</a:t>
            </a:r>
            <a:r>
              <a:rPr lang="en-GB" dirty="0" smtClean="0"/>
              <a:t> = 3350 </a:t>
            </a:r>
            <a:r>
              <a:rPr lang="en-GB" dirty="0" err="1" smtClean="0"/>
              <a:t>yrs</a:t>
            </a:r>
            <a:r>
              <a:rPr lang="en-GB" dirty="0" smtClean="0"/>
              <a:t>, P = 206 </a:t>
            </a:r>
            <a:r>
              <a:rPr lang="en-GB" dirty="0" err="1" smtClean="0"/>
              <a:t>ms</a:t>
            </a:r>
            <a:endParaRPr lang="en-GB" dirty="0" smtClean="0"/>
          </a:p>
          <a:p>
            <a:pPr lvl="1"/>
            <a:r>
              <a:rPr lang="en-GB" dirty="0" smtClean="0"/>
              <a:t>With n = 2, &gt;10 </a:t>
            </a:r>
            <a:r>
              <a:rPr lang="en-GB" dirty="0" err="1" smtClean="0"/>
              <a:t>GeV</a:t>
            </a:r>
            <a:r>
              <a:rPr lang="en-GB" dirty="0" smtClean="0"/>
              <a:t> spectrum can be described with PWN model for PSR birth period of P</a:t>
            </a:r>
            <a:r>
              <a:rPr lang="en-GB" baseline="-25000" dirty="0" smtClean="0"/>
              <a:t>0</a:t>
            </a:r>
            <a:r>
              <a:rPr lang="en-GB" dirty="0" smtClean="0"/>
              <a:t> = 15ms </a:t>
            </a:r>
          </a:p>
          <a:p>
            <a:r>
              <a:rPr lang="en-GB" dirty="0" smtClean="0"/>
              <a:t>Requires middle-aged PWN, 6% of current </a:t>
            </a:r>
            <a:r>
              <a:rPr lang="en-GB" dirty="0" err="1" smtClean="0"/>
              <a:t>Ė</a:t>
            </a:r>
            <a:r>
              <a:rPr lang="en-GB" dirty="0" smtClean="0"/>
              <a:t> to be converted into </a:t>
            </a:r>
            <a:r>
              <a:rPr lang="el-GR" dirty="0" smtClean="0"/>
              <a:t>γ</a:t>
            </a:r>
            <a:r>
              <a:rPr lang="en-US" dirty="0" smtClean="0"/>
              <a:t>-rays</a:t>
            </a:r>
          </a:p>
          <a:p>
            <a:r>
              <a:rPr lang="en-US" dirty="0" smtClean="0"/>
              <a:t>Spin-down power and age considerably smaller than in previous models</a:t>
            </a:r>
          </a:p>
          <a:p>
            <a:r>
              <a:rPr lang="en-US" dirty="0" smtClean="0"/>
              <a:t>Authors argue that the Fermi spectrum below 10 </a:t>
            </a:r>
            <a:r>
              <a:rPr lang="en-US" dirty="0" err="1" smtClean="0"/>
              <a:t>GeV</a:t>
            </a:r>
            <a:r>
              <a:rPr lang="en-US" dirty="0" smtClean="0"/>
              <a:t> is likely not correct in HESS paper</a:t>
            </a:r>
            <a:r>
              <a:rPr lang="en-GB" dirty="0" smtClean="0"/>
              <a:t>, but without presenting a reanalysis</a:t>
            </a:r>
          </a:p>
          <a:p>
            <a:r>
              <a:rPr lang="en-GB" smtClean="0"/>
              <a:t>Revised preliminary </a:t>
            </a:r>
            <a:r>
              <a:rPr lang="en-GB" dirty="0" smtClean="0"/>
              <a:t>analysis of 5 years of Fermi-LAT data confirms significant emission below 10 </a:t>
            </a:r>
            <a:r>
              <a:rPr lang="en-GB" dirty="0" err="1" smtClean="0"/>
              <a:t>GeV</a:t>
            </a:r>
            <a:r>
              <a:rPr lang="en-GB" dirty="0" smtClean="0"/>
              <a:t> (as also presented in 2FGL)</a:t>
            </a:r>
            <a:endParaRPr lang="en-US" dirty="0" smtClean="0"/>
          </a:p>
        </p:txBody>
      </p:sp>
      <p:pic>
        <p:nvPicPr>
          <p:cNvPr id="3" name="Picture 2" descr="Screen Shot 2014-06-24 at 15.36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844" y="829306"/>
            <a:ext cx="3615155" cy="3319523"/>
          </a:xfrm>
          <a:prstGeom prst="rect">
            <a:avLst/>
          </a:prstGeom>
        </p:spPr>
      </p:pic>
      <p:pic>
        <p:nvPicPr>
          <p:cNvPr id="5" name="Picture 4" descr="Screen Shot 2014-06-24 at 15.36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569" y="4130144"/>
            <a:ext cx="2716471" cy="198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1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HESS J1640-465</a:t>
            </a:r>
            <a:endParaRPr lang="en-GB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4821" y="861278"/>
            <a:ext cx="5458140" cy="3816545"/>
          </a:xfrm>
        </p:spPr>
        <p:txBody>
          <a:bodyPr/>
          <a:lstStyle/>
          <a:p>
            <a:r>
              <a:rPr lang="en-GB" dirty="0" smtClean="0"/>
              <a:t>HESS</a:t>
            </a:r>
            <a:endParaRPr lang="en-GB" dirty="0" smtClean="0"/>
          </a:p>
          <a:p>
            <a:pPr lvl="1"/>
            <a:r>
              <a:rPr lang="en-GB" dirty="0" smtClean="0"/>
              <a:t>Original discovery in 2006</a:t>
            </a:r>
            <a:endParaRPr lang="en-GB" dirty="0" smtClean="0"/>
          </a:p>
          <a:p>
            <a:pPr lvl="1"/>
            <a:r>
              <a:rPr lang="en-GB" dirty="0" smtClean="0"/>
              <a:t>14σ in 14 hours of observations</a:t>
            </a:r>
          </a:p>
          <a:p>
            <a:pPr lvl="1"/>
            <a:r>
              <a:rPr lang="en-GB" dirty="0" smtClean="0"/>
              <a:t>Compact (~2.7’), strong (~10% Crab) </a:t>
            </a:r>
            <a:r>
              <a:rPr lang="el-GR" dirty="0" smtClean="0"/>
              <a:t>γ</a:t>
            </a:r>
            <a:r>
              <a:rPr lang="en-US" dirty="0" smtClean="0"/>
              <a:t>-ray emitter</a:t>
            </a:r>
          </a:p>
          <a:p>
            <a:pPr lvl="1"/>
            <a:r>
              <a:rPr lang="en-US" dirty="0" err="1" smtClean="0"/>
              <a:t>Γ</a:t>
            </a:r>
            <a:r>
              <a:rPr lang="en-US" dirty="0" smtClean="0"/>
              <a:t> = -2.40 ± 0.15</a:t>
            </a:r>
            <a:endParaRPr lang="en-GB" dirty="0" smtClean="0"/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 smtClean="0"/>
              <a:t>In complex region (HII region, stellar cluster)</a:t>
            </a:r>
            <a:endParaRPr lang="en-GB" dirty="0"/>
          </a:p>
          <a:p>
            <a:pPr lvl="1"/>
            <a:r>
              <a:rPr lang="en-GB" dirty="0" smtClean="0"/>
              <a:t>Coincident with incomplete shell-type SNR</a:t>
            </a:r>
          </a:p>
          <a:p>
            <a:pPr lvl="1"/>
            <a:r>
              <a:rPr lang="en-GB" dirty="0" smtClean="0"/>
              <a:t>No non-thermal emission reported at time of HESS discovery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717" y="840417"/>
            <a:ext cx="3372124" cy="364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4" descr="Screen Shot 2013-04-22 at 08.22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767" y="4293010"/>
            <a:ext cx="2829209" cy="259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8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X-ray and radio follow-up observations</a:t>
            </a:r>
            <a:endParaRPr lang="en-GB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2575" y="1029732"/>
            <a:ext cx="5237843" cy="2080179"/>
          </a:xfrm>
        </p:spPr>
        <p:txBody>
          <a:bodyPr/>
          <a:lstStyle/>
          <a:p>
            <a:r>
              <a:rPr lang="en-GB" dirty="0" smtClean="0"/>
              <a:t>X-rays (Swift, XMM and Chandra)</a:t>
            </a:r>
            <a:endParaRPr lang="en-GB" dirty="0" smtClean="0"/>
          </a:p>
          <a:p>
            <a:pPr lvl="1"/>
            <a:r>
              <a:rPr lang="en-GB" dirty="0" smtClean="0"/>
              <a:t>Detection of c</a:t>
            </a:r>
            <a:r>
              <a:rPr lang="en-US" dirty="0" err="1" smtClean="0"/>
              <a:t>ompact</a:t>
            </a:r>
            <a:r>
              <a:rPr lang="en-US" dirty="0" smtClean="0"/>
              <a:t> source + extended nebula</a:t>
            </a:r>
          </a:p>
          <a:p>
            <a:pPr lvl="1"/>
            <a:r>
              <a:rPr lang="en-US" dirty="0" smtClean="0"/>
              <a:t>No non-thermal X-ray emission from SNR shell</a:t>
            </a:r>
          </a:p>
          <a:p>
            <a:pPr lvl="1"/>
            <a:r>
              <a:rPr lang="en-US" dirty="0" smtClean="0"/>
              <a:t>Highly absorbed ➝ large distance</a:t>
            </a:r>
          </a:p>
          <a:p>
            <a:pPr lvl="1"/>
            <a:r>
              <a:rPr lang="en-US" dirty="0" smtClean="0"/>
              <a:t>Pulsar wind nebula interpretation of </a:t>
            </a:r>
            <a:r>
              <a:rPr lang="en-US" dirty="0" err="1" smtClean="0"/>
              <a:t>TeV</a:t>
            </a:r>
            <a:r>
              <a:rPr lang="en-US" dirty="0" smtClean="0"/>
              <a:t> signal</a:t>
            </a:r>
            <a:endParaRPr lang="en-GB" dirty="0" smtClean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64" y="799429"/>
            <a:ext cx="3048835" cy="2504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95991" y="3239489"/>
            <a:ext cx="2237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Swift (</a:t>
            </a:r>
            <a:r>
              <a:rPr lang="en-US" sz="1200" dirty="0" err="1" smtClean="0"/>
              <a:t>Landi</a:t>
            </a:r>
            <a:r>
              <a:rPr lang="en-US" sz="1200" dirty="0" smtClean="0"/>
              <a:t> et al. 2006)</a:t>
            </a:r>
          </a:p>
          <a:p>
            <a:r>
              <a:rPr lang="en-US" sz="1200" dirty="0" smtClean="0"/>
              <a:t>XMM (Funk et al. 2007)</a:t>
            </a:r>
          </a:p>
          <a:p>
            <a:r>
              <a:rPr lang="en-US" sz="1200" dirty="0" smtClean="0"/>
              <a:t>Chandra (</a:t>
            </a:r>
            <a:r>
              <a:rPr lang="en-US" sz="1200" dirty="0" err="1" smtClean="0"/>
              <a:t>Lemiere</a:t>
            </a:r>
            <a:r>
              <a:rPr lang="en-US" sz="1200" dirty="0" smtClean="0"/>
              <a:t> et al. 2009)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598806" y="849542"/>
            <a:ext cx="10782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XMM </a:t>
            </a:r>
            <a:r>
              <a:rPr lang="en-US" sz="1100" dirty="0" smtClean="0">
                <a:solidFill>
                  <a:schemeClr val="bg1"/>
                </a:solidFill>
              </a:rPr>
              <a:t>-Newton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 Shot 2014-06-24 at 11.03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7" y="3293435"/>
            <a:ext cx="3160657" cy="3303180"/>
          </a:xfrm>
          <a:prstGeom prst="rect">
            <a:avLst/>
          </a:prstGeom>
        </p:spPr>
      </p:pic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3602525" y="3903303"/>
            <a:ext cx="5426601" cy="235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Radio (SGPS, GMRT, ATCA)</a:t>
            </a:r>
          </a:p>
          <a:p>
            <a:pPr lvl="1"/>
            <a:r>
              <a:rPr lang="en-GB" dirty="0" smtClean="0"/>
              <a:t>Detection of non-thermal shell emission</a:t>
            </a:r>
          </a:p>
          <a:p>
            <a:pPr lvl="1"/>
            <a:r>
              <a:rPr lang="en-GB" dirty="0" smtClean="0"/>
              <a:t>No non-thermal emission from PSR or PWN</a:t>
            </a:r>
          </a:p>
          <a:p>
            <a:pPr lvl="1"/>
            <a:r>
              <a:rPr lang="en-GB" dirty="0" smtClean="0"/>
              <a:t>Absorption </a:t>
            </a:r>
            <a:r>
              <a:rPr lang="en-GB" dirty="0"/>
              <a:t>features of SNR throughout line-of-sight</a:t>
            </a:r>
          </a:p>
          <a:p>
            <a:pPr lvl="1"/>
            <a:r>
              <a:rPr lang="en-GB" dirty="0"/>
              <a:t>Distance estimate: 8 – 13 </a:t>
            </a:r>
            <a:r>
              <a:rPr lang="en-GB" dirty="0" err="1"/>
              <a:t>kpc</a:t>
            </a:r>
            <a:endParaRPr lang="en-GB" dirty="0"/>
          </a:p>
          <a:p>
            <a:pPr marL="444500" lvl="1" indent="0">
              <a:buNone/>
            </a:pPr>
            <a:r>
              <a:rPr lang="en-GB" dirty="0">
                <a:solidFill>
                  <a:schemeClr val="accent2"/>
                </a:solidFill>
              </a:rPr>
              <a:t>➝ Most luminous Galactic </a:t>
            </a:r>
            <a:r>
              <a:rPr lang="en-GB" dirty="0" err="1">
                <a:solidFill>
                  <a:schemeClr val="accent2"/>
                </a:solidFill>
              </a:rPr>
              <a:t>TeV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l-GR" dirty="0">
                <a:solidFill>
                  <a:schemeClr val="accent2"/>
                </a:solidFill>
              </a:rPr>
              <a:t>γ</a:t>
            </a:r>
            <a:r>
              <a:rPr lang="en-US" dirty="0">
                <a:solidFill>
                  <a:schemeClr val="accent2"/>
                </a:solidFill>
              </a:rPr>
              <a:t>-ray source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76773" y="5900052"/>
            <a:ext cx="1339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66CCFF"/>
                </a:solidFill>
              </a:rPr>
              <a:t>610 MHz (GMRT)</a:t>
            </a:r>
          </a:p>
          <a:p>
            <a:r>
              <a:rPr lang="en-US" sz="1100" dirty="0" smtClean="0">
                <a:solidFill>
                  <a:srgbClr val="00FF00"/>
                </a:solidFill>
              </a:rPr>
              <a:t>8μm (GLIMPSE)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24μm (MIPSGAL)</a:t>
            </a:r>
          </a:p>
          <a:p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0218" y="6486255"/>
            <a:ext cx="2656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GMRT, ATCA (</a:t>
            </a:r>
            <a:r>
              <a:rPr lang="en-US" sz="1200" dirty="0" err="1" smtClean="0"/>
              <a:t>Castelletti</a:t>
            </a:r>
            <a:r>
              <a:rPr lang="en-US" sz="1200" dirty="0" smtClean="0"/>
              <a:t> </a:t>
            </a:r>
            <a:r>
              <a:rPr lang="en-US" sz="1200" dirty="0"/>
              <a:t>et al. </a:t>
            </a:r>
            <a:r>
              <a:rPr lang="en-US" sz="1200" dirty="0" smtClean="0"/>
              <a:t>2011)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0494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Fermi-LAT observations</a:t>
            </a:r>
            <a:endParaRPr lang="en-GB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5505" y="1029732"/>
            <a:ext cx="5624086" cy="2847110"/>
          </a:xfrm>
        </p:spPr>
        <p:txBody>
          <a:bodyPr/>
          <a:lstStyle/>
          <a:p>
            <a:r>
              <a:rPr lang="en-GB" dirty="0" smtClean="0"/>
              <a:t>Morphology</a:t>
            </a:r>
            <a:endParaRPr lang="en-GB" dirty="0" smtClean="0"/>
          </a:p>
          <a:p>
            <a:pPr lvl="1"/>
            <a:r>
              <a:rPr lang="en-GB" dirty="0" smtClean="0"/>
              <a:t>Detection of luminous </a:t>
            </a:r>
            <a:r>
              <a:rPr lang="en-GB" dirty="0" err="1" smtClean="0"/>
              <a:t>GeV</a:t>
            </a:r>
            <a:r>
              <a:rPr lang="en-GB" dirty="0" smtClean="0"/>
              <a:t> source</a:t>
            </a:r>
          </a:p>
          <a:p>
            <a:pPr lvl="1"/>
            <a:r>
              <a:rPr lang="en-GB" dirty="0" smtClean="0"/>
              <a:t>Coincident with HESS source</a:t>
            </a:r>
          </a:p>
          <a:p>
            <a:pPr lvl="1"/>
            <a:r>
              <a:rPr lang="en-GB" dirty="0" smtClean="0"/>
              <a:t>Consistent with point source</a:t>
            </a:r>
          </a:p>
          <a:p>
            <a:r>
              <a:rPr lang="en-GB" dirty="0" smtClean="0"/>
              <a:t>Spectrum</a:t>
            </a:r>
          </a:p>
          <a:p>
            <a:pPr lvl="1"/>
            <a:r>
              <a:rPr lang="en-GB" dirty="0" smtClean="0"/>
              <a:t>Spectral points between 200 MeV and 50 </a:t>
            </a:r>
            <a:r>
              <a:rPr lang="en-GB" dirty="0" err="1" smtClean="0"/>
              <a:t>GeV</a:t>
            </a:r>
            <a:endParaRPr lang="en-GB" dirty="0" smtClean="0"/>
          </a:p>
          <a:p>
            <a:pPr lvl="1"/>
            <a:r>
              <a:rPr lang="en-GB" dirty="0" smtClean="0"/>
              <a:t>Spectral index compatible with HESS (</a:t>
            </a:r>
            <a:r>
              <a:rPr lang="en-GB" dirty="0" err="1" smtClean="0"/>
              <a:t>Γ</a:t>
            </a:r>
            <a:r>
              <a:rPr lang="en-GB" dirty="0" smtClean="0"/>
              <a:t> = -2.3 ± 0.1)</a:t>
            </a:r>
          </a:p>
          <a:p>
            <a:pPr lvl="1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949569" y="3643414"/>
            <a:ext cx="2197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Fermi-LAT (</a:t>
            </a:r>
            <a:r>
              <a:rPr lang="en-US" sz="1200" dirty="0" err="1" smtClean="0"/>
              <a:t>Slane</a:t>
            </a:r>
            <a:r>
              <a:rPr lang="en-US" sz="1200" dirty="0" smtClean="0"/>
              <a:t> et al. 2010)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500" y="765342"/>
            <a:ext cx="3367500" cy="2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" name="Picture 1" descr="Screen Shot 2014-06-24 at 11.20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2463"/>
            <a:ext cx="4215095" cy="2685537"/>
          </a:xfrm>
          <a:prstGeom prst="rect">
            <a:avLst/>
          </a:prstGeom>
        </p:spPr>
      </p:pic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4237502" y="4133590"/>
            <a:ext cx="4906497" cy="222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Interpretation and modelling</a:t>
            </a:r>
          </a:p>
          <a:p>
            <a:pPr lvl="1"/>
            <a:r>
              <a:rPr lang="en-GB" dirty="0" err="1" smtClean="0"/>
              <a:t>GeV</a:t>
            </a:r>
            <a:r>
              <a:rPr lang="en-GB" dirty="0" smtClean="0"/>
              <a:t> + </a:t>
            </a:r>
            <a:r>
              <a:rPr lang="en-GB" dirty="0" err="1" smtClean="0"/>
              <a:t>TeV</a:t>
            </a:r>
            <a:r>
              <a:rPr lang="en-GB" dirty="0" smtClean="0"/>
              <a:t> spectrum interpreted as IC emission from PWN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mooth connection of Fermi and HESS spectrum requires additional low-energy relativistic </a:t>
            </a:r>
            <a:r>
              <a:rPr lang="en-GB" dirty="0" err="1" smtClean="0"/>
              <a:t>Maxwellian</a:t>
            </a:r>
            <a:r>
              <a:rPr lang="en-GB" dirty="0" smtClean="0"/>
              <a:t> component</a:t>
            </a:r>
          </a:p>
        </p:txBody>
      </p:sp>
    </p:spTree>
    <p:extLst>
      <p:ext uri="{BB962C8B-B14F-4D97-AF65-F5344CB8AC3E}">
        <p14:creationId xmlns:p14="http://schemas.microsoft.com/office/powerpoint/2010/main" val="124177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</a:t>
            </a:r>
            <a:r>
              <a:rPr lang="de-DE" dirty="0" smtClean="0"/>
              <a:t> HESS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8465" y="913110"/>
            <a:ext cx="5714797" cy="4792663"/>
          </a:xfrm>
        </p:spPr>
        <p:txBody>
          <a:bodyPr/>
          <a:lstStyle/>
          <a:p>
            <a:r>
              <a:rPr lang="en-GB" dirty="0" smtClean="0"/>
              <a:t>Data set</a:t>
            </a:r>
          </a:p>
          <a:p>
            <a:pPr lvl="1"/>
            <a:r>
              <a:rPr lang="en-GB" dirty="0" smtClean="0"/>
              <a:t>Quadrupled data set (&gt;60 hours of observations)</a:t>
            </a:r>
          </a:p>
          <a:p>
            <a:pPr lvl="1"/>
            <a:r>
              <a:rPr lang="en-GB" dirty="0" smtClean="0"/>
              <a:t>More sensitive analysis methods (40σ, ~1800 </a:t>
            </a:r>
            <a:r>
              <a:rPr lang="el-GR" dirty="0" smtClean="0"/>
              <a:t>γ</a:t>
            </a:r>
            <a:r>
              <a:rPr lang="en-US" dirty="0" smtClean="0"/>
              <a:t>-rays) </a:t>
            </a:r>
          </a:p>
          <a:p>
            <a:pPr marL="444500" lvl="1" indent="0">
              <a:buNone/>
            </a:pPr>
            <a:r>
              <a:rPr lang="en-US" dirty="0" smtClean="0"/>
              <a:t>➝ detailed spectral and morphological studies possible</a:t>
            </a:r>
            <a:endParaRPr lang="en-GB" dirty="0" smtClean="0"/>
          </a:p>
          <a:p>
            <a:r>
              <a:rPr lang="en-GB" dirty="0" err="1" smtClean="0"/>
              <a:t>TeV</a:t>
            </a:r>
            <a:r>
              <a:rPr lang="en-GB" dirty="0" smtClean="0"/>
              <a:t> spectrum</a:t>
            </a:r>
            <a:endParaRPr lang="en-GB" dirty="0" smtClean="0"/>
          </a:p>
          <a:p>
            <a:pPr lvl="1"/>
            <a:r>
              <a:rPr lang="en-GB" dirty="0" smtClean="0"/>
              <a:t>Power-law has low probability </a:t>
            </a:r>
            <a:r>
              <a:rPr lang="en-GB" i="1" dirty="0" smtClean="0"/>
              <a:t>p = </a:t>
            </a:r>
            <a:r>
              <a:rPr lang="en-GB" dirty="0" smtClean="0"/>
              <a:t>1%</a:t>
            </a:r>
          </a:p>
          <a:p>
            <a:pPr lvl="1"/>
            <a:r>
              <a:rPr lang="en-GB" dirty="0" smtClean="0"/>
              <a:t>Exponential cut-off power-law (ECPL) fits data much better (fit probability </a:t>
            </a:r>
            <a:r>
              <a:rPr lang="en-GB" i="1" dirty="0" smtClean="0"/>
              <a:t>p</a:t>
            </a:r>
            <a:r>
              <a:rPr lang="en-GB" dirty="0" smtClean="0"/>
              <a:t> = 36%)</a:t>
            </a:r>
          </a:p>
          <a:p>
            <a:pPr lvl="1"/>
            <a:r>
              <a:rPr lang="en-GB" dirty="0" smtClean="0"/>
              <a:t>At 10 </a:t>
            </a:r>
            <a:r>
              <a:rPr lang="en-GB" dirty="0" err="1" smtClean="0"/>
              <a:t>kpc</a:t>
            </a:r>
            <a:r>
              <a:rPr lang="en-GB" dirty="0" smtClean="0"/>
              <a:t> distance, luminosity </a:t>
            </a:r>
            <a:r>
              <a:rPr lang="en-GB" i="1" dirty="0" smtClean="0"/>
              <a:t>L </a:t>
            </a:r>
            <a:r>
              <a:rPr lang="en-GB" dirty="0" smtClean="0"/>
              <a:t>= 7.8 x 10</a:t>
            </a:r>
            <a:r>
              <a:rPr lang="en-GB" baseline="30000" dirty="0" smtClean="0"/>
              <a:t>34</a:t>
            </a:r>
            <a:r>
              <a:rPr lang="en-GB" dirty="0" smtClean="0"/>
              <a:t> erg/s</a:t>
            </a:r>
          </a:p>
          <a:p>
            <a:r>
              <a:rPr lang="en-GB" dirty="0" err="1" smtClean="0"/>
              <a:t>GeV</a:t>
            </a:r>
            <a:r>
              <a:rPr lang="en-GB" dirty="0" smtClean="0"/>
              <a:t> – </a:t>
            </a:r>
            <a:r>
              <a:rPr lang="en-GB" dirty="0" err="1" smtClean="0"/>
              <a:t>TeV</a:t>
            </a:r>
            <a:r>
              <a:rPr lang="en-GB" dirty="0" smtClean="0"/>
              <a:t> spectrum</a:t>
            </a:r>
          </a:p>
          <a:p>
            <a:pPr lvl="1"/>
            <a:r>
              <a:rPr lang="en-GB" dirty="0" smtClean="0"/>
              <a:t>Simultaneous ECPL fit to Fermi and HESS spectrum gives consistent results ➝ no break required in </a:t>
            </a:r>
            <a:r>
              <a:rPr lang="el-GR" dirty="0" smtClean="0"/>
              <a:t>γ</a:t>
            </a:r>
            <a:r>
              <a:rPr lang="en-US" dirty="0" smtClean="0"/>
              <a:t>-ray spectrum</a:t>
            </a:r>
            <a:endParaRPr lang="en-GB" dirty="0"/>
          </a:p>
        </p:txBody>
      </p:sp>
      <p:pic>
        <p:nvPicPr>
          <p:cNvPr id="2" name="Picture 1" descr="Screen Shot 2014-06-24 at 11.31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344" y="777496"/>
            <a:ext cx="3260738" cy="2765436"/>
          </a:xfrm>
          <a:prstGeom prst="rect">
            <a:avLst/>
          </a:prstGeom>
        </p:spPr>
      </p:pic>
      <p:pic>
        <p:nvPicPr>
          <p:cNvPr id="3" name="Picture 2" descr="Screen Shot 2014-06-24 at 11.39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005" y="3405542"/>
            <a:ext cx="3558790" cy="2730892"/>
          </a:xfrm>
          <a:prstGeom prst="rect">
            <a:avLst/>
          </a:prstGeom>
        </p:spPr>
      </p:pic>
      <p:pic>
        <p:nvPicPr>
          <p:cNvPr id="4" name="Picture 3" descr="Screen Shot 2014-06-24 at 11.40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4" y="5649670"/>
            <a:ext cx="5149097" cy="11694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68381" y="4628220"/>
            <a:ext cx="12850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Slane</a:t>
            </a:r>
            <a:r>
              <a:rPr lang="en-US" sz="1050" dirty="0" smtClean="0"/>
              <a:t> et al. (2010)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51856" y="4249343"/>
            <a:ext cx="17789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HESS collaboration (2014)</a:t>
            </a:r>
          </a:p>
        </p:txBody>
      </p:sp>
    </p:spTree>
    <p:extLst>
      <p:ext uri="{BB962C8B-B14F-4D97-AF65-F5344CB8AC3E}">
        <p14:creationId xmlns:p14="http://schemas.microsoft.com/office/powerpoint/2010/main" val="127555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r>
              <a:rPr lang="de-DE" dirty="0" smtClean="0"/>
              <a:t>: Age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G338.3-0.0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1424" y="926068"/>
            <a:ext cx="8824890" cy="5332626"/>
          </a:xfrm>
        </p:spPr>
        <p:txBody>
          <a:bodyPr/>
          <a:lstStyle/>
          <a:p>
            <a:r>
              <a:rPr lang="en-GB" dirty="0" smtClean="0"/>
              <a:t>SNR evolution in wind-blown bubble</a:t>
            </a:r>
          </a:p>
          <a:p>
            <a:pPr lvl="1"/>
            <a:r>
              <a:rPr lang="en-GB" dirty="0" smtClean="0"/>
              <a:t>Scenario that has also been invoked for RCW 86, Cygnus SNR, or RX J1713-3946</a:t>
            </a:r>
            <a:endParaRPr lang="en-GB" dirty="0" smtClean="0"/>
          </a:p>
          <a:p>
            <a:pPr lvl="1"/>
            <a:r>
              <a:rPr lang="en-GB" dirty="0" smtClean="0"/>
              <a:t>Bubble size of 10 pc typical for 20 </a:t>
            </a:r>
            <a:r>
              <a:rPr lang="en-GB" i="1" dirty="0" smtClean="0"/>
              <a:t>M</a:t>
            </a:r>
            <a:r>
              <a:rPr lang="en-GB" i="1" baseline="-25000" dirty="0" smtClean="0"/>
              <a:t>⨀</a:t>
            </a:r>
            <a:r>
              <a:rPr lang="en-GB" i="1" dirty="0" smtClean="0"/>
              <a:t> </a:t>
            </a:r>
            <a:r>
              <a:rPr lang="en-GB" dirty="0" smtClean="0"/>
              <a:t>mass O-type star (Chevalier, 1999)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Lifetime of 7 </a:t>
            </a:r>
            <a:r>
              <a:rPr lang="en-GB" dirty="0" err="1" smtClean="0"/>
              <a:t>Myrs</a:t>
            </a:r>
            <a:r>
              <a:rPr lang="en-GB" dirty="0" smtClean="0"/>
              <a:t>, 2600 km/s, 10</a:t>
            </a:r>
            <a:r>
              <a:rPr lang="en-GB" baseline="30000" dirty="0" smtClean="0"/>
              <a:t>-7</a:t>
            </a:r>
            <a:r>
              <a:rPr lang="en-GB" dirty="0" smtClean="0"/>
              <a:t> </a:t>
            </a:r>
            <a:r>
              <a:rPr lang="en-GB" i="1" dirty="0" smtClean="0"/>
              <a:t>M</a:t>
            </a:r>
            <a:r>
              <a:rPr lang="en-GB" i="1" baseline="-25000" dirty="0" smtClean="0"/>
              <a:t>⨀</a:t>
            </a:r>
            <a:r>
              <a:rPr lang="en-GB" i="1" dirty="0" smtClean="0"/>
              <a:t> </a:t>
            </a:r>
            <a:r>
              <a:rPr lang="en-GB" dirty="0" smtClean="0"/>
              <a:t>per year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 smtClean="0"/>
              <a:t>L</a:t>
            </a:r>
            <a:r>
              <a:rPr lang="en-GB" dirty="0" err="1" smtClean="0"/>
              <a:t>ower</a:t>
            </a:r>
            <a:r>
              <a:rPr lang="en-GB" dirty="0" smtClean="0"/>
              <a:t> </a:t>
            </a:r>
            <a:r>
              <a:rPr lang="en-GB" dirty="0" smtClean="0"/>
              <a:t>age limit for</a:t>
            </a:r>
            <a:r>
              <a:rPr lang="en-GB" dirty="0" smtClean="0"/>
              <a:t> wind material inside the bubble, the shock speed of 5000 – 10000 km/s of 1 – 2 </a:t>
            </a:r>
            <a:r>
              <a:rPr lang="en-GB" dirty="0" err="1" smtClean="0"/>
              <a:t>kyr</a:t>
            </a:r>
            <a:r>
              <a:rPr lang="en-GB" dirty="0" smtClean="0"/>
              <a:t> (</a:t>
            </a:r>
            <a:r>
              <a:rPr lang="en-GB" dirty="0" err="1" smtClean="0"/>
              <a:t>Slane</a:t>
            </a:r>
            <a:r>
              <a:rPr lang="en-GB" dirty="0" smtClean="0"/>
              <a:t> et al. estimate 5 – 8 </a:t>
            </a:r>
            <a:r>
              <a:rPr lang="en-GB" dirty="0" err="1" smtClean="0"/>
              <a:t>kyrs</a:t>
            </a:r>
            <a:r>
              <a:rPr lang="en-GB" dirty="0" smtClean="0"/>
              <a:t>) 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And free expansion until shock hits wall of swept up material</a:t>
            </a:r>
            <a:endParaRPr lang="en-GB" dirty="0" smtClean="0"/>
          </a:p>
          <a:p>
            <a:r>
              <a:rPr lang="en-GB" dirty="0" smtClean="0"/>
              <a:t>Density</a:t>
            </a:r>
            <a:endParaRPr lang="en-GB" dirty="0"/>
          </a:p>
          <a:p>
            <a:pPr lvl="1"/>
            <a:r>
              <a:rPr lang="en-GB" dirty="0" smtClean="0"/>
              <a:t>Large density required to explain </a:t>
            </a:r>
            <a:r>
              <a:rPr lang="el-GR" dirty="0" smtClean="0"/>
              <a:t>γ</a:t>
            </a:r>
            <a:r>
              <a:rPr lang="en-US" dirty="0" smtClean="0"/>
              <a:t>-ray emission as </a:t>
            </a:r>
            <a:r>
              <a:rPr lang="en-GB" dirty="0" err="1" smtClean="0"/>
              <a:t>hadronic</a:t>
            </a:r>
            <a:endParaRPr lang="en-GB" dirty="0"/>
          </a:p>
          <a:p>
            <a:pPr lvl="1"/>
            <a:r>
              <a:rPr lang="en-GB" dirty="0" smtClean="0"/>
              <a:t>Thermal radio: </a:t>
            </a:r>
            <a:r>
              <a:rPr lang="en-GB" dirty="0" err="1" smtClean="0"/>
              <a:t>Castelletti</a:t>
            </a:r>
            <a:r>
              <a:rPr lang="en-GB" dirty="0" smtClean="0"/>
              <a:t> et al. </a:t>
            </a:r>
            <a:r>
              <a:rPr lang="en-GB" dirty="0" smtClean="0"/>
              <a:t>infer</a:t>
            </a:r>
            <a:r>
              <a:rPr lang="en-GB" dirty="0" smtClean="0"/>
              <a:t> electron densities of 100 – 150 cm</a:t>
            </a:r>
            <a:r>
              <a:rPr lang="en-GB" baseline="30000" dirty="0" smtClean="0"/>
              <a:t>-3</a:t>
            </a:r>
            <a:endParaRPr lang="en-GB" dirty="0" smtClean="0"/>
          </a:p>
          <a:p>
            <a:pPr lvl="1"/>
            <a:r>
              <a:rPr lang="en-GB" dirty="0" smtClean="0"/>
              <a:t>Thermal X-rays: not seen from the shell, detected in this source, but also not expected given the large distance, high absorption and possible evolution in wind-blown bubble</a:t>
            </a:r>
          </a:p>
          <a:p>
            <a:pPr lvl="1"/>
            <a:r>
              <a:rPr lang="en-GB" dirty="0" smtClean="0"/>
              <a:t>HI: absorption gives upper limit on neutral gas density of ~</a:t>
            </a:r>
            <a:r>
              <a:rPr lang="en-GB" dirty="0"/>
              <a:t>600 cm</a:t>
            </a:r>
            <a:r>
              <a:rPr lang="en-GB" baseline="30000" dirty="0"/>
              <a:t>-</a:t>
            </a:r>
            <a:r>
              <a:rPr lang="en-GB" baseline="30000" dirty="0" smtClean="0"/>
              <a:t>3 </a:t>
            </a:r>
          </a:p>
          <a:p>
            <a:pPr lvl="1"/>
            <a:r>
              <a:rPr lang="en-GB" dirty="0" smtClean="0"/>
              <a:t>No indication </a:t>
            </a:r>
            <a:r>
              <a:rPr lang="en-GB" dirty="0"/>
              <a:t>for molecular gas densities (n &gt; 10</a:t>
            </a:r>
            <a:r>
              <a:rPr lang="en-GB" baseline="30000" dirty="0"/>
              <a:t>4</a:t>
            </a:r>
            <a:r>
              <a:rPr lang="en-GB" dirty="0"/>
              <a:t> cm</a:t>
            </a:r>
            <a:r>
              <a:rPr lang="en-GB" baseline="30000" dirty="0"/>
              <a:t>-</a:t>
            </a:r>
            <a:r>
              <a:rPr lang="en-GB" baseline="30000" dirty="0" smtClean="0"/>
              <a:t>3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Measurements consistent with </a:t>
            </a:r>
            <a:r>
              <a:rPr lang="en-GB" dirty="0"/>
              <a:t>gas densities of ≥ 150 cm</a:t>
            </a:r>
            <a:r>
              <a:rPr lang="en-GB" baseline="30000" dirty="0"/>
              <a:t>-3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568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Interpretation I: PWN </a:t>
            </a:r>
            <a:r>
              <a:rPr lang="de-DE" dirty="0" err="1" smtClean="0"/>
              <a:t>scenario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1424" y="926068"/>
            <a:ext cx="8824890" cy="5332626"/>
          </a:xfrm>
        </p:spPr>
        <p:txBody>
          <a:bodyPr/>
          <a:lstStyle/>
          <a:p>
            <a:r>
              <a:rPr lang="en-GB" dirty="0" smtClean="0"/>
              <a:t>PWN scenario</a:t>
            </a:r>
          </a:p>
          <a:p>
            <a:pPr lvl="1"/>
            <a:r>
              <a:rPr lang="en-US" dirty="0" smtClean="0"/>
              <a:t>Existence of point-like X-ray source + extended nebula (but no pulsations detected)</a:t>
            </a:r>
          </a:p>
          <a:p>
            <a:pPr lvl="1"/>
            <a:r>
              <a:rPr lang="en-US" dirty="0" smtClean="0"/>
              <a:t>Positional coincidence of X-ray PWN candidate, </a:t>
            </a:r>
            <a:r>
              <a:rPr lang="en-US" dirty="0" err="1" smtClean="0"/>
              <a:t>GeV</a:t>
            </a:r>
            <a:r>
              <a:rPr lang="en-US" dirty="0" smtClean="0"/>
              <a:t> source and HESS source</a:t>
            </a:r>
            <a:endParaRPr lang="en-GB" dirty="0" smtClean="0"/>
          </a:p>
          <a:p>
            <a:r>
              <a:rPr lang="en-GB" dirty="0" smtClean="0"/>
              <a:t>But…</a:t>
            </a:r>
            <a:endParaRPr lang="en-GB" dirty="0"/>
          </a:p>
          <a:p>
            <a:pPr lvl="1"/>
            <a:r>
              <a:rPr lang="en-GB" dirty="0" smtClean="0"/>
              <a:t>IC peak is seen for all </a:t>
            </a:r>
            <a:r>
              <a:rPr lang="en-GB" dirty="0" err="1" smtClean="0"/>
              <a:t>TeV</a:t>
            </a:r>
            <a:r>
              <a:rPr lang="en-GB" dirty="0" smtClean="0"/>
              <a:t>-emitting PWN, but not for this one</a:t>
            </a:r>
          </a:p>
          <a:p>
            <a:pPr lvl="1"/>
            <a:r>
              <a:rPr lang="en-GB" dirty="0" smtClean="0"/>
              <a:t>Smooth power-law from hundreds of MeV to multi-</a:t>
            </a:r>
            <a:r>
              <a:rPr lang="en-GB" dirty="0" err="1" smtClean="0"/>
              <a:t>TeV</a:t>
            </a:r>
            <a:r>
              <a:rPr lang="en-GB" dirty="0" smtClean="0"/>
              <a:t> energies requires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e</a:t>
            </a:r>
            <a:r>
              <a:rPr lang="en-GB" dirty="0" smtClean="0"/>
              <a:t> ~ -3.4</a:t>
            </a:r>
          </a:p>
          <a:p>
            <a:pPr lvl="1"/>
            <a:r>
              <a:rPr lang="en-GB" dirty="0" smtClean="0"/>
              <a:t>HESS spectrum also excludes the proposed low-energy relativistic </a:t>
            </a:r>
            <a:r>
              <a:rPr lang="en-GB" dirty="0" err="1" smtClean="0"/>
              <a:t>Maxwellian</a:t>
            </a:r>
            <a:endParaRPr lang="en-GB" dirty="0"/>
          </a:p>
          <a:p>
            <a:pPr lvl="1"/>
            <a:r>
              <a:rPr lang="en-GB" dirty="0" err="1" smtClean="0"/>
              <a:t>TeV</a:t>
            </a:r>
            <a:r>
              <a:rPr lang="en-GB" dirty="0" smtClean="0"/>
              <a:t> extension of all </a:t>
            </a:r>
            <a:r>
              <a:rPr lang="en-GB" dirty="0" err="1" smtClean="0"/>
              <a:t>TeV</a:t>
            </a:r>
            <a:r>
              <a:rPr lang="en-GB" dirty="0" smtClean="0"/>
              <a:t> emitting PWN is smaller than SNR shell, this one is larger</a:t>
            </a:r>
          </a:p>
          <a:p>
            <a:pPr lvl="1"/>
            <a:r>
              <a:rPr lang="en-GB" dirty="0" smtClean="0"/>
              <a:t>No energy-dependent morphology seen in HESS data</a:t>
            </a:r>
          </a:p>
          <a:p>
            <a:pPr lvl="1"/>
            <a:r>
              <a:rPr lang="en-GB" dirty="0" smtClean="0"/>
              <a:t>Scaled radio limit factor ~5 lower than model predictions</a:t>
            </a:r>
          </a:p>
          <a:p>
            <a:pPr marL="444500" lvl="1" indent="0">
              <a:buNone/>
            </a:pPr>
            <a:r>
              <a:rPr lang="en-GB" dirty="0" smtClean="0"/>
              <a:t>➝ PWN-only interpretation of </a:t>
            </a:r>
            <a:r>
              <a:rPr lang="en-GB" dirty="0" err="1" smtClean="0"/>
              <a:t>GeV</a:t>
            </a:r>
            <a:r>
              <a:rPr lang="en-GB" dirty="0" smtClean="0"/>
              <a:t> and </a:t>
            </a:r>
            <a:r>
              <a:rPr lang="en-GB" dirty="0" err="1" smtClean="0"/>
              <a:t>TeV</a:t>
            </a:r>
            <a:r>
              <a:rPr lang="en-GB" dirty="0" smtClean="0"/>
              <a:t> emission hard to realise</a:t>
            </a:r>
          </a:p>
          <a:p>
            <a:pPr marL="444500" lvl="1" indent="0">
              <a:buNone/>
            </a:pPr>
            <a:r>
              <a:rPr lang="en-GB" dirty="0" smtClean="0"/>
              <a:t>➝ different origin of Fermi and HESS emission is possible, but requires fine-tuning</a:t>
            </a:r>
          </a:p>
          <a:p>
            <a:r>
              <a:rPr lang="en-GB" dirty="0" smtClean="0"/>
              <a:t>Explore alternative scenario</a:t>
            </a:r>
          </a:p>
        </p:txBody>
      </p:sp>
    </p:spTree>
    <p:extLst>
      <p:ext uri="{BB962C8B-B14F-4D97-AF65-F5344CB8AC3E}">
        <p14:creationId xmlns:p14="http://schemas.microsoft.com/office/powerpoint/2010/main" val="350735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85960" y="764518"/>
            <a:ext cx="4919163" cy="4185422"/>
            <a:chOff x="4185960" y="764518"/>
            <a:chExt cx="4919163" cy="4185422"/>
          </a:xfrm>
        </p:grpSpPr>
        <p:pic>
          <p:nvPicPr>
            <p:cNvPr id="2" name="Picture 1" descr="Screen Shot 2014-06-24 at 13.29.1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5960" y="764518"/>
              <a:ext cx="4919163" cy="418542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144318" y="3917485"/>
              <a:ext cx="2403260" cy="600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Color: 24μm (MIPS)</a:t>
              </a:r>
            </a:p>
            <a:p>
              <a:r>
                <a:rPr lang="en-US" sz="1100" dirty="0" smtClean="0">
                  <a:solidFill>
                    <a:schemeClr val="bg1"/>
                  </a:solidFill>
                </a:rPr>
                <a:t>HESS contours</a:t>
              </a:r>
            </a:p>
            <a:p>
              <a:r>
                <a:rPr lang="en-US" sz="1100" dirty="0" smtClean="0">
                  <a:solidFill>
                    <a:srgbClr val="FF00FF"/>
                  </a:solidFill>
                </a:rPr>
                <a:t>610 MHz, smeared with HESS PSF</a:t>
              </a:r>
            </a:p>
          </p:txBody>
        </p:sp>
      </p:grpSp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Interpretation II: SNR </a:t>
            </a:r>
            <a:r>
              <a:rPr lang="de-DE" dirty="0" err="1" smtClean="0"/>
              <a:t>scenario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1425" y="926068"/>
            <a:ext cx="4470758" cy="5799113"/>
          </a:xfrm>
        </p:spPr>
        <p:txBody>
          <a:bodyPr/>
          <a:lstStyle/>
          <a:p>
            <a:r>
              <a:rPr lang="en-GB" dirty="0" smtClean="0"/>
              <a:t>Supported by</a:t>
            </a:r>
          </a:p>
          <a:p>
            <a:pPr lvl="1"/>
            <a:r>
              <a:rPr lang="en-GB" dirty="0" smtClean="0"/>
              <a:t>P</a:t>
            </a:r>
            <a:r>
              <a:rPr lang="en-US" dirty="0" err="1" smtClean="0"/>
              <a:t>ositional</a:t>
            </a:r>
            <a:r>
              <a:rPr lang="en-US" dirty="0" smtClean="0"/>
              <a:t> coincidence of </a:t>
            </a:r>
            <a:r>
              <a:rPr lang="en-US" dirty="0" err="1" smtClean="0"/>
              <a:t>GeV</a:t>
            </a:r>
            <a:r>
              <a:rPr lang="en-US" dirty="0" smtClean="0"/>
              <a:t> and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/>
              <a:t>source and north-western SNR shell</a:t>
            </a:r>
          </a:p>
          <a:p>
            <a:pPr lvl="1"/>
            <a:r>
              <a:rPr lang="en-US" dirty="0" smtClean="0"/>
              <a:t>Spectral and morphological similarity with other Galactic SNRs interacting with molecular clouds</a:t>
            </a:r>
          </a:p>
          <a:p>
            <a:r>
              <a:rPr lang="en-GB" dirty="0" err="1" smtClean="0"/>
              <a:t>Hadronic</a:t>
            </a:r>
            <a:r>
              <a:rPr lang="en-GB" dirty="0" smtClean="0"/>
              <a:t> origin</a:t>
            </a:r>
            <a:endParaRPr lang="en-GB" dirty="0"/>
          </a:p>
          <a:p>
            <a:pPr lvl="1"/>
            <a:r>
              <a:rPr lang="en-GB" dirty="0" smtClean="0"/>
              <a:t>Efficient particle acceleration in low-density medium inside wind-blown bubble</a:t>
            </a:r>
          </a:p>
          <a:p>
            <a:pPr lvl="1"/>
            <a:r>
              <a:rPr lang="en-GB" dirty="0" smtClean="0"/>
              <a:t>Requires large densities (interior of wind-bubble not sufficient)</a:t>
            </a:r>
          </a:p>
          <a:p>
            <a:pPr lvl="1"/>
            <a:r>
              <a:rPr lang="en-GB" dirty="0" smtClean="0"/>
              <a:t>Target: a) dense wind shell, or b) dense and clumpy surrounding material</a:t>
            </a:r>
          </a:p>
          <a:p>
            <a:pPr lvl="1"/>
            <a:r>
              <a:rPr lang="en-GB" dirty="0" smtClean="0"/>
              <a:t>cf. RX J1713-3946 (</a:t>
            </a:r>
            <a:r>
              <a:rPr lang="en-GB" dirty="0" err="1" smtClean="0"/>
              <a:t>Zirakashvili</a:t>
            </a:r>
            <a:r>
              <a:rPr lang="en-GB" dirty="0" smtClean="0"/>
              <a:t> &amp; </a:t>
            </a:r>
            <a:r>
              <a:rPr lang="en-GB" dirty="0" err="1" smtClean="0"/>
              <a:t>Aharonian</a:t>
            </a:r>
            <a:r>
              <a:rPr lang="en-GB" dirty="0" smtClean="0"/>
              <a:t>, 2010)</a:t>
            </a:r>
          </a:p>
          <a:p>
            <a:pPr lvl="1"/>
            <a:r>
              <a:rPr lang="en-GB" dirty="0" smtClean="0"/>
              <a:t>Higher IR flux from north-western shell consistent with </a:t>
            </a:r>
            <a:r>
              <a:rPr lang="en-GB" dirty="0" err="1" smtClean="0"/>
              <a:t>TeV</a:t>
            </a:r>
            <a:r>
              <a:rPr lang="en-GB" dirty="0" smtClean="0"/>
              <a:t> morphology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7618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6-24 at 13.31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" y="3867540"/>
            <a:ext cx="4742894" cy="3029333"/>
          </a:xfrm>
          <a:prstGeom prst="rect">
            <a:avLst/>
          </a:prstGeom>
        </p:spPr>
      </p:pic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Interpretation II: SNR </a:t>
            </a:r>
            <a:r>
              <a:rPr lang="de-DE" dirty="0" err="1" smtClean="0"/>
              <a:t>scenario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37" y="900153"/>
            <a:ext cx="4755850" cy="2974278"/>
          </a:xfrm>
        </p:spPr>
        <p:txBody>
          <a:bodyPr/>
          <a:lstStyle/>
          <a:p>
            <a:r>
              <a:rPr lang="en-GB" dirty="0" smtClean="0"/>
              <a:t>Modelling</a:t>
            </a:r>
          </a:p>
          <a:p>
            <a:pPr lvl="1"/>
            <a:r>
              <a:rPr lang="en-GB" dirty="0" smtClean="0"/>
              <a:t>X-ray UL on non-thermal shell emission from archival XMM data</a:t>
            </a:r>
          </a:p>
          <a:p>
            <a:pPr lvl="1"/>
            <a:r>
              <a:rPr lang="en-GB" dirty="0" smtClean="0"/>
              <a:t>Scale non-thermal radio flux from shell</a:t>
            </a:r>
          </a:p>
          <a:p>
            <a:pPr lvl="1"/>
            <a:r>
              <a:rPr lang="en-GB" dirty="0" smtClean="0"/>
              <a:t>Apply time</a:t>
            </a:r>
            <a:r>
              <a:rPr lang="en-GB" dirty="0"/>
              <a:t>-dependent one-zone model </a:t>
            </a:r>
            <a:endParaRPr lang="en-GB" dirty="0" smtClean="0"/>
          </a:p>
          <a:p>
            <a:pPr lvl="1"/>
            <a:r>
              <a:rPr lang="en-GB" dirty="0"/>
              <a:t>C</a:t>
            </a:r>
            <a:r>
              <a:rPr lang="en-GB" dirty="0" smtClean="0"/>
              <a:t>ontinuous </a:t>
            </a:r>
            <a:r>
              <a:rPr lang="en-GB" dirty="0"/>
              <a:t>injection of electrons and </a:t>
            </a:r>
            <a:r>
              <a:rPr lang="en-GB" dirty="0" smtClean="0"/>
              <a:t>protons over assumed SNR age of 2.5 </a:t>
            </a:r>
            <a:r>
              <a:rPr lang="en-GB" dirty="0" err="1" smtClean="0"/>
              <a:t>kyrs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704016" y="897057"/>
            <a:ext cx="4535555" cy="529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err="1" smtClean="0"/>
              <a:t>Leptonic</a:t>
            </a:r>
            <a:r>
              <a:rPr lang="en-GB" dirty="0" smtClean="0"/>
              <a:t> scenario</a:t>
            </a:r>
          </a:p>
          <a:p>
            <a:pPr lvl="1"/>
            <a:r>
              <a:rPr lang="en-GB" dirty="0" smtClean="0"/>
              <a:t>Magnetic field and electrons spectral index from radio (B = 35μG, </a:t>
            </a:r>
            <a:r>
              <a:rPr lang="en-GB" dirty="0" err="1" smtClean="0"/>
              <a:t>Γe</a:t>
            </a:r>
            <a:r>
              <a:rPr lang="en-GB" dirty="0" smtClean="0"/>
              <a:t> = 2.0)</a:t>
            </a:r>
          </a:p>
          <a:p>
            <a:pPr lvl="1"/>
            <a:r>
              <a:rPr lang="en-GB" dirty="0" smtClean="0"/>
              <a:t>Cut-off energy from XMM (</a:t>
            </a:r>
            <a:r>
              <a:rPr lang="en-GB" dirty="0" err="1" smtClean="0"/>
              <a:t>E</a:t>
            </a:r>
            <a:r>
              <a:rPr lang="en-GB" baseline="-25000" dirty="0" err="1" smtClean="0"/>
              <a:t>c,e</a:t>
            </a:r>
            <a:r>
              <a:rPr lang="en-GB" baseline="-25000" dirty="0" smtClean="0"/>
              <a:t> </a:t>
            </a:r>
            <a:r>
              <a:rPr lang="en-GB" dirty="0" smtClean="0"/>
              <a:t>= 10 </a:t>
            </a:r>
            <a:r>
              <a:rPr lang="en-GB" dirty="0" err="1" smtClean="0"/>
              <a:t>TeV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Predicted IC emission much lower than HESS data</a:t>
            </a:r>
          </a:p>
          <a:p>
            <a:pPr lvl="1"/>
            <a:r>
              <a:rPr lang="en-GB" dirty="0" smtClean="0"/>
              <a:t>Larger e/p ratios and lower field help with the level of emission, but not with the shape</a:t>
            </a:r>
          </a:p>
          <a:p>
            <a:r>
              <a:rPr lang="en-GB" dirty="0" err="1" smtClean="0"/>
              <a:t>Hadronic</a:t>
            </a:r>
            <a:r>
              <a:rPr lang="en-GB" dirty="0" smtClean="0"/>
              <a:t> scenario</a:t>
            </a:r>
          </a:p>
          <a:p>
            <a:pPr lvl="1"/>
            <a:r>
              <a:rPr lang="en-GB" dirty="0" smtClean="0"/>
              <a:t>For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H</a:t>
            </a:r>
            <a:r>
              <a:rPr lang="en-GB" dirty="0" smtClean="0"/>
              <a:t> = 150 cm</a:t>
            </a:r>
            <a:r>
              <a:rPr lang="en-GB" baseline="30000" dirty="0" smtClean="0"/>
              <a:t>-3</a:t>
            </a:r>
            <a:r>
              <a:rPr lang="en-GB" dirty="0" smtClean="0"/>
              <a:t>, 4 x 10</a:t>
            </a:r>
            <a:r>
              <a:rPr lang="en-GB" baseline="30000" dirty="0" smtClean="0"/>
              <a:t>50</a:t>
            </a:r>
            <a:r>
              <a:rPr lang="en-GB" dirty="0" smtClean="0"/>
              <a:t> erg in protons required to explain </a:t>
            </a:r>
            <a:r>
              <a:rPr lang="el-GR" dirty="0" smtClean="0"/>
              <a:t>γ</a:t>
            </a:r>
            <a:r>
              <a:rPr lang="en-US" dirty="0" smtClean="0"/>
              <a:t>-ray</a:t>
            </a:r>
            <a:r>
              <a:rPr lang="en-GB" dirty="0" smtClean="0"/>
              <a:t> spectrum</a:t>
            </a:r>
          </a:p>
          <a:p>
            <a:pPr marL="444500" lvl="1" indent="0">
              <a:buNone/>
            </a:pPr>
            <a:r>
              <a:rPr lang="en-GB" dirty="0" smtClean="0"/>
              <a:t>➝ very efficient accelerator, and/or</a:t>
            </a:r>
          </a:p>
          <a:p>
            <a:pPr marL="444500" lvl="1" indent="0">
              <a:buNone/>
            </a:pPr>
            <a:r>
              <a:rPr lang="en-GB" dirty="0" smtClean="0"/>
              <a:t>➝ very energetic SN explosion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0431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3320</TotalTime>
  <Words>1371</Words>
  <Application>Microsoft Macintosh PowerPoint</Application>
  <PresentationFormat>On-screen Show (4:3)</PresentationFormat>
  <Paragraphs>149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2_DESY_Vortrag_3-1</vt:lpstr>
      <vt:lpstr>HESS J1640-465</vt:lpstr>
      <vt:lpstr>Introduction: HESS J1640-465</vt:lpstr>
      <vt:lpstr>X-ray and radio follow-up observations</vt:lpstr>
      <vt:lpstr>Fermi-LAT observations</vt:lpstr>
      <vt:lpstr>New HESS results</vt:lpstr>
      <vt:lpstr>Discussion: Age and environment of G338.3-0.0</vt:lpstr>
      <vt:lpstr>Interpretation I: PWN scenario</vt:lpstr>
      <vt:lpstr>Interpretation II: SNR scenario</vt:lpstr>
      <vt:lpstr>Interpretation II: SNR scenario</vt:lpstr>
      <vt:lpstr>Interpretation III: Comparison with RX J1713-3946</vt:lpstr>
      <vt:lpstr>Summary and Conclusion</vt:lpstr>
      <vt:lpstr>Comparison of HESS J1640 with other SNRs</vt:lpstr>
      <vt:lpstr>NuSTAR discovery of PSR in HESS J1640-465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Stefan Ohm</cp:lastModifiedBy>
  <cp:revision>388</cp:revision>
  <dcterms:created xsi:type="dcterms:W3CDTF">2008-04-14T12:45:38Z</dcterms:created>
  <dcterms:modified xsi:type="dcterms:W3CDTF">2014-06-25T07:22:18Z</dcterms:modified>
</cp:coreProperties>
</file>