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0" r:id="rId1"/>
  </p:sldMasterIdLst>
  <p:notesMasterIdLst>
    <p:notesMasterId r:id="rId29"/>
  </p:notesMasterIdLst>
  <p:sldIdLst>
    <p:sldId id="256" r:id="rId2"/>
    <p:sldId id="388" r:id="rId3"/>
    <p:sldId id="257" r:id="rId4"/>
    <p:sldId id="313" r:id="rId5"/>
    <p:sldId id="327" r:id="rId6"/>
    <p:sldId id="328" r:id="rId7"/>
    <p:sldId id="330" r:id="rId8"/>
    <p:sldId id="369" r:id="rId9"/>
    <p:sldId id="370" r:id="rId10"/>
    <p:sldId id="372" r:id="rId11"/>
    <p:sldId id="373" r:id="rId12"/>
    <p:sldId id="386" r:id="rId13"/>
    <p:sldId id="374" r:id="rId14"/>
    <p:sldId id="375" r:id="rId15"/>
    <p:sldId id="376" r:id="rId16"/>
    <p:sldId id="377" r:id="rId17"/>
    <p:sldId id="378" r:id="rId18"/>
    <p:sldId id="379" r:id="rId19"/>
    <p:sldId id="381" r:id="rId20"/>
    <p:sldId id="385" r:id="rId21"/>
    <p:sldId id="363" r:id="rId22"/>
    <p:sldId id="387" r:id="rId23"/>
    <p:sldId id="355" r:id="rId24"/>
    <p:sldId id="356" r:id="rId25"/>
    <p:sldId id="390" r:id="rId26"/>
    <p:sldId id="391" r:id="rId27"/>
    <p:sldId id="389" r:id="rId2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204" autoAdjust="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61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614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733416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9B06-C900-47DC-B41E-79C05A7A596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BF9FA-9A54-4AE0-87B9-D68F1CFDBE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7E51E-5E05-4482-8525-FAD812476AD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69225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172200" y="6191250"/>
            <a:ext cx="2473325" cy="4730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212725" y="6276975"/>
            <a:ext cx="320675" cy="320675"/>
          </a:xfrm>
        </p:spPr>
        <p:txBody>
          <a:bodyPr/>
          <a:lstStyle>
            <a:lvl1pPr>
              <a:defRPr/>
            </a:lvl1pPr>
          </a:lstStyle>
          <a:p>
            <a:fld id="{D3306959-1BAA-4AD3-BE86-5B0D7BCE180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A16F3-1164-493F-9BC2-3C9206DAEB6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57A8-AFF4-4BBD-83A2-A447B5357F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F8687-D84B-42E6-B769-2B623F119CF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5067-833B-4BBE-B7AC-6196046D28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3D20-4564-4A15-B18A-0F7A1263AF0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5B43C-A809-4AAA-B820-BCD4F6EE8B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08E5-9714-401F-B389-74B8A777D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28FD2-9AB8-45D2-96D9-FCC0E4E65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187624" y="3789040"/>
            <a:ext cx="6915150" cy="2614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575"/>
              </a:spcBef>
              <a:buClrTx/>
              <a:buSzPct val="8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AU" sz="2400" dirty="0">
              <a:solidFill>
                <a:srgbClr val="696464"/>
              </a:solidFill>
              <a:latin typeface="Perpetua" pitchFamily="16" charset="0"/>
              <a:ea typeface="Microsoft YaHei" charset="0"/>
              <a:cs typeface="Microsoft YaHei" charset="0"/>
            </a:endParaRPr>
          </a:p>
          <a:p>
            <a:pPr algn="ctr">
              <a:spcBef>
                <a:spcPts val="575"/>
              </a:spcBef>
              <a:buClrTx/>
              <a:buSzPct val="8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2400" dirty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Robert Foot, </a:t>
            </a:r>
            <a:r>
              <a:rPr lang="en-AU" sz="2400" dirty="0" err="1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CoEPP</a:t>
            </a:r>
            <a:r>
              <a:rPr lang="en-AU" sz="2400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, University </a:t>
            </a:r>
            <a:r>
              <a:rPr lang="en-AU" sz="2400" dirty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of Melbourne</a:t>
            </a:r>
          </a:p>
          <a:p>
            <a:pPr algn="ctr">
              <a:spcBef>
                <a:spcPts val="575"/>
              </a:spcBef>
              <a:buClrTx/>
              <a:buSzPct val="8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AU" sz="2400" dirty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algn="ctr">
              <a:spcBef>
                <a:spcPts val="575"/>
              </a:spcBef>
              <a:buClrTx/>
              <a:buSzPct val="8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2400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June </a:t>
            </a:r>
            <a:r>
              <a:rPr lang="en-AU" sz="2400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26 2014</a:t>
            </a:r>
            <a:endParaRPr lang="en-AU" sz="2400" dirty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42938" y="1268413"/>
            <a:ext cx="8072437" cy="1470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bIns="9144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AU" sz="32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ranklin Gothic Book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2564904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dirty="0" smtClean="0">
                <a:solidFill>
                  <a:schemeClr val="tx1"/>
                </a:solidFill>
              </a:rPr>
              <a:t>Explaining galactic structure and direct detection experiments with mirror dark matter</a:t>
            </a:r>
            <a:endParaRPr lang="en-AU" sz="2800" b="1" dirty="0">
              <a:solidFill>
                <a:schemeClr val="tx1"/>
              </a:solidFill>
            </a:endParaRPr>
          </a:p>
        </p:txBody>
      </p:sp>
      <p:sp>
        <p:nvSpPr>
          <p:cNvPr id="33794" name="AutoShape 2" descr="data:image/jpeg;base64,/9j/4AAQSkZJRgABAQAAAQABAAD/2wCEAAkGBw8RERAUDxAVFBAPFxUQEBQQFBQTEBAWFBcXGRQUFRYYHSggGBonGxUUITEiJyktLy4uGCAzOjMsNyktLisBCgoKDg0OGg8QFywkHyYsNC4wNy0tLCwsNCw0MSwwLCssLCssLC8tLSwsNCs0Mi4sNzQsNCwwMDYvLywsLCwsN//AABEIAGACDQMBIgACEQEDEQH/xAAbAAEAAgMBAQAAAAAAAAAAAAAAAwQBAgUGB//EADwQAAIBAgQDBQUGBQMFAAAAAAECAAMRBBIhMQVBURMiMmFxBkJSgZEUI2KhsdEVM3LB8AeSsiRUgqLh/8QAFwEBAQEBAAAAAAAAAAAAAAAAAAECA//EACkRAQABAwMBBgcAAAAAAAAAAAABAhHwITFBoRKBkbHB4QMiMkJRUnH/2gAMAwEAAhEDEQA/APFxMTMoREQEREBERAREQEREBERAREQEREBERAREQEREBERAREQEREBERAREQEREBERAREQEREBERAREQEREBERAREQEREBERARLmCwDPqQQnUW62klfhjDwG46Hf9oHPiZZSCQdxoflMQNhTJBIBsNzyE1nX7BlokL4iLty33/LSciAiIgIiIE940mmaM0Dew6CYyjpNc0ZoG2QTHZiM0ZoGOy85jsjN80XgRmmZgqekmvF4EESeYKCBDEkNIdZg0zA0iZKnpMQEREBERAREQEREBERAREQEREBERAREQEREBERAREQEREBERAREQEREBERAREQEREBOph8App94WZtb9OkpJhnyhsuZTyG+h6bz697NcCp4OnTrYhAcU4BpU22w45XHxefLYczA897K+xmKNLNiCKFNswPbeNlOxVeWtjrbUTv0/ZbhqaPUrVWG+Wyr+g/WdylSq1ixfveZ8K+nSWqvCqK61qoT5qoPzac4m1VpzNfBXkansRwipfL9oQsTqHB13OjAzkYv/TJg2bCYhayrqadQdnV01sDsfyn0SjhMKf5dYFhsA6MTe2thIuI4CqguuovcldxbnaWmq853I+SYig9NmSopV10ZWFiPUGcTiOFysCvvX0A2sLm1p9kx2GpY1OzxGlVRajXAGZTyVuqk/5zngOMcNel2lGoDTynKx07Stb4TyQ9duuY6S1V20LPGxNqg1OltTpvbyvNZoIiIC8XiIC8zeYiBm8XmIgbXi81iBvmjNNIvAkzTOaRXmbwJc0zeRXmc0CW8wQOk0zTOaANMTU0zN7zN4EBESxealBAhibml0mhUiAiIgIiICIiAiIgIiICIiAiJlFJIA3Og+cAqk6AXPlvJfsdT4DOsiJRQnpuebGVP4rr4NPXWBz2UjQix895idqsKdVRqNfCSQCJQweCzk5tFU2NuZ6CBUido0KC6EKP6jr+cjxHDlIumh6cjA5lOizeFSbdBNvstT4G+k6HCPC/r/ab1sYysQKZIHPXX8oHKWg5JAU3G4tqJt9lqfA30M6HD3zPVJFibadN5tisfkbLlvsb3tv8oHJZSNwQfPSSDDVPgb6Tr4pA9Mn8OZb7jS83z5ad+i3+ggcRsO43RvoZHOzhMdna2Wxtca3lPitIBgR7wufUc4FKIiAm5ovlzZTk+Kxy/XaWMDg89y1wvIi2pnUwtAU7ZdGHvDRvqJJvwPQ/6XcOWo5rVB91hB2h55nN8n6E/IT3eEz16xv7+rfhUdPyE5HsnTCcPZrDNiKxzG1iwUAC5G5uh1PWej4Owp0a1W21yb9EF9PrJ2pjeBU9ouPCh9zh7BwO+2+S/IdW5zyddy+ZmJYsM4LEk3HiGvz+QE0qBnJYsGZiWOtiSdTobGXuE4BqhbOezp0rVHd9FUbEfMA/SYrmN43WFOpoah6fdj9P+IM7HAvaGrRsKrF6O3euXU/g5keUiqcNpOhfD11qqhLVF8DDNzN/d0OvkZz3ZB71zt3Bt5KToo9LznHxPtjdbPYcYwigCogujbgeG5970M8p7eYNq2DWvTsK2HIp1WJC5qTHRsxIFwxGvmZ6f2Vqith6lOxApd1QTm0YXBvbrf6SnTQ1Ur0if51GogNhocpyn5TVMV8R4+1/NNHxRqKDxVkv0XM5+oGX85XE7IpYj/uGHoWH6GVcZhKniZy52JOZmt6nlOsdrnOiKMRE0EREBERAREQEREBERAREQEREBeZvMRA2vMgzSLwJM0yGkV5m8CYGZvIg0yGgbFBNDTM3DTN4EBESeaml0gRRMspExAREQEREBERASTDOA6k7Ai8jiB2+I0iyG24IPr/l5xJewnECoswuBsRuP3lr+IUt9b/06/WBUThjkAkgX5G9x6y9w63ZrbkSDb1MpYviBYWUWB3J3P7SHB4s0z1U7j+4gR4oMHbNvcnXn0nW4arCmM3U2v0/y8wOIUjuT8xIMTxIWsl7nmeXoIFjBEZqtvjM0r8RCsVyk28xK3D8UqBg19TfQSz/ABKn5/SBpw2pmeq3xWP6yeu9EN38ubTcXPlylShjEV6jG9mtbTpK2NrB3JXawGsC3jcepUqmt9Cdhbyl5bZBm2yi99rW1nn503xyFCut8uXbS9rQJVxVBfDYf0rqfynOxmI7Rr7AaASCICSYY2dfUDYHfTY6SOAYHqKdZlFhaw/An7TP2hvw/wCxP2lDh+IzqB7y2BvzvtLVQhfGyp5ObN/t8R+QmZiiOINX0P2cq5uHU7WulV1awAAvdhoBbZhO9hVL4Ouo8VnAHInLcabTxn+nnEUqDEYYEntB21IlcqM6eJVJ1JIC8h4TPYcExKK2U6Ztwb78piYp/X0V4sZzbRQDtdVF/QWuflOtgRTajWoVKqp2tirlQqKVI0JGlr2/MbzPtBws4eozAHsqhLA37wLX+78vXpONXY7dPFba/QeQGn1nOaZrmIjTuV2sDglwdOuWqpUq10NFEpm62O5J/wA285xO5+IfQ/tLD651/GQPU3y/mCP/ACmmGoNWYKovUO3mBvm6W6zVEzvVI9T7DplSu+6kqNreEEn/AJCaYDuszHZEqMeeyGdQ0Bh8MtFD3iNT1v4m+e0837S4ns8HWz2zYn/pkHxKdap9MunznW08TnRl8+ZCtswIPmCP1mpF/npIRhyv8uo9PyRmC/S8jqtihezq/qqZ/qRf85fmHNxtII5AFhpb/PW8gkleqzG7bjT6SOUIiICIiAiIgIiICIiAiIgIiICIiAiIgIiICLxEDa8yGmkXgShpkGRAzIMCa81KAzUNNg0CNkImsnBmGQGBDE2ZCJrAREQEREBJ6WEZkLi1gQtie8dgSBzAL0wTy7ResgnbwiYrsUNNvuyrXp2cU2DVGVmZj3C4IB1NwEB2WBTq8LZbk1E7NSyNU7+UMrFSlsuYm4Ow2BPIyCnhCS/fQLT8T3JTU2FsoJJPQC+/Qzrmli6hvVWmVdDbtHXJUVCagylXubdpoVOzW2lalha4eoOzQhwc1Ows2W7IBTQhkJy906X66mBR+xVDfKudQcuZO8pOmx5+JfS4vaTLwjEHN902ZSgy++xdiqhRz1Uj1FpewuJxQYUhlUEPVXICyZVBZgi0iVYHsyNib31uTM16WLo2sEYKDV7trqFqVWJZCQw1D7jy3FoHHq4WoqhmQhToCRp/mht1tJ04ZWN7oVCo1Ul9BlW1/n3l0/EOUuV6WMaitN1siBQAW1K0wyDMM1kChWFyF8Jve0jxNTE5TemoFdiDksTWd8pLgAm5Nhqvd1Nt4FX7A5RHHe7QMyqquWspcMb5cvuMbXvblMHh9fT7p9TkGh3uRb6gj5GdGmMTSpq4FNfs1zSfOrNcu18oDlSyvUJ2uDabmjiUFKpTSkWAGTscpqBOzRhTChtVCVgvdFwBqbWMDm/w2rlLZdjly652JNMDKBvftUt1mp4dXsx7JrJqxtoBYm9+egJ05A9J1aOLxRqorOqFu+j61VHZ5DYMGa+tEA6k733mlRsY5ByXyWI1zFbjIFOZiwY9qO6e8Swgc08Pr3ANJgSCRcW0Fr36brv1HURh8BVcVMq60soYa5szNlChd73v9DOnTOMUmolJPve67U2Fqxd73zI9yc6X7pAFmuALyDDriszlVVmqnM12psKujFgpzWe6s1wt9DygUK2DqoLujKt8lyNLkZgAeelj6SGdPitKuBldVFOizKuTZb2UaElgp7O4Lb66mcyBYw9WobIjlQeQOW/9RHi+d5fw3DkXxd4/+v0nMwzhWUsLgHX956GiM5AUjUZt9Ao3Y+XnJpGon4fVqJUR6Rs9M51PJbbk/h6z6NRxVPF0zWoEb2xCe8jfFbcqbX/w2+X4jiNIBkRu6viPOof2HIcvWVsP7RV6Lo+Fc02TVtjnPwsPeS3I87npbE3nOqvt+Fxy5MtcAqbXJ1Nhtm6+spVvZXDVdaFYqDyFnUf3H1nlOF+3OCxAAxQOGrbF0BfDueth3k/Tznfw9NKutCvRqjrSqofqL6TcUxGyLY9kFBY1KxytuFUKRqDe5JnQpGhhlbsEBdrktuW9W/sJyauFZNajIgGuapVQAfUznYr2nwFNiBiBWqW/l4Y3Q261T3fprMxRacz8Ld0gxqFnqNlVf5jnRQDy9ddBPn/tTxFsVWzLmppSHZ0UPuqDrnX4idT/APJvxvjtbFWDWSkuqUk8C+Z+JvM/lKYPaWBP3g0Un3+isevQ/Iy/T/Ec37WVNqq26MNVP7Rjq5VAyEanfe/pLTpuGHkQR+RE4mOpqrWQ6bkXuAZoVoiICIiAiIgIiICIiAiIgIiICIiAiIgIiICIiAiIgIiICIiBm8yDNYgSBpsDIbzYGBKDMMgM1Bm4MCFkImJYmjU+kCKJkraYgJMmKcFLEfdhkUEAjKxYsCDuDnbfkZDEC6/FKpy6qBTDKgVFUKHADCwH4RMji1YNnBUVPjCIKh0sLta+g0+Q6CUYgWq/EarvnZu9lNPQAWVgwIH+5vrM4PiNSmyEWIp5QAQLELUNTKfLMTfy0lSIF5OL1wmTMCt2ZgUU5y98+e4717m8jPEalgoKqA4qjs0VLMosp0HKVYgWq3EHZMlkVPhRFQbg8h1URT4jWUoVaxpghCALrdFp/XKi/S8qxAt1+JVXdXZhmUFRoLAG99PmZLU41iGtep4ba2F7qysCTzN0X8+pnPiB0E4zWVcqZFWwWyU0AtmzEbagncHfaR0+JVFN1FMWN1+6SyEgAldNCQBc+Q6CU4gXcZxavVXLUe4vm2A62GnIXOnp0EpREBJErsFKg2DWzW0va9gT01OkjiQIiJQmrKDuAfWbRA1FNRsB9JJTcqQRuNRNYgdHA41i9nOjaDoDylx8ZTAvmG9tNZwogejxGPTZiM6i9+bLyB6na3lOBiWUsxUWBOn7yOJIiwRES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3796" name="AutoShape 4" descr="data:image/jpeg;base64,/9j/4AAQSkZJRgABAQAAAQABAAD/2wCEAAkGBw8RERAUDxAVFBAPFxUQEBQQFBQTEBAWFBcXGRQUFRYYHSggGBonGxUUITEiJyktLy4uGCAzOjMsNyktLisBCgoKDg0OGg8QFywkHyYsNC4wNy0tLCwsNCw0MSwwLCssLCssLC8tLSwsNCs0Mi4sNzQsNCwwMDYvLywsLCwsN//AABEIAGACDQMBIgACEQEDEQH/xAAbAAEAAgMBAQAAAAAAAAAAAAAAAwQBAgUGB//EADwQAAIBAgQDBQUGBQMFAAAAAAECAAMRBBIhMQVBURMiMmFxBkJSgZEUI2KhsdEVM3LB8AeSsiRUgqLh/8QAFwEBAQEBAAAAAAAAAAAAAAAAAAECA//EACkRAQABAwMBBgcAAAAAAAAAAAABAhHwITFBoRKBkbHB4QMiMkJRUnH/2gAMAwEAAhEDEQA/APFxMTMoREQEREBERAREQEREBERAREQEREBERAREQEREBERAREQEREBERAREQEREBERAREQEREBERAREQEREBERAREQEREBERARLmCwDPqQQnUW62klfhjDwG46Hf9oHPiZZSCQdxoflMQNhTJBIBsNzyE1nX7BlokL4iLty33/LSciAiIgIiIE940mmaM0Dew6CYyjpNc0ZoG2QTHZiM0ZoGOy85jsjN80XgRmmZgqekmvF4EESeYKCBDEkNIdZg0zA0iZKnpMQEREBERAREQEREBERAREQEREBERAREQEREBERAREQEREBERAREQEREBERAREQEREBOph8App94WZtb9OkpJhnyhsuZTyG+h6bz697NcCp4OnTrYhAcU4BpU22w45XHxefLYczA897K+xmKNLNiCKFNswPbeNlOxVeWtjrbUTv0/ZbhqaPUrVWG+Wyr+g/WdylSq1ixfveZ8K+nSWqvCqK61qoT5qoPzac4m1VpzNfBXkansRwipfL9oQsTqHB13OjAzkYv/TJg2bCYhayrqadQdnV01sDsfyn0SjhMKf5dYFhsA6MTe2thIuI4CqguuovcldxbnaWmq853I+SYig9NmSopV10ZWFiPUGcTiOFysCvvX0A2sLm1p9kx2GpY1OzxGlVRajXAGZTyVuqk/5zngOMcNel2lGoDTynKx07Stb4TyQ9duuY6S1V20LPGxNqg1OltTpvbyvNZoIiIC8XiIC8zeYiBm8XmIgbXi81iBvmjNNIvAkzTOaRXmbwJc0zeRXmc0CW8wQOk0zTOaANMTU0zN7zN4EBESxealBAhibml0mhUiAiIgIiICIiAiIgIiICIiAiJlFJIA3Og+cAqk6AXPlvJfsdT4DOsiJRQnpuebGVP4rr4NPXWBz2UjQix895idqsKdVRqNfCSQCJQweCzk5tFU2NuZ6CBUido0KC6EKP6jr+cjxHDlIumh6cjA5lOizeFSbdBNvstT4G+k6HCPC/r/ab1sYysQKZIHPXX8oHKWg5JAU3G4tqJt9lqfA30M6HD3zPVJFibadN5tisfkbLlvsb3tv8oHJZSNwQfPSSDDVPgb6Tr4pA9Mn8OZb7jS83z5ad+i3+ggcRsO43RvoZHOzhMdna2Wxtca3lPitIBgR7wufUc4FKIiAm5ovlzZTk+Kxy/XaWMDg89y1wvIi2pnUwtAU7ZdGHvDRvqJJvwPQ/6XcOWo5rVB91hB2h55nN8n6E/IT3eEz16xv7+rfhUdPyE5HsnTCcPZrDNiKxzG1iwUAC5G5uh1PWej4Owp0a1W21yb9EF9PrJ2pjeBU9ouPCh9zh7BwO+2+S/IdW5zyddy+ZmJYsM4LEk3HiGvz+QE0qBnJYsGZiWOtiSdTobGXuE4BqhbOezp0rVHd9FUbEfMA/SYrmN43WFOpoah6fdj9P+IM7HAvaGrRsKrF6O3euXU/g5keUiqcNpOhfD11qqhLVF8DDNzN/d0OvkZz3ZB71zt3Bt5KToo9LznHxPtjdbPYcYwigCogujbgeG5970M8p7eYNq2DWvTsK2HIp1WJC5qTHRsxIFwxGvmZ6f2Vqith6lOxApd1QTm0YXBvbrf6SnTQ1Ur0if51GogNhocpyn5TVMV8R4+1/NNHxRqKDxVkv0XM5+oGX85XE7IpYj/uGHoWH6GVcZhKniZy52JOZmt6nlOsdrnOiKMRE0EREBERAREQEREBERAREQEREBeZvMRA2vMgzSLwJM0yGkV5m8CYGZvIg0yGgbFBNDTM3DTN4EBESeaml0gRRMspExAREQEREBERASTDOA6k7Ai8jiB2+I0iyG24IPr/l5xJewnECoswuBsRuP3lr+IUt9b/06/WBUThjkAkgX5G9x6y9w63ZrbkSDb1MpYviBYWUWB3J3P7SHB4s0z1U7j+4gR4oMHbNvcnXn0nW4arCmM3U2v0/y8wOIUjuT8xIMTxIWsl7nmeXoIFjBEZqtvjM0r8RCsVyk28xK3D8UqBg19TfQSz/ABKn5/SBpw2pmeq3xWP6yeu9EN38ubTcXPlylShjEV6jG9mtbTpK2NrB3JXawGsC3jcepUqmt9Cdhbyl5bZBm2yi99rW1nn503xyFCut8uXbS9rQJVxVBfDYf0rqfynOxmI7Rr7AaASCICSYY2dfUDYHfTY6SOAYHqKdZlFhaw/An7TP2hvw/wCxP2lDh+IzqB7y2BvzvtLVQhfGyp5ObN/t8R+QmZiiOINX0P2cq5uHU7WulV1awAAvdhoBbZhO9hVL4Ouo8VnAHInLcabTxn+nnEUqDEYYEntB21IlcqM6eJVJ1JIC8h4TPYcExKK2U6Ztwb78piYp/X0V4sZzbRQDtdVF/QWuflOtgRTajWoVKqp2tirlQqKVI0JGlr2/MbzPtBws4eozAHsqhLA37wLX+78vXpONXY7dPFba/QeQGn1nOaZrmIjTuV2sDglwdOuWqpUq10NFEpm62O5J/wA285xO5+IfQ/tLD651/GQPU3y/mCP/ACmmGoNWYKovUO3mBvm6W6zVEzvVI9T7DplSu+6kqNreEEn/AJCaYDuszHZEqMeeyGdQ0Bh8MtFD3iNT1v4m+e0837S4ns8HWz2zYn/pkHxKdap9MunznW08TnRl8+ZCtswIPmCP1mpF/npIRhyv8uo9PyRmC/S8jqtihezq/qqZ/qRf85fmHNxtII5AFhpb/PW8gkleqzG7bjT6SOUIiICIiAiIgIiICIiAiIgIiICIiAiIgIiICLxEDa8yGmkXgShpkGRAzIMCa81KAzUNNg0CNkImsnBmGQGBDE2ZCJrAREQEREBJ6WEZkLi1gQtie8dgSBzAL0wTy7ResgnbwiYrsUNNvuyrXp2cU2DVGVmZj3C4IB1NwEB2WBTq8LZbk1E7NSyNU7+UMrFSlsuYm4Ow2BPIyCnhCS/fQLT8T3JTU2FsoJJPQC+/Qzrmli6hvVWmVdDbtHXJUVCagylXubdpoVOzW2lalha4eoOzQhwc1Ows2W7IBTQhkJy906X66mBR+xVDfKudQcuZO8pOmx5+JfS4vaTLwjEHN902ZSgy++xdiqhRz1Uj1FpewuJxQYUhlUEPVXICyZVBZgi0iVYHsyNib31uTM16WLo2sEYKDV7trqFqVWJZCQw1D7jy3FoHHq4WoqhmQhToCRp/mht1tJ04ZWN7oVCo1Ul9BlW1/n3l0/EOUuV6WMaitN1siBQAW1K0wyDMM1kChWFyF8Jve0jxNTE5TemoFdiDksTWd8pLgAm5Nhqvd1Nt4FX7A5RHHe7QMyqquWspcMb5cvuMbXvblMHh9fT7p9TkGh3uRb6gj5GdGmMTSpq4FNfs1zSfOrNcu18oDlSyvUJ2uDabmjiUFKpTSkWAGTscpqBOzRhTChtVCVgvdFwBqbWMDm/w2rlLZdjly652JNMDKBvftUt1mp4dXsx7JrJqxtoBYm9+egJ05A9J1aOLxRqorOqFu+j61VHZ5DYMGa+tEA6k733mlRsY5ByXyWI1zFbjIFOZiwY9qO6e8Swgc08Pr3ANJgSCRcW0Fr36brv1HURh8BVcVMq60soYa5szNlChd73v9DOnTOMUmolJPve67U2Fqxd73zI9yc6X7pAFmuALyDDriszlVVmqnM12psKujFgpzWe6s1wt9DygUK2DqoLujKt8lyNLkZgAeelj6SGdPitKuBldVFOizKuTZb2UaElgp7O4Lb66mcyBYw9WobIjlQeQOW/9RHi+d5fw3DkXxd4/+v0nMwzhWUsLgHX956GiM5AUjUZt9Ao3Y+XnJpGon4fVqJUR6Rs9M51PJbbk/h6z6NRxVPF0zWoEb2xCe8jfFbcqbX/w2+X4jiNIBkRu6viPOof2HIcvWVsP7RV6Lo+Fc02TVtjnPwsPeS3I87npbE3nOqvt+Fxy5MtcAqbXJ1Nhtm6+spVvZXDVdaFYqDyFnUf3H1nlOF+3OCxAAxQOGrbF0BfDueth3k/Tznfw9NKutCvRqjrSqofqL6TcUxGyLY9kFBY1KxytuFUKRqDe5JnQpGhhlbsEBdrktuW9W/sJyauFZNajIgGuapVQAfUznYr2nwFNiBiBWqW/l4Y3Q261T3fprMxRacz8Ld0gxqFnqNlVf5jnRQDy9ddBPn/tTxFsVWzLmppSHZ0UPuqDrnX4idT/APJvxvjtbFWDWSkuqUk8C+Z+JvM/lKYPaWBP3g0Un3+isevQ/Iy/T/Ec37WVNqq26MNVP7Rjq5VAyEanfe/pLTpuGHkQR+RE4mOpqrWQ6bkXuAZoVoiICIiAiIgIiICIiAiIgIiICIiAiIgIiICIiAiIgIiICIiBm8yDNYgSBpsDIbzYGBKDMMgM1Bm4MCFkImJYmjU+kCKJkraYgJMmKcFLEfdhkUEAjKxYsCDuDnbfkZDEC6/FKpy6qBTDKgVFUKHADCwH4RMji1YNnBUVPjCIKh0sLta+g0+Q6CUYgWq/EarvnZu9lNPQAWVgwIH+5vrM4PiNSmyEWIp5QAQLELUNTKfLMTfy0lSIF5OL1wmTMCt2ZgUU5y98+e4717m8jPEalgoKqA4qjs0VLMosp0HKVYgWq3EHZMlkVPhRFQbg8h1URT4jWUoVaxpghCALrdFp/XKi/S8qxAt1+JVXdXZhmUFRoLAG99PmZLU41iGtep4ba2F7qysCTzN0X8+pnPiB0E4zWVcqZFWwWyU0AtmzEbagncHfaR0+JVFN1FMWN1+6SyEgAldNCQBc+Q6CU4gXcZxavVXLUe4vm2A62GnIXOnp0EpREBJErsFKg2DWzW0va9gT01OkjiQIiJQmrKDuAfWbRA1FNRsB9JJTcqQRuNRNYgdHA41i9nOjaDoDylx8ZTAvmG9tNZwogejxGPTZiM6i9+bLyB6na3lOBiWUsxUWBOn7yOJIiwRES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3800" name="Picture 8" descr="http://www.coepp.org.au/files/coepp/images/coepp_white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0"/>
            <a:ext cx="1763688" cy="1700807"/>
          </a:xfrm>
          <a:prstGeom prst="rect">
            <a:avLst/>
          </a:prstGeom>
          <a:noFill/>
        </p:spPr>
      </p:pic>
      <p:sp>
        <p:nvSpPr>
          <p:cNvPr id="33802" name="AutoShape 10" descr="data:image/jpeg;base64,/9j/4AAQSkZJRgABAQAAAQABAAD/2wCEAAkGBxQHBhUUEhQWFhUXGBgXEhgVGBsgIRwYHRscGxscGh4eHiohGholHBkdIjEhJyorLi4uHSE0ODMuQyg5LjcBCgoKDg0OGxAQGy8lICU0NDQ0LzQsLzQsMiwsNC80LDQ0NCwyLCw0NCwsLCw0LCwsLDQsLCwsLCwsLCwsLCwsLP/AABEIAOEA4AMBIgACEQEDEQH/xAAcAAEAAwEBAQEBAAAAAAAAAAAABQYHBAMCCAH/xABNEAACAQMDAgMEBwQFBwoHAAABAgMABBEFEiEGMRMiQQcUUWEVMlRxgZTUI0JSsUNykaHBFiRigpKysyYzNDdTY7TR4fAXNnN0dYOi/8QAGQEBAQEBAQEAAAAAAAAAAAAAAAIBAwQF/8QAJxEBAQACAgIBAwMFAAAAAAAAAAECERIhAzFRMkFhE3HwIqGxweH/2gAMAwEAAhEDEQA/ANxpSlApSlApSlApSlApSlApSlApSlApSlApSlApSlApSlApSlApSlApSlApSlApSlApSlApSlApSlApSlApSlApSlApSlApSlApSlApSlApSlApSlApSlApSlApSlApSlApSojV9eGl3ix+DNIzxySL4QU8R7QVwWBLedcAA/hitk2bdtxqMVtexxPIqyS7vCQnltoy2B64FdVZNr/WVvo0Km6g95nuiGuUYMngxocxxp4iBsoxyOFJbc/lyBXGfaNpxt8bdUx/D7w/+/7xux+NdP0rXO+ST3WyE7RzUdd9QWlkf2tzBH/XlRf5msYvPaLZkjZpay4+q13L4jD5+dXOf9avAe1u5g4htrONfQCN/wDB1/lVTwZJvnx+W22vUNpeH9ndW7/1JUP8jUkp3DisBHtcuZuJrazkX1HhsP5u38q97L2i2QJ36YsJPd7STw2J+PkVDn/WpfBkTzY/LeK5kv45L5oQ6mVFV3QHkK2QCR8Dg/8As1lEftF04W+N2pgfweMSf9szFvx3V66H1lZ6s7JbRtbTwZltWfdI0xOBIku0M7lwFDDLscKw5QYn9LL4V+pGt0qvfTFzdWgdYFtl2gs944G3IzxGhJbB4O54+1R/Tmry3vVDp4ss0QhDBxGiQli3LR8b2XgBTucHEnPl5jjV8lxpSlS0pSlApSlApSlApSlApSlApSlApSlB8u4jQkkAAZJPoPiazTrnWUSxjvZy6qsq/R0Skq0i9pZTggqWjJ2knyjaTy5StJuYFurdkdQyMCrqwyCpGCCD3BFZj7QNFF30vcwMS8liEuLV2JLe7vnKsx5bHhyLzknw4ycnmuni1vtGe9dLdpV++qaWskTRXsDju2EfGOQ4ClGfPcYjx8Kr2qdM6dqVywewaCRcM4EEuCGzg5tX2HO085OPWsp6E1ebS79vCiMqtgygStEQBnB8VWGz7myD2xmtYsr/AN/u1ePcrRq24Pc3JwjYy2TCVIBT6xLICCCM9uuWFwvTnjnM4iR7OrDUG2pGyqTtEttcGTY+MgSpIMpk8YG7vyR3qkdJdJredSXEFwNy2+5ZMMV8wfYGGATt4Jzg4BBPHNbLYTyatLIrSfsI8CSUFVZvIsgAlikHk2yBtwVe2PvgZNOntPaALmwZRDdBUn8YgKVj27nhAbLEIp2krtySckNwx8l7lpl45dXTP+u+lbfTLUS2xZVG1WVmLrIzH+gfaCxUfWyAOeDkEVY+n/ZnbiECXfdXA4mSOQJDC2M7JJAC24diFy3IOwA5qW17phOp+vIbi3dZIox+1GcIzxPkhXAbcSzqGwvGCN2chZ3qa2F1AZFgdJ158N1JjlAJIWTY3hOrE/v5YAnCg8Vt8l1Jtk8c3bpAW/RenQ3BCJFI+cFIUnn2nH1ZGaVkU/NglTiCXRYNiQRwRt9RLdIkndhztRNzxnjksT6nO3G6u+O68WyBL3G0DGyOA2y/IftgGT8HFRt9GsamRLdXKkCdyRcJ4a85kLHxS4BYqEDNz5hgiue7fbpqT06tVmTRrczTC3i2AsstzI88gPchUOCf6qP+FTfTsBTTlkchpZQJJXBBySPKARxtC4Axx6+uap8C/TIh932pDM48FoYRECqbnknKHLHaAqRlsDxG37DtU1fbGzTT7NIolCogCoo9AO331OXU03F70pSuaylKUClKUClKUClKUClKUClKUClKUCqZ1kR4eo//AIxt34+8bf5NVzrOPaBeeDoGqygc/wCb2Y+a4Rjj7veX/sNX45upy9Mb0jXDpdqQsaF96ujkdiA2Cf4trFGUHgFTxk5qw6PcyaLpjXM0sm+TZIvnPnA3GJQQcli+5jjgKrA4LYPt7PNJ02/0qdr6QCQYCDcVOMbxtzwznwm4XnBIP1hiklDc3oUMGywRG82MZ2rgHzBcYwDyBXu6ytjxd4yVouh+01H2i7gXxS67pVyIzyP2s0IIV5FwDuHPHGMAHSkVPpCTf4l0ZI1aI5yAgOCu0YELF88hQG2gEkqawnqro+46WSM3AUeIPLtbPIALA4/hJAz6+lab7GNJlm6Z8UzOg8VhEoCEbVx33KWxv38AgVx8uOPHli7ePLLfHJY2ZNV1S2j8MQwqsitHINu4kI8aRlDsLfs95AY+QdiGOO7XPddAsjLI8kajgBZ5QCSCQuN21d20gHjnjNJtKhj0ORoyUdN5WdsllkjJG8n4ApyowCo24xxX521zWLu9lMd1LIzIWVlY9iGLEHH1gGJxnOPTioww532rPPhO1lh9qN1aXe6NIWALgNKjF2Qny7mMhYEDjhsfHPeq9rvVV1r8Wy4kDoGLIpVTsz6K5Bkx97HOBnNQtK9cwxncjyXyZX7v0N0Vwmkgdvo6c/626zz+PJ/vq+Vmfs5vDL0xpj9yk09s5+CMsrL/AHpEK0yvB5Pf8+X0MLuFKUrmopSlApSlApSlApSlApSlApSlApSlArG/ahdk9DfOXUZ93zWN50H/AA0rZKxH2o//ACVbf/d3YP8AWEsw/nmu3h+qOXl+msrr7ilaGQMjMrDlWUkEH4gjkGr1rK6UOgIvB/6Z5c4B3bm4ZnXxSqqRD2y2zeDtG+qEO9e7HLbxZY8b7TXUPVV11GFFxIWCk7VHA5PGQOCRyATzg9zWqezy+n03o23mQtLAniieGONAUHiEl8k75PKd4VRk5PfgVlXU3ufjx+5eJt8NRL4h/pBwcDYvBxuz67uy4xWrezWU6b0JDdrkiNpUulAzmDxWbcPiYixf18pkABLCuPl1wmo7eLfO7rq0TrGez03M1sSJPHa3jQMXaQM07hzjYqGJ9ykE7lRiN2QKruuezBtWuBLYunhOoaI7sqVI8gDDkBfq9iNuwjs2NX1pklsRuOI2x+1QjMbHHhyDuNu7HPI5GQRmoDR9LeKQwe8XFvNGMooffE6A43xCYOdnIDR7sx5Azgqx4Y567nTvcN9V+fdX0mbRL0xXEbRuPRvUfFSOGX5gkVxVqntgubu2tEhu0SVWJMNwgZVznJXw8na+3y+Zm8vI5yRldezDLljt4/JjMbqNZ9lsxPRMoHeO/tZB8lMkAb/+Vb+01tNYf7KR/wAkr4/95bgffu/8yK3CvF5vqr2eL6YUpSuLqUpSgUpSgUpSgUpSgUpSgUpSgUr4m/5o844PPw+dVjp6zub7Q7eZr64DyQxSOjR2xUMyBiMCFWxk/GtkZtaqy32gaSbzo69jUHdaXTXKj4xy5ldv6oE0v4xmrs097p4y6R3KephBjkA+SOzLIfj51+QPauPULuOOeK+QhreVBDdkjGIyT4buCMjw3ZlYHG0SOTjZV4bxu05dzT8y19IhkcAAkkgAAZJJ7AD1NWb2hdJN0nrhUA+A5LW7f6PqhP8AEucfMYPrVctJza3KuArFSGAcZUkcjIyMj5V9CXc3Hz7jq6r1vNOlsQPFjdAwUqWUgEMAwwfjg5x3rW/YZfyppkqHzQeLtGBzG7KDk/GNsY+TY7hiRVureo5/aPJGsFm58IuMorORuPqwGEBULkH1A5qzey7RtS6Uu5TJZO0UqrkCWEMGUnaQDJ2wxz+FcfJd4d+3fx48c+vS9aUg0q7awlAMLhjZbuxiOd9vzwTH6D1jI77Gr20QtY33uk2X2AyWcrcloh5SrMf6WPeEJPLKynJJbEF1LcXWqajaB7C4W2imE1wQ8LMSgJi2rHIWKh8MfXjsakLDrqC86m92O6MkARCWOVJHfBZjsZBsjCj6zYyQcDjJ81l09W0h1VbQ3+mvDeL+wf8ApP8As29Cx/cIPIf6voccZ/OPVXT8vTOsvBLzjmNwOHQ/VYfyI9CCPnW6dR9VxXU81rHdWsCqu2eaWVSwLAgrDHnzuF/eJwCQMNggZrfGT2j9YpbWxYWkO1Yztx4cKgK0nIzubHAPfyggYNdfBvH36cPNJl+6zezjTDB0Xbqchry9SQcdo4SJOf8ARItzz/3g+Na3VP0+4ht5zcAFba3X3OwVQSXOQJDGo5bcyLGvHaNmzhs1Kia+vRlUhtl42+NmV/8AWSNlRT90jVxzvK7dsZqaTdKrOsi6060WQ3RJ8a3jKrFGFxLPHEe4ZuA5PerNUWK2UpSsaUpSgUpSgUpSgUpSgUpSgheqhPPppigjZjL5JHVlXZGeHK7iDvK5C47Hk9sH4XXPcI8T2s8EagDfhHQDtz4TsyqPVmUADuanahusG/5OSoCQZdsCkdwZnWEEfMF81U76Zfl82+oXGrW4e3jjjicbo5JyWYqfqt4S48pHIzIrc8qO1ePRkAPTzo/nHvF6rlwPP/nUwYsAMc85GMc1C/ScGm6pLDBPNbiIkeHtjkjLeTyxRgtMhzIihBtUk4UE152t0LREhF7LmSSZ9iRxQtuaZmkVvHywHiORhBuAIPbBq+PSdvrXbSOC3+jriN7qKRS1msZBmj29lO4jCrnCzk4wdr/FqdovRllots090y3bxugkhjkXZGrsVBYnAlYFSuOFLBlwSKt0VvNDGxhi2tFcqt1EjO8jjCGOV5SVecgFTgsF2swOdmD/ACw09Ibx0t42ll3oTF4h8K3VCJI45pMso8OTLLHENyhwMFTuNzKyaTcZbvSZE2bmFrdHe08MeAtrtVRIHIZZBkYG3AAPClXBwcVVZ9DNtpjQzzwZJgOJpohzEZAxZZUkRpGDKS5U7uAQNgJkdZ0ma6tpF1I3LIxO2Swc+Gi/OBR4hz67hMO53L2rMeofZzLp1n7xaOl5a8nfDyygd9yjOQPUqT2OQtbhJfuzO2eo04Wsj3LS2fhD9mq7YJo32KqKm238qhSADhGBjyAwAJNemrXkUkkVvPCz2rSP4z3yE7QsMku2NjzkLHv3sSQDgZIITL+nPZ1NeW4ubqRbK3GCJJeHPw2KSMZ7Akg9sA5rULCxuBbxpaia4hXG46ocK+M8x5Qzo+cAFlCY7A96ZYyfcxyt9xn+o+z+LU9r6e7IzBnazmKmVIlkMZdAW8w4yFcgnP1vSr10npETaebWxDpACBf3DgpNI+MmJVIDxnBwWIG0HC8ksvTAUsLW4FrG8V0+wPEyrviiyA8kYH/SApZ5NylyzttJ42jz1fVLX6Q/ZiXfDbyM9zE+2UiID9mAw/zggtgiTKq7AfWyBlyyy6McZLtNdRWxjubBLcpGUmbwgUyoC20427QRhdvHBGP7q95defSwDexCFM4MySB4lJOF3khXTcSBkqVBON3bNe1m9aHVIw1+oa3dzmSxkfBESh2leJ1jVFS5QlsKoJHPBFfd1Z/5S6fcgzyzSRLIIcqscaXCl0DLED4jMsiHBkyMjK9s1GvW17S2r6l9MaW8cNvdOHBCyIiJtYcq6i4ePdhgGBwQcCpbQ7uW901WnhaGXGJYyQcN67SpIZT3Bz9/Ne+n3QvrCOVfqyIrr9zAEf3Guiot+yilKVLSlKUClKUClKUClKUClKUCuHWdPOo2e1X2OrJJG23cA6MGXcvG5eMEZBweCDgjupQVK5s5ksHjezLbpPF32s6FvEEglDgT7ApEgDBMsoxjkcVzmxku7PwjZ3JBLtKbme3USs5GfE8FnOOAPKowOMVdaVfNPFAfRE+oOTcSLErAb47XILAZ8rznDsvPGwRn584qZs7RLG2WOJFRFGFVQAAPkBXtSpt23RUPqGif5wZ7ZhDcd2P7kvymUfW7YD/XX0OMgzFKS6ah9P0TbcCa5bxrj0Yjyx59IUPCD03cs3qTwBMUpS3Zpx6lpkWpxASrnacowJVkbGNyOMMjYOMgjgkVB3+jXBXDeHdrtKK0hMUyqxVmw6KUc7kQ/Vj+qMk1aKUmVjLNqHd6W1wMNbX65SeOUq9o3irOyNJljKSM+GACAuBwMcY77K0uEupHt7d4DIxY+9Sx7VJABYRQFvE5Gdruvc8irbSq5s4uPR7AaVpUUCklYo0jBOMkKAMnHA7dhxXZSlQopSlApSlApSlApSlApSlByX+nrfhd5cBTuGyR05wRyUYEjBPBOPX0FVDp2y946PadpZzIPfAGa4mPCySovBcjgKuCORtHNXk9qhtN0D3Dp57USEhvFw5UZHisztxnBwXOPljvVTLpNnaqarqky+y1iIbpWW0VxP4sed2wHfuE5k5PPbPyqV6iHh9VWyYneM21yWjhkdSSjQBWOHXJAdhnOfNUnddOC56Q9xaQ7fCEBcKN2wALnHbdgd+2fT0r0vNFe41aK4E22SKJ4h5AQQ5QsSCc941xz8e+arlP8mkjFGDp4XzY2AeYndjHqe+751UdLmaT2QiQu5kNk0hkLtu3+GW3b87t27nOauVtGYbdVZi5CgFjjLEDBJxxk96gY+l/D0xrUTN7q24GPaNwjYktEH9IiCV+ruCnAYcGslhXBq8tzbajbNakuY7Z3kgY8TLuiDDJPEozlWPrkHhjXTYanHrHUdtLC7FHtrospLDDpJbrh0zgSJvdcEZGTUw+nFtbScPgLG0WzbwQzKxOc9wUGPln8PCHp6K36ja7TKu8bJIoPlYsUO8j0fEYBI7gDPYU3DVViKzm1Do678GSXx47q7aA+I+T4Vw+yIndyhVAm3tg1MQ3y9SX1o0TMIhELp9rEZ8QFYUcD6yk+IxB9Yl+NSeg6T9D27rv375ZZiSuMNI5dh37bmOPl8a/mgaHHoUMix5IkleU7j23HIRfgi9gPv8AjS5Ts0r3S436rLuFyxW8uFjfxXMYUK2EZTJjaATgbcA7aj45z7+6RyzLP9I7Idzy7GiG15IzuPhkeEJML3yBjBq1aVob6bM5E5KSTPO67APM5yVDZ4XOPifnXl/kqktjcRSuzLPKZwVG1o5DjDRsDwVKqVPcHPfOKrlNs1XL1hcGwvI5Zlkaz2Ok5iZgYmYrtlYIQWQAEbhynf1NfV0M9Z2qLI+xrS4Jw5wxVoFVyM7SwDtg49a7Z9GmuIGRrolXi8KT9muSPNl152rIQ3J2leF8oxXp9BhdZhmRtohiaFExkbGKE85zn9muPx75qdxqFOkoOrxBvuPC90Lbferj63iBc58TOcHGa+9Rkk6Y1cNGXljugsMaSOzBLoA7O+dkUi53EDgoDjzVNnSs9RC539ojDs28bS2/Oc53ZA+WPT1prWk/SjQnfs8GVZl8ucsoYAHn6vmPbntzTl8mnpp1mNI0oLueQqCXZ2LMzdyeScZPZRwOwwKhum7Qa903FcTvIZLhBKSkrrs3jcEj2sNgUELkcnGSSTmrRUFY6A2lRtHbTmOElisZRW8PcckQk42rkkgMHAzxxxWSt0qsuoy3OnWqyPK7R6lLaSNGxRpo0WcDdtZQSdqkjgZU1eNERU08bRKo3ScTMWYHe2cksTjPbk8Yrgn6ZQ29skbFBbzeOMjcXkIcEuSedxkdie5J9Knq3LKX0yQpSlQopSlApSlApSlB5XSu1uRGyq/7rOpYA/NQyk/7QqL92v8A7Ta/lJP1VTNV7ojqhOq9JaVcBkkeN1Hpg5Q/cyFT95I9Kqb1tl1t0e7X/wBptfykn6qnu1/9ptfykn6qufXupl0rqCzteC9y7Bv9FArYP3l9oHy3fCv71xrknTXTz3KIr+Ht3IxIzudUGCO2N2e1bOXX5Z09/dr/AO02v5ST9VT3a/8AtNr+Uk/VVxaPqd9em3d4LcQTAMxjlkLorRl1JUxgdwF79yK8Nc6mm03rC2s1SNhchirktlNoJOV/e7fEd63V3rr+zOkp7tf/AGm1/KSfqqe7X/2m1/KSfqqlpQxiO0gN6Egkf2Z/xrOrL2hXVx07Pee6xNHbzGKZFlYNgBCXTKYON44OOx5pjyvr/TbqLf7tf/abX8pJ+qp7tf8A2m1/KSfqq9L/AKhg0/p73yRisOxZBkckMAVAH8RyBj4muC3vNR1CyEqRW8O4bo4pmkZtp7eIygCNj6gB8fE1nZ06/dr/AO02v5ST9VT3a/8AtNr+Uk/VVG9LdY/TGpS2k8Rt7yHl4y25WXjzI2BkYKnGBwwxmvjReqJtQ61uLJkjAt1DNIC2WyFIAU/V+v8AE9q3WX80zpK+7X/2m1/KSfqqe7X/ANptfykn6quTrDX5dAe12Iji4uYrXzZBVpN2H47gbe3H314dcdSzdMwwMiRyeNKkGGLLhmBO7Iz5eO2M/fSTK6/426iS92v/ALTa/lJP1VPdr/7Ta/lJP1VRX+VU2ndVQ2d5Aii4De7zQyFlLL3VlZQVPbnn6y/PEp1lrh6b6bluQgfwzH5ScZDSKh59Dhu9P6tyfP7M61t/fdr/AO02v5ST9VT3a/8AtNr+Uk/VV79P63D1DpazwNuRu49Vb1Vh6MP/AFGQc1H2GsT3XU9xalYgIY4nDjd5vEDbRtz5cFDnk5+VZ23p0+7X/wBptfykn6qpS2V1gUSMrPjzFVKgn4hSzED5ZNUnROrL3XNTu4YYLbNrKYmMksi7vM6gjbG2PqE4+dXHTJZJ9OjaZQkjIpkQHIViOVB9cHimUs9mNl9OqlKVCilKUClKUClKUEf1Fe/R2gXE3/ZwyP8A7KE/4VlvTcH/AMPepLTcdttfW0SSknhbhEGST6DcfU/0jfw1pvVGkHXtEktxJ4ayqUdtu47T3C8gAn4nNcvUHS8fUmgrb3JB2sjBo124Kn90EnblMqeezGumGUk1fujKbZt1XmRbTV3yDJfQmLP7touTED8NwRpD/wDUx6Vd/a//ANXdz/8Aq/40dSPWPSydUaB7sW8NdykFVBxtyAAOw4OPur56j6dk6h6cNrLOoDFfEdYuSFZWGAXIByvJ5zngCq5zeN+GXG6s+XL0nZ3aadZMblWh8JN8fhKp2mHy+fJJw230Gfj6GH6u/wCtjSv6s3+61T+ndO3FnBBE17vhh2eXwVDMseNilw3bIGcDJxz3NeHUPSD6x1FDdLcmJ4BiELEDjP1t25vNnOOw4/trJZy3+7dXS2VinSujz6v0VfiCUAC8lZoWUFZtixPsZhh1DYCnBHb5mtRsdLuIbtpJboSts2RDwQqpkgsxAfLk7V9RjHHeoTQuiJtCsZYYb0hJnZ5D4K7gzAKSjbsKcKO4PamGUxl7LNqb17r/APlL7M7S5WMqguFE8a9htWRf9gntn+Ja2SCVZ4VZSCrAMpHYgjII+WKiLTpa2temRYiPdb7SpVjycnJYnvu3ebIxg9sYqM0jpa60GHwra+/YD/m0uYPEZB8FdZE4+AIOKZXGzUJLLtAatAZPbtamP922LT4+GJlyfxZB+Ir16XO32x6mD3McRA+WyLn+8f21b9D6eTSbiSUs0txMQZppMbmx2UAABEA7KB9+a4dc6S9811Ly2na3uVXYzBA6On8MiEjP3gg9vgMbzl6/Gmcb7/Lg9pqGRtMA5P0nan8AJCT+AFcHtoJGm2W0At79FtBOBnbJjJwcDPrg1ZbTp+SXVI57yfx3i3eAqR+HGhYYL7dzMz7eMliACcAZry6y6WPVCQqZvCWKRZVwm4l1yBklgNuD2x+NZjlJZ+FWWyq+Lw33tMhTUI1hkhiZrAI5dJHfiRt5VCWAUAJtGCGPwqZ9qL7OipT8JLb/AMTFXX1P0qnU+mIk7FZY2DxTQjayOPVck4HAyM+gPBAI8Na6an1vpw2s10DnZulEOHOxldT9faG3LyQMfIU5TcvwzV7VjqDSZugdXa/sFLWrnN9bDso9XQegHJ/0ef3SQJjo7VItc6vvLiBgyPb2ZHxBzcAqw9GGORVxgVhABIVZv3iqlQfwJOOPmagenekIum9TupLY7VuBGfDx5UZPEzt5+od/1fTBwcEAOcsu/ZMdXr0pnQttPc9Wax4E4hIuTndEHz55sd2GMf41pumrImnRiY7pQiiUjHL4G48ccnPaqppHRU2jalczQ3uGuXMkoaAFdxZmG0b8gAuR37d84q0aTaNY2Co8hlcbi7kAbmZixOBwoyeAOw4rPJZb0YSyOylKVzWUpSgUpSgUpSgUpSgUpSgUpSgUpSgUpSgUpSgUpSgUpSgUpSgUpSgUpSgUpSgUpSgUpSgUpSgUpSgUpSgUpSgUpSgUpSgUpSgUpSgUpSgUpSgUpSgUpSgUpSgUpSgUpSgUpSgUpSgUpSgUpSgUpSgUpSgUpSgUpSgUpSgUpSgUpSg//9k="/>
          <p:cNvSpPr>
            <a:spLocks noChangeAspect="1" noChangeArrowheads="1"/>
          </p:cNvSpPr>
          <p:nvPr/>
        </p:nvSpPr>
        <p:spPr bwMode="auto">
          <a:xfrm>
            <a:off x="155575" y="-2560638"/>
            <a:ext cx="5295900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3804" name="AutoShape 12" descr="data:image/jpeg;base64,/9j/4AAQSkZJRgABAQAAAQABAAD/2wCEAAkGBxQHBhUUEhQWFhUXGBgXEhgVGBsgIRwYHRscGxscGh4eHiohGholHBkdIjEhJyorLi4uHSE0ODMuQyg5LjcBCgoKDg0OGxAQGy8lICU0NDQ0LzQsLzQsMiwsNC80LDQ0NCwyLCw0NCwsLCw0LCwsLDQsLCwsLCwsLCwsLCwsLP/AABEIAOEA4AMBIgACEQEDEQH/xAAcAAEAAwEBAQEBAAAAAAAAAAAABQYHBAMCCAH/xABNEAACAQMDAgMEBwQFBwoHAAABAgMABBEFEiEGMRMiQQcUUWEVMlRxgZTUI0JSsUNykaHBFiRigpKysyYzNDdTY7TR4fAXNnN0dYOi/8QAGQEBAQEBAQEAAAAAAAAAAAAAAAIBAwQF/8QAJxEBAQACAgIBAwMFAAAAAAAAAAECERIhAzFRMkFhE3HwIqGxweH/2gAMAwEAAhEDEQA/ANxpSlApSlApSlApSlApSlApSlApSlApSlApSlApSlApSlApSlApSlApSlApSlApSlApSlApSlApSlApSlApSlApSlApSlApSlApSlApSlApSlApSlApSlApSlApSlApSlApSojV9eGl3ix+DNIzxySL4QU8R7QVwWBLedcAA/hitk2bdtxqMVtexxPIqyS7vCQnltoy2B64FdVZNr/WVvo0Km6g95nuiGuUYMngxocxxp4iBsoxyOFJbc/lyBXGfaNpxt8bdUx/D7w/+/7xux+NdP0rXO+ST3WyE7RzUdd9QWlkf2tzBH/XlRf5msYvPaLZkjZpay4+q13L4jD5+dXOf9avAe1u5g4htrONfQCN/wDB1/lVTwZJvnx+W22vUNpeH9ndW7/1JUP8jUkp3DisBHtcuZuJrazkX1HhsP5u38q97L2i2QJ36YsJPd7STw2J+PkVDn/WpfBkTzY/LeK5kv45L5oQ6mVFV3QHkK2QCR8Dg/8As1lEftF04W+N2pgfweMSf9szFvx3V66H1lZ6s7JbRtbTwZltWfdI0xOBIku0M7lwFDDLscKw5QYn9LL4V+pGt0qvfTFzdWgdYFtl2gs944G3IzxGhJbB4O54+1R/Tmry3vVDp4ss0QhDBxGiQli3LR8b2XgBTucHEnPl5jjV8lxpSlS0pSlApSlApSlApSlApSlApSlApSlB8u4jQkkAAZJPoPiazTrnWUSxjvZy6qsq/R0Skq0i9pZTggqWjJ2knyjaTy5StJuYFurdkdQyMCrqwyCpGCCD3BFZj7QNFF30vcwMS8liEuLV2JLe7vnKsx5bHhyLzknw4ycnmuni1vtGe9dLdpV++qaWskTRXsDju2EfGOQ4ClGfPcYjx8Kr2qdM6dqVywewaCRcM4EEuCGzg5tX2HO085OPWsp6E1ebS79vCiMqtgygStEQBnB8VWGz7myD2xmtYsr/AN/u1ePcrRq24Pc3JwjYy2TCVIBT6xLICCCM9uuWFwvTnjnM4iR7OrDUG2pGyqTtEttcGTY+MgSpIMpk8YG7vyR3qkdJdJredSXEFwNy2+5ZMMV8wfYGGATt4Jzg4BBPHNbLYTyatLIrSfsI8CSUFVZvIsgAlikHk2yBtwVe2PvgZNOntPaALmwZRDdBUn8YgKVj27nhAbLEIp2krtySckNwx8l7lpl45dXTP+u+lbfTLUS2xZVG1WVmLrIzH+gfaCxUfWyAOeDkEVY+n/ZnbiECXfdXA4mSOQJDC2M7JJAC24diFy3IOwA5qW17phOp+vIbi3dZIox+1GcIzxPkhXAbcSzqGwvGCN2chZ3qa2F1AZFgdJ158N1JjlAJIWTY3hOrE/v5YAnCg8Vt8l1Jtk8c3bpAW/RenQ3BCJFI+cFIUnn2nH1ZGaVkU/NglTiCXRYNiQRwRt9RLdIkndhztRNzxnjksT6nO3G6u+O68WyBL3G0DGyOA2y/IftgGT8HFRt9GsamRLdXKkCdyRcJ4a85kLHxS4BYqEDNz5hgiue7fbpqT06tVmTRrczTC3i2AsstzI88gPchUOCf6qP+FTfTsBTTlkchpZQJJXBBySPKARxtC4Axx6+uap8C/TIh932pDM48FoYRECqbnknKHLHaAqRlsDxG37DtU1fbGzTT7NIolCogCoo9AO331OXU03F70pSuaylKUClKUClKUClKUClKUClKUClKUCqZ1kR4eo//AIxt34+8bf5NVzrOPaBeeDoGqygc/wCb2Y+a4Rjj7veX/sNX45upy9Mb0jXDpdqQsaF96ujkdiA2Cf4trFGUHgFTxk5qw6PcyaLpjXM0sm+TZIvnPnA3GJQQcli+5jjgKrA4LYPt7PNJ02/0qdr6QCQYCDcVOMbxtzwznwm4XnBIP1hiklDc3oUMGywRG82MZ2rgHzBcYwDyBXu6ytjxd4yVouh+01H2i7gXxS67pVyIzyP2s0IIV5FwDuHPHGMAHSkVPpCTf4l0ZI1aI5yAgOCu0YELF88hQG2gEkqawnqro+46WSM3AUeIPLtbPIALA4/hJAz6+lab7GNJlm6Z8UzOg8VhEoCEbVx33KWxv38AgVx8uOPHli7ePLLfHJY2ZNV1S2j8MQwqsitHINu4kI8aRlDsLfs95AY+QdiGOO7XPddAsjLI8kajgBZ5QCSCQuN21d20gHjnjNJtKhj0ORoyUdN5WdsllkjJG8n4ApyowCo24xxX521zWLu9lMd1LIzIWVlY9iGLEHH1gGJxnOPTioww532rPPhO1lh9qN1aXe6NIWALgNKjF2Qny7mMhYEDjhsfHPeq9rvVV1r8Wy4kDoGLIpVTsz6K5Bkx97HOBnNQtK9cwxncjyXyZX7v0N0Vwmkgdvo6c/626zz+PJ/vq+Vmfs5vDL0xpj9yk09s5+CMsrL/AHpEK0yvB5Pf8+X0MLuFKUrmopSlApSlApSlApSlApSlApSlApSlArG/ahdk9DfOXUZ93zWN50H/AA0rZKxH2o//ACVbf/d3YP8AWEsw/nmu3h+qOXl+msrr7ilaGQMjMrDlWUkEH4gjkGr1rK6UOgIvB/6Z5c4B3bm4ZnXxSqqRD2y2zeDtG+qEO9e7HLbxZY8b7TXUPVV11GFFxIWCk7VHA5PGQOCRyATzg9zWqezy+n03o23mQtLAniieGONAUHiEl8k75PKd4VRk5PfgVlXU3ufjx+5eJt8NRL4h/pBwcDYvBxuz67uy4xWrezWU6b0JDdrkiNpUulAzmDxWbcPiYixf18pkABLCuPl1wmo7eLfO7rq0TrGez03M1sSJPHa3jQMXaQM07hzjYqGJ9ykE7lRiN2QKruuezBtWuBLYunhOoaI7sqVI8gDDkBfq9iNuwjs2NX1pklsRuOI2x+1QjMbHHhyDuNu7HPI5GQRmoDR9LeKQwe8XFvNGMooffE6A43xCYOdnIDR7sx5Azgqx4Y567nTvcN9V+fdX0mbRL0xXEbRuPRvUfFSOGX5gkVxVqntgubu2tEhu0SVWJMNwgZVznJXw8na+3y+Zm8vI5yRldezDLljt4/JjMbqNZ9lsxPRMoHeO/tZB8lMkAb/+Vb+01tNYf7KR/wAkr4/95bgffu/8yK3CvF5vqr2eL6YUpSuLqUpSgUpSgUpSgUpSgUpSgUpSgUr4m/5o844PPw+dVjp6zub7Q7eZr64DyQxSOjR2xUMyBiMCFWxk/GtkZtaqy32gaSbzo69jUHdaXTXKj4xy5ldv6oE0v4xmrs097p4y6R3KephBjkA+SOzLIfj51+QPauPULuOOeK+QhreVBDdkjGIyT4buCMjw3ZlYHG0SOTjZV4bxu05dzT8y19IhkcAAkkgAAZJJ7AD1NWb2hdJN0nrhUA+A5LW7f6PqhP8AEucfMYPrVctJza3KuArFSGAcZUkcjIyMj5V9CXc3Hz7jq6r1vNOlsQPFjdAwUqWUgEMAwwfjg5x3rW/YZfyppkqHzQeLtGBzG7KDk/GNsY+TY7hiRVureo5/aPJGsFm58IuMorORuPqwGEBULkH1A5qzey7RtS6Uu5TJZO0UqrkCWEMGUnaQDJ2wxz+FcfJd4d+3fx48c+vS9aUg0q7awlAMLhjZbuxiOd9vzwTH6D1jI77Gr20QtY33uk2X2AyWcrcloh5SrMf6WPeEJPLKynJJbEF1LcXWqajaB7C4W2imE1wQ8LMSgJi2rHIWKh8MfXjsakLDrqC86m92O6MkARCWOVJHfBZjsZBsjCj6zYyQcDjJ81l09W0h1VbQ3+mvDeL+wf8ApP8As29Cx/cIPIf6voccZ/OPVXT8vTOsvBLzjmNwOHQ/VYfyI9CCPnW6dR9VxXU81rHdWsCqu2eaWVSwLAgrDHnzuF/eJwCQMNggZrfGT2j9YpbWxYWkO1Yztx4cKgK0nIzubHAPfyggYNdfBvH36cPNJl+6zezjTDB0Xbqchry9SQcdo4SJOf8ARItzz/3g+Na3VP0+4ht5zcAFba3X3OwVQSXOQJDGo5bcyLGvHaNmzhs1Kia+vRlUhtl42+NmV/8AWSNlRT90jVxzvK7dsZqaTdKrOsi6060WQ3RJ8a3jKrFGFxLPHEe4ZuA5PerNUWK2UpSsaUpSgUpSgUpSgUpSgUpSgheqhPPppigjZjL5JHVlXZGeHK7iDvK5C47Hk9sH4XXPcI8T2s8EagDfhHQDtz4TsyqPVmUADuanahusG/5OSoCQZdsCkdwZnWEEfMF81U76Zfl82+oXGrW4e3jjjicbo5JyWYqfqt4S48pHIzIrc8qO1ePRkAPTzo/nHvF6rlwPP/nUwYsAMc85GMc1C/ScGm6pLDBPNbiIkeHtjkjLeTyxRgtMhzIihBtUk4UE152t0LREhF7LmSSZ9iRxQtuaZmkVvHywHiORhBuAIPbBq+PSdvrXbSOC3+jriN7qKRS1msZBmj29lO4jCrnCzk4wdr/FqdovRllots090y3bxugkhjkXZGrsVBYnAlYFSuOFLBlwSKt0VvNDGxhi2tFcqt1EjO8jjCGOV5SVecgFTgsF2swOdmD/ACw09Ibx0t42ll3oTF4h8K3VCJI45pMso8OTLLHENyhwMFTuNzKyaTcZbvSZE2bmFrdHe08MeAtrtVRIHIZZBkYG3AAPClXBwcVVZ9DNtpjQzzwZJgOJpohzEZAxZZUkRpGDKS5U7uAQNgJkdZ0ma6tpF1I3LIxO2Swc+Gi/OBR4hz67hMO53L2rMeofZzLp1n7xaOl5a8nfDyygd9yjOQPUqT2OQtbhJfuzO2eo04Wsj3LS2fhD9mq7YJo32KqKm238qhSADhGBjyAwAJNemrXkUkkVvPCz2rSP4z3yE7QsMku2NjzkLHv3sSQDgZIITL+nPZ1NeW4ubqRbK3GCJJeHPw2KSMZ7Akg9sA5rULCxuBbxpaia4hXG46ocK+M8x5Qzo+cAFlCY7A96ZYyfcxyt9xn+o+z+LU9r6e7IzBnazmKmVIlkMZdAW8w4yFcgnP1vSr10npETaebWxDpACBf3DgpNI+MmJVIDxnBwWIG0HC8ksvTAUsLW4FrG8V0+wPEyrviiyA8kYH/SApZ5NylyzttJ42jz1fVLX6Q/ZiXfDbyM9zE+2UiID9mAw/zggtgiTKq7AfWyBlyyy6McZLtNdRWxjubBLcpGUmbwgUyoC20427QRhdvHBGP7q95defSwDexCFM4MySB4lJOF3khXTcSBkqVBON3bNe1m9aHVIw1+oa3dzmSxkfBESh2leJ1jVFS5QlsKoJHPBFfd1Z/5S6fcgzyzSRLIIcqscaXCl0DLED4jMsiHBkyMjK9s1GvW17S2r6l9MaW8cNvdOHBCyIiJtYcq6i4ePdhgGBwQcCpbQ7uW901WnhaGXGJYyQcN67SpIZT3Bz9/Ne+n3QvrCOVfqyIrr9zAEf3Guiot+yilKVLSlKUClKUClKUClKUClKUCuHWdPOo2e1X2OrJJG23cA6MGXcvG5eMEZBweCDgjupQVK5s5ksHjezLbpPF32s6FvEEglDgT7ApEgDBMsoxjkcVzmxku7PwjZ3JBLtKbme3USs5GfE8FnOOAPKowOMVdaVfNPFAfRE+oOTcSLErAb47XILAZ8rznDsvPGwRn584qZs7RLG2WOJFRFGFVQAAPkBXtSpt23RUPqGif5wZ7ZhDcd2P7kvymUfW7YD/XX0OMgzFKS6ah9P0TbcCa5bxrj0Yjyx59IUPCD03cs3qTwBMUpS3Zpx6lpkWpxASrnacowJVkbGNyOMMjYOMgjgkVB3+jXBXDeHdrtKK0hMUyqxVmw6KUc7kQ/Vj+qMk1aKUmVjLNqHd6W1wMNbX65SeOUq9o3irOyNJljKSM+GACAuBwMcY77K0uEupHt7d4DIxY+9Sx7VJABYRQFvE5Gdruvc8irbSq5s4uPR7AaVpUUCklYo0jBOMkKAMnHA7dhxXZSlQopSlApSlApSlApSlApSlByX+nrfhd5cBTuGyR05wRyUYEjBPBOPX0FVDp2y946PadpZzIPfAGa4mPCySovBcjgKuCORtHNXk9qhtN0D3Dp57USEhvFw5UZHisztxnBwXOPljvVTLpNnaqarqky+y1iIbpWW0VxP4sed2wHfuE5k5PPbPyqV6iHh9VWyYneM21yWjhkdSSjQBWOHXJAdhnOfNUnddOC56Q9xaQ7fCEBcKN2wALnHbdgd+2fT0r0vNFe41aK4E22SKJ4h5AQQ5QsSCc941xz8e+arlP8mkjFGDp4XzY2AeYndjHqe+751UdLmaT2QiQu5kNk0hkLtu3+GW3b87t27nOauVtGYbdVZi5CgFjjLEDBJxxk96gY+l/D0xrUTN7q24GPaNwjYktEH9IiCV+ruCnAYcGslhXBq8tzbajbNakuY7Z3kgY8TLuiDDJPEozlWPrkHhjXTYanHrHUdtLC7FHtrospLDDpJbrh0zgSJvdcEZGTUw+nFtbScPgLG0WzbwQzKxOc9wUGPln8PCHp6K36ja7TKu8bJIoPlYsUO8j0fEYBI7gDPYU3DVViKzm1Do678GSXx47q7aA+I+T4Vw+yIndyhVAm3tg1MQ3y9SX1o0TMIhELp9rEZ8QFYUcD6yk+IxB9Yl+NSeg6T9D27rv375ZZiSuMNI5dh37bmOPl8a/mgaHHoUMix5IkleU7j23HIRfgi9gPv8AjS5Ts0r3S436rLuFyxW8uFjfxXMYUK2EZTJjaATgbcA7aj45z7+6RyzLP9I7Idzy7GiG15IzuPhkeEJML3yBjBq1aVob6bM5E5KSTPO67APM5yVDZ4XOPifnXl/kqktjcRSuzLPKZwVG1o5DjDRsDwVKqVPcHPfOKrlNs1XL1hcGwvI5Zlkaz2Ok5iZgYmYrtlYIQWQAEbhynf1NfV0M9Z2qLI+xrS4Jw5wxVoFVyM7SwDtg49a7Z9GmuIGRrolXi8KT9muSPNl152rIQ3J2leF8oxXp9BhdZhmRtohiaFExkbGKE85zn9muPx75qdxqFOkoOrxBvuPC90Lbferj63iBc58TOcHGa+9Rkk6Y1cNGXljugsMaSOzBLoA7O+dkUi53EDgoDjzVNnSs9RC539ojDs28bS2/Oc53ZA+WPT1prWk/SjQnfs8GVZl8ucsoYAHn6vmPbntzTl8mnpp1mNI0oLueQqCXZ2LMzdyeScZPZRwOwwKhum7Qa903FcTvIZLhBKSkrrs3jcEj2sNgUELkcnGSSTmrRUFY6A2lRtHbTmOElisZRW8PcckQk42rkkgMHAzxxxWSt0qsuoy3OnWqyPK7R6lLaSNGxRpo0WcDdtZQSdqkjgZU1eNERU08bRKo3ScTMWYHe2cksTjPbk8Yrgn6ZQ29skbFBbzeOMjcXkIcEuSedxkdie5J9Knq3LKX0yQpSlQopSlApSlApSlB5XSu1uRGyq/7rOpYA/NQyk/7QqL92v8A7Ta/lJP1VTNV7ojqhOq9JaVcBkkeN1Hpg5Q/cyFT95I9Kqb1tl1t0e7X/wBptfykn6qnu1/9ptfykn6qufXupl0rqCzteC9y7Bv9FArYP3l9oHy3fCv71xrknTXTz3KIr+Ht3IxIzudUGCO2N2e1bOXX5Z09/dr/AO02v5ST9VT3a/8AtNr+Uk/VVxaPqd9em3d4LcQTAMxjlkLorRl1JUxgdwF79yK8Nc6mm03rC2s1SNhchirktlNoJOV/e7fEd63V3rr+zOkp7tf/AGm1/KSfqqe7X/2m1/KSfqqlpQxiO0gN6Egkf2Z/xrOrL2hXVx07Pee6xNHbzGKZFlYNgBCXTKYON44OOx5pjyvr/TbqLf7tf/abX8pJ+qp7tf8A2m1/KSfqq9L/AKhg0/p73yRisOxZBkckMAVAH8RyBj4muC3vNR1CyEqRW8O4bo4pmkZtp7eIygCNj6gB8fE1nZ06/dr/AO02v5ST9VT3a/8AtNr+Uk/VVG9LdY/TGpS2k8Rt7yHl4y25WXjzI2BkYKnGBwwxmvjReqJtQ61uLJkjAt1DNIC2WyFIAU/V+v8AE9q3WX80zpK+7X/2m1/KSfqqe7X/ANptfykn6quTrDX5dAe12Iji4uYrXzZBVpN2H47gbe3H314dcdSzdMwwMiRyeNKkGGLLhmBO7Iz5eO2M/fSTK6/426iS92v/ALTa/lJP1VPdr/7Ta/lJP1VRX+VU2ndVQ2d5Aii4De7zQyFlLL3VlZQVPbnn6y/PEp1lrh6b6bluQgfwzH5ScZDSKh59Dhu9P6tyfP7M61t/fdr/AO02v5ST9VT3a/8AtNr+Uk/VV79P63D1DpazwNuRu49Vb1Vh6MP/AFGQc1H2GsT3XU9xalYgIY4nDjd5vEDbRtz5cFDnk5+VZ23p0+7X/wBptfykn6qpS2V1gUSMrPjzFVKgn4hSzED5ZNUnROrL3XNTu4YYLbNrKYmMksi7vM6gjbG2PqE4+dXHTJZJ9OjaZQkjIpkQHIViOVB9cHimUs9mNl9OqlKVCilKUClKUClKUEf1Fe/R2gXE3/ZwyP8A7KE/4VlvTcH/AMPepLTcdttfW0SSknhbhEGST6DcfU/0jfw1pvVGkHXtEktxJ4ayqUdtu47T3C8gAn4nNcvUHS8fUmgrb3JB2sjBo124Kn90EnblMqeezGumGUk1fujKbZt1XmRbTV3yDJfQmLP7touTED8NwRpD/wDUx6Vd/a//ANXdz/8Aq/40dSPWPSydUaB7sW8NdykFVBxtyAAOw4OPur56j6dk6h6cNrLOoDFfEdYuSFZWGAXIByvJ5zngCq5zeN+GXG6s+XL0nZ3aadZMblWh8JN8fhKp2mHy+fJJw230Gfj6GH6u/wCtjSv6s3+61T+ndO3FnBBE17vhh2eXwVDMseNilw3bIGcDJxz3NeHUPSD6x1FDdLcmJ4BiELEDjP1t25vNnOOw4/trJZy3+7dXS2VinSujz6v0VfiCUAC8lZoWUFZtixPsZhh1DYCnBHb5mtRsdLuIbtpJboSts2RDwQqpkgsxAfLk7V9RjHHeoTQuiJtCsZYYb0hJnZ5D4K7gzAKSjbsKcKO4PamGUxl7LNqb17r/APlL7M7S5WMqguFE8a9htWRf9gntn+Ja2SCVZ4VZSCrAMpHYgjII+WKiLTpa2temRYiPdb7SpVjycnJYnvu3ebIxg9sYqM0jpa60GHwra+/YD/m0uYPEZB8FdZE4+AIOKZXGzUJLLtAatAZPbtamP922LT4+GJlyfxZB+Ir16XO32x6mD3McRA+WyLn+8f21b9D6eTSbiSUs0txMQZppMbmx2UAABEA7KB9+a4dc6S9811Ly2na3uVXYzBA6On8MiEjP3gg9vgMbzl6/Gmcb7/Lg9pqGRtMA5P0nan8AJCT+AFcHtoJGm2W0At79FtBOBnbJjJwcDPrg1ZbTp+SXVI57yfx3i3eAqR+HGhYYL7dzMz7eMliACcAZry6y6WPVCQqZvCWKRZVwm4l1yBklgNuD2x+NZjlJZ+FWWyq+Lw33tMhTUI1hkhiZrAI5dJHfiRt5VCWAUAJtGCGPwqZ9qL7OipT8JLb/AMTFXX1P0qnU+mIk7FZY2DxTQjayOPVck4HAyM+gPBAI8Na6an1vpw2s10DnZulEOHOxldT9faG3LyQMfIU5TcvwzV7VjqDSZugdXa/sFLWrnN9bDso9XQegHJ/0ef3SQJjo7VItc6vvLiBgyPb2ZHxBzcAqw9GGORVxgVhABIVZv3iqlQfwJOOPmagenekIum9TupLY7VuBGfDx5UZPEzt5+od/1fTBwcEAOcsu/ZMdXr0pnQttPc9Wax4E4hIuTndEHz55sd2GMf41pumrImnRiY7pQiiUjHL4G48ccnPaqppHRU2jalczQ3uGuXMkoaAFdxZmG0b8gAuR37d84q0aTaNY2Co8hlcbi7kAbmZixOBwoyeAOw4rPJZb0YSyOylKVzWUpSgUpSgUpSgUpSgUpSgUpSgUpSgUpSgUpSgUpSgUpSgUpSgUpSgUpSgUpSgUpSgUpSgUpSgUpSgUpSgUpSgUpSgUpSgUpSgUpSgUpSgUpSgUpSgUpSgUpSgUpSgUpSgUpSgUpSgUpSgUpSgUpSgUpSgUpSgUpSgUpSgUpSgUpSg//9k="/>
          <p:cNvSpPr>
            <a:spLocks noChangeAspect="1" noChangeArrowheads="1"/>
          </p:cNvSpPr>
          <p:nvPr/>
        </p:nvSpPr>
        <p:spPr bwMode="auto">
          <a:xfrm>
            <a:off x="155575" y="-2560638"/>
            <a:ext cx="5295900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3806" name="Picture 14" descr="http://www.asialink.unimelb.edu.au/__data/assets/image/0017/404162/UOM-Pos_S_CMYK_n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35696" cy="1728192"/>
          </a:xfrm>
          <a:prstGeom prst="rect">
            <a:avLst/>
          </a:prstGeom>
          <a:noFill/>
        </p:spPr>
      </p:pic>
      <p:pic>
        <p:nvPicPr>
          <p:cNvPr id="33808" name="Picture 16" descr="Astroparticle Physics - A Joint TeVPA/ IDM Conferenc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0"/>
            <a:ext cx="4248472" cy="1656183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D3306959-1BAA-4AD3-BE86-5B0D7BCE1805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chemeClr val="tx1"/>
                </a:solidFill>
              </a:rPr>
              <a:t>Galaxy structure</a:t>
            </a:r>
          </a:p>
          <a:p>
            <a:endParaRPr lang="en-AU" sz="24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836712"/>
            <a:ext cx="824991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Mirror dark matter is </a:t>
            </a:r>
            <a:r>
              <a:rPr lang="en-AU" dirty="0" err="1" smtClean="0">
                <a:solidFill>
                  <a:schemeClr val="tx1"/>
                </a:solidFill>
              </a:rPr>
              <a:t>collisional</a:t>
            </a:r>
            <a:r>
              <a:rPr lang="en-AU" dirty="0" smtClean="0">
                <a:solidFill>
                  <a:schemeClr val="tx1"/>
                </a:solidFill>
              </a:rPr>
              <a:t> and dissipative. 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Mirror particle halos of galaxies are composed of a plasma containing: e’, H’, He’, O’, Fe’ …. 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This plasma can be modelled as a fluid, described by the Euler equations: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sz="1400" dirty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 </a:t>
            </a:r>
          </a:p>
          <a:p>
            <a:endParaRPr lang="en-AU" dirty="0">
              <a:solidFill>
                <a:schemeClr val="tx1"/>
              </a:solidFill>
            </a:endParaRPr>
          </a:p>
          <a:p>
            <a:endParaRPr lang="en-AU" baseline="-25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baseline="-25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7704" y="5949280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Halo heating supplied by Supernova generated </a:t>
            </a:r>
            <a:r>
              <a:rPr lang="en-AU" dirty="0" smtClean="0">
                <a:solidFill>
                  <a:schemeClr val="tx1"/>
                </a:solidFill>
                <a:latin typeface="Symbol" panose="05050102010706020507" pitchFamily="18" charset="2"/>
              </a:rPr>
              <a:t>g</a:t>
            </a:r>
            <a:r>
              <a:rPr lang="en-A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92080" y="6021288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Cooling due (mainly) to </a:t>
            </a:r>
            <a:r>
              <a:rPr lang="en-AU" dirty="0" err="1" smtClean="0">
                <a:solidFill>
                  <a:schemeClr val="tx1"/>
                </a:solidFill>
              </a:rPr>
              <a:t>bremsstrahlung</a:t>
            </a:r>
            <a:r>
              <a:rPr lang="en-AU" dirty="0" smtClean="0">
                <a:solidFill>
                  <a:schemeClr val="tx1"/>
                </a:solidFill>
              </a:rPr>
              <a:t>.</a:t>
            </a:r>
            <a:endParaRPr lang="en-A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40968"/>
            <a:ext cx="70199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V="1">
            <a:off x="4716016" y="5085184"/>
            <a:ext cx="208823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092280" y="5085184"/>
            <a:ext cx="28803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05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836712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If system evolves to a static configuration then v=0 everywhere. 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If this happens the equations reduce to two relatively simple equations, if spherical symmetry assumed: </a:t>
            </a:r>
            <a:endParaRPr lang="en-AU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73016"/>
            <a:ext cx="2793417" cy="92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2923584" cy="86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48064" y="256490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Hydrostatic equilibrium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3717032"/>
            <a:ext cx="2922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Energy balance equation: Heating=cooling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31640" y="260628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>
                <a:solidFill>
                  <a:schemeClr val="tx1"/>
                </a:solidFill>
              </a:rPr>
              <a:t>S</a:t>
            </a:r>
            <a:r>
              <a:rPr lang="en-AU" sz="2000" b="1" dirty="0" smtClean="0">
                <a:solidFill>
                  <a:schemeClr val="tx1"/>
                </a:solidFill>
              </a:rPr>
              <a:t>piral galaxies today</a:t>
            </a:r>
            <a:endParaRPr lang="en-AU" sz="20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01317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That is, we have two equations for two unknowns, the dark matter </a:t>
            </a:r>
            <a:r>
              <a:rPr lang="en-AU" dirty="0" smtClean="0">
                <a:solidFill>
                  <a:schemeClr val="tx1"/>
                </a:solidFill>
                <a:latin typeface="Symbol" panose="05050102010706020507" pitchFamily="18" charset="2"/>
              </a:rPr>
              <a:t>r</a:t>
            </a:r>
            <a:r>
              <a:rPr lang="en-A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(r), T(r) distributions.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602128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Before we can solve these equations, need to identify the heat source.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124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404664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 smtClean="0">
                <a:solidFill>
                  <a:schemeClr val="tx1"/>
                </a:solidFill>
              </a:rPr>
              <a:t>Ordinary Supernova can supply required heat for the Halo</a:t>
            </a:r>
            <a:endParaRPr lang="en-AU" sz="2000" b="1" dirty="0">
              <a:solidFill>
                <a:schemeClr val="tx1"/>
              </a:solidFill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2856"/>
            <a:ext cx="936104" cy="38043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323528" y="692696"/>
            <a:ext cx="676875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00B050"/>
                </a:solidFill>
              </a:rPr>
              <a:t> </a:t>
            </a:r>
            <a:r>
              <a:rPr lang="en-AU" dirty="0" smtClean="0">
                <a:solidFill>
                  <a:srgbClr val="00B050"/>
                </a:solidFill>
              </a:rPr>
              <a:t>    </a:t>
            </a:r>
            <a:endParaRPr lang="en-AU" b="1" dirty="0">
              <a:solidFill>
                <a:srgbClr val="00B050"/>
              </a:solidFill>
            </a:endParaRPr>
          </a:p>
          <a:p>
            <a:endParaRPr lang="en-AU" sz="900" dirty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Supernova core </a:t>
            </a:r>
            <a:r>
              <a:rPr lang="en-AU" dirty="0">
                <a:solidFill>
                  <a:schemeClr val="tx1"/>
                </a:solidFill>
              </a:rPr>
              <a:t>temperature ~ </a:t>
            </a:r>
            <a:r>
              <a:rPr lang="en-AU" dirty="0" smtClean="0">
                <a:solidFill>
                  <a:schemeClr val="tx1"/>
                </a:solidFill>
              </a:rPr>
              <a:t>30 </a:t>
            </a:r>
            <a:r>
              <a:rPr lang="en-AU" dirty="0">
                <a:solidFill>
                  <a:schemeClr val="tx1"/>
                </a:solidFill>
              </a:rPr>
              <a:t>MeV.</a:t>
            </a:r>
          </a:p>
          <a:p>
            <a:endParaRPr lang="en-AU" sz="900" dirty="0">
              <a:solidFill>
                <a:schemeClr val="tx1"/>
              </a:solidFill>
            </a:endParaRPr>
          </a:p>
          <a:p>
            <a:r>
              <a:rPr lang="en-AU" dirty="0">
                <a:solidFill>
                  <a:schemeClr val="tx1"/>
                </a:solidFill>
              </a:rPr>
              <a:t>In standard theory, core collapse energy (~310 </a:t>
            </a:r>
            <a:r>
              <a:rPr lang="en-AU" baseline="30000" dirty="0">
                <a:solidFill>
                  <a:schemeClr val="tx1"/>
                </a:solidFill>
              </a:rPr>
              <a:t>53 </a:t>
            </a:r>
            <a:r>
              <a:rPr lang="en-AU" dirty="0">
                <a:solidFill>
                  <a:schemeClr val="tx1"/>
                </a:solidFill>
              </a:rPr>
              <a:t> ergs) is released in neutrinos.</a:t>
            </a:r>
          </a:p>
          <a:p>
            <a:endParaRPr lang="en-AU" sz="900" dirty="0">
              <a:solidFill>
                <a:srgbClr val="92D050"/>
              </a:solidFill>
            </a:endParaRPr>
          </a:p>
          <a:p>
            <a:r>
              <a:rPr lang="en-AU" dirty="0">
                <a:solidFill>
                  <a:schemeClr val="tx1"/>
                </a:solidFill>
              </a:rPr>
              <a:t>If mirror sector exists with kinetic mixing: </a:t>
            </a:r>
            <a:r>
              <a:rPr lang="en-AU" dirty="0" smtClean="0">
                <a:solidFill>
                  <a:schemeClr val="tx1"/>
                </a:solidFill>
              </a:rPr>
              <a:t>                ,  then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smtClean="0">
                <a:solidFill>
                  <a:schemeClr val="tx1"/>
                </a:solidFill>
              </a:rPr>
              <a:t>~1/2  </a:t>
            </a:r>
            <a:r>
              <a:rPr lang="en-AU" dirty="0">
                <a:solidFill>
                  <a:schemeClr val="tx1"/>
                </a:solidFill>
              </a:rPr>
              <a:t>of the core collapse energy will instead be released into light mirror particles: e</a:t>
            </a:r>
            <a:r>
              <a:rPr lang="en-AU" baseline="30000" dirty="0">
                <a:solidFill>
                  <a:schemeClr val="tx1"/>
                </a:solidFill>
              </a:rPr>
              <a:t>-</a:t>
            </a:r>
            <a:r>
              <a:rPr lang="en-AU" dirty="0">
                <a:solidFill>
                  <a:schemeClr val="tx1"/>
                </a:solidFill>
              </a:rPr>
              <a:t>’, e</a:t>
            </a:r>
            <a:r>
              <a:rPr lang="en-AU" baseline="30000" dirty="0">
                <a:solidFill>
                  <a:schemeClr val="tx1"/>
                </a:solidFill>
              </a:rPr>
              <a:t>+</a:t>
            </a:r>
            <a:r>
              <a:rPr lang="en-AU" dirty="0">
                <a:solidFill>
                  <a:schemeClr val="tx1"/>
                </a:solidFill>
              </a:rPr>
              <a:t>’, </a:t>
            </a:r>
            <a:r>
              <a:rPr lang="en-AU" dirty="0">
                <a:solidFill>
                  <a:schemeClr val="tx1"/>
                </a:solidFill>
                <a:latin typeface="Symbol" panose="05050102010706020507" pitchFamily="18" charset="2"/>
              </a:rPr>
              <a:t>g</a:t>
            </a:r>
            <a:r>
              <a:rPr lang="en-A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’. </a:t>
            </a:r>
          </a:p>
          <a:p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region around the supernova, this energy is ultimately converted into mirror photons. </a:t>
            </a:r>
          </a:p>
          <a:p>
            <a:endParaRPr lang="en-AU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A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etailed </a:t>
            </a:r>
            <a:r>
              <a:rPr lang="en-A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spectrum is difficult to predict.  If a substantial fraction of these photons (&gt; ~ 10%) have energy less than ~30 </a:t>
            </a:r>
            <a:r>
              <a:rPr lang="en-A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A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then they can provide a substantial heat source ~10</a:t>
            </a:r>
            <a:r>
              <a:rPr lang="en-AU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  <a:r>
              <a:rPr lang="en-A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erg/s (for MW galaxy). </a:t>
            </a:r>
            <a:endParaRPr lang="en-A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916832"/>
            <a:ext cx="157060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457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196752"/>
            <a:ext cx="24765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124744"/>
            <a:ext cx="2219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</a:t>
            </a:r>
            <a:r>
              <a:rPr lang="en-AU" b="1" dirty="0" smtClean="0">
                <a:solidFill>
                  <a:schemeClr val="tx1"/>
                </a:solidFill>
              </a:rPr>
              <a:t>Dynamical halo model</a:t>
            </a:r>
          </a:p>
          <a:p>
            <a:r>
              <a:rPr lang="en-AU" b="1" dirty="0" smtClean="0">
                <a:solidFill>
                  <a:schemeClr val="tx1"/>
                </a:solidFill>
              </a:rPr>
              <a:t> Governed by a) heating b) cooling c) hydrostatic equilibrium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993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996952"/>
            <a:ext cx="3672408" cy="7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220486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These two equations can be used to work out T(r) and </a:t>
            </a:r>
            <a:r>
              <a:rPr lang="en-AU" dirty="0">
                <a:solidFill>
                  <a:schemeClr val="tx1"/>
                </a:solidFill>
                <a:latin typeface="Symbol" panose="05050102010706020507" pitchFamily="18" charset="2"/>
              </a:rPr>
              <a:t>r</a:t>
            </a:r>
            <a:r>
              <a:rPr lang="en-AU" dirty="0" smtClean="0">
                <a:solidFill>
                  <a:schemeClr val="tx1"/>
                </a:solidFill>
              </a:rPr>
              <a:t>(r), given a known baryonic matter distribution and supernova rate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472514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Supernova rate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5696" y="5445224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Approximate </a:t>
            </a:r>
            <a:r>
              <a:rPr lang="en-AU" dirty="0" err="1" smtClean="0">
                <a:solidFill>
                  <a:schemeClr val="tx1"/>
                </a:solidFill>
              </a:rPr>
              <a:t>E</a:t>
            </a:r>
            <a:r>
              <a:rPr lang="en-AU" baseline="-25000" dirty="0" err="1" smtClean="0">
                <a:solidFill>
                  <a:schemeClr val="tx1"/>
                </a:solidFill>
              </a:rPr>
              <a:t>out</a:t>
            </a:r>
            <a:r>
              <a:rPr lang="en-AU" dirty="0" smtClean="0">
                <a:solidFill>
                  <a:schemeClr val="tx1"/>
                </a:solidFill>
              </a:rPr>
              <a:t> with thermal bremsstrahlung rate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9933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517232"/>
            <a:ext cx="8572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933056"/>
            <a:ext cx="5616624" cy="701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1907704" y="4437112"/>
            <a:ext cx="14401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5949280"/>
            <a:ext cx="51485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79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564904"/>
            <a:ext cx="2424892" cy="815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0393" y="255104"/>
            <a:ext cx="8096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2000" dirty="0" smtClean="0">
              <a:solidFill>
                <a:schemeClr val="tx1"/>
              </a:solidFill>
            </a:endParaRPr>
          </a:p>
          <a:p>
            <a:endParaRPr lang="en-AU" sz="2000" dirty="0">
              <a:solidFill>
                <a:schemeClr val="tx1"/>
              </a:solidFill>
            </a:endParaRPr>
          </a:p>
        </p:txBody>
      </p:sp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509120"/>
            <a:ext cx="7156530" cy="193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3528" y="1988840"/>
            <a:ext cx="7776864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Find that dark matter parameterized via:</a:t>
            </a:r>
            <a:endParaRPr lang="en-AU" sz="2000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endParaRPr lang="en-AU" sz="900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gives solution to the hydrostatic equilibrium </a:t>
            </a:r>
            <a:r>
              <a:rPr lang="en-AU" dirty="0" err="1" smtClean="0">
                <a:solidFill>
                  <a:schemeClr val="tx1"/>
                </a:solidFill>
              </a:rPr>
              <a:t>equilibrium</a:t>
            </a:r>
            <a:r>
              <a:rPr lang="en-AU" dirty="0" smtClean="0">
                <a:solidFill>
                  <a:schemeClr val="tx1"/>
                </a:solidFill>
              </a:rPr>
              <a:t> and energy balance equation, </a:t>
            </a:r>
            <a:r>
              <a:rPr lang="en-AU" dirty="0" err="1" smtClean="0">
                <a:solidFill>
                  <a:schemeClr val="tx1"/>
                </a:solidFill>
              </a:rPr>
              <a:t>iff</a:t>
            </a:r>
            <a:r>
              <a:rPr lang="en-AU" dirty="0" smtClean="0">
                <a:solidFill>
                  <a:schemeClr val="tx1"/>
                </a:solidFill>
              </a:rPr>
              <a:t>: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1052736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Numerically solve the equations for a `generic’ spiral galaxy of stellar mass </a:t>
            </a:r>
            <a:r>
              <a:rPr lang="en-AU" dirty="0" err="1" smtClean="0">
                <a:solidFill>
                  <a:schemeClr val="tx1"/>
                </a:solidFill>
              </a:rPr>
              <a:t>m</a:t>
            </a:r>
            <a:r>
              <a:rPr lang="en-AU" baseline="-25000" dirty="0" err="1" smtClean="0">
                <a:solidFill>
                  <a:schemeClr val="tx1"/>
                </a:solidFill>
              </a:rPr>
              <a:t>D</a:t>
            </a:r>
            <a:r>
              <a:rPr lang="en-AU" dirty="0" smtClean="0">
                <a:solidFill>
                  <a:schemeClr val="tx1"/>
                </a:solidFill>
              </a:rPr>
              <a:t> , disk scale length </a:t>
            </a:r>
            <a:r>
              <a:rPr lang="en-AU" dirty="0" err="1" smtClean="0">
                <a:solidFill>
                  <a:schemeClr val="tx1"/>
                </a:solidFill>
              </a:rPr>
              <a:t>r</a:t>
            </a:r>
            <a:r>
              <a:rPr lang="en-AU" baseline="-25000" dirty="0" err="1" smtClean="0">
                <a:solidFill>
                  <a:schemeClr val="tx1"/>
                </a:solidFill>
              </a:rPr>
              <a:t>D</a:t>
            </a:r>
            <a:r>
              <a:rPr lang="en-AU" dirty="0" smtClean="0">
                <a:solidFill>
                  <a:schemeClr val="tx1"/>
                </a:solidFill>
              </a:rPr>
              <a:t>  .</a:t>
            </a:r>
            <a:endParaRPr lang="en-AU" dirty="0"/>
          </a:p>
        </p:txBody>
      </p:sp>
      <p:sp>
        <p:nvSpPr>
          <p:cNvPr id="11" name="Rectangle 10"/>
          <p:cNvSpPr/>
          <p:nvPr/>
        </p:nvSpPr>
        <p:spPr>
          <a:xfrm>
            <a:off x="1115616" y="404664"/>
            <a:ext cx="2733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000" b="1" dirty="0" smtClean="0">
                <a:solidFill>
                  <a:schemeClr val="tx1"/>
                </a:solidFill>
              </a:rPr>
              <a:t>Spiral galaxies today</a:t>
            </a:r>
            <a:endParaRPr lang="en-AU" sz="20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90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5976664" cy="492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38842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15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7128792" cy="475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260648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80728"/>
            <a:ext cx="65527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18864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Constant halo surface density first discussed by </a:t>
            </a:r>
            <a:r>
              <a:rPr lang="en-AU" dirty="0" err="1" smtClean="0">
                <a:solidFill>
                  <a:schemeClr val="tx1"/>
                </a:solidFill>
              </a:rPr>
              <a:t>Kormendy</a:t>
            </a:r>
            <a:r>
              <a:rPr lang="en-AU" dirty="0" smtClean="0">
                <a:solidFill>
                  <a:schemeClr val="tx1"/>
                </a:solidFill>
              </a:rPr>
              <a:t> and Freeman – 2004 and further studied by </a:t>
            </a:r>
            <a:r>
              <a:rPr lang="en-AU" dirty="0" err="1" smtClean="0">
                <a:solidFill>
                  <a:schemeClr val="tx1"/>
                </a:solidFill>
              </a:rPr>
              <a:t>Donato</a:t>
            </a:r>
            <a:r>
              <a:rPr lang="en-AU" dirty="0" smtClean="0">
                <a:solidFill>
                  <a:schemeClr val="tx1"/>
                </a:solidFill>
              </a:rPr>
              <a:t> et al.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16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672465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332656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 smtClean="0">
                <a:solidFill>
                  <a:schemeClr val="tx1"/>
                </a:solidFill>
              </a:rPr>
              <a:t>Spiral galaxies today – derived temperature profile</a:t>
            </a:r>
            <a:endParaRPr lang="en-AU" sz="2000" dirty="0">
              <a:solidFill>
                <a:schemeClr val="tx1"/>
              </a:solidFill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877272"/>
            <a:ext cx="802838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013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331236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212976"/>
            <a:ext cx="24479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31640" y="188640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>
                <a:solidFill>
                  <a:schemeClr val="tx1"/>
                </a:solidFill>
              </a:rPr>
              <a:t>Spiral galaxies </a:t>
            </a:r>
            <a:r>
              <a:rPr lang="en-AU" sz="2000" b="1" dirty="0" smtClean="0">
                <a:solidFill>
                  <a:schemeClr val="tx1"/>
                </a:solidFill>
              </a:rPr>
              <a:t>today derived rotation curves</a:t>
            </a:r>
            <a:endParaRPr lang="en-AU" sz="2000" b="1" dirty="0">
              <a:solidFill>
                <a:schemeClr val="tx1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6336704" cy="3879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5733256"/>
            <a:ext cx="81369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92080" y="83671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solidFill>
                  <a:schemeClr val="tx1"/>
                </a:solidFill>
                <a:latin typeface="Symbol" pitchFamily="18" charset="2"/>
              </a:rPr>
              <a:t>r</a:t>
            </a:r>
            <a:r>
              <a:rPr lang="en-AU" baseline="-25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total</a:t>
            </a:r>
            <a:r>
              <a:rPr lang="en-AU" dirty="0" smtClean="0">
                <a:solidFill>
                  <a:schemeClr val="tx1"/>
                </a:solidFill>
                <a:latin typeface="Symbol" pitchFamily="18" charset="2"/>
              </a:rPr>
              <a:t> </a:t>
            </a:r>
            <a:r>
              <a:rPr lang="en-A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AU" dirty="0" err="1" smtClean="0">
                <a:solidFill>
                  <a:schemeClr val="tx1"/>
                </a:solidFill>
                <a:latin typeface="Symbol" pitchFamily="18" charset="2"/>
                <a:cs typeface="Arial" pitchFamily="34" charset="0"/>
              </a:rPr>
              <a:t>r</a:t>
            </a:r>
            <a:r>
              <a:rPr lang="en-AU" baseline="-25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baryons</a:t>
            </a:r>
            <a:r>
              <a:rPr lang="en-A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AU" dirty="0" err="1" smtClean="0">
                <a:solidFill>
                  <a:schemeClr val="tx1"/>
                </a:solidFill>
                <a:latin typeface="Symbol" pitchFamily="18" charset="2"/>
                <a:cs typeface="Arial" pitchFamily="34" charset="0"/>
              </a:rPr>
              <a:t>r</a:t>
            </a:r>
            <a:r>
              <a:rPr lang="en-AU" baseline="-25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dark</a:t>
            </a:r>
            <a:r>
              <a:rPr lang="en-AU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matter</a:t>
            </a:r>
            <a:r>
              <a:rPr lang="en-A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AU" dirty="0" smtClean="0">
                <a:solidFill>
                  <a:schemeClr val="tx1"/>
                </a:solidFill>
                <a:latin typeface="Symbol" pitchFamily="18" charset="2"/>
                <a:cs typeface="Arial" pitchFamily="34" charset="0"/>
              </a:rPr>
              <a:t>    </a:t>
            </a:r>
            <a:endParaRPr lang="en-AU" dirty="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220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476672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>
                <a:solidFill>
                  <a:schemeClr val="tx1"/>
                </a:solidFill>
              </a:rPr>
              <a:t>Spiral galaxies </a:t>
            </a:r>
            <a:r>
              <a:rPr lang="en-AU" sz="2400" b="1" dirty="0" smtClean="0">
                <a:solidFill>
                  <a:schemeClr val="tx1"/>
                </a:solidFill>
              </a:rPr>
              <a:t>today – Tully Fisher relation</a:t>
            </a:r>
            <a:endParaRPr lang="en-AU" sz="2400" b="1" dirty="0">
              <a:solidFill>
                <a:schemeClr val="tx1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68389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24328" y="371703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chemeClr val="tx1"/>
                </a:solidFill>
              </a:rPr>
              <a:t>Data: Webster et al, 2008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220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-972616" y="1976537"/>
            <a:ext cx="8856984" cy="732383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33265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tx1"/>
                </a:solidFill>
              </a:rPr>
              <a:t>For further details see review:</a:t>
            </a:r>
            <a:endParaRPr lang="en-AU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558924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FF0000"/>
                </a:solidFill>
              </a:rPr>
              <a:t>See this review for detailed references to the literature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D3306959-1BAA-4AD3-BE86-5B0D7BCE1805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01208"/>
            <a:ext cx="417646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301208"/>
            <a:ext cx="315240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420888"/>
            <a:ext cx="6794112" cy="201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980728"/>
            <a:ext cx="27622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134076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Derived mirror dark matter density profile: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465313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Putting in epsilon dependence in last equation: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860032" y="5589240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1547664" y="332656"/>
            <a:ext cx="6480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 smtClean="0">
                <a:solidFill>
                  <a:schemeClr val="tx1"/>
                </a:solidFill>
              </a:rPr>
              <a:t>Spiral galaxies today</a:t>
            </a:r>
            <a:endParaRPr lang="en-AU" sz="20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120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08920"/>
            <a:ext cx="3945823" cy="201622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013176"/>
            <a:ext cx="16002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941168"/>
            <a:ext cx="3744416" cy="9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412776"/>
            <a:ext cx="53530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332656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tx1"/>
                </a:solidFill>
              </a:rPr>
              <a:t>                     </a:t>
            </a:r>
            <a:r>
              <a:rPr lang="en-AU" sz="2000" b="1" dirty="0" smtClean="0">
                <a:solidFill>
                  <a:schemeClr val="tx1"/>
                </a:solidFill>
              </a:rPr>
              <a:t>Mirror dark matter – direct detection</a:t>
            </a:r>
            <a:endParaRPr lang="en-AU" sz="2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90872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Rate depends on cross-section and halo distribution:</a:t>
            </a:r>
            <a:endParaRPr lang="en-AU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3848" y="2276872"/>
            <a:ext cx="9361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148064" y="1844824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00192" y="278092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Halo distribution is </a:t>
            </a:r>
            <a:r>
              <a:rPr lang="en-AU" dirty="0" err="1" smtClean="0">
                <a:solidFill>
                  <a:schemeClr val="tx1"/>
                </a:solidFill>
              </a:rPr>
              <a:t>Maxwellian</a:t>
            </a:r>
            <a:r>
              <a:rPr lang="en-AU" dirty="0" smtClean="0">
                <a:solidFill>
                  <a:schemeClr val="tx1"/>
                </a:solidFill>
              </a:rPr>
              <a:t> with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3926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3501008"/>
            <a:ext cx="15144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83568" y="630932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tx1"/>
                </a:solidFill>
              </a:rPr>
              <a:t>The bottom line: </a:t>
            </a:r>
            <a:endParaRPr lang="en-AU" b="1" dirty="0">
              <a:solidFill>
                <a:schemeClr val="tx1"/>
              </a:solidFill>
            </a:endParaRPr>
          </a:p>
        </p:txBody>
      </p:sp>
      <p:pic>
        <p:nvPicPr>
          <p:cNvPr id="13927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6165304"/>
            <a:ext cx="2736304" cy="59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21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755576" y="332656"/>
            <a:ext cx="7772400" cy="49492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bIns="91440" anchor="b"/>
          <a:lstStyle/>
          <a:p>
            <a:r>
              <a:rPr lang="en-AU" sz="2000" b="1" dirty="0" smtClean="0">
                <a:solidFill>
                  <a:schemeClr val="tx1"/>
                </a:solidFill>
              </a:rPr>
              <a:t>           Mirror dark matter – direct detection</a:t>
            </a:r>
            <a:endParaRPr lang="en-AU" sz="2000" b="1" dirty="0">
              <a:solidFill>
                <a:schemeClr val="tx1"/>
              </a:solidFill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51920" y="3284984"/>
            <a:ext cx="1944216" cy="864096"/>
            <a:chOff x="1710" y="900"/>
            <a:chExt cx="1393" cy="612"/>
          </a:xfrm>
        </p:grpSpPr>
        <p:pic>
          <p:nvPicPr>
            <p:cNvPr id="2457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10" y="900"/>
              <a:ext cx="1393" cy="61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24580" name="Text Box 4"/>
            <p:cNvSpPr txBox="1">
              <a:spLocks noChangeArrowheads="1"/>
            </p:cNvSpPr>
            <p:nvPr/>
          </p:nvSpPr>
          <p:spPr bwMode="auto">
            <a:xfrm>
              <a:off x="1710" y="900"/>
              <a:ext cx="1393" cy="61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755576" y="4365104"/>
            <a:ext cx="1584175" cy="5254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1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Mean mass of particles in halo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2555776" y="4365104"/>
            <a:ext cx="1928813" cy="5254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1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Galactic rotation velocity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3528" y="980728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Mirror dark matter has 3 key features: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r>
              <a:rPr lang="en-AU" dirty="0" smtClean="0">
                <a:solidFill>
                  <a:schemeClr val="tx1"/>
                </a:solidFill>
              </a:rPr>
              <a:t>It is multi-component and light: H’, He’, O’, Fe’,…</a:t>
            </a: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r>
              <a:rPr lang="en-AU" dirty="0" smtClean="0">
                <a:solidFill>
                  <a:schemeClr val="tx1"/>
                </a:solidFill>
              </a:rPr>
              <a:t>Interacts via Rutherford scattering.</a:t>
            </a: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r>
              <a:rPr lang="en-AU" dirty="0" smtClean="0">
                <a:solidFill>
                  <a:schemeClr val="tx1"/>
                </a:solidFill>
              </a:rPr>
              <a:t>Halo velocity dispersion can be very narrow.</a:t>
            </a: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/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>
              <a:buAutoNum type="alphaLcParenR"/>
            </a:pPr>
            <a:endParaRPr lang="en-AU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AU" dirty="0" smtClean="0">
                <a:solidFill>
                  <a:schemeClr val="tx1"/>
                </a:solidFill>
              </a:rPr>
              <a:t>Mirror metal nuclei have masses                          and thus </a:t>
            </a:r>
          </a:p>
          <a:p>
            <a:pPr marL="342900" indent="-342900"/>
            <a:endParaRPr lang="en-AU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AU" dirty="0" smtClean="0">
                <a:solidFill>
                  <a:schemeClr val="tx1"/>
                </a:solidFill>
              </a:rPr>
              <a:t>This might help explain why higher threshold experiments do not see a signal.</a:t>
            </a: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284984"/>
            <a:ext cx="15144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Arrow Connector 22"/>
          <p:cNvCxnSpPr/>
          <p:nvPr/>
        </p:nvCxnSpPr>
        <p:spPr>
          <a:xfrm flipH="1" flipV="1">
            <a:off x="2843808" y="3933056"/>
            <a:ext cx="21602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051720" y="3861048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ight Arrow 25"/>
          <p:cNvSpPr/>
          <p:nvPr/>
        </p:nvSpPr>
        <p:spPr>
          <a:xfrm>
            <a:off x="3131840" y="3573016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941168"/>
            <a:ext cx="144016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5517232"/>
            <a:ext cx="1619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5517232"/>
            <a:ext cx="13430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4941168"/>
            <a:ext cx="144016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22</a:t>
            </a:fld>
            <a:endParaRPr lang="en-A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751522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71600" y="260648"/>
            <a:ext cx="5040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 smtClean="0">
                <a:solidFill>
                  <a:schemeClr val="tx1"/>
                </a:solidFill>
              </a:rPr>
              <a:t> </a:t>
            </a:r>
            <a:r>
              <a:rPr lang="en-AU" sz="2000" b="1" dirty="0" smtClean="0">
                <a:solidFill>
                  <a:schemeClr val="tx1"/>
                </a:solidFill>
              </a:rPr>
              <a:t>Mirror dark matter – direct detection</a:t>
            </a:r>
            <a:endParaRPr lang="en-AU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711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842963"/>
            <a:ext cx="767715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1600" y="188640"/>
            <a:ext cx="540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 smtClean="0">
                <a:solidFill>
                  <a:schemeClr val="tx1"/>
                </a:solidFill>
              </a:rPr>
              <a:t>Mirror dark matter – direct detection</a:t>
            </a:r>
            <a:endParaRPr lang="en-AU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391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57" y="836711"/>
            <a:ext cx="771525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87624" y="260648"/>
            <a:ext cx="52565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 smtClean="0">
                <a:solidFill>
                  <a:schemeClr val="tx1"/>
                </a:solidFill>
              </a:rPr>
              <a:t>Mirror dark matter – direct detection</a:t>
            </a:r>
            <a:endParaRPr lang="en-AU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248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4" y="836712"/>
            <a:ext cx="771525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87624" y="260648"/>
            <a:ext cx="52565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 smtClean="0">
                <a:solidFill>
                  <a:schemeClr val="tx1"/>
                </a:solidFill>
              </a:rPr>
              <a:t>Mirror dark matter – direct detection</a:t>
            </a:r>
            <a:endParaRPr lang="en-AU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26</a:t>
            </a:fld>
            <a:endParaRPr lang="en-AU"/>
          </a:p>
        </p:txBody>
      </p:sp>
      <p:sp>
        <p:nvSpPr>
          <p:cNvPr id="13" name="Arc 12"/>
          <p:cNvSpPr/>
          <p:nvPr/>
        </p:nvSpPr>
        <p:spPr>
          <a:xfrm>
            <a:off x="5652120" y="3645024"/>
            <a:ext cx="2365412" cy="736172"/>
          </a:xfrm>
          <a:prstGeom prst="arc">
            <a:avLst>
              <a:gd name="adj1" fmla="val 438344"/>
              <a:gd name="adj2" fmla="val 26528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47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042988" y="-287337"/>
            <a:ext cx="7772400" cy="98003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bIns="9144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2800" dirty="0">
                <a:solidFill>
                  <a:srgbClr val="6964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" pitchFamily="80" charset="0"/>
                <a:ea typeface="Microsoft YaHei" charset="0"/>
                <a:cs typeface="Microsoft YaHei" charset="0"/>
              </a:rPr>
              <a:t>           </a:t>
            </a:r>
            <a:r>
              <a:rPr lang="en-AU" sz="2800" dirty="0" smtClean="0">
                <a:solidFill>
                  <a:srgbClr val="6964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" pitchFamily="80" charset="0"/>
                <a:ea typeface="Microsoft YaHei" charset="0"/>
                <a:cs typeface="Microsoft YaHei" charset="0"/>
              </a:rPr>
              <a:t>           </a:t>
            </a:r>
            <a:r>
              <a:rPr lang="en-A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" pitchFamily="80" charset="0"/>
                <a:ea typeface="Microsoft YaHei" charset="0"/>
                <a:cs typeface="Microsoft YaHei" charset="0"/>
              </a:rPr>
              <a:t>Conclusions</a:t>
            </a:r>
          </a:p>
        </p:txBody>
      </p:sp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07950" y="908720"/>
            <a:ext cx="9036050" cy="570785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Evidence for non-baryonic dark matter from rotation </a:t>
            </a: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curves in galaxies</a:t>
            </a:r>
            <a:r>
              <a:rPr lang="en-AU" sz="2000" dirty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, </a:t>
            </a:r>
            <a:endParaRPr lang="en-AU" sz="2000" dirty="0" smtClean="0">
              <a:solidFill>
                <a:schemeClr val="tx1"/>
              </a:solidFill>
              <a:latin typeface="Arial" panose="020B0604020202020204" pitchFamily="34" charset="0"/>
              <a:ea typeface="Microsoft YaHei" charset="0"/>
              <a:cs typeface="Arial" panose="020B0604020202020204" pitchFamily="34" charset="0"/>
            </a:endParaRP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and precision </a:t>
            </a:r>
            <a:r>
              <a:rPr lang="en-AU" sz="2000" dirty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cosmology</a:t>
            </a: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.</a:t>
            </a: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900" dirty="0">
              <a:solidFill>
                <a:schemeClr val="tx1"/>
              </a:solidFill>
              <a:latin typeface="Arial" panose="020B0604020202020204" pitchFamily="34" charset="0"/>
              <a:ea typeface="Microsoft YaHei" charset="0"/>
              <a:cs typeface="Arial" panose="020B0604020202020204" pitchFamily="34" charset="0"/>
            </a:endParaRP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Dissipative dark matter candidates are possible. Mirror dark matter </a:t>
            </a: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presents as a well motivated predictive example.</a:t>
            </a: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900" dirty="0" smtClean="0">
              <a:solidFill>
                <a:schemeClr val="tx1"/>
              </a:solidFill>
              <a:latin typeface="Arial" panose="020B0604020202020204" pitchFamily="34" charset="0"/>
              <a:ea typeface="Microsoft YaHei" charset="0"/>
              <a:cs typeface="Arial" panose="020B0604020202020204" pitchFamily="34" charset="0"/>
            </a:endParaRP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Such dark matter can explain the large scale structure of the Universe,</a:t>
            </a: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and recent work has found that it might also explain small scale structure </a:t>
            </a: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as well.  </a:t>
            </a: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900" dirty="0" smtClean="0">
              <a:solidFill>
                <a:schemeClr val="tx1"/>
              </a:solidFill>
              <a:latin typeface="Arial" panose="020B0604020202020204" pitchFamily="34" charset="0"/>
              <a:ea typeface="Microsoft YaHei" charset="0"/>
              <a:cs typeface="Arial" panose="020B0604020202020204" pitchFamily="34" charset="0"/>
            </a:endParaRP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The </a:t>
            </a:r>
            <a:r>
              <a:rPr lang="en-AU" sz="2000" dirty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DAMA experiment may have actually detected galactic dark </a:t>
            </a: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matter! </a:t>
            </a: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Support </a:t>
            </a:r>
            <a:r>
              <a:rPr lang="en-AU" sz="2000" dirty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from </a:t>
            </a:r>
            <a:r>
              <a:rPr lang="en-AU" sz="2000" dirty="0" err="1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CoGeNT</a:t>
            </a: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, CRESST-II and CDMS/Si ! </a:t>
            </a: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800" dirty="0" smtClean="0">
              <a:solidFill>
                <a:schemeClr val="tx1"/>
              </a:solidFill>
              <a:latin typeface="Arial" panose="020B0604020202020204" pitchFamily="34" charset="0"/>
              <a:ea typeface="Microsoft YaHei" charset="0"/>
              <a:cs typeface="Arial" panose="020B0604020202020204" pitchFamily="34" charset="0"/>
            </a:endParaRP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Some tension with LUX and the low threshold </a:t>
            </a:r>
            <a:r>
              <a:rPr lang="en-AU" sz="2000" dirty="0" err="1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superCDMS</a:t>
            </a:r>
            <a:r>
              <a:rPr lang="en-AU" sz="2000" dirty="0" smtClean="0">
                <a:solidFill>
                  <a:schemeClr val="tx1"/>
                </a:solidFill>
                <a:latin typeface="Arial" panose="020B0604020202020204" pitchFamily="34" charset="0"/>
                <a:ea typeface="Microsoft YaHei" charset="0"/>
                <a:cs typeface="Arial" panose="020B0604020202020204" pitchFamily="34" charset="0"/>
              </a:rPr>
              <a:t> search.</a:t>
            </a: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2000" dirty="0" smtClean="0">
              <a:solidFill>
                <a:schemeClr val="tx1"/>
              </a:solidFill>
              <a:latin typeface="Arial" panose="020B0604020202020204" pitchFamily="34" charset="0"/>
              <a:ea typeface="Microsoft YaHei" charset="0"/>
              <a:cs typeface="Arial" panose="020B0604020202020204" pitchFamily="34" charset="0"/>
            </a:endParaRP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2000" b="1" dirty="0">
              <a:solidFill>
                <a:srgbClr val="00B050"/>
              </a:solidFill>
              <a:latin typeface="Perpetua" pitchFamily="16" charset="0"/>
              <a:ea typeface="Microsoft YaHei" charset="0"/>
              <a:cs typeface="Microsoft YaHei" charset="0"/>
            </a:endParaRPr>
          </a:p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2800" b="1" dirty="0">
              <a:solidFill>
                <a:srgbClr val="422E2E"/>
              </a:solidFill>
              <a:latin typeface="Perpetua" pitchFamily="16" charset="0"/>
              <a:ea typeface="Microsoft YaHei" charset="0"/>
              <a:cs typeface="Microsoft YaHe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27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8598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67544" y="188640"/>
            <a:ext cx="8186738" cy="725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bIns="9144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Evidence for non-baryonic dark matter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57188" y="1643063"/>
            <a:ext cx="3786187" cy="83317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2400" b="1" dirty="0">
                <a:solidFill>
                  <a:srgbClr val="422E2E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Rotation curves in spiral </a:t>
            </a:r>
            <a:r>
              <a:rPr lang="en-AU" sz="2400" b="1" dirty="0" smtClean="0">
                <a:solidFill>
                  <a:srgbClr val="422E2E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galaxies:  E.g. NGC3198</a:t>
            </a:r>
            <a:endParaRPr lang="en-AU" sz="2400" b="1" dirty="0">
              <a:solidFill>
                <a:srgbClr val="422E2E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28625" y="4143375"/>
            <a:ext cx="4214813" cy="194117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2400" b="1" dirty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Lambda-CDM Model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AU" sz="2400" dirty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2400" b="1" dirty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Suggests 23% of the Universe consists of non-baryonic dark matter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4149725"/>
            <a:ext cx="3961134" cy="2571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80728"/>
            <a:ext cx="404368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56895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tx1"/>
                </a:solidFill>
              </a:rPr>
              <a:t>                              </a:t>
            </a:r>
            <a:r>
              <a:rPr lang="en-AU" sz="2400" b="1" dirty="0" smtClean="0">
                <a:solidFill>
                  <a:schemeClr val="tx1"/>
                </a:solidFill>
              </a:rPr>
              <a:t>What is dark matter?</a:t>
            </a: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Dark matter might arise from a </a:t>
            </a:r>
            <a:r>
              <a:rPr lang="en-A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‘</a:t>
            </a:r>
            <a:r>
              <a:rPr lang="en-AU" b="1" dirty="0" smtClean="0">
                <a:solidFill>
                  <a:schemeClr val="tx1"/>
                </a:solidFill>
              </a:rPr>
              <a:t>hidden sector</a:t>
            </a:r>
            <a:r>
              <a:rPr lang="en-AU" dirty="0" smtClean="0">
                <a:solidFill>
                  <a:schemeClr val="tx1"/>
                </a:solidFill>
              </a:rPr>
              <a:t>’: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Such a theory generally has accidental U(1) symmetries leading to massive stable fermions. Such a theory is also very poorly constrained by experiments.</a:t>
            </a: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An interesting special case is where                                 is ‘isomorphic’ to the standard model: 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sz="800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There is a symmetry swapping each ordinary particle with its mirror partner. If we swap left and right </a:t>
            </a:r>
            <a:r>
              <a:rPr lang="en-AU" dirty="0" err="1" smtClean="0">
                <a:solidFill>
                  <a:schemeClr val="tx1"/>
                </a:solidFill>
              </a:rPr>
              <a:t>chiral</a:t>
            </a:r>
            <a:r>
              <a:rPr lang="en-AU" dirty="0" smtClean="0">
                <a:solidFill>
                  <a:schemeClr val="tx1"/>
                </a:solidFill>
              </a:rPr>
              <a:t> fields then this symmetry can be interpreted as space-time parity: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b="1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  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788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554461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564904"/>
            <a:ext cx="1872207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068960"/>
            <a:ext cx="59766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4869160"/>
            <a:ext cx="6984776" cy="144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2797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bIns="9144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4000">
                <a:solidFill>
                  <a:srgbClr val="696464"/>
                </a:solidFill>
                <a:latin typeface="Franklin Gothic Book" pitchFamily="32" charset="0"/>
                <a:ea typeface="Microsoft YaHei" charset="0"/>
                <a:cs typeface="Microsoft YaHei" charset="0"/>
              </a:rPr>
              <a:t> 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95536" y="1844824"/>
            <a:ext cx="82296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600">
                <a:solidFill>
                  <a:srgbClr val="000000"/>
                </a:solidFill>
                <a:latin typeface="Perpetua" pitchFamily="16" charset="0"/>
                <a:ea typeface="Microsoft YaHei" charset="0"/>
                <a:cs typeface="Microsoft YaHei" charset="0"/>
              </a:rPr>
              <a:t> </a:t>
            </a:r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725144"/>
            <a:ext cx="247056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95536" y="620688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2000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Mirror dark matter has a rich structure: it is multi-component, self interacting and dissipative. Importantly there are no free parameters describing masses and self interactions of the mirror particles!  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Exact symmetry implies: 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m</a:t>
            </a:r>
            <a:r>
              <a:rPr lang="en-AU" baseline="-25000" dirty="0" smtClean="0">
                <a:solidFill>
                  <a:schemeClr val="tx1"/>
                </a:solidFill>
              </a:rPr>
              <a:t>e’ </a:t>
            </a:r>
            <a:r>
              <a:rPr lang="en-AU" dirty="0" smtClean="0">
                <a:solidFill>
                  <a:schemeClr val="tx1"/>
                </a:solidFill>
              </a:rPr>
              <a:t> = m</a:t>
            </a:r>
            <a:r>
              <a:rPr lang="en-AU" baseline="-25000" dirty="0" smtClean="0">
                <a:solidFill>
                  <a:schemeClr val="tx1"/>
                </a:solidFill>
              </a:rPr>
              <a:t>e </a:t>
            </a:r>
            <a:r>
              <a:rPr lang="en-AU" dirty="0" smtClean="0">
                <a:solidFill>
                  <a:schemeClr val="tx1"/>
                </a:solidFill>
              </a:rPr>
              <a:t> , m</a:t>
            </a:r>
            <a:r>
              <a:rPr lang="en-AU" baseline="-25000" dirty="0" smtClean="0">
                <a:solidFill>
                  <a:schemeClr val="tx1"/>
                </a:solidFill>
              </a:rPr>
              <a:t>p’ </a:t>
            </a:r>
            <a:r>
              <a:rPr lang="en-AU" dirty="0" smtClean="0">
                <a:solidFill>
                  <a:schemeClr val="tx1"/>
                </a:solidFill>
              </a:rPr>
              <a:t> = m</a:t>
            </a:r>
            <a:r>
              <a:rPr lang="en-AU" baseline="-25000" dirty="0" smtClean="0">
                <a:solidFill>
                  <a:schemeClr val="tx1"/>
                </a:solidFill>
              </a:rPr>
              <a:t>p , </a:t>
            </a:r>
            <a:r>
              <a:rPr lang="en-AU" dirty="0" smtClean="0">
                <a:solidFill>
                  <a:schemeClr val="tx1"/>
                </a:solidFill>
              </a:rPr>
              <a:t>m</a:t>
            </a:r>
            <a:r>
              <a:rPr lang="en-AU" baseline="-25000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AU" baseline="-25000" dirty="0" smtClean="0">
                <a:solidFill>
                  <a:schemeClr val="tx1"/>
                </a:solidFill>
              </a:rPr>
              <a:t>’ </a:t>
            </a:r>
            <a:r>
              <a:rPr lang="en-AU" dirty="0" smtClean="0">
                <a:solidFill>
                  <a:schemeClr val="tx1"/>
                </a:solidFill>
              </a:rPr>
              <a:t> = m</a:t>
            </a:r>
            <a:r>
              <a:rPr lang="en-AU" baseline="-25000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AU" baseline="-25000" dirty="0" smtClean="0">
                <a:solidFill>
                  <a:schemeClr val="tx1"/>
                </a:solidFill>
              </a:rPr>
              <a:t> </a:t>
            </a:r>
            <a:r>
              <a:rPr lang="en-AU" dirty="0" smtClean="0">
                <a:solidFill>
                  <a:schemeClr val="tx1"/>
                </a:solidFill>
              </a:rPr>
              <a:t>= 0 etc 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and all cross-sections of mirror 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particle self-interactions the same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as for ordinary particles.</a:t>
            </a:r>
          </a:p>
          <a:p>
            <a:endParaRPr lang="en-AU" sz="1000" dirty="0" smtClean="0">
              <a:solidFill>
                <a:schemeClr val="tx1"/>
              </a:solidFill>
            </a:endParaRPr>
          </a:p>
          <a:p>
            <a:endParaRPr lang="en-AU" sz="2800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Also, ordinary and dark matter almost decoupled from each other. Only gravity and photon-mirror photon kinetic mixing important for dark matter.</a:t>
            </a: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Kinetic mixing is theoretically free parameter, preserves all symmetries of the theory, and is </a:t>
            </a:r>
            <a:r>
              <a:rPr lang="en-AU" dirty="0" err="1" smtClean="0">
                <a:solidFill>
                  <a:schemeClr val="tx1"/>
                </a:solidFill>
              </a:rPr>
              <a:t>renormalizable</a:t>
            </a:r>
            <a:r>
              <a:rPr lang="en-AU" dirty="0" smtClean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8601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844824"/>
            <a:ext cx="36004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475656" y="260648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 smtClean="0">
                <a:solidFill>
                  <a:schemeClr val="tx1"/>
                </a:solidFill>
              </a:rPr>
              <a:t>Mirror dark matter with kinetic mixing</a:t>
            </a:r>
            <a:endParaRPr lang="en-AU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2797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bIns="9144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4000">
                <a:solidFill>
                  <a:srgbClr val="696464"/>
                </a:solidFill>
                <a:latin typeface="Franklin Gothic Book" pitchFamily="32" charset="0"/>
                <a:ea typeface="Microsoft YaHei" charset="0"/>
                <a:cs typeface="Microsoft YaHei" charset="0"/>
              </a:rPr>
              <a:t> 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39552" y="3717032"/>
            <a:ext cx="82296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73050" indent="-269875"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600">
                <a:solidFill>
                  <a:srgbClr val="000000"/>
                </a:solidFill>
                <a:latin typeface="Perpetua" pitchFamily="16" charset="0"/>
                <a:ea typeface="Microsoft YaHei" charset="0"/>
                <a:cs typeface="Microsoft YaHei" charset="0"/>
              </a:rPr>
              <a:t> </a:t>
            </a:r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8640"/>
            <a:ext cx="230425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67544" y="260648"/>
            <a:ext cx="51490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 smtClean="0">
                <a:solidFill>
                  <a:schemeClr val="tx1"/>
                </a:solidFill>
              </a:rPr>
              <a:t>                       Kinetic Mixing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                                      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2132856"/>
            <a:ext cx="157060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2132856"/>
            <a:ext cx="3945823" cy="252028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539552" y="105273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The physical effect of kinetic mixing is to induce tiny ordinary electric charges for mirror particles. This means that they can couple to ordinary photons: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508518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Important for cosmology, supernova’s, Galactic structure, 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if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960" y="5085184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Important for direct detection experiments, such as DAMA, </a:t>
            </a:r>
            <a:r>
              <a:rPr lang="en-AU" dirty="0" err="1" smtClean="0">
                <a:solidFill>
                  <a:schemeClr val="tx1"/>
                </a:solidFill>
              </a:rPr>
              <a:t>CoGeNT</a:t>
            </a:r>
            <a:r>
              <a:rPr lang="en-AU" dirty="0" smtClean="0">
                <a:solidFill>
                  <a:schemeClr val="tx1"/>
                </a:solidFill>
              </a:rPr>
              <a:t> etc if 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877272"/>
            <a:ext cx="1181203" cy="57606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5877272"/>
            <a:ext cx="1181203" cy="57606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500063" y="-357188"/>
            <a:ext cx="8229600" cy="11430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bIns="9144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4000">
                <a:solidFill>
                  <a:srgbClr val="696464"/>
                </a:solidFill>
                <a:latin typeface="Franklin Gothic Book" pitchFamily="32" charset="0"/>
                <a:ea typeface="Microsoft YaHei" charset="0"/>
                <a:cs typeface="Microsoft YaHei" charset="0"/>
              </a:rPr>
              <a:t> 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79512" y="188640"/>
            <a:ext cx="8784976" cy="367240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400" dirty="0" smtClean="0">
                <a:solidFill>
                  <a:srgbClr val="742217"/>
                </a:solidFill>
                <a:latin typeface="Perpetua" pitchFamily="16" charset="0"/>
                <a:ea typeface="Microsoft YaHei" charset="0"/>
                <a:cs typeface="Microsoft YaHei" charset="0"/>
              </a:rPr>
              <a:t>                                  </a:t>
            </a:r>
            <a:r>
              <a:rPr lang="en-AU" sz="2400" b="1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Early Universe cosmology</a:t>
            </a:r>
          </a:p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800" b="1" dirty="0" smtClean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Consistent early Universe cosmology requires suitable initial conditions.</a:t>
            </a:r>
          </a:p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1200" dirty="0" smtClean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In addition to standard adiabatic (almost) scale invariant density perturbations, need:                                            </a:t>
            </a:r>
          </a:p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                                                             </a:t>
            </a:r>
          </a:p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           (1)                                   BBN/CMB</a:t>
            </a:r>
          </a:p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3600" dirty="0" smtClean="0">
              <a:solidFill>
                <a:srgbClr val="742217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r>
              <a:rPr lang="en-AU" sz="2400" dirty="0" smtClean="0">
                <a:solidFill>
                  <a:srgbClr val="742217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       </a:t>
            </a:r>
            <a:r>
              <a:rPr lang="en-AU" sz="2400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  </a:t>
            </a:r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(2)</a:t>
            </a:r>
            <a:r>
              <a:rPr lang="en-AU" dirty="0" smtClean="0">
                <a:solidFill>
                  <a:srgbClr val="742217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                                                        </a:t>
            </a:r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CMB</a:t>
            </a:r>
          </a:p>
          <a:p>
            <a:endParaRPr lang="en-AU" sz="700" dirty="0">
              <a:solidFill>
                <a:srgbClr val="000000"/>
              </a:solidFill>
              <a:latin typeface="Perpetua" pitchFamily="16" charset="0"/>
              <a:ea typeface="Microsoft YaHei" charset="0"/>
              <a:cs typeface="Microsoft YaHei" charset="0"/>
            </a:endParaRPr>
          </a:p>
          <a:p>
            <a:pPr marL="273050" indent="-269875">
              <a:lnSpc>
                <a:spcPct val="80000"/>
              </a:lnSpc>
              <a:spcBef>
                <a:spcPts val="575"/>
              </a:spcBef>
              <a:buClrTx/>
              <a:buSzPct val="85000"/>
              <a:buFontTx/>
              <a:buNone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</a:pPr>
            <a:endParaRPr lang="en-AU" sz="700" dirty="0">
              <a:solidFill>
                <a:srgbClr val="000000"/>
              </a:solidFill>
              <a:latin typeface="Perpetua" pitchFamily="16" charset="0"/>
              <a:ea typeface="Microsoft YaHei" charset="0"/>
              <a:cs typeface="Microsoft YaHei" charset="0"/>
            </a:endParaRPr>
          </a:p>
        </p:txBody>
      </p:sp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492896"/>
            <a:ext cx="302433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844824"/>
            <a:ext cx="12477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149080"/>
            <a:ext cx="280831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3356992"/>
            <a:ext cx="1869009" cy="2919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323528" y="3356992"/>
            <a:ext cx="63367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But kinetic mixing interaction can produce entropy in mirror sector leading to non-negligible T’/T : </a:t>
            </a:r>
          </a:p>
          <a:p>
            <a:endParaRPr lang="en-AU" dirty="0" smtClean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endParaRPr lang="en-AU" dirty="0" smtClean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endParaRPr lang="en-AU" dirty="0" smtClean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endParaRPr lang="en-AU" sz="2400" dirty="0" smtClean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This means that at early times, mirror hydrogen was ionized. Mirror particles undergo </a:t>
            </a:r>
            <a:r>
              <a:rPr lang="en-AU" u="sng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acoustic oscillations</a:t>
            </a:r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 prior to mirror hydrogen recombination. </a:t>
            </a:r>
          </a:p>
          <a:p>
            <a:endParaRPr lang="en-AU" sz="800" dirty="0" smtClean="0">
              <a:solidFill>
                <a:schemeClr val="tx1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r>
              <a:rPr lang="en-AU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Can suppress small scale structure if </a:t>
            </a:r>
          </a:p>
        </p:txBody>
      </p:sp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6" y="5949280"/>
            <a:ext cx="1181203" cy="57606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719636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23528" y="332656"/>
            <a:ext cx="84969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Implications of kinetic mixing for matter power spectrum</a:t>
            </a:r>
            <a:endParaRPr lang="en-A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8</a:t>
            </a:fld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6407696" y="1719573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x= 0  equivalent to standard cold dark matter model </a:t>
            </a:r>
            <a:endParaRPr lang="en-AU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732240" y="2365904"/>
            <a:ext cx="288032" cy="703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020272" y="4034189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x= </a:t>
            </a:r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0.3</a:t>
            </a:r>
            <a:endParaRPr lang="en-AU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364088" y="3645024"/>
            <a:ext cx="720080" cy="7584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522409" y="4382992"/>
            <a:ext cx="1201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x= </a:t>
            </a:r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0.5</a:t>
            </a:r>
            <a:endParaRPr lang="en-AU" dirty="0"/>
          </a:p>
        </p:txBody>
      </p:sp>
      <p:sp>
        <p:nvSpPr>
          <p:cNvPr id="14" name="Rectangle 13"/>
          <p:cNvSpPr/>
          <p:nvPr/>
        </p:nvSpPr>
        <p:spPr>
          <a:xfrm>
            <a:off x="4314768" y="3295525"/>
            <a:ext cx="1201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x= </a:t>
            </a:r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0.7</a:t>
            </a:r>
            <a:endParaRPr lang="en-AU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064758" y="2863344"/>
            <a:ext cx="296415" cy="4112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36296" y="4403521"/>
            <a:ext cx="144016" cy="1641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13366"/>
            <a:ext cx="643508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3568" y="260648"/>
            <a:ext cx="57711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Implications of kinetic mixing for CMB</a:t>
            </a:r>
            <a:endParaRPr lang="en-A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5949280"/>
            <a:ext cx="9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Current observations limit x = T</a:t>
            </a:r>
            <a:r>
              <a:rPr lang="en-AU" sz="2000" b="1" dirty="0" smtClean="0">
                <a:solidFill>
                  <a:schemeClr val="tx1"/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'</a:t>
            </a:r>
            <a:r>
              <a:rPr lang="en-A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/T &lt; 0.3-0.4. </a:t>
            </a:r>
            <a:endParaRPr lang="en-A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29770" y="3845380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16541" y="418043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x = 0.7 </a:t>
            </a:r>
            <a:endParaRPr lang="en-AU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915900" y="2996952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436742" y="2812286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x= 0.5</a:t>
            </a:r>
            <a:endParaRPr lang="en-AU" dirty="0"/>
          </a:p>
        </p:txBody>
      </p:sp>
      <p:sp>
        <p:nvSpPr>
          <p:cNvPr id="14" name="Rectangle 13"/>
          <p:cNvSpPr/>
          <p:nvPr/>
        </p:nvSpPr>
        <p:spPr>
          <a:xfrm>
            <a:off x="3915900" y="1711841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Perpetua" pitchFamily="16" charset="0"/>
              </a:rPr>
              <a:t>x= 0  equivalent to standard cold dark matter model </a:t>
            </a:r>
            <a:endParaRPr lang="en-AU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923928" y="2268474"/>
            <a:ext cx="21602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5681283"/>
            <a:ext cx="2760981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B599-E7CE-4DE9-88FE-9A5FFF8DA5A6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6983</TotalTime>
  <Words>1143</Words>
  <Application>Microsoft Office PowerPoint</Application>
  <PresentationFormat>On-screen Show (4:3)</PresentationFormat>
  <Paragraphs>232</Paragraphs>
  <Slides>27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Mirror dark matter confrounts DAMA, CoGeNT and the other direct detection experiments</dc:title>
  <dc:creator>Robert</dc:creator>
  <cp:lastModifiedBy>rfoot</cp:lastModifiedBy>
  <cp:revision>492</cp:revision>
  <cp:lastPrinted>1601-01-01T00:00:00Z</cp:lastPrinted>
  <dcterms:created xsi:type="dcterms:W3CDTF">2011-07-20T02:10:56Z</dcterms:created>
  <dcterms:modified xsi:type="dcterms:W3CDTF">2014-06-24T20:00:51Z</dcterms:modified>
</cp:coreProperties>
</file>