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97" r:id="rId2"/>
    <p:sldId id="302" r:id="rId3"/>
    <p:sldId id="303" r:id="rId4"/>
    <p:sldId id="318" r:id="rId5"/>
    <p:sldId id="319" r:id="rId6"/>
    <p:sldId id="304" r:id="rId7"/>
    <p:sldId id="306" r:id="rId8"/>
    <p:sldId id="327" r:id="rId9"/>
    <p:sldId id="295" r:id="rId10"/>
    <p:sldId id="296" r:id="rId11"/>
    <p:sldId id="328" r:id="rId12"/>
    <p:sldId id="258" r:id="rId13"/>
    <p:sldId id="264" r:id="rId14"/>
    <p:sldId id="265" r:id="rId15"/>
    <p:sldId id="266" r:id="rId16"/>
    <p:sldId id="320" r:id="rId17"/>
    <p:sldId id="321" r:id="rId18"/>
    <p:sldId id="322" r:id="rId19"/>
    <p:sldId id="326" r:id="rId20"/>
    <p:sldId id="324" r:id="rId21"/>
    <p:sldId id="325" r:id="rId22"/>
    <p:sldId id="299" r:id="rId23"/>
    <p:sldId id="271" r:id="rId24"/>
    <p:sldId id="298" r:id="rId25"/>
    <p:sldId id="272" r:id="rId26"/>
    <p:sldId id="273" r:id="rId27"/>
    <p:sldId id="307" r:id="rId28"/>
    <p:sldId id="281" r:id="rId29"/>
    <p:sldId id="283" r:id="rId30"/>
    <p:sldId id="285" r:id="rId31"/>
    <p:sldId id="287" r:id="rId32"/>
    <p:sldId id="282" r:id="rId33"/>
    <p:sldId id="294" r:id="rId34"/>
    <p:sldId id="284" r:id="rId35"/>
    <p:sldId id="315" r:id="rId36"/>
    <p:sldId id="311" r:id="rId37"/>
    <p:sldId id="309" r:id="rId38"/>
    <p:sldId id="310" r:id="rId39"/>
    <p:sldId id="289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31" autoAdjust="0"/>
    <p:restoredTop sz="94665" autoAdjust="0"/>
  </p:normalViewPr>
  <p:slideViewPr>
    <p:cSldViewPr snapToGrid="0" snapToObjects="1">
      <p:cViewPr>
        <p:scale>
          <a:sx n="80" d="100"/>
          <a:sy n="80" d="100"/>
        </p:scale>
        <p:origin x="-848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handoutMaster" Target="handoutMasters/handout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ACA202-886B-E748-B374-F2D0096F6563}" type="datetimeFigureOut">
              <a:rPr lang="en-US" smtClean="0"/>
              <a:t>11/15/13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C5D633-863E-7148-B514-43261FB0E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0846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216BC8-46A2-1749-B987-6FEBA39DF9AF}" type="datetimeFigureOut">
              <a:rPr lang="en-US" smtClean="0"/>
              <a:t>11/15/13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6C28A-5232-FE4B-AEF0-365409497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8885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1E0E8B-F1EF-2B40-8C8E-72B7AF6EE7EC}" type="slidenum">
              <a:rPr lang="de-AT" smtClean="0"/>
              <a:pPr>
                <a:defRPr/>
              </a:pPr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87971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C05B0A2-A25F-2E47-B534-C95E77FD201A}" type="slidenum">
              <a:rPr lang="en-US" sz="1200">
                <a:solidFill>
                  <a:srgbClr val="000000"/>
                </a:solidFill>
                <a:latin typeface="Calibri" charset="0"/>
              </a:rPr>
              <a:pPr eaLnBrk="1" hangingPunct="1"/>
              <a:t>32</a:t>
            </a:fld>
            <a:endParaRPr lang="en-US" sz="1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6C28A-5232-FE4B-AEF0-365409497592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322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nt want th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510943" y="343295"/>
            <a:ext cx="8120639" cy="1569215"/>
            <a:chOff x="566161" y="370901"/>
            <a:chExt cx="8120639" cy="1569215"/>
          </a:xfrm>
        </p:grpSpPr>
        <p:pic>
          <p:nvPicPr>
            <p:cNvPr id="7" name="Picture 6" descr="ippog.pn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370901"/>
              <a:ext cx="1638300" cy="12827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 userDrawn="1"/>
          </p:nvSpPr>
          <p:spPr>
            <a:xfrm>
              <a:off x="566161" y="1570784"/>
              <a:ext cx="36393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 </a:t>
              </a:r>
              <a:r>
                <a:rPr lang="en-US" sz="1400" b="1" dirty="0" smtClean="0"/>
                <a:t>International Particle Physics</a:t>
              </a:r>
              <a:r>
                <a:rPr lang="en-US" sz="1400" b="1" baseline="0" dirty="0" smtClean="0"/>
                <a:t> Outreach Group</a:t>
              </a:r>
              <a:endParaRPr lang="en-US" sz="1400" b="1" dirty="0"/>
            </a:p>
          </p:txBody>
        </p:sp>
        <p:cxnSp>
          <p:nvCxnSpPr>
            <p:cNvPr id="10" name="Straight Connector 9"/>
            <p:cNvCxnSpPr/>
            <p:nvPr userDrawn="1"/>
          </p:nvCxnSpPr>
          <p:spPr>
            <a:xfrm>
              <a:off x="685800" y="1940116"/>
              <a:ext cx="8001000" cy="0"/>
            </a:xfrm>
            <a:prstGeom prst="line">
              <a:avLst/>
            </a:prstGeom>
            <a:ln w="38100">
              <a:solidFill>
                <a:srgbClr val="66993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 Placeholder 2"/>
          <p:cNvSpPr>
            <a:spLocks noGrp="1"/>
          </p:cNvSpPr>
          <p:nvPr>
            <p:ph idx="1" hasCustomPrompt="1"/>
          </p:nvPr>
        </p:nvSpPr>
        <p:spPr>
          <a:xfrm>
            <a:off x="510943" y="2193731"/>
            <a:ext cx="8229600" cy="391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buFontTx/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484720" y="274638"/>
            <a:ext cx="6202080" cy="1143000"/>
          </a:xfrm>
        </p:spPr>
        <p:txBody>
          <a:bodyPr/>
          <a:lstStyle/>
          <a:p>
            <a:r>
              <a:rPr lang="de-CH" dirty="0" smtClean="0">
                <a:solidFill>
                  <a:srgbClr val="3366FF"/>
                </a:solidFill>
              </a:rPr>
              <a:t>Panel: «Events»</a:t>
            </a: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541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dirty="0" smtClean="0">
                <a:solidFill>
                  <a:srgbClr val="3366FF"/>
                </a:solidFill>
              </a:rPr>
              <a:t>Panel: «Events»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433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dirty="0" smtClean="0">
                <a:solidFill>
                  <a:srgbClr val="3366FF"/>
                </a:solidFill>
              </a:rPr>
              <a:t>Panel: «Events»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944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156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011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3"/>
          <p:cNvSpPr>
            <a:spLocks noGrp="1"/>
          </p:cNvSpPr>
          <p:nvPr>
            <p:ph type="title"/>
          </p:nvPr>
        </p:nvSpPr>
        <p:spPr>
          <a:xfrm>
            <a:off x="2484720" y="274638"/>
            <a:ext cx="62020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CH" dirty="0" smtClean="0">
                <a:solidFill>
                  <a:srgbClr val="3366FF"/>
                </a:solidFill>
              </a:rPr>
              <a:t>Panel: «Events»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0943" y="2193731"/>
            <a:ext cx="8229600" cy="391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510943" y="343295"/>
            <a:ext cx="8120639" cy="1569215"/>
            <a:chOff x="566161" y="370901"/>
            <a:chExt cx="8120639" cy="1569215"/>
          </a:xfrm>
        </p:grpSpPr>
        <p:pic>
          <p:nvPicPr>
            <p:cNvPr id="8" name="Picture 7" descr="ippog.png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370901"/>
              <a:ext cx="1638300" cy="12827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 userDrawn="1"/>
          </p:nvSpPr>
          <p:spPr>
            <a:xfrm>
              <a:off x="566161" y="1570784"/>
              <a:ext cx="36393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 </a:t>
              </a:r>
              <a:r>
                <a:rPr lang="en-US" sz="1400" b="1" dirty="0" smtClean="0"/>
                <a:t>International Particle Physics</a:t>
              </a:r>
              <a:r>
                <a:rPr lang="en-US" sz="1400" b="1" baseline="0" dirty="0" smtClean="0"/>
                <a:t> Outreach Group</a:t>
              </a:r>
              <a:endParaRPr lang="en-US" sz="1400" b="1" dirty="0"/>
            </a:p>
          </p:txBody>
        </p:sp>
        <p:cxnSp>
          <p:nvCxnSpPr>
            <p:cNvPr id="10" name="Straight Connector 9"/>
            <p:cNvCxnSpPr/>
            <p:nvPr userDrawn="1"/>
          </p:nvCxnSpPr>
          <p:spPr>
            <a:xfrm>
              <a:off x="685800" y="1940116"/>
              <a:ext cx="8001000" cy="0"/>
            </a:xfrm>
            <a:prstGeom prst="line">
              <a:avLst/>
            </a:prstGeom>
            <a:ln w="38100">
              <a:solidFill>
                <a:srgbClr val="66993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372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7" r:id="rId3"/>
    <p:sldLayoutId id="2147483658" r:id="rId4"/>
    <p:sldLayoutId id="2147483659" r:id="rId5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cds.cern.ch/record/1604231" TargetMode="External"/><Relationship Id="rId3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4" Type="http://schemas.openxmlformats.org/officeDocument/2006/relationships/image" Target="../media/image36.jpg"/><Relationship Id="rId5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4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png"/><Relationship Id="rId5" Type="http://schemas.openxmlformats.org/officeDocument/2006/relationships/image" Target="../media/image48.jpeg"/><Relationship Id="rId6" Type="http://schemas.openxmlformats.org/officeDocument/2006/relationships/image" Target="../media/image49.png"/><Relationship Id="rId7" Type="http://schemas.openxmlformats.org/officeDocument/2006/relationships/image" Target="../media/image50.png"/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origins2013.eu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8" Type="http://schemas.openxmlformats.org/officeDocument/2006/relationships/image" Target="../media/image9.png"/><Relationship Id="rId9" Type="http://schemas.openxmlformats.org/officeDocument/2006/relationships/hyperlink" Target="http://opendays2013.web.cern.ch" TargetMode="External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8.jpeg"/><Relationship Id="rId3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0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1.emf"/><Relationship Id="rId3" Type="http://schemas.openxmlformats.org/officeDocument/2006/relationships/image" Target="../media/image62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4" Type="http://schemas.openxmlformats.org/officeDocument/2006/relationships/image" Target="../media/image65.emf"/><Relationship Id="rId5" Type="http://schemas.openxmlformats.org/officeDocument/2006/relationships/image" Target="../media/image66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3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press.web.cern.ch/press-visits-over-long-shutdown-lhc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cern.ch/atlas-virtual-visits" TargetMode="External"/><Relationship Id="rId3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go-lab-project.eu/" TargetMode="External"/><Relationship Id="rId3" Type="http://schemas.openxmlformats.org/officeDocument/2006/relationships/image" Target="../media/image6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Relationship Id="rId3" Type="http://schemas.openxmlformats.org/officeDocument/2006/relationships/hyperlink" Target="http://www.go-lab-project.eu/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4" Type="http://schemas.openxmlformats.org/officeDocument/2006/relationships/image" Target="../media/image75.jpeg"/><Relationship Id="rId5" Type="http://schemas.openxmlformats.org/officeDocument/2006/relationships/image" Target="../media/image76.png"/><Relationship Id="rId6" Type="http://schemas.openxmlformats.org/officeDocument/2006/relationships/image" Target="../media/image77.jpeg"/><Relationship Id="rId7" Type="http://schemas.openxmlformats.org/officeDocument/2006/relationships/image" Target="../media/image78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9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0.png"/><Relationship Id="rId3" Type="http://schemas.openxmlformats.org/officeDocument/2006/relationships/image" Target="../media/image81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4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hyperlink" Target="http://www.go-lab-project.eu/" TargetMode="External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6" Type="http://schemas.openxmlformats.org/officeDocument/2006/relationships/hyperlink" Target="http://build-your-own-particle-detector.org" TargetMode="External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8" Type="http://schemas.openxmlformats.org/officeDocument/2006/relationships/image" Target="../media/image25.png"/><Relationship Id="rId9" Type="http://schemas.openxmlformats.org/officeDocument/2006/relationships/image" Target="../media/image26.png"/><Relationship Id="rId10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>
                <a:solidFill>
                  <a:srgbClr val="3366FF"/>
                </a:solidFill>
              </a:rPr>
              <a:t>Panel: «Events»</a:t>
            </a:r>
            <a:endParaRPr lang="de-CH" dirty="0">
              <a:solidFill>
                <a:srgbClr val="3366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22401"/>
          <a:stretch/>
        </p:blipFill>
        <p:spPr>
          <a:xfrm>
            <a:off x="1079612" y="2298049"/>
            <a:ext cx="6984776" cy="3616210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561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510943" y="2082606"/>
            <a:ext cx="8229600" cy="651069"/>
          </a:xfrm>
        </p:spPr>
        <p:txBody>
          <a:bodyPr>
            <a:normAutofit/>
          </a:bodyPr>
          <a:lstStyle/>
          <a:p>
            <a:pPr algn="ctr"/>
            <a:r>
              <a:rPr lang="de-CH" dirty="0" smtClean="0">
                <a:solidFill>
                  <a:srgbClr val="FF0000"/>
                </a:solidFill>
                <a:latin typeface="Comic Sans MS"/>
                <a:cs typeface="Comic Sans MS"/>
              </a:rPr>
              <a:t>CMS - Battle </a:t>
            </a:r>
            <a:r>
              <a:rPr lang="de-CH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of</a:t>
            </a:r>
            <a:r>
              <a:rPr lang="de-CH" dirty="0" smtClean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de-CH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the</a:t>
            </a:r>
            <a:r>
              <a:rPr lang="de-CH" dirty="0" smtClean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de-CH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Bosons</a:t>
            </a:r>
            <a:endParaRPr lang="de-CH" dirty="0" smtClean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0541" y="2844800"/>
            <a:ext cx="2004453" cy="16364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6786" y="4806758"/>
            <a:ext cx="2085348" cy="15246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243" y="2846886"/>
            <a:ext cx="2505847" cy="348456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0541" y="4841077"/>
            <a:ext cx="1983015" cy="14903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8251" y="2846886"/>
            <a:ext cx="2143883" cy="16510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3889375" y="533400"/>
            <a:ext cx="5126038" cy="958850"/>
          </a:xfrm>
          <a:prstGeom prst="rect">
            <a:avLst/>
          </a:prstGeom>
          <a:noFill/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eaLnBrk="0" hangingPunct="0">
              <a:defRPr/>
            </a:pPr>
            <a:r>
              <a:rPr lang="de-CH" dirty="0">
                <a:solidFill>
                  <a:srgbClr val="FF0000"/>
                </a:solidFill>
                <a:latin typeface="Comic Sans MS"/>
                <a:cs typeface="Comic Sans MS"/>
              </a:rPr>
              <a:t>CERN Open Days 2013 </a:t>
            </a:r>
            <a:endParaRPr lang="en-GB" sz="2800" kern="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260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8500"/>
            <a:ext cx="8229600" cy="2806584"/>
          </a:xfrm>
        </p:spPr>
        <p:txBody>
          <a:bodyPr>
            <a:normAutofit fontScale="92500" lnSpcReduction="10000"/>
          </a:bodyPr>
          <a:lstStyle/>
          <a:p>
            <a:r>
              <a:rPr lang="en-US" sz="3300" dirty="0" smtClean="0">
                <a:solidFill>
                  <a:srgbClr val="FF0000"/>
                </a:solidFill>
                <a:latin typeface="Comic Sans MS"/>
                <a:cs typeface="Comic Sans MS"/>
              </a:rPr>
              <a:t>About the people:</a:t>
            </a:r>
          </a:p>
          <a:p>
            <a:r>
              <a:rPr lang="en-US" sz="2600" dirty="0" smtClean="0"/>
              <a:t>No. volunteers ~200</a:t>
            </a:r>
          </a:p>
          <a:p>
            <a:r>
              <a:rPr lang="en-US" sz="2600" dirty="0" smtClean="0"/>
              <a:t>No. visitors underground in 2 days ~5500</a:t>
            </a:r>
          </a:p>
          <a:p>
            <a:r>
              <a:rPr lang="en-US" sz="2600" dirty="0" smtClean="0"/>
              <a:t>Teams: </a:t>
            </a:r>
          </a:p>
          <a:p>
            <a:pPr lvl="1"/>
            <a:r>
              <a:rPr lang="en-US" sz="2200" dirty="0" smtClean="0"/>
              <a:t>Tech </a:t>
            </a:r>
            <a:r>
              <a:rPr lang="en-US" sz="2200" dirty="0" err="1" smtClean="0"/>
              <a:t>Coord</a:t>
            </a:r>
            <a:r>
              <a:rPr lang="en-US" sz="2200" dirty="0" smtClean="0"/>
              <a:t> &amp; </a:t>
            </a:r>
            <a:r>
              <a:rPr lang="en-US" sz="2200" dirty="0" err="1" smtClean="0"/>
              <a:t>Comm</a:t>
            </a:r>
            <a:endParaRPr lang="en-US" sz="2200" dirty="0"/>
          </a:p>
          <a:p>
            <a:pPr lvl="1"/>
            <a:r>
              <a:rPr lang="en-US" sz="2000" dirty="0" smtClean="0"/>
              <a:t>CMS Collaboration, volunteers</a:t>
            </a:r>
          </a:p>
          <a:p>
            <a:r>
              <a:rPr lang="en-US" sz="2400" dirty="0" smtClean="0"/>
              <a:t>Pictures: </a:t>
            </a:r>
            <a:r>
              <a:rPr lang="en-US" sz="2400" dirty="0" smtClean="0">
                <a:hlinkClick r:id="rId2"/>
              </a:rPr>
              <a:t>http://cds.cern.ch/record/1604231</a:t>
            </a:r>
            <a:r>
              <a:rPr lang="en-US" sz="2400" dirty="0" smtClean="0"/>
              <a:t> </a:t>
            </a:r>
          </a:p>
          <a:p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38" y="4775084"/>
            <a:ext cx="9144000" cy="208291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889375" y="200025"/>
            <a:ext cx="5126038" cy="958850"/>
          </a:xfrm>
          <a:prstGeom prst="rect">
            <a:avLst/>
          </a:prstGeom>
          <a:noFill/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eaLnBrk="0" hangingPunct="0">
              <a:defRPr/>
            </a:pPr>
            <a:r>
              <a:rPr lang="de-CH" dirty="0">
                <a:solidFill>
                  <a:srgbClr val="FF0000"/>
                </a:solidFill>
                <a:latin typeface="Comic Sans MS"/>
                <a:cs typeface="Comic Sans MS"/>
              </a:rPr>
              <a:t>CERN Open Days </a:t>
            </a:r>
            <a:r>
              <a:rPr lang="de-CH" dirty="0" smtClean="0">
                <a:solidFill>
                  <a:srgbClr val="FF0000"/>
                </a:solidFill>
                <a:latin typeface="Comic Sans MS"/>
                <a:cs typeface="Comic Sans MS"/>
              </a:rPr>
              <a:t>2013</a:t>
            </a:r>
          </a:p>
          <a:p>
            <a:pPr eaLnBrk="0" hangingPunct="0">
              <a:defRPr/>
            </a:pPr>
            <a:r>
              <a:rPr lang="de-CH" dirty="0" smtClean="0">
                <a:solidFill>
                  <a:srgbClr val="FF0000"/>
                </a:solidFill>
                <a:latin typeface="Comic Sans MS"/>
                <a:cs typeface="Comic Sans MS"/>
              </a:rPr>
              <a:t>CMS </a:t>
            </a:r>
            <a:r>
              <a:rPr lang="en-US" dirty="0" smtClean="0">
                <a:solidFill>
                  <a:srgbClr val="FF0000"/>
                </a:solidFill>
                <a:latin typeface="Comic Sans MS"/>
                <a:cs typeface="Comic Sans MS"/>
              </a:rPr>
              <a:t>–</a:t>
            </a:r>
            <a:r>
              <a:rPr lang="de-CH" dirty="0" smtClean="0">
                <a:solidFill>
                  <a:srgbClr val="FF0000"/>
                </a:solidFill>
                <a:latin typeface="Comic Sans MS"/>
                <a:cs typeface="Comic Sans MS"/>
              </a:rPr>
              <a:t> Point 5 </a:t>
            </a:r>
            <a:r>
              <a:rPr lang="de-CH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activities</a:t>
            </a:r>
            <a:r>
              <a:rPr lang="de-CH" dirty="0" smtClean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endParaRPr lang="en-GB" sz="2800" kern="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436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>
                <a:solidFill>
                  <a:srgbClr val="3366FF"/>
                </a:solidFill>
              </a:rPr>
              <a:t>Panel: «Events»</a:t>
            </a:r>
            <a:endParaRPr lang="de-CH" dirty="0">
              <a:solidFill>
                <a:srgbClr val="3366FF"/>
              </a:solidFill>
            </a:endParaRPr>
          </a:p>
        </p:txBody>
      </p:sp>
      <p:sp>
        <p:nvSpPr>
          <p:cNvPr id="3" name="Title 5"/>
          <p:cNvSpPr txBox="1">
            <a:spLocks/>
          </p:cNvSpPr>
          <p:nvPr/>
        </p:nvSpPr>
        <p:spPr>
          <a:xfrm>
            <a:off x="111125" y="5527675"/>
            <a:ext cx="9175749" cy="1362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0000"/>
                </a:solidFill>
                <a:latin typeface="Comic Sans MS"/>
                <a:cs typeface="Comic Sans MS"/>
              </a:rPr>
              <a:t>Special events: Higgs Nobel prize 2013</a:t>
            </a:r>
            <a:endParaRPr lang="en-GB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pic>
        <p:nvPicPr>
          <p:cNvPr id="4" name="Picture 3" descr="nobelprisutdelning_07_06_sthl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96604"/>
            <a:ext cx="5348814" cy="3583186"/>
          </a:xfrm>
          <a:prstGeom prst="rect">
            <a:avLst/>
          </a:prstGeom>
        </p:spPr>
      </p:pic>
      <p:pic>
        <p:nvPicPr>
          <p:cNvPr id="5" name="Picture 4" descr="higgs_engler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996604"/>
            <a:ext cx="2699792" cy="17962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cds-record-1275108-hoch-20071215_721-nic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796804"/>
            <a:ext cx="2700000" cy="18060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Nobel_Priz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940" y="2500660"/>
            <a:ext cx="2341724" cy="23042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87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69058"/>
            <a:ext cx="9036496" cy="1143000"/>
          </a:xfrm>
        </p:spPr>
        <p:txBody>
          <a:bodyPr/>
          <a:lstStyle/>
          <a:p>
            <a:r>
              <a:rPr lang="en-GB" sz="2800" dirty="0" smtClean="0">
                <a:solidFill>
                  <a:srgbClr val="FF0000"/>
                </a:solidFill>
                <a:latin typeface="Comic Sans MS"/>
                <a:cs typeface="Comic Sans MS"/>
              </a:rPr>
              <a:t>Higgs Nobel prize ceremony day</a:t>
            </a:r>
            <a:endParaRPr lang="en-GB" sz="28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124" y="2419950"/>
            <a:ext cx="6270625" cy="4295059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000" b="1" dirty="0" smtClean="0"/>
              <a:t>L</a:t>
            </a:r>
            <a:r>
              <a:rPr lang="es-ES_tradnl" sz="2000" b="1" dirty="0" err="1" smtClean="0"/>
              <a:t>ocation</a:t>
            </a:r>
            <a:r>
              <a:rPr lang="es-ES_tradnl" sz="2000" b="1" dirty="0" smtClean="0"/>
              <a:t>: High </a:t>
            </a:r>
            <a:r>
              <a:rPr lang="es-ES_tradnl" sz="2000" b="1" dirty="0" err="1" smtClean="0"/>
              <a:t>energy</a:t>
            </a:r>
            <a:r>
              <a:rPr lang="es-ES_tradnl" sz="2000" b="1" dirty="0" smtClean="0"/>
              <a:t> </a:t>
            </a:r>
            <a:r>
              <a:rPr lang="es-ES_tradnl" sz="2000" b="1" dirty="0" err="1" smtClean="0"/>
              <a:t>physics</a:t>
            </a:r>
            <a:r>
              <a:rPr lang="es-ES_tradnl" sz="2000" b="1" dirty="0" smtClean="0"/>
              <a:t> </a:t>
            </a:r>
            <a:r>
              <a:rPr lang="es-ES_tradnl" sz="2000" b="1" dirty="0" err="1" smtClean="0"/>
              <a:t>institute</a:t>
            </a:r>
            <a:r>
              <a:rPr lang="es-ES_tradnl" sz="2000" b="1" dirty="0" smtClean="0"/>
              <a:t> (HEPHY) in </a:t>
            </a:r>
            <a:r>
              <a:rPr lang="es-ES_tradnl" sz="2000" b="1" dirty="0" err="1" smtClean="0"/>
              <a:t>Vienna</a:t>
            </a:r>
            <a:endParaRPr lang="de-AT" sz="2000" b="1" dirty="0" smtClean="0"/>
          </a:p>
          <a:p>
            <a:pPr>
              <a:lnSpc>
                <a:spcPct val="120000"/>
              </a:lnSpc>
            </a:pPr>
            <a:r>
              <a:rPr lang="de-AT" sz="2000" b="1" dirty="0" smtClean="0"/>
              <a:t>Date: 10</a:t>
            </a:r>
            <a:r>
              <a:rPr lang="de-AT" sz="2000" b="1" baseline="30000" dirty="0" smtClean="0"/>
              <a:t>th</a:t>
            </a:r>
            <a:r>
              <a:rPr lang="de-AT" sz="2000" b="1" dirty="0" smtClean="0"/>
              <a:t> Dec.2013, 11:00 h – 18:00 h</a:t>
            </a:r>
          </a:p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lang="de-AT" sz="2000" b="1" dirty="0" err="1" smtClean="0"/>
              <a:t>Presentations</a:t>
            </a:r>
            <a:r>
              <a:rPr lang="de-AT" sz="2000" b="1" dirty="0" smtClean="0"/>
              <a:t>: „The </a:t>
            </a:r>
            <a:r>
              <a:rPr lang="de-AT" sz="2000" b="1" dirty="0" err="1" smtClean="0"/>
              <a:t>Largest</a:t>
            </a:r>
            <a:r>
              <a:rPr lang="de-AT" sz="2000" b="1" dirty="0" smtClean="0"/>
              <a:t> </a:t>
            </a:r>
            <a:r>
              <a:rPr lang="de-AT" sz="2000" b="1" dirty="0" err="1"/>
              <a:t>A</a:t>
            </a:r>
            <a:r>
              <a:rPr lang="de-AT" sz="2000" b="1" dirty="0" err="1" smtClean="0"/>
              <a:t>ccelerator</a:t>
            </a:r>
            <a:r>
              <a:rPr lang="de-AT" sz="2000" b="1" dirty="0" smtClean="0"/>
              <a:t> </a:t>
            </a:r>
            <a:r>
              <a:rPr lang="de-AT" sz="2000" b="1" dirty="0" err="1" smtClean="0"/>
              <a:t>of</a:t>
            </a:r>
            <a:r>
              <a:rPr lang="de-AT" sz="2000" b="1" dirty="0" smtClean="0"/>
              <a:t> </a:t>
            </a:r>
            <a:r>
              <a:rPr lang="de-AT" sz="2000" b="1" dirty="0" err="1" smtClean="0"/>
              <a:t>the</a:t>
            </a:r>
            <a:r>
              <a:rPr lang="de-AT" sz="2000" b="1" dirty="0" smtClean="0"/>
              <a:t> World“ </a:t>
            </a:r>
            <a:r>
              <a:rPr lang="de-AT" sz="2000" b="1" dirty="0" err="1" smtClean="0"/>
              <a:t>and</a:t>
            </a:r>
            <a:r>
              <a:rPr lang="de-AT" sz="2000" b="1" dirty="0" smtClean="0"/>
              <a:t> „Discovery </a:t>
            </a:r>
            <a:r>
              <a:rPr lang="de-AT" sz="2000" b="1" dirty="0" err="1" smtClean="0"/>
              <a:t>of</a:t>
            </a:r>
            <a:r>
              <a:rPr lang="de-AT" sz="2000" b="1" dirty="0" smtClean="0"/>
              <a:t> </a:t>
            </a:r>
            <a:r>
              <a:rPr lang="de-AT" sz="2000" b="1" dirty="0" err="1" smtClean="0"/>
              <a:t>the</a:t>
            </a:r>
            <a:r>
              <a:rPr lang="de-AT" sz="2000" b="1" dirty="0" smtClean="0"/>
              <a:t> </a:t>
            </a:r>
            <a:r>
              <a:rPr lang="de-AT" sz="2000" b="1" dirty="0" err="1" smtClean="0"/>
              <a:t>Higgs</a:t>
            </a:r>
            <a:r>
              <a:rPr lang="de-AT" sz="2000" b="1" dirty="0" smtClean="0"/>
              <a:t> </a:t>
            </a:r>
            <a:r>
              <a:rPr lang="de-AT" sz="2000" b="1" dirty="0" err="1" smtClean="0"/>
              <a:t>Boson</a:t>
            </a:r>
            <a:r>
              <a:rPr lang="de-AT" sz="2000" b="1" dirty="0" smtClean="0"/>
              <a:t>“</a:t>
            </a:r>
          </a:p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lang="de-AT" sz="2000" b="1" dirty="0" smtClean="0"/>
              <a:t>Live </a:t>
            </a:r>
            <a:r>
              <a:rPr lang="de-AT" sz="2000" b="1" dirty="0" err="1" smtClean="0"/>
              <a:t>guided</a:t>
            </a:r>
            <a:r>
              <a:rPr lang="de-AT" sz="2000" b="1" dirty="0" smtClean="0"/>
              <a:t> CMS tour</a:t>
            </a:r>
            <a:r>
              <a:rPr lang="en-US" sz="2000" b="1" dirty="0" smtClean="0"/>
              <a:t> (</a:t>
            </a:r>
            <a:r>
              <a:rPr lang="en-US" sz="2000" b="1" dirty="0" err="1" smtClean="0"/>
              <a:t>Michi</a:t>
            </a:r>
            <a:r>
              <a:rPr lang="en-US" sz="2000" b="1" dirty="0" smtClean="0"/>
              <a:t> Hoch per helmet camera)</a:t>
            </a:r>
            <a:endParaRPr lang="en-US" sz="2000" b="1" dirty="0"/>
          </a:p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lang="de-AT" sz="2000" b="1" dirty="0" err="1" smtClean="0"/>
              <a:t>Guided</a:t>
            </a:r>
            <a:r>
              <a:rPr lang="de-AT" sz="2000" b="1" dirty="0" smtClean="0"/>
              <a:t> </a:t>
            </a:r>
            <a:r>
              <a:rPr lang="de-AT" sz="2000" b="1" dirty="0" err="1" smtClean="0"/>
              <a:t>tours</a:t>
            </a:r>
            <a:r>
              <a:rPr lang="de-AT" sz="2000" b="1" dirty="0" smtClean="0"/>
              <a:t> </a:t>
            </a:r>
            <a:r>
              <a:rPr lang="de-AT" sz="2000" b="1" dirty="0" err="1" smtClean="0"/>
              <a:t>showing</a:t>
            </a:r>
            <a:r>
              <a:rPr lang="de-AT" sz="2000" b="1" dirty="0" smtClean="0"/>
              <a:t> </a:t>
            </a:r>
            <a:r>
              <a:rPr lang="de-AT" sz="2000" b="1" dirty="0" err="1" smtClean="0"/>
              <a:t>the</a:t>
            </a:r>
            <a:r>
              <a:rPr lang="de-AT" sz="2000" b="1" dirty="0" smtClean="0"/>
              <a:t> </a:t>
            </a:r>
            <a:r>
              <a:rPr lang="de-AT" sz="2000" b="1" dirty="0" err="1" smtClean="0"/>
              <a:t>institute</a:t>
            </a:r>
            <a:r>
              <a:rPr lang="de-AT" sz="2000" b="1" dirty="0" smtClean="0"/>
              <a:t> </a:t>
            </a:r>
            <a:r>
              <a:rPr lang="de-AT" sz="2000" b="1" dirty="0" err="1" smtClean="0"/>
              <a:t>departments</a:t>
            </a:r>
            <a:endParaRPr lang="en-US" sz="2000" b="1" dirty="0"/>
          </a:p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lang="de-AT" sz="2000" b="1" dirty="0" smtClean="0"/>
              <a:t>Live </a:t>
            </a:r>
            <a:r>
              <a:rPr lang="de-AT" sz="2000" b="1" dirty="0" err="1" smtClean="0"/>
              <a:t>stream</a:t>
            </a:r>
            <a:r>
              <a:rPr lang="de-AT" sz="2000" b="1" dirty="0"/>
              <a:t> </a:t>
            </a:r>
            <a:r>
              <a:rPr lang="de-AT" sz="2000" dirty="0" err="1" smtClean="0"/>
              <a:t>of</a:t>
            </a:r>
            <a:r>
              <a:rPr lang="de-AT" sz="2000" dirty="0" smtClean="0"/>
              <a:t> </a:t>
            </a:r>
            <a:r>
              <a:rPr lang="de-AT" sz="2000" dirty="0" err="1" smtClean="0"/>
              <a:t>the</a:t>
            </a:r>
            <a:r>
              <a:rPr lang="de-AT" sz="2000" dirty="0" smtClean="0"/>
              <a:t> </a:t>
            </a:r>
            <a:r>
              <a:rPr lang="de-AT" sz="2000" dirty="0"/>
              <a:t>Nobel </a:t>
            </a:r>
            <a:r>
              <a:rPr lang="de-AT" sz="2000" dirty="0" err="1"/>
              <a:t>Prize</a:t>
            </a:r>
            <a:r>
              <a:rPr lang="de-AT" sz="2000" dirty="0"/>
              <a:t> Award </a:t>
            </a:r>
            <a:r>
              <a:rPr lang="de-AT" sz="2000" dirty="0" err="1"/>
              <a:t>Ceremony</a:t>
            </a:r>
            <a:r>
              <a:rPr lang="de-AT" sz="2000" dirty="0"/>
              <a:t> </a:t>
            </a:r>
            <a:r>
              <a:rPr lang="de-AT" sz="2000" dirty="0" smtClean="0"/>
              <a:t/>
            </a:r>
            <a:br>
              <a:rPr lang="de-AT" sz="2000" dirty="0" smtClean="0"/>
            </a:br>
            <a:r>
              <a:rPr lang="de-AT" sz="2000" dirty="0" smtClean="0"/>
              <a:t>in Stockholm</a:t>
            </a:r>
          </a:p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lang="de-AT" sz="2000" b="1" dirty="0" smtClean="0"/>
              <a:t>Science </a:t>
            </a:r>
            <a:r>
              <a:rPr lang="de-AT" sz="2000" b="1" dirty="0" err="1" smtClean="0"/>
              <a:t>Cafe</a:t>
            </a:r>
            <a:r>
              <a:rPr lang="de-AT" sz="2000" dirty="0" smtClean="0"/>
              <a:t> „</a:t>
            </a:r>
            <a:r>
              <a:rPr lang="de-AT" sz="2000" dirty="0" err="1" smtClean="0"/>
              <a:t>Ask</a:t>
            </a:r>
            <a:r>
              <a:rPr lang="de-AT" sz="2000" dirty="0" smtClean="0"/>
              <a:t> </a:t>
            </a:r>
            <a:r>
              <a:rPr lang="de-AT" sz="2000" dirty="0" err="1" smtClean="0"/>
              <a:t>the</a:t>
            </a:r>
            <a:r>
              <a:rPr lang="de-AT" sz="2000" dirty="0" smtClean="0"/>
              <a:t> </a:t>
            </a:r>
            <a:r>
              <a:rPr lang="de-AT" sz="2000" dirty="0" err="1" smtClean="0"/>
              <a:t>experts</a:t>
            </a:r>
            <a:r>
              <a:rPr lang="de-AT" sz="2000" dirty="0" smtClean="0"/>
              <a:t>“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497" y="2812058"/>
            <a:ext cx="3239999" cy="18760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6" y="4664447"/>
            <a:ext cx="3239999" cy="1889297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889375" y="533400"/>
            <a:ext cx="5126038" cy="958850"/>
          </a:xfrm>
          <a:prstGeom prst="rect">
            <a:avLst/>
          </a:prstGeom>
          <a:noFill/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eaLnBrk="0" hangingPunct="0">
              <a:defRPr/>
            </a:pPr>
            <a:r>
              <a:rPr lang="de-CH" dirty="0" smtClean="0">
                <a:solidFill>
                  <a:srgbClr val="FF0000"/>
                </a:solidFill>
                <a:latin typeface="Comic Sans MS"/>
                <a:cs typeface="Comic Sans MS"/>
              </a:rPr>
              <a:t>HEPHY Open Day</a:t>
            </a:r>
            <a:endParaRPr lang="en-GB" sz="2800" kern="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290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5750" y="587375"/>
            <a:ext cx="4813300" cy="1143000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  <a:latin typeface="Comic Sans MS"/>
                <a:cs typeface="Comic Sans MS"/>
              </a:rPr>
              <a:t>Higgs Lectures in Vienna</a:t>
            </a:r>
            <a:endParaRPr lang="en-GB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845" y="2492375"/>
            <a:ext cx="5676235" cy="3855050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b="1" dirty="0" smtClean="0"/>
              <a:t>31</a:t>
            </a:r>
            <a:r>
              <a:rPr lang="en-GB" b="1" baseline="30000" dirty="0" smtClean="0"/>
              <a:t>st</a:t>
            </a:r>
            <a:r>
              <a:rPr lang="en-GB" b="1" dirty="0" smtClean="0"/>
              <a:t> October </a:t>
            </a:r>
            <a:r>
              <a:rPr lang="en-GB" b="1" dirty="0"/>
              <a:t>2013:</a:t>
            </a:r>
            <a:r>
              <a:rPr lang="en-GB" dirty="0"/>
              <a:t> </a:t>
            </a:r>
            <a:r>
              <a:rPr lang="en-GB" dirty="0" smtClean="0"/>
              <a:t>Title </a:t>
            </a:r>
            <a:r>
              <a:rPr lang="en-GB" b="1" i="1" dirty="0" smtClean="0"/>
              <a:t>„</a:t>
            </a:r>
            <a:r>
              <a:rPr lang="en-GB" b="1" i="1" dirty="0"/>
              <a:t>How we discovered the Higgs-Boson“ </a:t>
            </a:r>
            <a:r>
              <a:rPr lang="en-GB" dirty="0" smtClean="0"/>
              <a:t>by Chiara </a:t>
            </a:r>
            <a:r>
              <a:rPr lang="en-GB" dirty="0" err="1" smtClean="0"/>
              <a:t>Mariotti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 smtClean="0"/>
              <a:t>HEPHY (Vienna) </a:t>
            </a:r>
            <a:r>
              <a:rPr lang="en-US" dirty="0" smtClean="0"/>
              <a:t>–Vienna </a:t>
            </a:r>
            <a:r>
              <a:rPr lang="en-GB" dirty="0" smtClean="0"/>
              <a:t>University of Technology, </a:t>
            </a:r>
            <a:r>
              <a:rPr lang="fi-FI" dirty="0" err="1"/>
              <a:t>ceremonial</a:t>
            </a:r>
            <a:r>
              <a:rPr lang="fi-FI" dirty="0"/>
              <a:t> </a:t>
            </a:r>
            <a:r>
              <a:rPr lang="fi-FI" dirty="0" err="1"/>
              <a:t>hall</a:t>
            </a: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b="1" dirty="0"/>
          </a:p>
          <a:p>
            <a:pPr marL="0" indent="0">
              <a:lnSpc>
                <a:spcPct val="120000"/>
              </a:lnSpc>
              <a:buNone/>
            </a:pPr>
            <a:endParaRPr lang="en-GB" b="1" dirty="0" smtClean="0"/>
          </a:p>
          <a:p>
            <a:pPr>
              <a:lnSpc>
                <a:spcPct val="120000"/>
              </a:lnSpc>
            </a:pPr>
            <a:r>
              <a:rPr lang="en-GB" b="1" dirty="0" smtClean="0"/>
              <a:t>25</a:t>
            </a:r>
            <a:r>
              <a:rPr lang="en-GB" b="1" baseline="30000" dirty="0" smtClean="0"/>
              <a:t>th</a:t>
            </a:r>
            <a:r>
              <a:rPr lang="en-GB" b="1" dirty="0" smtClean="0"/>
              <a:t> </a:t>
            </a:r>
            <a:r>
              <a:rPr lang="en-GB" b="1" dirty="0"/>
              <a:t>November 2013: </a:t>
            </a:r>
            <a:r>
              <a:rPr lang="en-GB" dirty="0" smtClean="0"/>
              <a:t>Title </a:t>
            </a:r>
            <a:r>
              <a:rPr lang="en-GB" b="1" i="1" dirty="0" smtClean="0"/>
              <a:t>„</a:t>
            </a:r>
            <a:r>
              <a:rPr lang="en-GB" b="1" i="1" dirty="0"/>
              <a:t>The Higgs-Boson and our life”</a:t>
            </a:r>
            <a:r>
              <a:rPr lang="en-GB" dirty="0"/>
              <a:t>  </a:t>
            </a:r>
            <a:r>
              <a:rPr lang="en-GB" dirty="0" smtClean="0"/>
              <a:t>by </a:t>
            </a:r>
            <a:r>
              <a:rPr lang="en-GB" dirty="0" err="1" smtClean="0"/>
              <a:t>Fabiola</a:t>
            </a:r>
            <a:r>
              <a:rPr lang="en-GB" dirty="0" smtClean="0"/>
              <a:t> </a:t>
            </a:r>
            <a:r>
              <a:rPr lang="en-GB" dirty="0" err="1" smtClean="0"/>
              <a:t>Gianotti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Smart Lecture at the </a:t>
            </a:r>
            <a:r>
              <a:rPr lang="en-GB" dirty="0" err="1" smtClean="0"/>
              <a:t>CeMM</a:t>
            </a:r>
            <a:r>
              <a:rPr lang="en-GB" dirty="0" smtClean="0"/>
              <a:t> (</a:t>
            </a:r>
            <a:r>
              <a:rPr lang="en-US" dirty="0"/>
              <a:t>Research Center for Molecular </a:t>
            </a:r>
            <a:r>
              <a:rPr lang="en-US" dirty="0" smtClean="0"/>
              <a:t>Medicine</a:t>
            </a:r>
            <a:r>
              <a:rPr lang="en-GB" dirty="0" smtClean="0"/>
              <a:t>) of the Austrian Academy of Science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022" r="5825" b="14979"/>
          <a:stretch/>
        </p:blipFill>
        <p:spPr>
          <a:xfrm>
            <a:off x="6084168" y="2452250"/>
            <a:ext cx="2880000" cy="18668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2250" y="4407500"/>
            <a:ext cx="23368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548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416" y="2020888"/>
            <a:ext cx="6202080" cy="1143000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  <a:latin typeface="Comic Sans MS"/>
                <a:cs typeface="Comic Sans MS"/>
              </a:rPr>
              <a:t>The Higgs Boson</a:t>
            </a:r>
            <a:endParaRPr lang="en-GB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845" y="3095625"/>
            <a:ext cx="5774347" cy="124737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en-GB" dirty="0" err="1" smtClean="0"/>
              <a:t>Informations</a:t>
            </a:r>
            <a:r>
              <a:rPr lang="en-GB" dirty="0" smtClean="0"/>
              <a:t> about the Higgs incl. videos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Web-link: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	</a:t>
            </a:r>
            <a:r>
              <a:rPr lang="en-GB" u="sng" dirty="0" err="1" smtClean="0">
                <a:solidFill>
                  <a:srgbClr val="3366FF"/>
                </a:solidFill>
                <a:latin typeface="Times New Roman"/>
                <a:cs typeface="Times New Roman"/>
              </a:rPr>
              <a:t>higgs.hephy.at</a:t>
            </a:r>
            <a:endParaRPr lang="en-GB" dirty="0" smtClean="0">
              <a:solidFill>
                <a:srgbClr val="3366FF"/>
              </a:solidFill>
              <a:latin typeface="Times New Roman"/>
            </a:endParaRPr>
          </a:p>
          <a:p>
            <a:pPr marL="0" indent="0">
              <a:lnSpc>
                <a:spcPct val="110000"/>
              </a:lnSpc>
              <a:buNone/>
            </a:pPr>
            <a:endParaRPr lang="en-GB" b="1" dirty="0" smtClean="0"/>
          </a:p>
        </p:txBody>
      </p:sp>
      <p:pic>
        <p:nvPicPr>
          <p:cNvPr id="7" name="Picture 6" descr="Screen Shot 2013-10-08 at 09.26.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556792"/>
            <a:ext cx="2664000" cy="2983044"/>
          </a:xfrm>
          <a:prstGeom prst="rect">
            <a:avLst/>
          </a:prstGeom>
        </p:spPr>
      </p:pic>
      <p:pic>
        <p:nvPicPr>
          <p:cNvPr id="14" name="Picture 13" descr="Screen Shot 2013-10-08 at 09.29.1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664" y="4585604"/>
            <a:ext cx="2645511" cy="1979998"/>
          </a:xfrm>
          <a:prstGeom prst="rect">
            <a:avLst/>
          </a:prstGeom>
        </p:spPr>
      </p:pic>
      <p:pic>
        <p:nvPicPr>
          <p:cNvPr id="16" name="Picture 15" descr="Screen Shot 2013-10-08 at 09.30.2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648" y="4581128"/>
            <a:ext cx="2640000" cy="1980000"/>
          </a:xfrm>
          <a:prstGeom prst="rect">
            <a:avLst/>
          </a:prstGeom>
        </p:spPr>
      </p:pic>
      <p:pic>
        <p:nvPicPr>
          <p:cNvPr id="17" name="Picture 16" descr="Screen Shot 2013-10-08 at 09.30.3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496" y="4581128"/>
            <a:ext cx="2640000" cy="198000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866608" y="413792"/>
            <a:ext cx="62020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0000"/>
                </a:solidFill>
                <a:latin typeface="Comic Sans MS"/>
                <a:cs typeface="Comic Sans MS"/>
              </a:rPr>
              <a:t>HEPHY Higgs website</a:t>
            </a:r>
            <a:endParaRPr lang="en-GB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96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4874" y="158751"/>
            <a:ext cx="5241925" cy="1587499"/>
          </a:xfrm>
          <a:noFill/>
        </p:spPr>
        <p:txBody>
          <a:bodyPr/>
          <a:lstStyle/>
          <a:p>
            <a:pPr>
              <a:defRPr/>
            </a:pPr>
            <a:r>
              <a:rPr lang="en-GB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ATLAS</a:t>
            </a:r>
            <a:br>
              <a:rPr lang="en-GB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</a:br>
            <a:r>
              <a:rPr lang="en-GB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Recent and Upcoming Events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261938" y="2397126"/>
            <a:ext cx="8882062" cy="4191000"/>
          </a:xfrm>
        </p:spPr>
        <p:txBody>
          <a:bodyPr>
            <a:normAutofit/>
          </a:bodyPr>
          <a:lstStyle/>
          <a:p>
            <a:pPr marL="0" indent="0">
              <a:buFontTx/>
              <a:buNone/>
            </a:pPr>
            <a:r>
              <a:rPr lang="en-GB" sz="2400" b="1" dirty="0">
                <a:latin typeface="Comic Sans MS" charset="0"/>
              </a:rPr>
              <a:t>LS1 </a:t>
            </a:r>
            <a:r>
              <a:rPr lang="en-GB" sz="2400" dirty="0">
                <a:latin typeface="Comic Sans MS" charset="0"/>
              </a:rPr>
              <a:t>: Underground Visits</a:t>
            </a:r>
          </a:p>
          <a:p>
            <a:pPr marL="0" indent="0">
              <a:buFontTx/>
              <a:buNone/>
            </a:pPr>
            <a:r>
              <a:rPr lang="en-GB" sz="2400" b="1" dirty="0">
                <a:latin typeface="Comic Sans MS" charset="0"/>
              </a:rPr>
              <a:t>LS1 : </a:t>
            </a:r>
            <a:r>
              <a:rPr lang="en-GB" sz="2400" dirty="0">
                <a:latin typeface="Comic Sans MS" charset="0"/>
              </a:rPr>
              <a:t>National Media Visits</a:t>
            </a:r>
          </a:p>
          <a:p>
            <a:pPr marL="0" indent="0">
              <a:buFontTx/>
              <a:buNone/>
            </a:pPr>
            <a:r>
              <a:rPr lang="en-GB" sz="2400" b="1" dirty="0">
                <a:latin typeface="Comic Sans MS" charset="0"/>
              </a:rPr>
              <a:t>17, 18 July 2013 :</a:t>
            </a:r>
            <a:r>
              <a:rPr lang="en-GB" sz="2400" dirty="0">
                <a:latin typeface="Comic Sans MS" charset="0"/>
              </a:rPr>
              <a:t> CERN @ </a:t>
            </a:r>
            <a:r>
              <a:rPr lang="en-GB" sz="2400" dirty="0" err="1">
                <a:latin typeface="Comic Sans MS" charset="0"/>
              </a:rPr>
              <a:t>Montreux</a:t>
            </a:r>
            <a:r>
              <a:rPr lang="en-GB" sz="2400" dirty="0">
                <a:latin typeface="Comic Sans MS" charset="0"/>
              </a:rPr>
              <a:t> Jazz Festival</a:t>
            </a:r>
            <a:endParaRPr lang="en-GB" sz="2400" b="1" dirty="0">
              <a:latin typeface="Comic Sans MS" charset="0"/>
            </a:endParaRPr>
          </a:p>
          <a:p>
            <a:pPr marL="0" indent="0">
              <a:buFontTx/>
              <a:buNone/>
            </a:pPr>
            <a:r>
              <a:rPr lang="en-GB" sz="2400" b="1" dirty="0">
                <a:latin typeface="Comic Sans MS" charset="0"/>
              </a:rPr>
              <a:t>27 Sep 2013 : </a:t>
            </a:r>
            <a:r>
              <a:rPr lang="en-GB" sz="2400" dirty="0">
                <a:latin typeface="Comic Sans MS" charset="0"/>
              </a:rPr>
              <a:t>Origin Night</a:t>
            </a:r>
            <a:endParaRPr lang="en-GB" sz="2400" b="1" dirty="0">
              <a:latin typeface="Comic Sans MS" charset="0"/>
            </a:endParaRPr>
          </a:p>
          <a:p>
            <a:pPr marL="0" indent="0">
              <a:buFontTx/>
              <a:buNone/>
            </a:pPr>
            <a:r>
              <a:rPr lang="en-GB" sz="2400" b="1" dirty="0">
                <a:latin typeface="Comic Sans MS" charset="0"/>
              </a:rPr>
              <a:t>27 Sep 2013 – 29 Sep 2013 : </a:t>
            </a:r>
            <a:r>
              <a:rPr lang="en-GB" sz="2400" dirty="0">
                <a:latin typeface="Comic Sans MS" charset="0"/>
              </a:rPr>
              <a:t>CERN Open Days</a:t>
            </a:r>
          </a:p>
          <a:p>
            <a:pPr marL="0" indent="0">
              <a:buFontTx/>
              <a:buNone/>
            </a:pPr>
            <a:r>
              <a:rPr lang="en-GB" sz="2400" b="1" dirty="0">
                <a:latin typeface="Comic Sans MS" charset="0"/>
              </a:rPr>
              <a:t>30 Sep 2013 </a:t>
            </a:r>
            <a:r>
              <a:rPr lang="en-GB" sz="2400" dirty="0">
                <a:latin typeface="Comic Sans MS" charset="0"/>
              </a:rPr>
              <a:t>: Bosons &amp; More</a:t>
            </a:r>
          </a:p>
          <a:p>
            <a:pPr marL="0" indent="0">
              <a:buFontTx/>
              <a:buNone/>
            </a:pPr>
            <a:r>
              <a:rPr lang="en-GB" sz="2400" b="1" dirty="0">
                <a:latin typeface="Comic Sans MS" charset="0"/>
              </a:rPr>
              <a:t>08 Oct 2013 :</a:t>
            </a:r>
            <a:r>
              <a:rPr lang="en-GB" sz="2400" dirty="0">
                <a:latin typeface="Comic Sans MS" charset="0"/>
              </a:rPr>
              <a:t> Physics Nobel Prize Announcement</a:t>
            </a:r>
          </a:p>
          <a:p>
            <a:pPr marL="0" indent="0">
              <a:buFontTx/>
              <a:buNone/>
            </a:pPr>
            <a:r>
              <a:rPr lang="en-GB" sz="2400" b="1" dirty="0">
                <a:latin typeface="Comic Sans MS" charset="0"/>
              </a:rPr>
              <a:t>12 Nov 2013 :</a:t>
            </a:r>
            <a:r>
              <a:rPr lang="en-GB" sz="2400" dirty="0">
                <a:latin typeface="Comic Sans MS" charset="0"/>
              </a:rPr>
              <a:t> Science Museum, London LHC </a:t>
            </a:r>
            <a:r>
              <a:rPr lang="en-GB" sz="2400" dirty="0" smtClean="0">
                <a:latin typeface="Comic Sans MS" charset="0"/>
              </a:rPr>
              <a:t>Exhibit Starts</a:t>
            </a:r>
            <a:endParaRPr lang="en-GB" sz="2400" b="1" dirty="0">
              <a:latin typeface="Comic Sans MS" charset="0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176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8874" y="333375"/>
            <a:ext cx="6943725" cy="1143000"/>
          </a:xfrm>
          <a:noFill/>
        </p:spPr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FF0000"/>
                </a:solidFill>
                <a:latin typeface="Comic Sans MS" charset="0"/>
                <a:cs typeface="+mj-cs"/>
              </a:rPr>
              <a:t>ATLAS </a:t>
            </a:r>
            <a:r>
              <a:rPr lang="en-GB" dirty="0" err="1" smtClean="0">
                <a:solidFill>
                  <a:srgbClr val="FF0000"/>
                </a:solidFill>
                <a:latin typeface="Comic Sans MS" charset="0"/>
                <a:cs typeface="+mj-cs"/>
              </a:rPr>
              <a:t>Nuit</a:t>
            </a:r>
            <a:r>
              <a:rPr lang="en-GB" dirty="0" smtClean="0">
                <a:solidFill>
                  <a:srgbClr val="FF0000"/>
                </a:solidFill>
                <a:latin typeface="Comic Sans MS" charset="0"/>
                <a:cs typeface="+mj-cs"/>
              </a:rPr>
              <a:t> </a:t>
            </a:r>
            <a:r>
              <a:rPr lang="en-GB" dirty="0" err="1" smtClean="0">
                <a:solidFill>
                  <a:srgbClr val="FF0000"/>
                </a:solidFill>
                <a:latin typeface="Comic Sans MS" charset="0"/>
                <a:cs typeface="+mj-cs"/>
              </a:rPr>
              <a:t>d’Origins</a:t>
            </a:r>
            <a:r>
              <a:rPr lang="en-GB" dirty="0" smtClean="0">
                <a:solidFill>
                  <a:srgbClr val="FF0000"/>
                </a:solidFill>
                <a:latin typeface="Comic Sans MS" charset="0"/>
                <a:cs typeface="+mj-cs"/>
              </a:rPr>
              <a:t> </a:t>
            </a:r>
            <a:br>
              <a:rPr lang="en-GB" dirty="0" smtClean="0">
                <a:solidFill>
                  <a:srgbClr val="FF0000"/>
                </a:solidFill>
                <a:latin typeface="Comic Sans MS" charset="0"/>
                <a:cs typeface="+mj-cs"/>
              </a:rPr>
            </a:br>
            <a:r>
              <a:rPr lang="en-GB" dirty="0" smtClean="0">
                <a:solidFill>
                  <a:srgbClr val="FF0000"/>
                </a:solidFill>
                <a:latin typeface="Comic Sans MS" charset="0"/>
                <a:cs typeface="+mj-cs"/>
              </a:rPr>
              <a:t>as part of th</a:t>
            </a:r>
            <a:r>
              <a:rPr lang="en-GB" dirty="0" smtClean="0">
                <a:solidFill>
                  <a:srgbClr val="FF0000"/>
                </a:solidFill>
                <a:latin typeface="Comic Sans MS" charset="0"/>
              </a:rPr>
              <a:t>e European researchers’ night</a:t>
            </a:r>
            <a:endParaRPr lang="en-GB" dirty="0">
              <a:solidFill>
                <a:srgbClr val="FF0000"/>
              </a:solidFill>
              <a:latin typeface="Comic Sans MS" charset="0"/>
              <a:cs typeface="+mj-cs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79388" y="5187950"/>
            <a:ext cx="8785225" cy="1495425"/>
          </a:xfrm>
        </p:spPr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GB" dirty="0">
                <a:latin typeface="Comic Sans MS" pitchFamily="66" charset="0"/>
                <a:ea typeface="+mn-ea"/>
                <a:cs typeface="+mn-cs"/>
              </a:rPr>
              <a:t>Origins Night </a:t>
            </a:r>
            <a:r>
              <a:rPr lang="en-GB" dirty="0" smtClean="0">
                <a:latin typeface="Comic Sans MS" pitchFamily="66" charset="0"/>
                <a:ea typeface="+mn-ea"/>
                <a:cs typeface="+mn-cs"/>
              </a:rPr>
              <a:t> (</a:t>
            </a:r>
            <a:r>
              <a:rPr lang="en-GB" dirty="0">
                <a:latin typeface="Comic Sans MS" pitchFamily="66" charset="0"/>
                <a:ea typeface="+mn-ea"/>
                <a:cs typeface="+mn-cs"/>
                <a:hlinkClick r:id="rId2"/>
              </a:rPr>
              <a:t>http://www.origins2013.eu</a:t>
            </a:r>
            <a:r>
              <a:rPr lang="en-GB" dirty="0" smtClean="0">
                <a:latin typeface="Comic Sans MS" pitchFamily="66" charset="0"/>
                <a:ea typeface="+mn-ea"/>
                <a:cs typeface="+mn-cs"/>
              </a:rPr>
              <a:t>)</a:t>
            </a:r>
            <a:endParaRPr lang="en-GB" dirty="0" smtClean="0">
              <a:latin typeface="Comic Sans MS" pitchFamily="66" charset="0"/>
            </a:endParaRPr>
          </a:p>
          <a:p>
            <a:pPr lvl="1">
              <a:defRPr/>
            </a:pPr>
            <a:r>
              <a:rPr lang="en-GB" dirty="0"/>
              <a:t>27</a:t>
            </a:r>
            <a:r>
              <a:rPr lang="en-GB" baseline="30000" dirty="0"/>
              <a:t>th</a:t>
            </a:r>
            <a:r>
              <a:rPr lang="en-GB" dirty="0"/>
              <a:t> </a:t>
            </a:r>
            <a:r>
              <a:rPr lang="en-GB" dirty="0" smtClean="0"/>
              <a:t>September </a:t>
            </a:r>
            <a:r>
              <a:rPr lang="en-GB" dirty="0"/>
              <a:t>2013</a:t>
            </a:r>
          </a:p>
          <a:p>
            <a:pPr lvl="1">
              <a:defRPr/>
            </a:pPr>
            <a:r>
              <a:rPr lang="en-GB" dirty="0" smtClean="0">
                <a:latin typeface="Comic Sans MS" pitchFamily="66" charset="0"/>
              </a:rPr>
              <a:t>Speed </a:t>
            </a:r>
            <a:r>
              <a:rPr lang="en-GB" dirty="0">
                <a:latin typeface="Comic Sans MS" pitchFamily="66" charset="0"/>
              </a:rPr>
              <a:t>Dating the Public (ATLAS Queue Tent, Globe, Microcosm)</a:t>
            </a:r>
          </a:p>
          <a:p>
            <a:pPr lvl="1">
              <a:defRPr/>
            </a:pPr>
            <a:r>
              <a:rPr lang="en-GB" dirty="0">
                <a:latin typeface="Comic Sans MS" pitchFamily="66" charset="0"/>
              </a:rPr>
              <a:t>Show + Video Connection in Globe</a:t>
            </a:r>
          </a:p>
          <a:p>
            <a:pPr lvl="1">
              <a:defRPr/>
            </a:pPr>
            <a:r>
              <a:rPr lang="en-GB" dirty="0">
                <a:latin typeface="Comic Sans MS" pitchFamily="66" charset="0"/>
              </a:rPr>
              <a:t>Participants: INAF, UNESCO, EU, ESA, ESO, INFN, </a:t>
            </a:r>
            <a:r>
              <a:rPr lang="en-GB" dirty="0" smtClean="0">
                <a:latin typeface="Comic Sans MS" pitchFamily="66" charset="0"/>
              </a:rPr>
              <a:t>CE</a:t>
            </a:r>
            <a:r>
              <a:rPr lang="en-GB" dirty="0" smtClean="0"/>
              <a:t>RN</a:t>
            </a:r>
          </a:p>
        </p:txBody>
      </p:sp>
      <p:pic>
        <p:nvPicPr>
          <p:cNvPr id="8" name="Picture 7" descr="Origins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030413"/>
            <a:ext cx="2938462" cy="1955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QuantumBar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958975"/>
            <a:ext cx="3024188" cy="2078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Origins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038" y="2863850"/>
            <a:ext cx="3170237" cy="21113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Speed_dating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88" y="2030413"/>
            <a:ext cx="7886700" cy="2324100"/>
          </a:xfrm>
          <a:prstGeom prst="rect">
            <a:avLst/>
          </a:prstGeom>
        </p:spPr>
      </p:pic>
      <p:pic>
        <p:nvPicPr>
          <p:cNvPr id="4" name="Picture 3" descr="Live_webcast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813" y="1958975"/>
            <a:ext cx="7924800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071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174874" y="444500"/>
            <a:ext cx="6943725" cy="1143000"/>
          </a:xfrm>
          <a:noFill/>
        </p:spPr>
        <p:txBody>
          <a:bodyPr/>
          <a:lstStyle/>
          <a:p>
            <a:pPr marL="0" indent="0">
              <a:lnSpc>
                <a:spcPct val="110000"/>
              </a:lnSpc>
            </a:pPr>
            <a:r>
              <a:rPr lang="de-AT" dirty="0">
                <a:solidFill>
                  <a:srgbClr val="FF0000"/>
                </a:solidFill>
                <a:latin typeface="Comic Sans MS"/>
                <a:cs typeface="Comic Sans MS"/>
              </a:rPr>
              <a:t>Long </a:t>
            </a:r>
            <a:r>
              <a:rPr lang="de-AT" dirty="0" err="1">
                <a:solidFill>
                  <a:srgbClr val="FF0000"/>
                </a:solidFill>
                <a:latin typeface="Comic Sans MS"/>
                <a:cs typeface="Comic Sans MS"/>
              </a:rPr>
              <a:t>night</a:t>
            </a:r>
            <a:r>
              <a:rPr lang="de-AT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de-AT" dirty="0" err="1">
                <a:solidFill>
                  <a:srgbClr val="FF0000"/>
                </a:solidFill>
                <a:latin typeface="Comic Sans MS"/>
                <a:cs typeface="Comic Sans MS"/>
              </a:rPr>
              <a:t>of</a:t>
            </a:r>
            <a:r>
              <a:rPr lang="de-AT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de-AT" dirty="0" err="1">
                <a:solidFill>
                  <a:srgbClr val="FF0000"/>
                </a:solidFill>
                <a:latin typeface="Comic Sans MS"/>
                <a:cs typeface="Comic Sans MS"/>
              </a:rPr>
              <a:t>research</a:t>
            </a:r>
            <a:r>
              <a:rPr lang="de-AT" dirty="0">
                <a:solidFill>
                  <a:srgbClr val="FF0000"/>
                </a:solidFill>
                <a:latin typeface="Comic Sans MS"/>
                <a:cs typeface="Comic Sans MS"/>
              </a:rPr>
              <a:t> in Austria 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047875"/>
            <a:ext cx="5842992" cy="4752975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de-AT" dirty="0" smtClean="0"/>
              <a:t>Date: 4. April 2014</a:t>
            </a:r>
          </a:p>
          <a:p>
            <a:pPr>
              <a:lnSpc>
                <a:spcPct val="110000"/>
              </a:lnSpc>
            </a:pPr>
            <a:r>
              <a:rPr lang="de-AT" dirty="0" smtClean="0"/>
              <a:t>Locations: in </a:t>
            </a:r>
            <a:r>
              <a:rPr lang="de-AT" dirty="0" err="1" smtClean="0"/>
              <a:t>many</a:t>
            </a:r>
            <a:r>
              <a:rPr lang="de-AT" dirty="0" smtClean="0"/>
              <a:t> Austrian </a:t>
            </a:r>
            <a:r>
              <a:rPr lang="de-AT" dirty="0" err="1" smtClean="0"/>
              <a:t>cities</a:t>
            </a:r>
            <a:r>
              <a:rPr lang="de-AT" dirty="0" smtClean="0"/>
              <a:t>, </a:t>
            </a:r>
            <a:r>
              <a:rPr lang="de-AT" dirty="0" err="1" smtClean="0"/>
              <a:t>at</a:t>
            </a:r>
            <a:r>
              <a:rPr lang="de-AT" dirty="0" smtClean="0"/>
              <a:t> </a:t>
            </a:r>
            <a:r>
              <a:rPr lang="de-AT" dirty="0" err="1"/>
              <a:t>u</a:t>
            </a:r>
            <a:r>
              <a:rPr lang="de-AT" dirty="0" err="1" smtClean="0"/>
              <a:t>niversities</a:t>
            </a:r>
            <a:r>
              <a:rPr lang="de-AT" dirty="0" smtClean="0"/>
              <a:t>, </a:t>
            </a:r>
            <a:r>
              <a:rPr lang="de-AT" dirty="0" err="1"/>
              <a:t>r</a:t>
            </a:r>
            <a:r>
              <a:rPr lang="de-AT" dirty="0" err="1" smtClean="0"/>
              <a:t>esearch</a:t>
            </a:r>
            <a:r>
              <a:rPr lang="de-AT" dirty="0" smtClean="0"/>
              <a:t> </a:t>
            </a:r>
            <a:r>
              <a:rPr lang="de-AT" dirty="0" err="1" smtClean="0"/>
              <a:t>centers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other</a:t>
            </a:r>
            <a:r>
              <a:rPr lang="de-AT" dirty="0" smtClean="0"/>
              <a:t> </a:t>
            </a:r>
            <a:r>
              <a:rPr lang="de-AT" dirty="0" err="1" smtClean="0"/>
              <a:t>institutes</a:t>
            </a:r>
            <a:endParaRPr lang="de-AT" dirty="0" smtClean="0"/>
          </a:p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de-AT" dirty="0" smtClean="0"/>
              <a:t>HEPHY </a:t>
            </a:r>
            <a:r>
              <a:rPr lang="de-AT" dirty="0" err="1" smtClean="0"/>
              <a:t>institute</a:t>
            </a:r>
            <a:r>
              <a:rPr lang="de-AT" dirty="0" smtClean="0"/>
              <a:t> </a:t>
            </a:r>
            <a:r>
              <a:rPr lang="de-AT" dirty="0" err="1" smtClean="0"/>
              <a:t>exhibition</a:t>
            </a:r>
            <a:r>
              <a:rPr lang="de-AT" dirty="0" smtClean="0"/>
              <a:t> in Vienna: Austrian </a:t>
            </a:r>
            <a:r>
              <a:rPr lang="de-AT" dirty="0" err="1" smtClean="0"/>
              <a:t>Academy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Science,  hall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science</a:t>
            </a:r>
            <a:endParaRPr lang="de-AT" dirty="0"/>
          </a:p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de-AT" b="1" dirty="0" smtClean="0"/>
              <a:t>CERN DG Rolf Heuer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invited</a:t>
            </a:r>
            <a:r>
              <a:rPr lang="de-AT" dirty="0" smtClean="0"/>
              <a:t> (60 </a:t>
            </a:r>
            <a:r>
              <a:rPr lang="de-AT" dirty="0" err="1" smtClean="0"/>
              <a:t>years</a:t>
            </a:r>
            <a:r>
              <a:rPr lang="de-AT" dirty="0" smtClean="0"/>
              <a:t> CERN </a:t>
            </a:r>
            <a:r>
              <a:rPr lang="de-AT" dirty="0" err="1" smtClean="0"/>
              <a:t>celebration</a:t>
            </a:r>
            <a:r>
              <a:rPr lang="de-AT" dirty="0" smtClean="0"/>
              <a:t>)</a:t>
            </a:r>
          </a:p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de-AT" dirty="0" smtClean="0"/>
              <a:t>“60 </a:t>
            </a:r>
            <a:r>
              <a:rPr lang="de-AT" dirty="0" err="1" smtClean="0"/>
              <a:t>years</a:t>
            </a:r>
            <a:r>
              <a:rPr lang="de-AT" dirty="0" smtClean="0"/>
              <a:t> CERN” </a:t>
            </a:r>
            <a:r>
              <a:rPr lang="de-AT" dirty="0" err="1" smtClean="0"/>
              <a:t>post</a:t>
            </a:r>
            <a:r>
              <a:rPr lang="de-AT" dirty="0" smtClean="0"/>
              <a:t> </a:t>
            </a:r>
            <a:r>
              <a:rPr lang="de-AT" dirty="0" err="1" smtClean="0"/>
              <a:t>stamp</a:t>
            </a:r>
            <a:r>
              <a:rPr lang="de-AT" dirty="0" smtClean="0"/>
              <a:t> will </a:t>
            </a:r>
            <a:r>
              <a:rPr lang="de-AT" dirty="0" err="1" smtClean="0"/>
              <a:t>be</a:t>
            </a:r>
            <a:r>
              <a:rPr lang="de-AT" dirty="0" smtClean="0"/>
              <a:t> </a:t>
            </a:r>
            <a:r>
              <a:rPr lang="de-AT" dirty="0" err="1" smtClean="0"/>
              <a:t>sold</a:t>
            </a:r>
            <a:r>
              <a:rPr lang="de-AT" dirty="0" smtClean="0"/>
              <a:t> </a:t>
            </a:r>
            <a:r>
              <a:rPr lang="de-AT" dirty="0" err="1" smtClean="0"/>
              <a:t>there</a:t>
            </a:r>
            <a:r>
              <a:rPr lang="de-AT" dirty="0" smtClean="0"/>
              <a:t> (</a:t>
            </a:r>
            <a:r>
              <a:rPr lang="de-AT" dirty="0" err="1" smtClean="0"/>
              <a:t>special</a:t>
            </a:r>
            <a:r>
              <a:rPr lang="de-AT" dirty="0" smtClean="0"/>
              <a:t> </a:t>
            </a:r>
            <a:r>
              <a:rPr lang="de-AT" dirty="0" err="1" smtClean="0"/>
              <a:t>post</a:t>
            </a:r>
            <a:r>
              <a:rPr lang="de-AT" dirty="0" smtClean="0"/>
              <a:t> </a:t>
            </a:r>
            <a:r>
              <a:rPr lang="de-AT" dirty="0" err="1" smtClean="0"/>
              <a:t>office</a:t>
            </a:r>
            <a:r>
              <a:rPr lang="de-AT" dirty="0" smtClean="0"/>
              <a:t>!)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t="6077"/>
          <a:stretch/>
        </p:blipFill>
        <p:spPr>
          <a:xfrm>
            <a:off x="6516216" y="2047900"/>
            <a:ext cx="2520000" cy="157544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216" y="3664053"/>
            <a:ext cx="2520000" cy="16773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t="17338"/>
          <a:stretch/>
        </p:blipFill>
        <p:spPr>
          <a:xfrm>
            <a:off x="6516496" y="5293236"/>
            <a:ext cx="2520000" cy="1562308"/>
          </a:xfrm>
          <a:prstGeom prst="rect">
            <a:avLst/>
          </a:prstGeom>
        </p:spPr>
      </p:pic>
      <p:pic>
        <p:nvPicPr>
          <p:cNvPr id="2" name="Picture 1" descr="CERN_briefmarke_06_10_A3_RGB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6071"/>
            <a:ext cx="9144000" cy="5811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957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2022475"/>
            <a:ext cx="5554960" cy="4752975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 smtClean="0">
                <a:solidFill>
                  <a:srgbClr val="FF0000"/>
                </a:solidFill>
                <a:latin typeface="Comic Sans MS"/>
                <a:cs typeface="Comic Sans MS"/>
              </a:rPr>
              <a:t>Particle physics film festival in the cinema “</a:t>
            </a:r>
            <a:r>
              <a:rPr lang="en-GB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Filmcasino</a:t>
            </a:r>
            <a:r>
              <a:rPr lang="en-GB" dirty="0" smtClean="0">
                <a:solidFill>
                  <a:srgbClr val="FF0000"/>
                </a:solidFill>
                <a:latin typeface="Comic Sans MS"/>
                <a:cs typeface="Comic Sans MS"/>
              </a:rPr>
              <a:t>” in Vienna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We will show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Documentations about particle physics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Feature film with the topic particle physics or physics in general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Presentations about particle physics and the </a:t>
            </a:r>
            <a:r>
              <a:rPr lang="en-GB" dirty="0"/>
              <a:t>H</a:t>
            </a:r>
            <a:r>
              <a:rPr lang="en-GB" dirty="0" smtClean="0"/>
              <a:t>iggs boson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7503" r="11510"/>
          <a:stretch/>
        </p:blipFill>
        <p:spPr>
          <a:xfrm>
            <a:off x="5940151" y="2230016"/>
            <a:ext cx="3134207" cy="4392488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174874" y="444500"/>
            <a:ext cx="6943725" cy="1143000"/>
          </a:xfrm>
          <a:noFill/>
        </p:spPr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FF0000"/>
                </a:solidFill>
                <a:latin typeface="Comic Sans MS" charset="0"/>
                <a:cs typeface="+mj-cs"/>
              </a:rPr>
              <a:t>Film festival in Vienna</a:t>
            </a:r>
            <a:endParaRPr lang="en-GB" dirty="0">
              <a:solidFill>
                <a:srgbClr val="FF0000"/>
              </a:solidFill>
              <a:latin typeface="Comic Sans MS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48481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9988416895_96eb17fc49_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2051050"/>
            <a:ext cx="2663825" cy="17732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9988420115_8b0df8ab54_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975" y="2613025"/>
            <a:ext cx="2876550" cy="1916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9988485956_e1dd85afa8_b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288" y="2051050"/>
            <a:ext cx="2946400" cy="19637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9988547833_06beb8fa0d_b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736975"/>
            <a:ext cx="1598613" cy="2400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IMG_080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275" y="4014788"/>
            <a:ext cx="2528888" cy="18907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IMG_0835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088" y="4262438"/>
            <a:ext cx="2563812" cy="1914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2174874" y="444500"/>
            <a:ext cx="6943725" cy="1143000"/>
          </a:xfrm>
          <a:noFill/>
        </p:spPr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FF0000"/>
                </a:solidFill>
                <a:latin typeface="Comic Sans MS" charset="0"/>
                <a:cs typeface="+mj-cs"/>
              </a:rPr>
              <a:t>CERN Open </a:t>
            </a:r>
            <a:r>
              <a:rPr lang="en-GB" dirty="0">
                <a:solidFill>
                  <a:srgbClr val="FF0000"/>
                </a:solidFill>
                <a:latin typeface="Comic Sans MS" charset="0"/>
              </a:rPr>
              <a:t>D</a:t>
            </a:r>
            <a:r>
              <a:rPr lang="en-GB" dirty="0" smtClean="0">
                <a:solidFill>
                  <a:srgbClr val="FF0000"/>
                </a:solidFill>
                <a:latin typeface="Comic Sans MS" charset="0"/>
                <a:cs typeface="+mj-cs"/>
              </a:rPr>
              <a:t>ays</a:t>
            </a:r>
            <a:endParaRPr lang="en-GB" dirty="0">
              <a:solidFill>
                <a:srgbClr val="FF0000"/>
              </a:solidFill>
              <a:latin typeface="Comic Sans MS" charset="0"/>
              <a:cs typeface="+mj-cs"/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1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Picture 1" descr="CERN_open_day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625" y="1997645"/>
            <a:ext cx="4330700" cy="4205399"/>
          </a:xfrm>
          <a:prstGeom prst="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127000" y="6181725"/>
            <a:ext cx="9017000" cy="638175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algn="ctr">
              <a:defRPr/>
            </a:pPr>
            <a:r>
              <a:rPr lang="en-US" sz="2400" dirty="0" smtClean="0"/>
              <a:t>Saturday </a:t>
            </a:r>
            <a:r>
              <a:rPr lang="en-US" sz="2400" dirty="0"/>
              <a:t>28</a:t>
            </a:r>
            <a:r>
              <a:rPr lang="en-US" sz="2400" baseline="30000" dirty="0"/>
              <a:t>th</a:t>
            </a:r>
            <a:r>
              <a:rPr lang="en-US" sz="2400" dirty="0"/>
              <a:t> September and Sunday 29</a:t>
            </a:r>
            <a:r>
              <a:rPr lang="en-US" sz="2400" baseline="30000" dirty="0"/>
              <a:t>th</a:t>
            </a:r>
            <a:r>
              <a:rPr lang="en-US" sz="2400" dirty="0"/>
              <a:t> September from 09:00 to 20:00</a:t>
            </a:r>
            <a:r>
              <a:rPr lang="en-GB" sz="2400" dirty="0" smtClean="0"/>
              <a:t> (</a:t>
            </a:r>
            <a:r>
              <a:rPr lang="en-GB" sz="2400" dirty="0" smtClean="0">
                <a:hlinkClick r:id="rId9"/>
              </a:rPr>
              <a:t>http</a:t>
            </a:r>
            <a:r>
              <a:rPr lang="en-GB" sz="2400" dirty="0">
                <a:hlinkClick r:id="rId9"/>
              </a:rPr>
              <a:t>://opendays2013.</a:t>
            </a:r>
            <a:r>
              <a:rPr lang="en-GB" sz="2400" dirty="0" smtClean="0">
                <a:hlinkClick r:id="rId9"/>
              </a:rPr>
              <a:t>web.cern.ch</a:t>
            </a:r>
            <a:r>
              <a:rPr lang="en-GB" sz="2400" dirty="0" smtClean="0"/>
              <a:t>)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484961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142875"/>
            <a:ext cx="9144000" cy="1015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Comic Sans MS" pitchFamily="66" charset="0"/>
              </a:rPr>
              <a:t>Discover the COSMOS International Conference</a:t>
            </a:r>
          </a:p>
          <a:p>
            <a:pPr algn="ctr"/>
            <a:r>
              <a:rPr lang="en-US" sz="3200" dirty="0">
                <a:solidFill>
                  <a:srgbClr val="FF0000"/>
                </a:solidFill>
                <a:latin typeface="Comic Sans MS" pitchFamily="66" charset="0"/>
              </a:rPr>
              <a:t> (</a:t>
            </a:r>
            <a:r>
              <a:rPr lang="en-US" sz="2800" dirty="0">
                <a:solidFill>
                  <a:srgbClr val="FF0000"/>
                </a:solidFill>
                <a:latin typeface="Comic Sans MS" pitchFamily="66" charset="0"/>
              </a:rPr>
              <a:t>Volos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, Greece</a:t>
            </a:r>
            <a:r>
              <a:rPr lang="en-US" sz="2800" dirty="0">
                <a:solidFill>
                  <a:srgbClr val="FF0000"/>
                </a:solidFill>
                <a:latin typeface="Comic Sans MS" pitchFamily="66" charset="0"/>
              </a:rPr>
              <a:t>, August 2013)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48200" y="1106506"/>
            <a:ext cx="4495800" cy="57554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4</a:t>
            </a:r>
            <a:r>
              <a:rPr lang="en-US" sz="2800" dirty="0">
                <a:solidFill>
                  <a:srgbClr val="FF0000"/>
                </a:solidFill>
              </a:rPr>
              <a:t> Keynote Talks</a:t>
            </a:r>
          </a:p>
          <a:p>
            <a:pPr algn="ctr"/>
            <a:r>
              <a:rPr lang="en-US" sz="2000" b="1" dirty="0"/>
              <a:t>Prof. Ton De Jong </a:t>
            </a:r>
          </a:p>
          <a:p>
            <a:pPr algn="ctr"/>
            <a:r>
              <a:rPr lang="en-US" i="1" dirty="0"/>
              <a:t>University of </a:t>
            </a:r>
            <a:r>
              <a:rPr lang="en-US" i="1" dirty="0" err="1"/>
              <a:t>Twente</a:t>
            </a:r>
            <a:endParaRPr lang="en-US" i="1" dirty="0"/>
          </a:p>
          <a:p>
            <a:pPr algn="ctr"/>
            <a:endParaRPr lang="en-US" sz="800" dirty="0"/>
          </a:p>
          <a:p>
            <a:pPr algn="ctr"/>
            <a:r>
              <a:rPr lang="en-US" sz="2000" b="1" dirty="0"/>
              <a:t>Dr. Mick </a:t>
            </a:r>
            <a:r>
              <a:rPr lang="en-US" sz="2000" b="1" dirty="0" err="1"/>
              <a:t>Storr</a:t>
            </a:r>
            <a:r>
              <a:rPr lang="en-US" sz="2000" b="1" dirty="0"/>
              <a:t> </a:t>
            </a:r>
          </a:p>
          <a:p>
            <a:pPr algn="ctr"/>
            <a:r>
              <a:rPr lang="en-US" sz="1600" i="1" dirty="0"/>
              <a:t>CERN</a:t>
            </a:r>
          </a:p>
          <a:p>
            <a:pPr algn="ctr"/>
            <a:endParaRPr lang="en-US" sz="800" dirty="0"/>
          </a:p>
          <a:p>
            <a:pPr algn="ctr"/>
            <a:r>
              <a:rPr lang="en-US" sz="2000" b="1" dirty="0"/>
              <a:t>Prof. Carl </a:t>
            </a:r>
            <a:r>
              <a:rPr lang="en-US" sz="2000" b="1" dirty="0" err="1"/>
              <a:t>Pennypacker</a:t>
            </a:r>
            <a:r>
              <a:rPr lang="en-US" sz="2000" b="1" dirty="0"/>
              <a:t> </a:t>
            </a:r>
          </a:p>
          <a:p>
            <a:pPr algn="ctr"/>
            <a:r>
              <a:rPr lang="en-US" sz="1600" dirty="0"/>
              <a:t>University of California @ Berkeley</a:t>
            </a:r>
          </a:p>
          <a:p>
            <a:pPr algn="ctr"/>
            <a:endParaRPr lang="en-US" sz="800" dirty="0"/>
          </a:p>
          <a:p>
            <a:pPr algn="ctr"/>
            <a:r>
              <a:rPr lang="en-US" sz="2000" b="1" dirty="0"/>
              <a:t>Dr. Dan </a:t>
            </a:r>
            <a:r>
              <a:rPr lang="en-US" sz="2000" b="1" dirty="0" err="1"/>
              <a:t>Karmgard</a:t>
            </a:r>
            <a:r>
              <a:rPr lang="en-US" sz="2000" b="1" dirty="0"/>
              <a:t>*</a:t>
            </a:r>
          </a:p>
          <a:p>
            <a:pPr algn="ctr"/>
            <a:r>
              <a:rPr lang="en-US" sz="1600" i="1" dirty="0"/>
              <a:t>University of Notre Dame</a:t>
            </a:r>
          </a:p>
          <a:p>
            <a:pPr algn="ctr"/>
            <a:r>
              <a:rPr lang="en-US" sz="1600" dirty="0">
                <a:solidFill>
                  <a:srgbClr val="002060"/>
                </a:solidFill>
              </a:rPr>
              <a:t>*</a:t>
            </a:r>
            <a:r>
              <a:rPr lang="en-US" sz="1600" dirty="0" err="1">
                <a:solidFill>
                  <a:srgbClr val="002060"/>
                </a:solidFill>
              </a:rPr>
              <a:t>QuarkNet</a:t>
            </a:r>
            <a:r>
              <a:rPr lang="en-US" sz="1600" dirty="0">
                <a:solidFill>
                  <a:srgbClr val="002060"/>
                </a:solidFill>
              </a:rPr>
              <a:t> Program Representative </a:t>
            </a:r>
          </a:p>
          <a:p>
            <a:pPr algn="ctr"/>
            <a:r>
              <a:rPr lang="en-US" sz="1600" dirty="0">
                <a:solidFill>
                  <a:srgbClr val="002060"/>
                </a:solidFill>
              </a:rPr>
              <a:t>($6.1 millions for training 500 high school teachers</a:t>
            </a:r>
            <a:r>
              <a:rPr lang="en-US" sz="1600" dirty="0" smtClean="0">
                <a:solidFill>
                  <a:srgbClr val="002060"/>
                </a:solidFill>
              </a:rPr>
              <a:t>)</a:t>
            </a:r>
            <a:r>
              <a:rPr lang="en-US" sz="2400" i="1" dirty="0" smtClean="0"/>
              <a:t> </a:t>
            </a:r>
            <a:endParaRPr lang="en-US" sz="2400" i="1" dirty="0"/>
          </a:p>
          <a:p>
            <a:pPr lvl="0" algn="ctr"/>
            <a:r>
              <a:rPr lang="en-US" sz="2400" b="1" dirty="0">
                <a:solidFill>
                  <a:srgbClr val="FF0000"/>
                </a:solidFill>
              </a:rPr>
              <a:t>36</a:t>
            </a:r>
            <a:r>
              <a:rPr lang="en-US" sz="2400" dirty="0">
                <a:solidFill>
                  <a:srgbClr val="FF0000"/>
                </a:solidFill>
              </a:rPr>
              <a:t> Presentations</a:t>
            </a:r>
          </a:p>
          <a:p>
            <a:pPr lvl="0" algn="ctr"/>
            <a:endParaRPr lang="en-US" sz="600" dirty="0">
              <a:solidFill>
                <a:srgbClr val="FF0000"/>
              </a:solidFill>
            </a:endParaRPr>
          </a:p>
          <a:p>
            <a:pPr lvl="0" algn="ctr"/>
            <a:r>
              <a:rPr lang="en-US" sz="2400" b="1" dirty="0">
                <a:solidFill>
                  <a:srgbClr val="FF0000"/>
                </a:solidFill>
              </a:rPr>
              <a:t>8</a:t>
            </a:r>
            <a:r>
              <a:rPr lang="en-US" sz="2400" dirty="0">
                <a:solidFill>
                  <a:srgbClr val="FF0000"/>
                </a:solidFill>
              </a:rPr>
              <a:t> Virtual Presentations</a:t>
            </a:r>
          </a:p>
          <a:p>
            <a:pPr lvl="0" algn="ctr"/>
            <a:endParaRPr lang="en-US" sz="600" dirty="0">
              <a:solidFill>
                <a:srgbClr val="FF0000"/>
              </a:solidFill>
            </a:endParaRPr>
          </a:p>
          <a:p>
            <a:pPr lvl="0" algn="ctr"/>
            <a:r>
              <a:rPr lang="en-US" sz="2400" b="1" dirty="0">
                <a:solidFill>
                  <a:srgbClr val="FF0000"/>
                </a:solidFill>
              </a:rPr>
              <a:t>17</a:t>
            </a:r>
            <a:r>
              <a:rPr lang="en-US" sz="2400" dirty="0">
                <a:solidFill>
                  <a:srgbClr val="FF0000"/>
                </a:solidFill>
              </a:rPr>
              <a:t> Posters (Poster Session)</a:t>
            </a:r>
          </a:p>
          <a:p>
            <a:pPr lvl="0" algn="ctr"/>
            <a:endParaRPr lang="en-US" sz="600" dirty="0">
              <a:solidFill>
                <a:srgbClr val="FF0000"/>
              </a:solidFill>
            </a:endParaRPr>
          </a:p>
          <a:p>
            <a:pPr lvl="0" algn="ctr"/>
            <a:r>
              <a:rPr lang="en-US" sz="2400" dirty="0">
                <a:solidFill>
                  <a:srgbClr val="FF0000"/>
                </a:solidFill>
              </a:rPr>
              <a:t>Science Cafe</a:t>
            </a:r>
          </a:p>
          <a:p>
            <a:pPr algn="ctr"/>
            <a:endParaRPr lang="en-US" sz="1600" i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2525"/>
            <a:ext cx="472821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 rot="19714739">
            <a:off x="137481" y="4478172"/>
            <a:ext cx="581469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Comic Sans MS" pitchFamily="66" charset="0"/>
              </a:rPr>
              <a:t>Quarknet</a:t>
            </a:r>
            <a:r>
              <a:rPr lang="en-US" dirty="0">
                <a:latin typeface="Comic Sans MS" pitchFamily="66" charset="0"/>
              </a:rPr>
              <a:t> speaker and EEE events were invited</a:t>
            </a:r>
            <a:endParaRPr lang="el-GR" dirty="0" err="1">
              <a:latin typeface="Comic Sans MS" pitchFamily="66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70650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70650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70650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 descr="COSMOS_international_conferenc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375" y="1138255"/>
            <a:ext cx="7366000" cy="5202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874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0124" y="258762"/>
            <a:ext cx="5667375" cy="1455737"/>
          </a:xfrm>
          <a:noFill/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Vilnius ICT 2013 Conference and Exhibition 6-8/11/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2013</a:t>
            </a:r>
            <a:endParaRPr lang="el-GR" dirty="0">
              <a:solidFill>
                <a:srgbClr val="FF0000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34821" name="Content Placeholder 10" descr="E:\Eleftheria Files\00 Go Lab\Workshops\2013.11.06 Project Presentation - Vilnius\Pics\2013-11-07 17.06.05 copy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00125" y="2651125"/>
            <a:ext cx="7527925" cy="3668713"/>
          </a:xfrm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Picture 2" descr="ICT_2013_conferenc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050" y="2169799"/>
            <a:ext cx="6475718" cy="4164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032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>
                <a:solidFill>
                  <a:srgbClr val="3366FF"/>
                </a:solidFill>
              </a:rPr>
              <a:t>Panel: «Events»</a:t>
            </a:r>
            <a:endParaRPr lang="de-CH" dirty="0">
              <a:solidFill>
                <a:srgbClr val="3366FF"/>
              </a:solidFill>
            </a:endParaRPr>
          </a:p>
        </p:txBody>
      </p:sp>
      <p:sp>
        <p:nvSpPr>
          <p:cNvPr id="3" name="Title 6"/>
          <p:cNvSpPr txBox="1">
            <a:spLocks/>
          </p:cNvSpPr>
          <p:nvPr/>
        </p:nvSpPr>
        <p:spPr>
          <a:xfrm>
            <a:off x="722313" y="5622925"/>
            <a:ext cx="7772400" cy="1362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0000"/>
                </a:solidFill>
                <a:latin typeface="Comic Sans MS"/>
                <a:cs typeface="Comic Sans MS"/>
              </a:rPr>
              <a:t>Real and Virtual Visits</a:t>
            </a:r>
          </a:p>
        </p:txBody>
      </p:sp>
      <p:pic>
        <p:nvPicPr>
          <p:cNvPr id="7" name="Picture 6" descr="CERN_open_days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49" y="1988071"/>
            <a:ext cx="6064251" cy="4045992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856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GB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ATLAS Underground Visits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684213" y="5010150"/>
            <a:ext cx="7999412" cy="1671638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GB" dirty="0">
                <a:latin typeface="Comic Sans MS" charset="0"/>
              </a:rPr>
              <a:t>Evolution of Visit / Visitor Numbers</a:t>
            </a:r>
          </a:p>
          <a:p>
            <a:pPr lvl="1"/>
            <a:r>
              <a:rPr lang="en-GB" dirty="0">
                <a:latin typeface="Comic Sans MS" charset="0"/>
              </a:rPr>
              <a:t>Compiled by </a:t>
            </a:r>
            <a:r>
              <a:rPr lang="en-GB" dirty="0" err="1">
                <a:latin typeface="Comic Sans MS" charset="0"/>
              </a:rPr>
              <a:t>Lucie</a:t>
            </a:r>
            <a:r>
              <a:rPr lang="en-GB" dirty="0">
                <a:latin typeface="Comic Sans MS" charset="0"/>
              </a:rPr>
              <a:t> </a:t>
            </a:r>
            <a:r>
              <a:rPr lang="en-GB" dirty="0" err="1">
                <a:latin typeface="Comic Sans MS" charset="0"/>
              </a:rPr>
              <a:t>Loiseau</a:t>
            </a:r>
            <a:endParaRPr lang="en-GB" dirty="0">
              <a:latin typeface="Comic Sans MS" charset="0"/>
            </a:endParaRPr>
          </a:p>
          <a:p>
            <a:pPr lvl="1"/>
            <a:r>
              <a:rPr lang="en-GB" dirty="0">
                <a:latin typeface="Comic Sans MS" charset="0"/>
              </a:rPr>
              <a:t>Each sampling period about 3 months</a:t>
            </a:r>
          </a:p>
        </p:txBody>
      </p:sp>
      <p:pic>
        <p:nvPicPr>
          <p:cNvPr id="16388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84400"/>
            <a:ext cx="4500563" cy="270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184400"/>
            <a:ext cx="435610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502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  <a:latin typeface="Comic Sans MS" charset="0"/>
              </a:rPr>
              <a:t>ATLAS Underground Visits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85" r="33929" b="20441"/>
          <a:stretch>
            <a:fillRect/>
          </a:stretch>
        </p:blipFill>
        <p:spPr bwMode="auto">
          <a:xfrm>
            <a:off x="304800" y="2547938"/>
            <a:ext cx="2632075" cy="25733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5" t="25613" r="32600" b="24356"/>
          <a:stretch>
            <a:fillRect/>
          </a:stretch>
        </p:blipFill>
        <p:spPr bwMode="auto">
          <a:xfrm>
            <a:off x="3027363" y="2547938"/>
            <a:ext cx="2632075" cy="25733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8" r="37251"/>
          <a:stretch>
            <a:fillRect/>
          </a:stretch>
        </p:blipFill>
        <p:spPr bwMode="auto">
          <a:xfrm>
            <a:off x="5746750" y="2547938"/>
            <a:ext cx="2582863" cy="25733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3" t="28741" r="2916" b="29926"/>
          <a:stretch>
            <a:fillRect/>
          </a:stretch>
        </p:blipFill>
        <p:spPr bwMode="auto">
          <a:xfrm>
            <a:off x="7821613" y="4756150"/>
            <a:ext cx="1173162" cy="1720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71" name="TextBox 22"/>
          <p:cNvSpPr txBox="1">
            <a:spLocks noChangeArrowheads="1"/>
          </p:cNvSpPr>
          <p:nvPr/>
        </p:nvSpPr>
        <p:spPr bwMode="auto">
          <a:xfrm>
            <a:off x="1328738" y="2132013"/>
            <a:ext cx="58261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/>
              <a:t>2012</a:t>
            </a:r>
          </a:p>
        </p:txBody>
      </p:sp>
      <p:sp>
        <p:nvSpPr>
          <p:cNvPr id="36872" name="TextBox 23"/>
          <p:cNvSpPr txBox="1">
            <a:spLocks noChangeArrowheads="1"/>
          </p:cNvSpPr>
          <p:nvPr/>
        </p:nvSpPr>
        <p:spPr bwMode="auto">
          <a:xfrm>
            <a:off x="3627438" y="2132013"/>
            <a:ext cx="1417637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400"/>
              <a:t>Mar-May 2013</a:t>
            </a:r>
          </a:p>
        </p:txBody>
      </p:sp>
      <p:sp>
        <p:nvSpPr>
          <p:cNvPr id="36873" name="TextBox 24"/>
          <p:cNvSpPr txBox="1">
            <a:spLocks noChangeArrowheads="1"/>
          </p:cNvSpPr>
          <p:nvPr/>
        </p:nvSpPr>
        <p:spPr bwMode="auto">
          <a:xfrm>
            <a:off x="6357938" y="2128838"/>
            <a:ext cx="13604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400"/>
              <a:t>Jun-Aug 2013</a:t>
            </a:r>
          </a:p>
        </p:txBody>
      </p:sp>
      <p:sp>
        <p:nvSpPr>
          <p:cNvPr id="36874" name="Content Placeholder 2"/>
          <p:cNvSpPr>
            <a:spLocks noGrp="1"/>
          </p:cNvSpPr>
          <p:nvPr>
            <p:ph idx="1"/>
          </p:nvPr>
        </p:nvSpPr>
        <p:spPr>
          <a:xfrm>
            <a:off x="914400" y="5527675"/>
            <a:ext cx="7999413" cy="1041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GB">
                <a:latin typeface="Comic Sans MS" charset="0"/>
              </a:rPr>
              <a:t>Evolution of VIP Visit Composition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425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0" y="396875"/>
            <a:ext cx="5689600" cy="1143000"/>
          </a:xfrm>
          <a:noFill/>
        </p:spPr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ATLAS National </a:t>
            </a:r>
            <a:r>
              <a:rPr lang="en-GB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Media </a:t>
            </a:r>
            <a:r>
              <a:rPr lang="en-GB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Visits </a:t>
            </a:r>
            <a:r>
              <a:rPr lang="en-GB" sz="2800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(</a:t>
            </a:r>
            <a:r>
              <a:rPr lang="en-GB" sz="2800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full schedule; demands almost </a:t>
            </a:r>
            <a:r>
              <a:rPr lang="en-GB" sz="280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every </a:t>
            </a:r>
            <a:r>
              <a:rPr lang="en-GB" sz="280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day)</a:t>
            </a:r>
            <a:endParaRPr lang="en-GB" sz="2800" dirty="0">
              <a:solidFill>
                <a:srgbClr val="FF0000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5660077"/>
              </p:ext>
            </p:extLst>
          </p:nvPr>
        </p:nvGraphicFramePr>
        <p:xfrm>
          <a:off x="1285875" y="2063749"/>
          <a:ext cx="3246438" cy="430689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57229"/>
                <a:gridCol w="2389209"/>
              </a:tblGrid>
              <a:tr h="287126">
                <a:tc>
                  <a:txBody>
                    <a:bodyPr/>
                    <a:lstStyle/>
                    <a:p>
                      <a:r>
                        <a:rPr lang="en-GB" sz="1200" dirty="0"/>
                        <a:t>Date</a:t>
                      </a:r>
                    </a:p>
                  </a:txBody>
                  <a:tcPr marL="91417" marR="91417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Media</a:t>
                      </a:r>
                    </a:p>
                  </a:txBody>
                  <a:tcPr marL="91417" marR="91417"/>
                </a:tc>
              </a:tr>
              <a:tr h="287126">
                <a:tc>
                  <a:txBody>
                    <a:bodyPr/>
                    <a:lstStyle/>
                    <a:p>
                      <a:r>
                        <a:rPr lang="en-GB" sz="1200" i="0" dirty="0"/>
                        <a:t>15-16 Apr</a:t>
                      </a:r>
                    </a:p>
                  </a:txBody>
                  <a:tcPr marL="91417" marR="91417"/>
                </a:tc>
                <a:tc>
                  <a:txBody>
                    <a:bodyPr/>
                    <a:lstStyle/>
                    <a:p>
                      <a:r>
                        <a:rPr lang="en-GB" sz="1200" i="0" dirty="0"/>
                        <a:t>UK</a:t>
                      </a:r>
                    </a:p>
                  </a:txBody>
                  <a:tcPr marL="91417" marR="91417"/>
                </a:tc>
              </a:tr>
              <a:tr h="287126">
                <a:tc>
                  <a:txBody>
                    <a:bodyPr/>
                    <a:lstStyle/>
                    <a:p>
                      <a:r>
                        <a:rPr lang="en-GB" sz="1200" i="0" dirty="0"/>
                        <a:t>23-24 Apr</a:t>
                      </a:r>
                    </a:p>
                  </a:txBody>
                  <a:tcPr marL="91417" marR="91417"/>
                </a:tc>
                <a:tc>
                  <a:txBody>
                    <a:bodyPr/>
                    <a:lstStyle/>
                    <a:p>
                      <a:r>
                        <a:rPr lang="en-GB" sz="1200" i="0" dirty="0"/>
                        <a:t>Austria</a:t>
                      </a:r>
                    </a:p>
                  </a:txBody>
                  <a:tcPr marL="91417" marR="91417"/>
                </a:tc>
              </a:tr>
              <a:tr h="287126">
                <a:tc>
                  <a:txBody>
                    <a:bodyPr/>
                    <a:lstStyle/>
                    <a:p>
                      <a:r>
                        <a:rPr lang="en-GB" sz="1200" i="0" dirty="0"/>
                        <a:t>07-08 May</a:t>
                      </a:r>
                    </a:p>
                  </a:txBody>
                  <a:tcPr marL="91417" marR="91417"/>
                </a:tc>
                <a:tc>
                  <a:txBody>
                    <a:bodyPr/>
                    <a:lstStyle/>
                    <a:p>
                      <a:r>
                        <a:rPr lang="en-GB" sz="1200" i="0" dirty="0" err="1"/>
                        <a:t>Bulgary</a:t>
                      </a:r>
                      <a:endParaRPr lang="en-GB" sz="1200" i="0" dirty="0"/>
                    </a:p>
                  </a:txBody>
                  <a:tcPr marL="91417" marR="91417"/>
                </a:tc>
              </a:tr>
              <a:tr h="287126">
                <a:tc>
                  <a:txBody>
                    <a:bodyPr/>
                    <a:lstStyle/>
                    <a:p>
                      <a:r>
                        <a:rPr lang="en-GB" sz="1200" i="0" dirty="0"/>
                        <a:t>14-15 May</a:t>
                      </a:r>
                    </a:p>
                  </a:txBody>
                  <a:tcPr marL="91417" marR="91417"/>
                </a:tc>
                <a:tc>
                  <a:txBody>
                    <a:bodyPr/>
                    <a:lstStyle/>
                    <a:p>
                      <a:r>
                        <a:rPr lang="en-GB" sz="1200" i="0" dirty="0"/>
                        <a:t>France / Belgium </a:t>
                      </a:r>
                    </a:p>
                  </a:txBody>
                  <a:tcPr marL="91417" marR="91417"/>
                </a:tc>
              </a:tr>
              <a:tr h="287126">
                <a:tc>
                  <a:txBody>
                    <a:bodyPr/>
                    <a:lstStyle/>
                    <a:p>
                      <a:r>
                        <a:rPr lang="en-GB" sz="1200" i="0" dirty="0"/>
                        <a:t>28-29 May</a:t>
                      </a:r>
                    </a:p>
                  </a:txBody>
                  <a:tcPr marL="91417" marR="91417"/>
                </a:tc>
                <a:tc>
                  <a:txBody>
                    <a:bodyPr/>
                    <a:lstStyle/>
                    <a:p>
                      <a:r>
                        <a:rPr lang="en-GB" sz="1200" i="0" dirty="0"/>
                        <a:t>Czech </a:t>
                      </a:r>
                    </a:p>
                  </a:txBody>
                  <a:tcPr marL="91417" marR="91417"/>
                </a:tc>
              </a:tr>
              <a:tr h="287126">
                <a:tc>
                  <a:txBody>
                    <a:bodyPr/>
                    <a:lstStyle/>
                    <a:p>
                      <a:r>
                        <a:rPr lang="en-GB" sz="1200" i="0" dirty="0"/>
                        <a:t>11-12 Jun</a:t>
                      </a:r>
                    </a:p>
                  </a:txBody>
                  <a:tcPr marL="91417" marR="91417"/>
                </a:tc>
                <a:tc>
                  <a:txBody>
                    <a:bodyPr/>
                    <a:lstStyle/>
                    <a:p>
                      <a:r>
                        <a:rPr lang="en-GB" sz="1200" i="0" dirty="0" err="1"/>
                        <a:t>Danmark</a:t>
                      </a:r>
                      <a:r>
                        <a:rPr lang="en-GB" sz="1200" i="0" baseline="0" dirty="0"/>
                        <a:t> </a:t>
                      </a:r>
                      <a:endParaRPr lang="en-GB" sz="1200" i="0" dirty="0"/>
                    </a:p>
                  </a:txBody>
                  <a:tcPr marL="91417" marR="91417"/>
                </a:tc>
              </a:tr>
              <a:tr h="287126">
                <a:tc>
                  <a:txBody>
                    <a:bodyPr/>
                    <a:lstStyle/>
                    <a:p>
                      <a:r>
                        <a:rPr lang="en-GB" sz="1200" i="0" dirty="0"/>
                        <a:t>17-18 Jun</a:t>
                      </a:r>
                    </a:p>
                  </a:txBody>
                  <a:tcPr marL="91417" marR="91417"/>
                </a:tc>
                <a:tc>
                  <a:txBody>
                    <a:bodyPr/>
                    <a:lstStyle/>
                    <a:p>
                      <a:r>
                        <a:rPr lang="en-GB" sz="1200" i="0" dirty="0"/>
                        <a:t>USA </a:t>
                      </a:r>
                    </a:p>
                  </a:txBody>
                  <a:tcPr marL="91417" marR="91417"/>
                </a:tc>
              </a:tr>
              <a:tr h="287126">
                <a:tc>
                  <a:txBody>
                    <a:bodyPr/>
                    <a:lstStyle/>
                    <a:p>
                      <a:r>
                        <a:rPr lang="en-GB" sz="1200" i="0" dirty="0"/>
                        <a:t>25-26 Jun</a:t>
                      </a:r>
                    </a:p>
                  </a:txBody>
                  <a:tcPr marL="91417" marR="91417"/>
                </a:tc>
                <a:tc>
                  <a:txBody>
                    <a:bodyPr/>
                    <a:lstStyle/>
                    <a:p>
                      <a:r>
                        <a:rPr lang="en-GB" sz="1200" i="0" dirty="0"/>
                        <a:t>Greece</a:t>
                      </a:r>
                    </a:p>
                  </a:txBody>
                  <a:tcPr marL="91417" marR="91417"/>
                </a:tc>
              </a:tr>
              <a:tr h="287126">
                <a:tc>
                  <a:txBody>
                    <a:bodyPr/>
                    <a:lstStyle/>
                    <a:p>
                      <a:r>
                        <a:rPr lang="en-GB" sz="1200" i="0" dirty="0"/>
                        <a:t>09-10 Jul</a:t>
                      </a:r>
                    </a:p>
                  </a:txBody>
                  <a:tcPr marL="91417" marR="91417"/>
                </a:tc>
                <a:tc>
                  <a:txBody>
                    <a:bodyPr/>
                    <a:lstStyle/>
                    <a:p>
                      <a:r>
                        <a:rPr lang="en-GB" sz="1200" i="0" dirty="0"/>
                        <a:t>Hungary </a:t>
                      </a:r>
                    </a:p>
                  </a:txBody>
                  <a:tcPr marL="91417" marR="91417"/>
                </a:tc>
              </a:tr>
              <a:tr h="287126">
                <a:tc>
                  <a:txBody>
                    <a:bodyPr/>
                    <a:lstStyle/>
                    <a:p>
                      <a:r>
                        <a:rPr lang="en-GB" sz="1200" i="0" dirty="0"/>
                        <a:t>17 Jul</a:t>
                      </a:r>
                    </a:p>
                  </a:txBody>
                  <a:tcPr marL="91417" marR="91417"/>
                </a:tc>
                <a:tc>
                  <a:txBody>
                    <a:bodyPr/>
                    <a:lstStyle/>
                    <a:p>
                      <a:r>
                        <a:rPr lang="en-GB" sz="1200" i="0" dirty="0"/>
                        <a:t>Local Media</a:t>
                      </a:r>
                    </a:p>
                  </a:txBody>
                  <a:tcPr marL="91417" marR="91417"/>
                </a:tc>
              </a:tr>
              <a:tr h="287126">
                <a:tc>
                  <a:txBody>
                    <a:bodyPr/>
                    <a:lstStyle/>
                    <a:p>
                      <a:r>
                        <a:rPr lang="en-GB" sz="1200" i="0" dirty="0"/>
                        <a:t>23-24 Jul</a:t>
                      </a:r>
                    </a:p>
                  </a:txBody>
                  <a:tcPr marL="91417" marR="91417"/>
                </a:tc>
                <a:tc>
                  <a:txBody>
                    <a:bodyPr/>
                    <a:lstStyle/>
                    <a:p>
                      <a:r>
                        <a:rPr lang="en-GB" sz="1200" i="0" dirty="0"/>
                        <a:t>Germany </a:t>
                      </a:r>
                    </a:p>
                  </a:txBody>
                  <a:tcPr marL="91417" marR="91417"/>
                </a:tc>
              </a:tr>
              <a:tr h="287126">
                <a:tc>
                  <a:txBody>
                    <a:bodyPr/>
                    <a:lstStyle/>
                    <a:p>
                      <a:r>
                        <a:rPr lang="en-GB" sz="1200" i="0" dirty="0"/>
                        <a:t>20-21 Aug</a:t>
                      </a:r>
                    </a:p>
                  </a:txBody>
                  <a:tcPr marL="91417" marR="91417"/>
                </a:tc>
                <a:tc>
                  <a:txBody>
                    <a:bodyPr/>
                    <a:lstStyle/>
                    <a:p>
                      <a:r>
                        <a:rPr lang="en-GB" sz="1200" i="0" dirty="0"/>
                        <a:t>Sweden </a:t>
                      </a:r>
                    </a:p>
                  </a:txBody>
                  <a:tcPr marL="91417" marR="91417"/>
                </a:tc>
              </a:tr>
              <a:tr h="287126">
                <a:tc>
                  <a:txBody>
                    <a:bodyPr/>
                    <a:lstStyle/>
                    <a:p>
                      <a:r>
                        <a:rPr lang="en-GB" sz="1200" i="0" dirty="0"/>
                        <a:t>03-04 Sep</a:t>
                      </a:r>
                    </a:p>
                  </a:txBody>
                  <a:tcPr marL="91417" marR="91417"/>
                </a:tc>
                <a:tc>
                  <a:txBody>
                    <a:bodyPr/>
                    <a:lstStyle/>
                    <a:p>
                      <a:r>
                        <a:rPr lang="en-GB" sz="1200" i="0" dirty="0"/>
                        <a:t>Portugal</a:t>
                      </a:r>
                      <a:r>
                        <a:rPr lang="en-GB" sz="1200" i="0" baseline="0" dirty="0"/>
                        <a:t> </a:t>
                      </a:r>
                      <a:endParaRPr lang="en-GB" sz="1200" i="0" dirty="0"/>
                    </a:p>
                  </a:txBody>
                  <a:tcPr marL="91417" marR="91417"/>
                </a:tc>
              </a:tr>
              <a:tr h="287126">
                <a:tc>
                  <a:txBody>
                    <a:bodyPr/>
                    <a:lstStyle/>
                    <a:p>
                      <a:r>
                        <a:rPr lang="en-GB" sz="1200" b="1" dirty="0"/>
                        <a:t>08-09 Oct</a:t>
                      </a:r>
                    </a:p>
                  </a:txBody>
                  <a:tcPr marL="91417" marR="91417"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Italy</a:t>
                      </a:r>
                    </a:p>
                  </a:txBody>
                  <a:tcPr marL="91417" marR="91417"/>
                </a:tc>
              </a:tr>
            </a:tbl>
          </a:graphicData>
        </a:graphic>
      </p:graphicFrame>
      <p:sp>
        <p:nvSpPr>
          <p:cNvPr id="17461" name="TextBox 7"/>
          <p:cNvSpPr txBox="1">
            <a:spLocks noChangeArrowheads="1"/>
          </p:cNvSpPr>
          <p:nvPr/>
        </p:nvSpPr>
        <p:spPr bwMode="auto">
          <a:xfrm>
            <a:off x="1285876" y="6405563"/>
            <a:ext cx="6635750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dirty="0"/>
              <a:t> </a:t>
            </a:r>
            <a:r>
              <a:rPr lang="en-GB" sz="1800" u="sng" dirty="0">
                <a:hlinkClick r:id="rId2"/>
              </a:rPr>
              <a:t>http://press.web.cern.ch/press-viits-over-long-shutdown-lhc</a:t>
            </a:r>
            <a:endParaRPr lang="en-GB" sz="1800" dirty="0"/>
          </a:p>
        </p:txBody>
      </p:sp>
      <p:graphicFrame>
        <p:nvGraphicFramePr>
          <p:cNvPr id="10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3340939"/>
              </p:ext>
            </p:extLst>
          </p:nvPr>
        </p:nvGraphicFramePr>
        <p:xfrm>
          <a:off x="4730750" y="2079628"/>
          <a:ext cx="3367088" cy="421005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66813"/>
                <a:gridCol w="2400275"/>
              </a:tblGrid>
              <a:tr h="280670">
                <a:tc>
                  <a:txBody>
                    <a:bodyPr/>
                    <a:lstStyle/>
                    <a:p>
                      <a:r>
                        <a:rPr lang="en-GB" sz="1200" dirty="0"/>
                        <a:t>Date</a:t>
                      </a:r>
                    </a:p>
                  </a:txBody>
                  <a:tcPr marL="91462" marR="91462" marT="45716" marB="45716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Media</a:t>
                      </a:r>
                    </a:p>
                  </a:txBody>
                  <a:tcPr marL="91462" marR="91462" marT="45716" marB="45716"/>
                </a:tc>
              </a:tr>
              <a:tr h="280670">
                <a:tc>
                  <a:txBody>
                    <a:bodyPr/>
                    <a:lstStyle/>
                    <a:p>
                      <a:r>
                        <a:rPr lang="en-GB" sz="1200" b="1" dirty="0"/>
                        <a:t>29-30 Oct</a:t>
                      </a:r>
                    </a:p>
                  </a:txBody>
                  <a:tcPr marL="91462" marR="91462" marT="45716" marB="45716"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Netherlands &amp; Belgium</a:t>
                      </a:r>
                    </a:p>
                  </a:txBody>
                  <a:tcPr marL="91462" marR="91462" marT="45716" marB="45716"/>
                </a:tc>
              </a:tr>
              <a:tr h="280670">
                <a:tc>
                  <a:txBody>
                    <a:bodyPr/>
                    <a:lstStyle/>
                    <a:p>
                      <a:r>
                        <a:rPr lang="en-GB" sz="1200" b="1" dirty="0"/>
                        <a:t>05-06 Nov</a:t>
                      </a:r>
                    </a:p>
                  </a:txBody>
                  <a:tcPr marL="91462" marR="91462" marT="45716" marB="45716"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Norway </a:t>
                      </a:r>
                    </a:p>
                  </a:txBody>
                  <a:tcPr marL="91462" marR="91462" marT="45716" marB="45716"/>
                </a:tc>
              </a:tr>
              <a:tr h="280670">
                <a:tc>
                  <a:txBody>
                    <a:bodyPr/>
                    <a:lstStyle/>
                    <a:p>
                      <a:r>
                        <a:rPr lang="en-GB" sz="1200" b="1" dirty="0"/>
                        <a:t>19-20 Nov</a:t>
                      </a:r>
                    </a:p>
                  </a:txBody>
                  <a:tcPr marL="91462" marR="91462" marT="45716" marB="45716"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Slovakia </a:t>
                      </a:r>
                    </a:p>
                  </a:txBody>
                  <a:tcPr marL="91462" marR="91462" marT="45716" marB="45716"/>
                </a:tc>
              </a:tr>
              <a:tr h="280670">
                <a:tc>
                  <a:txBody>
                    <a:bodyPr/>
                    <a:lstStyle/>
                    <a:p>
                      <a:r>
                        <a:rPr lang="en-GB" sz="1200" b="1" dirty="0"/>
                        <a:t>26-27 Nov</a:t>
                      </a:r>
                    </a:p>
                  </a:txBody>
                  <a:tcPr marL="91462" marR="91462" marT="45716" marB="45716"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Poland </a:t>
                      </a:r>
                    </a:p>
                  </a:txBody>
                  <a:tcPr marL="91462" marR="91462" marT="45716" marB="45716"/>
                </a:tc>
              </a:tr>
              <a:tr h="280670">
                <a:tc>
                  <a:txBody>
                    <a:bodyPr/>
                    <a:lstStyle/>
                    <a:p>
                      <a:r>
                        <a:rPr lang="en-GB" sz="1200" b="1" dirty="0"/>
                        <a:t>03-04 Dec</a:t>
                      </a:r>
                    </a:p>
                  </a:txBody>
                  <a:tcPr marL="91462" marR="91462" marT="45716" marB="45716"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Spain </a:t>
                      </a:r>
                    </a:p>
                  </a:txBody>
                  <a:tcPr marL="91462" marR="91462" marT="45716" marB="45716"/>
                </a:tc>
              </a:tr>
              <a:tr h="280670">
                <a:tc>
                  <a:txBody>
                    <a:bodyPr/>
                    <a:lstStyle/>
                    <a:p>
                      <a:r>
                        <a:rPr lang="en-GB" sz="1200" b="1" dirty="0"/>
                        <a:t>17-18 Dec</a:t>
                      </a:r>
                    </a:p>
                  </a:txBody>
                  <a:tcPr marL="91462" marR="91462" marT="45716" marB="45716"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Finland</a:t>
                      </a:r>
                    </a:p>
                  </a:txBody>
                  <a:tcPr marL="91462" marR="91462" marT="45716" marB="45716"/>
                </a:tc>
              </a:tr>
              <a:tr h="280670">
                <a:tc>
                  <a:txBody>
                    <a:bodyPr/>
                    <a:lstStyle/>
                    <a:p>
                      <a:r>
                        <a:rPr lang="en-GB" sz="1200" b="1" dirty="0"/>
                        <a:t>14-15 Jan</a:t>
                      </a:r>
                    </a:p>
                  </a:txBody>
                  <a:tcPr marL="91462" marR="91462" marT="45716" marB="45716"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Switzerland</a:t>
                      </a:r>
                    </a:p>
                  </a:txBody>
                  <a:tcPr marL="91462" marR="91462" marT="45716" marB="45716"/>
                </a:tc>
              </a:tr>
              <a:tr h="280670">
                <a:tc>
                  <a:txBody>
                    <a:bodyPr/>
                    <a:lstStyle/>
                    <a:p>
                      <a:r>
                        <a:rPr lang="en-GB" sz="1200" b="1" dirty="0"/>
                        <a:t>28-29 Jan</a:t>
                      </a:r>
                    </a:p>
                  </a:txBody>
                  <a:tcPr marL="91462" marR="91462" marT="45716" marB="45716"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Romania</a:t>
                      </a:r>
                    </a:p>
                  </a:txBody>
                  <a:tcPr marL="91462" marR="91462" marT="45716" marB="45716"/>
                </a:tc>
              </a:tr>
              <a:tr h="280670">
                <a:tc>
                  <a:txBody>
                    <a:bodyPr/>
                    <a:lstStyle/>
                    <a:p>
                      <a:r>
                        <a:rPr lang="en-GB" sz="1200" b="1" dirty="0"/>
                        <a:t>11-12 Feb</a:t>
                      </a:r>
                    </a:p>
                  </a:txBody>
                  <a:tcPr marL="91462" marR="91462" marT="45716" marB="45716"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Israel</a:t>
                      </a:r>
                    </a:p>
                  </a:txBody>
                  <a:tcPr marL="91462" marR="91462" marT="45716" marB="45716"/>
                </a:tc>
              </a:tr>
              <a:tr h="280670">
                <a:tc>
                  <a:txBody>
                    <a:bodyPr/>
                    <a:lstStyle/>
                    <a:p>
                      <a:r>
                        <a:rPr lang="en-GB" sz="1200" b="1" dirty="0"/>
                        <a:t>25-26 Feb</a:t>
                      </a:r>
                    </a:p>
                  </a:txBody>
                  <a:tcPr marL="91462" marR="91462" marT="45716" marB="45716"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Serbia</a:t>
                      </a:r>
                    </a:p>
                  </a:txBody>
                  <a:tcPr marL="91462" marR="91462" marT="45716" marB="45716"/>
                </a:tc>
              </a:tr>
              <a:tr h="280670">
                <a:tc>
                  <a:txBody>
                    <a:bodyPr/>
                    <a:lstStyle/>
                    <a:p>
                      <a:r>
                        <a:rPr lang="en-GB" sz="1200" b="1" dirty="0"/>
                        <a:t>04-05 Mar</a:t>
                      </a:r>
                    </a:p>
                  </a:txBody>
                  <a:tcPr marL="91462" marR="91462" marT="45716" marB="45716"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India</a:t>
                      </a:r>
                    </a:p>
                  </a:txBody>
                  <a:tcPr marL="91462" marR="91462" marT="45716" marB="45716"/>
                </a:tc>
              </a:tr>
              <a:tr h="280670">
                <a:tc>
                  <a:txBody>
                    <a:bodyPr/>
                    <a:lstStyle/>
                    <a:p>
                      <a:r>
                        <a:rPr lang="en-GB" sz="1200" b="1" dirty="0"/>
                        <a:t>18-19 Mar</a:t>
                      </a:r>
                    </a:p>
                  </a:txBody>
                  <a:tcPr marL="91462" marR="91462" marT="45716" marB="45716"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Japan</a:t>
                      </a:r>
                    </a:p>
                  </a:txBody>
                  <a:tcPr marL="91462" marR="91462" marT="45716" marB="45716"/>
                </a:tc>
              </a:tr>
              <a:tr h="280670">
                <a:tc>
                  <a:txBody>
                    <a:bodyPr/>
                    <a:lstStyle/>
                    <a:p>
                      <a:r>
                        <a:rPr lang="en-GB" sz="1200" b="1" dirty="0"/>
                        <a:t>01-02 Apr</a:t>
                      </a:r>
                    </a:p>
                  </a:txBody>
                  <a:tcPr marL="91462" marR="91462" marT="45716" marB="45716"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Russia</a:t>
                      </a:r>
                    </a:p>
                  </a:txBody>
                  <a:tcPr marL="91462" marR="91462" marT="45716" marB="45716"/>
                </a:tc>
              </a:tr>
              <a:tr h="280670">
                <a:tc>
                  <a:txBody>
                    <a:bodyPr/>
                    <a:lstStyle/>
                    <a:p>
                      <a:r>
                        <a:rPr lang="en-GB" sz="1200" b="1" dirty="0"/>
                        <a:t>15-16 Apr</a:t>
                      </a:r>
                    </a:p>
                  </a:txBody>
                  <a:tcPr marL="91462" marR="91462" marT="45716" marB="45716"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Turkey</a:t>
                      </a:r>
                    </a:p>
                  </a:txBody>
                  <a:tcPr marL="91462" marR="91462" marT="45716" marB="45716"/>
                </a:tc>
              </a:tr>
            </a:tbl>
          </a:graphicData>
        </a:graphic>
      </p:graphicFrame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867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4720" y="290513"/>
            <a:ext cx="6202080" cy="1143000"/>
          </a:xfrm>
          <a:noFill/>
        </p:spPr>
        <p:txBody>
          <a:bodyPr/>
          <a:lstStyle/>
          <a:p>
            <a:pPr>
              <a:defRPr/>
            </a:pPr>
            <a:r>
              <a:rPr lang="en-GB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ATLAS Virtual Visits</a:t>
            </a:r>
            <a:endParaRPr lang="el-GR" dirty="0">
              <a:ea typeface="+mj-ea"/>
              <a:cs typeface="+mj-cs"/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510943" y="2415981"/>
            <a:ext cx="8229600" cy="3916584"/>
          </a:xfrm>
        </p:spPr>
        <p:txBody>
          <a:bodyPr/>
          <a:lstStyle/>
          <a:p>
            <a:endParaRPr lang="en-US">
              <a:latin typeface="Arial" charset="0"/>
            </a:endParaRPr>
          </a:p>
        </p:txBody>
      </p:sp>
      <p:sp>
        <p:nvSpPr>
          <p:cNvPr id="18436" name="Rectangle 6"/>
          <p:cNvSpPr>
            <a:spLocks noChangeArrowheads="1"/>
          </p:cNvSpPr>
          <p:nvPr/>
        </p:nvSpPr>
        <p:spPr bwMode="auto">
          <a:xfrm>
            <a:off x="6473031" y="6269037"/>
            <a:ext cx="2626519" cy="5238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r"/>
            <a:r>
              <a:rPr lang="en-GB" sz="1400" dirty="0">
                <a:hlinkClick r:id="rId2"/>
              </a:rPr>
              <a:t>http://cern.ch/atlas-virtual-visits</a:t>
            </a:r>
            <a:endParaRPr lang="en-GB" sz="1400" dirty="0"/>
          </a:p>
          <a:p>
            <a:pPr algn="r"/>
            <a:endParaRPr lang="en-GB" sz="1400" dirty="0"/>
          </a:p>
        </p:txBody>
      </p:sp>
      <p:pic>
        <p:nvPicPr>
          <p:cNvPr id="1843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1971675"/>
            <a:ext cx="8964612" cy="424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TextBox 8"/>
          <p:cNvSpPr txBox="1">
            <a:spLocks noChangeArrowheads="1"/>
          </p:cNvSpPr>
          <p:nvPr/>
        </p:nvSpPr>
        <p:spPr bwMode="auto">
          <a:xfrm>
            <a:off x="23813" y="6203950"/>
            <a:ext cx="6775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C00000"/>
                </a:solidFill>
                <a:latin typeface="Comic Sans MS" charset="0"/>
              </a:rPr>
              <a:t>60 visits in 2013 and </a:t>
            </a:r>
            <a:r>
              <a:rPr lang="en-US" sz="2000" b="1" dirty="0" smtClean="0">
                <a:solidFill>
                  <a:srgbClr val="C00000"/>
                </a:solidFill>
                <a:latin typeface="Comic Sans MS" charset="0"/>
              </a:rPr>
              <a:t>the </a:t>
            </a:r>
            <a:r>
              <a:rPr lang="en-US" sz="2000" b="1" dirty="0">
                <a:solidFill>
                  <a:srgbClr val="C00000"/>
                </a:solidFill>
                <a:latin typeface="Comic Sans MS" charset="0"/>
              </a:rPr>
              <a:t>year is not finished yet !!</a:t>
            </a:r>
            <a:endParaRPr lang="el-GR" sz="2000" b="1" dirty="0">
              <a:solidFill>
                <a:srgbClr val="C00000"/>
              </a:solidFill>
              <a:latin typeface="Comic Sans MS" charset="0"/>
            </a:endParaRPr>
          </a:p>
        </p:txBody>
      </p:sp>
      <p:sp>
        <p:nvSpPr>
          <p:cNvPr id="18439" name="TextBox 9"/>
          <p:cNvSpPr txBox="1">
            <a:spLocks noChangeArrowheads="1"/>
          </p:cNvSpPr>
          <p:nvPr/>
        </p:nvSpPr>
        <p:spPr bwMode="auto">
          <a:xfrm rot="-1840617">
            <a:off x="1568450" y="3987800"/>
            <a:ext cx="6527800" cy="4619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Comic Sans MS" charset="0"/>
              </a:rPr>
              <a:t>To be expanded to cavern visits using iPad’s </a:t>
            </a:r>
            <a:endParaRPr lang="el-GR">
              <a:latin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231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>
                <a:solidFill>
                  <a:srgbClr val="3366FF"/>
                </a:solidFill>
              </a:rPr>
              <a:t>Panel: «Events»</a:t>
            </a:r>
            <a:endParaRPr lang="de-CH" dirty="0">
              <a:solidFill>
                <a:srgbClr val="3366FF"/>
              </a:solidFill>
            </a:endParaRPr>
          </a:p>
        </p:txBody>
      </p:sp>
      <p:sp>
        <p:nvSpPr>
          <p:cNvPr id="3" name="Title 6"/>
          <p:cNvSpPr txBox="1">
            <a:spLocks/>
          </p:cNvSpPr>
          <p:nvPr/>
        </p:nvSpPr>
        <p:spPr>
          <a:xfrm>
            <a:off x="722313" y="5638800"/>
            <a:ext cx="7772400" cy="1362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0000"/>
                </a:solidFill>
                <a:latin typeface="Comic Sans MS"/>
                <a:cs typeface="Comic Sans MS"/>
              </a:rPr>
              <a:t>Education and </a:t>
            </a:r>
            <a:r>
              <a:rPr lang="en-GB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Masterclasses</a:t>
            </a:r>
            <a:endParaRPr lang="en-GB" dirty="0" smtClean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5728" y="1997447"/>
            <a:ext cx="5976473" cy="3987428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314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54038" y="1870015"/>
            <a:ext cx="8462962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Comic Sans MS" charset="0"/>
                <a:cs typeface="+mn-cs"/>
              </a:rPr>
              <a:t> Go-Lab (Nov.2012-Nov.2016, 20 partners)</a:t>
            </a:r>
          </a:p>
          <a:p>
            <a:pPr eaLnBrk="1" hangingPunct="1">
              <a:defRPr/>
            </a:pPr>
            <a:r>
              <a:rPr lang="en-US" sz="2800" b="1" dirty="0" smtClean="0">
                <a:solidFill>
                  <a:srgbClr val="4597A0"/>
                </a:solidFill>
                <a:latin typeface="Comic Sans MS" charset="0"/>
                <a:cs typeface="+mn-cs"/>
              </a:rPr>
              <a:t>              To build science laboratory IBSE </a:t>
            </a:r>
          </a:p>
          <a:p>
            <a:pPr eaLnBrk="1" hangingPunct="1">
              <a:defRPr/>
            </a:pPr>
            <a:r>
              <a:rPr lang="en-US" sz="2800" b="1" dirty="0" smtClean="0">
                <a:solidFill>
                  <a:srgbClr val="4597A0"/>
                </a:solidFill>
                <a:latin typeface="Comic Sans MS" charset="0"/>
                <a:cs typeface="+mn-cs"/>
              </a:rPr>
              <a:t>              infrastructure for schools</a:t>
            </a:r>
          </a:p>
          <a:p>
            <a:pPr eaLnBrk="1" hangingPunct="1">
              <a:defRPr/>
            </a:pPr>
            <a:r>
              <a:rPr lang="en-US" sz="2800" b="1" dirty="0" smtClean="0">
                <a:solidFill>
                  <a:srgbClr val="4597A0"/>
                </a:solidFill>
                <a:latin typeface="Comic Sans MS" charset="0"/>
                <a:cs typeface="+mn-cs"/>
              </a:rPr>
              <a:t>              “on line” labs (federation of labs)</a:t>
            </a:r>
          </a:p>
          <a:p>
            <a:pPr eaLnBrk="1" hangingPunct="1">
              <a:defRPr/>
            </a:pPr>
            <a:r>
              <a:rPr lang="en-US" sz="2800" b="1" dirty="0" smtClean="0">
                <a:solidFill>
                  <a:srgbClr val="4597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cs typeface="+mn-cs"/>
                <a:hlinkClick r:id="rId2"/>
              </a:rPr>
              <a:t>http://www.go-lab-project.eu/</a:t>
            </a:r>
            <a:endParaRPr lang="en-US" sz="2800" b="1" dirty="0" smtClean="0">
              <a:solidFill>
                <a:srgbClr val="4597A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charset="0"/>
              <a:cs typeface="+mn-cs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Comic Sans MS" charset="0"/>
                <a:cs typeface="+mn-cs"/>
              </a:rPr>
              <a:t>Inspiring Science Education (April 2013</a:t>
            </a:r>
          </a:p>
          <a:p>
            <a:pPr eaLnBrk="1" hangingPunct="1"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Comic Sans MS" charset="0"/>
                <a:cs typeface="+mn-cs"/>
              </a:rPr>
              <a:t>+40mo,31 partners)</a:t>
            </a:r>
          </a:p>
          <a:p>
            <a:pPr eaLnBrk="1" hangingPunct="1">
              <a:defRPr/>
            </a:pPr>
            <a:r>
              <a:rPr lang="en-GB" sz="2800" dirty="0" smtClean="0">
                <a:solidFill>
                  <a:srgbClr val="3C8C9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cs typeface="+mn-cs"/>
              </a:rPr>
              <a:t>Get access to the tools to teach</a:t>
            </a:r>
            <a:endParaRPr 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charset="0"/>
              <a:cs typeface="+mn-cs"/>
            </a:endParaRPr>
          </a:p>
          <a:p>
            <a:pPr eaLnBrk="1" hangingPunct="1">
              <a:defRPr/>
            </a:pPr>
            <a:r>
              <a:rPr lang="en-US" sz="2800" b="1" dirty="0" smtClean="0">
                <a:solidFill>
                  <a:srgbClr val="3C8C93"/>
                </a:solidFill>
                <a:latin typeface="Comic Sans MS" charset="0"/>
                <a:cs typeface="+mn-cs"/>
              </a:rPr>
              <a:t>Large pilots for schools continuation of “</a:t>
            </a:r>
            <a:r>
              <a:rPr lang="en-US" sz="2800" b="1" dirty="0" err="1" smtClean="0">
                <a:solidFill>
                  <a:srgbClr val="3C8C93"/>
                </a:solidFill>
                <a:latin typeface="Comic Sans MS" charset="0"/>
                <a:cs typeface="+mn-cs"/>
              </a:rPr>
              <a:t>DtC</a:t>
            </a:r>
            <a:r>
              <a:rPr lang="en-US" sz="2800" b="1" dirty="0" smtClean="0">
                <a:solidFill>
                  <a:srgbClr val="3C8C93"/>
                </a:solidFill>
                <a:latin typeface="Comic Sans MS" charset="0"/>
                <a:cs typeface="+mn-cs"/>
              </a:rPr>
              <a:t>”</a:t>
            </a:r>
          </a:p>
          <a:p>
            <a:pPr eaLnBrk="1" hangingPunct="1">
              <a:defRPr/>
            </a:pPr>
            <a:r>
              <a:rPr lang="en-US" sz="2800" b="1" dirty="0" smtClean="0">
                <a:solidFill>
                  <a:srgbClr val="3C8C93"/>
                </a:solidFill>
                <a:latin typeface="Comic Sans MS" charset="0"/>
                <a:cs typeface="+mn-cs"/>
              </a:rPr>
              <a:t>in larger and wider scale</a:t>
            </a:r>
          </a:p>
          <a:p>
            <a:pPr eaLnBrk="1" hangingPunct="1">
              <a:defRPr/>
            </a:pPr>
            <a:r>
              <a:rPr lang="en-US" sz="2800" b="1" dirty="0" smtClean="0">
                <a:solidFill>
                  <a:srgbClr val="3C8C9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cs typeface="+mn-cs"/>
              </a:rPr>
              <a:t>http://inspiring-science-</a:t>
            </a:r>
            <a:r>
              <a:rPr lang="en-US" sz="2800" b="1" dirty="0" err="1" smtClean="0">
                <a:solidFill>
                  <a:srgbClr val="3C8C9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cs typeface="+mn-cs"/>
              </a:rPr>
              <a:t>education.eu</a:t>
            </a:r>
            <a:r>
              <a:rPr lang="en-US" sz="2800" b="1" dirty="0" smtClean="0">
                <a:solidFill>
                  <a:srgbClr val="3C8C9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cs typeface="+mn-cs"/>
              </a:rPr>
              <a:t>/</a:t>
            </a:r>
          </a:p>
          <a:p>
            <a:pPr eaLnBrk="1" hangingPunct="1">
              <a:defRPr/>
            </a:pPr>
            <a:endParaRPr lang="el-GR" sz="3200" dirty="0" smtClean="0">
              <a:cs typeface="+mn-cs"/>
            </a:endParaRP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711" y="2381250"/>
            <a:ext cx="1283514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484720" y="528638"/>
            <a:ext cx="6202080" cy="741362"/>
          </a:xfrm>
          <a:prstGeom prst="rect">
            <a:avLst/>
          </a:prstGeom>
          <a:noFill/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dirty="0" smtClean="0">
                <a:solidFill>
                  <a:srgbClr val="FF0000"/>
                </a:solidFill>
                <a:latin typeface="Comic Sans MS" pitchFamily="66" charset="0"/>
              </a:rPr>
              <a:t>The new EU projects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656334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644651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3200" dirty="0">
                <a:latin typeface="Arial" charset="0"/>
                <a:cs typeface="+mj-cs"/>
              </a:rPr>
              <a:t/>
            </a:r>
            <a:br>
              <a:rPr lang="en-US" sz="3200" dirty="0">
                <a:latin typeface="Arial" charset="0"/>
                <a:cs typeface="+mj-cs"/>
              </a:rPr>
            </a:br>
            <a:r>
              <a:rPr lang="en-US" sz="3200" dirty="0">
                <a:latin typeface="Arial" charset="0"/>
                <a:cs typeface="+mj-cs"/>
              </a:rPr>
              <a:t/>
            </a:r>
            <a:br>
              <a:rPr lang="en-US" sz="3200" dirty="0">
                <a:latin typeface="Arial" charset="0"/>
                <a:cs typeface="+mj-cs"/>
              </a:rPr>
            </a:br>
            <a:r>
              <a:rPr lang="en-US" sz="3200" dirty="0">
                <a:latin typeface="Arial" charset="0"/>
                <a:cs typeface="+mj-cs"/>
              </a:rPr>
              <a:t/>
            </a:r>
            <a:br>
              <a:rPr lang="en-US" sz="3200" dirty="0">
                <a:latin typeface="Arial" charset="0"/>
                <a:cs typeface="+mj-cs"/>
              </a:rPr>
            </a:br>
            <a:r>
              <a:rPr lang="fr-FR" sz="2400" b="1" dirty="0" smtClean="0">
                <a:latin typeface="Comic Sans MS" charset="0"/>
                <a:cs typeface="+mj-cs"/>
              </a:rPr>
              <a:t>CERN </a:t>
            </a:r>
            <a:r>
              <a:rPr lang="fr-FR" sz="2400" b="1" dirty="0">
                <a:latin typeface="Comic Sans MS" charset="0"/>
                <a:cs typeface="+mj-cs"/>
              </a:rPr>
              <a:t>Council </a:t>
            </a:r>
            <a:r>
              <a:rPr lang="fr-FR" sz="2400" b="1" dirty="0" err="1">
                <a:latin typeface="Comic Sans MS" charset="0"/>
                <a:cs typeface="+mj-cs"/>
              </a:rPr>
              <a:t>updated</a:t>
            </a:r>
            <a:r>
              <a:rPr lang="fr-FR" sz="2400" b="1" dirty="0">
                <a:latin typeface="Comic Sans MS" charset="0"/>
                <a:cs typeface="+mj-cs"/>
              </a:rPr>
              <a:t> the </a:t>
            </a:r>
            <a:r>
              <a:rPr lang="fr-FR" sz="2400" b="1" dirty="0" err="1">
                <a:latin typeface="Comic Sans MS" charset="0"/>
                <a:cs typeface="+mj-cs"/>
              </a:rPr>
              <a:t>European</a:t>
            </a:r>
            <a:r>
              <a:rPr lang="fr-FR" sz="2400" b="1" dirty="0">
                <a:latin typeface="Comic Sans MS" charset="0"/>
                <a:cs typeface="+mj-cs"/>
              </a:rPr>
              <a:t> </a:t>
            </a:r>
            <a:r>
              <a:rPr lang="fr-FR" sz="2400" b="1" dirty="0" err="1">
                <a:latin typeface="Comic Sans MS" charset="0"/>
                <a:cs typeface="+mj-cs"/>
              </a:rPr>
              <a:t>strategy</a:t>
            </a:r>
            <a:r>
              <a:rPr lang="fr-FR" sz="2400" b="1" dirty="0">
                <a:latin typeface="Comic Sans MS" charset="0"/>
                <a:cs typeface="+mj-cs"/>
              </a:rPr>
              <a:t> for </a:t>
            </a:r>
            <a:r>
              <a:rPr lang="fr-FR" sz="2400" b="1" dirty="0" err="1">
                <a:latin typeface="Comic Sans MS" charset="0"/>
                <a:cs typeface="+mj-cs"/>
              </a:rPr>
              <a:t>particle</a:t>
            </a:r>
            <a:r>
              <a:rPr lang="fr-FR" sz="2400" b="1" dirty="0">
                <a:latin typeface="Comic Sans MS" charset="0"/>
                <a:cs typeface="+mj-cs"/>
              </a:rPr>
              <a:t> </a:t>
            </a:r>
            <a:r>
              <a:rPr lang="fr-FR" sz="2400" b="1" dirty="0" err="1">
                <a:latin typeface="Comic Sans MS" charset="0"/>
                <a:cs typeface="+mj-cs"/>
              </a:rPr>
              <a:t>physics</a:t>
            </a:r>
            <a:r>
              <a:rPr lang="fr-FR" sz="2400" b="1" dirty="0">
                <a:latin typeface="Comic Sans MS" charset="0"/>
                <a:cs typeface="+mj-cs"/>
              </a:rPr>
              <a:t> </a:t>
            </a:r>
            <a:r>
              <a:rPr lang="fr-FR" sz="2400" b="1" dirty="0" err="1">
                <a:latin typeface="Comic Sans MS" charset="0"/>
                <a:cs typeface="+mj-cs"/>
              </a:rPr>
              <a:t>at</a:t>
            </a:r>
            <a:r>
              <a:rPr lang="fr-FR" sz="2400" b="1" dirty="0">
                <a:latin typeface="Comic Sans MS" charset="0"/>
                <a:cs typeface="+mj-cs"/>
              </a:rPr>
              <a:t> the </a:t>
            </a:r>
            <a:r>
              <a:rPr lang="fr-FR" sz="2400" b="1" dirty="0" err="1">
                <a:latin typeface="Comic Sans MS" charset="0"/>
                <a:cs typeface="+mj-cs"/>
              </a:rPr>
              <a:t>European</a:t>
            </a:r>
            <a:r>
              <a:rPr lang="fr-FR" sz="2400" b="1" dirty="0">
                <a:latin typeface="Comic Sans MS" charset="0"/>
                <a:cs typeface="+mj-cs"/>
              </a:rPr>
              <a:t> Commission meeting</a:t>
            </a:r>
            <a:r>
              <a:rPr lang="fr-FR" sz="2400" b="1" dirty="0">
                <a:latin typeface="Arial" charset="0"/>
                <a:cs typeface="+mj-cs"/>
              </a:rPr>
              <a:t/>
            </a:r>
            <a:br>
              <a:rPr lang="fr-FR" sz="2400" b="1" dirty="0">
                <a:latin typeface="Arial" charset="0"/>
                <a:cs typeface="+mj-cs"/>
              </a:rPr>
            </a:br>
            <a:r>
              <a:rPr lang="en-GB" dirty="0">
                <a:latin typeface="Arial" charset="0"/>
                <a:cs typeface="+mj-cs"/>
              </a:rPr>
              <a:t/>
            </a:r>
            <a:br>
              <a:rPr lang="en-GB" dirty="0">
                <a:latin typeface="Arial" charset="0"/>
                <a:cs typeface="+mj-cs"/>
              </a:rPr>
            </a:br>
            <a:endParaRPr lang="el-GR" dirty="0">
              <a:latin typeface="Arial" charset="0"/>
              <a:cs typeface="+mj-cs"/>
            </a:endParaRP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468313" y="2852738"/>
            <a:ext cx="8229600" cy="2305050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latin typeface="Arial" charset="0"/>
              </a:rPr>
              <a:t>“</a:t>
            </a:r>
            <a:r>
              <a:rPr lang="en-US" altLang="ja-JP" sz="2800" dirty="0">
                <a:solidFill>
                  <a:srgbClr val="FF0000"/>
                </a:solidFill>
                <a:latin typeface="Comic Sans MS" charset="0"/>
              </a:rPr>
              <a:t>Discover the COSMOS</a:t>
            </a:r>
            <a:r>
              <a:rPr lang="en-US" sz="2800" dirty="0">
                <a:solidFill>
                  <a:srgbClr val="FF0000"/>
                </a:solidFill>
                <a:latin typeface="Comic Sans MS" charset="0"/>
              </a:rPr>
              <a:t>”</a:t>
            </a:r>
            <a:r>
              <a:rPr lang="en-US" altLang="ja-JP" sz="2800" dirty="0">
                <a:solidFill>
                  <a:srgbClr val="FF0000"/>
                </a:solidFill>
                <a:latin typeface="Comic Sans MS" charset="0"/>
              </a:rPr>
              <a:t> and </a:t>
            </a:r>
            <a:r>
              <a:rPr lang="en-US" sz="2800" dirty="0">
                <a:solidFill>
                  <a:srgbClr val="FF0000"/>
                </a:solidFill>
                <a:latin typeface="Comic Sans MS" charset="0"/>
              </a:rPr>
              <a:t>“</a:t>
            </a:r>
            <a:r>
              <a:rPr lang="en-US" altLang="ja-JP" sz="2800" dirty="0">
                <a:solidFill>
                  <a:srgbClr val="FF0000"/>
                </a:solidFill>
                <a:latin typeface="Comic Sans MS" charset="0"/>
              </a:rPr>
              <a:t>Go-lab</a:t>
            </a:r>
            <a:r>
              <a:rPr lang="en-US" sz="2800" dirty="0">
                <a:solidFill>
                  <a:srgbClr val="FF0000"/>
                </a:solidFill>
                <a:latin typeface="Comic Sans MS" charset="0"/>
              </a:rPr>
              <a:t>”</a:t>
            </a:r>
            <a:r>
              <a:rPr lang="en-US" altLang="ja-JP" sz="2800" dirty="0">
                <a:solidFill>
                  <a:srgbClr val="FF0000"/>
                </a:solidFill>
                <a:latin typeface="Comic Sans MS" charset="0"/>
              </a:rPr>
              <a:t> were one of the ten </a:t>
            </a:r>
            <a:r>
              <a:rPr lang="en-US" sz="2800" dirty="0">
                <a:solidFill>
                  <a:srgbClr val="FF0000"/>
                </a:solidFill>
                <a:latin typeface="Comic Sans MS" charset="0"/>
              </a:rPr>
              <a:t>“</a:t>
            </a:r>
            <a:r>
              <a:rPr lang="en-US" altLang="ja-JP" sz="2800" dirty="0">
                <a:solidFill>
                  <a:srgbClr val="FF0000"/>
                </a:solidFill>
                <a:latin typeface="Comic Sans MS" charset="0"/>
              </a:rPr>
              <a:t>talking</a:t>
            </a:r>
            <a:r>
              <a:rPr lang="en-US" sz="2800" dirty="0">
                <a:solidFill>
                  <a:srgbClr val="FF0000"/>
                </a:solidFill>
                <a:latin typeface="Comic Sans MS" charset="0"/>
              </a:rPr>
              <a:t>”</a:t>
            </a:r>
            <a:r>
              <a:rPr lang="en-US" altLang="ja-JP" sz="2800" dirty="0">
                <a:solidFill>
                  <a:srgbClr val="FF0000"/>
                </a:solidFill>
                <a:latin typeface="Comic Sans MS" charset="0"/>
              </a:rPr>
              <a:t> points presented as </a:t>
            </a:r>
            <a:r>
              <a:rPr lang="en-US" sz="2800" dirty="0">
                <a:solidFill>
                  <a:srgbClr val="FF0000"/>
                </a:solidFill>
                <a:latin typeface="Comic Sans MS" charset="0"/>
              </a:rPr>
              <a:t>“</a:t>
            </a:r>
            <a:r>
              <a:rPr lang="en-US" altLang="ja-JP" sz="2800" dirty="0">
                <a:solidFill>
                  <a:srgbClr val="FF0000"/>
                </a:solidFill>
                <a:latin typeface="Comic Sans MS" charset="0"/>
              </a:rPr>
              <a:t>on-line labs</a:t>
            </a:r>
            <a:r>
              <a:rPr lang="en-US" sz="2800" dirty="0">
                <a:solidFill>
                  <a:srgbClr val="FF0000"/>
                </a:solidFill>
                <a:latin typeface="Comic Sans MS" charset="0"/>
              </a:rPr>
              <a:t>”</a:t>
            </a:r>
            <a:r>
              <a:rPr lang="en-US" altLang="ja-JP" sz="2800" dirty="0">
                <a:solidFill>
                  <a:srgbClr val="FF0000"/>
                </a:solidFill>
                <a:latin typeface="Comic Sans MS" charset="0"/>
              </a:rPr>
              <a:t> to CERN council, ministers and EU officials</a:t>
            </a:r>
          </a:p>
          <a:p>
            <a:r>
              <a:rPr lang="en-US" sz="2800" dirty="0">
                <a:solidFill>
                  <a:srgbClr val="FF0000"/>
                </a:solidFill>
                <a:latin typeface="Comic Sans MS" charset="0"/>
              </a:rPr>
              <a:t>The Strategy report brochure distributed under chapter “society and skills” stated:</a:t>
            </a:r>
          </a:p>
          <a:p>
            <a:endParaRPr lang="el-GR" dirty="0">
              <a:latin typeface="Arial" charset="0"/>
            </a:endParaRPr>
          </a:p>
        </p:txBody>
      </p:sp>
      <p:pic>
        <p:nvPicPr>
          <p:cNvPr id="2969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4891088"/>
            <a:ext cx="4038600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127375" y="190500"/>
            <a:ext cx="5570538" cy="11842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200" dirty="0" smtClean="0">
                <a:latin typeface="Arial" charset="0"/>
              </a:rPr>
              <a:t/>
            </a:r>
            <a:br>
              <a:rPr lang="en-US" sz="3200" dirty="0" smtClean="0">
                <a:latin typeface="Arial" charset="0"/>
              </a:rPr>
            </a:br>
            <a:r>
              <a:rPr lang="en-US" sz="3200" dirty="0" smtClean="0">
                <a:latin typeface="Arial" charset="0"/>
              </a:rPr>
              <a:t/>
            </a:r>
            <a:br>
              <a:rPr lang="en-US" sz="3200" dirty="0" smtClean="0">
                <a:latin typeface="Arial" charset="0"/>
              </a:rPr>
            </a:br>
            <a:r>
              <a:rPr lang="en-US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European Strategy meeting in Brussels 30</a:t>
            </a:r>
            <a:r>
              <a:rPr lang="en-US" sz="3200" i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th</a:t>
            </a:r>
            <a:r>
              <a:rPr lang="en-US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 May 2013</a:t>
            </a:r>
            <a:r>
              <a:rPr lang="en-US" sz="3200" dirty="0" smtClean="0">
                <a:solidFill>
                  <a:srgbClr val="FF0000"/>
                </a:solidFill>
                <a:latin typeface="Comic Sans MS" charset="0"/>
              </a:rPr>
              <a:t/>
            </a:r>
            <a:br>
              <a:rPr lang="en-US" sz="3200" dirty="0" smtClean="0">
                <a:solidFill>
                  <a:srgbClr val="FF0000"/>
                </a:solidFill>
                <a:latin typeface="Comic Sans MS" charset="0"/>
              </a:rPr>
            </a:br>
            <a:endParaRPr lang="el-GR" sz="3200" dirty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989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Arial" charset="0"/>
            </a:endParaRPr>
          </a:p>
        </p:txBody>
      </p:sp>
      <p:pic>
        <p:nvPicPr>
          <p:cNvPr id="21506" name="Picture 3" descr="Screen shot 2013-10-07 at 1.58.1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8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Box 4"/>
          <p:cNvSpPr txBox="1">
            <a:spLocks noChangeArrowheads="1"/>
          </p:cNvSpPr>
          <p:nvPr/>
        </p:nvSpPr>
        <p:spPr bwMode="auto">
          <a:xfrm rot="-1718348">
            <a:off x="2427288" y="4779963"/>
            <a:ext cx="6313487" cy="5842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 dirty="0">
                <a:latin typeface="Comic Sans MS" charset="0"/>
              </a:rPr>
              <a:t>About 200 volunteers in ATLAS</a:t>
            </a:r>
            <a:endParaRPr lang="el-GR" sz="3200" dirty="0">
              <a:latin typeface="Comic Sans MS" charset="0"/>
            </a:endParaRPr>
          </a:p>
        </p:txBody>
      </p:sp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1682751" y="1052404"/>
            <a:ext cx="67151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  <a:ea typeface="+mn-ea"/>
                <a:cs typeface="Arial" pitchFamily="34" charset="0"/>
              </a:rPr>
              <a:t>ATLAS </a:t>
            </a:r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O</a:t>
            </a:r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  <a:ea typeface="+mn-ea"/>
                <a:cs typeface="Arial" pitchFamily="34" charset="0"/>
              </a:rPr>
              <a:t>pen </a:t>
            </a:r>
            <a:r>
              <a:rPr lang="en-US" sz="3600" dirty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D</a:t>
            </a:r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  <a:ea typeface="+mn-ea"/>
                <a:cs typeface="Arial" pitchFamily="34" charset="0"/>
              </a:rPr>
              <a:t>ays</a:t>
            </a:r>
            <a:endParaRPr lang="en-US" sz="3600" dirty="0">
              <a:solidFill>
                <a:srgbClr val="FF0000"/>
              </a:solidFill>
              <a:latin typeface="Comic Sans MS" pitchFamily="66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537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051050" y="4508500"/>
            <a:ext cx="2700338" cy="10795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pic>
        <p:nvPicPr>
          <p:cNvPr id="317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0"/>
            <a:ext cx="4759325" cy="663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5619750" y="528638"/>
            <a:ext cx="3067050" cy="741362"/>
          </a:xfrm>
          <a:prstGeom prst="rect">
            <a:avLst/>
          </a:prstGeom>
          <a:noFill/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dirty="0" smtClean="0">
                <a:solidFill>
                  <a:srgbClr val="FF0000"/>
                </a:solidFill>
                <a:latin typeface="Comic Sans MS" pitchFamily="66" charset="0"/>
              </a:rPr>
              <a:t>Educational -On-Line Labs</a:t>
            </a:r>
            <a:endParaRPr lang="el-GR" dirty="0"/>
          </a:p>
        </p:txBody>
      </p:sp>
      <p:sp>
        <p:nvSpPr>
          <p:cNvPr id="10" name="TextBox 9"/>
          <p:cNvSpPr txBox="1"/>
          <p:nvPr/>
        </p:nvSpPr>
        <p:spPr>
          <a:xfrm>
            <a:off x="5314951" y="5118725"/>
            <a:ext cx="359410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800" b="1" dirty="0" smtClean="0">
                <a:solidFill>
                  <a:srgbClr val="4597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cs typeface="+mn-cs"/>
                <a:hlinkClick r:id="rId3"/>
              </a:rPr>
              <a:t>http://www.go-lab-project.eu/</a:t>
            </a:r>
            <a:endParaRPr lang="en-US" sz="2800" b="1" dirty="0" smtClean="0">
              <a:solidFill>
                <a:srgbClr val="4597A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charset="0"/>
              <a:cs typeface="+mn-cs"/>
            </a:endParaRPr>
          </a:p>
          <a:p>
            <a:pPr eaLnBrk="1" hangingPunct="1">
              <a:defRPr/>
            </a:pPr>
            <a:endParaRPr lang="el-GR" sz="3200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2768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70650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70650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70650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793" name="Title 1"/>
          <p:cNvSpPr>
            <a:spLocks noGrp="1"/>
          </p:cNvSpPr>
          <p:nvPr>
            <p:ph type="ctrTitle"/>
          </p:nvPr>
        </p:nvSpPr>
        <p:spPr>
          <a:xfrm>
            <a:off x="1" y="908050"/>
            <a:ext cx="9144000" cy="1368425"/>
          </a:xfrm>
          <a:solidFill>
            <a:schemeClr val="bg1"/>
          </a:solidFill>
        </p:spPr>
        <p:txBody>
          <a:bodyPr/>
          <a:lstStyle/>
          <a:p>
            <a:r>
              <a:rPr lang="en-US" sz="2200" dirty="0">
                <a:solidFill>
                  <a:srgbClr val="000000"/>
                </a:solidFill>
                <a:latin typeface="Comic Sans MS" charset="0"/>
              </a:rPr>
              <a:t>The basic idea of the dedicated “Go-Lab” stand was to show to the public what the “events”-&gt;”results of high-energy particle collisions”, are and how they can “</a:t>
            </a:r>
            <a:r>
              <a:rPr lang="en-US" sz="2200" dirty="0" err="1">
                <a:solidFill>
                  <a:srgbClr val="000000"/>
                </a:solidFill>
                <a:latin typeface="Comic Sans MS" charset="0"/>
              </a:rPr>
              <a:t>analyse</a:t>
            </a:r>
            <a:r>
              <a:rPr lang="en-US" sz="2200" dirty="0">
                <a:solidFill>
                  <a:srgbClr val="000000"/>
                </a:solidFill>
                <a:latin typeface="Comic Sans MS" charset="0"/>
              </a:rPr>
              <a:t>”=”play around” with them</a:t>
            </a:r>
            <a:endParaRPr lang="el-GR" dirty="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0375" y="2133600"/>
            <a:ext cx="8604250" cy="647700"/>
          </a:xfrm>
          <a:ln>
            <a:solidFill>
              <a:srgbClr val="FFFF00"/>
            </a:solidFill>
          </a:ln>
        </p:spPr>
        <p:txBody>
          <a:bodyPr>
            <a:noAutofit/>
          </a:bodyPr>
          <a:lstStyle/>
          <a:p>
            <a:pPr>
              <a:defRPr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  <a:ea typeface="+mn-ea"/>
                <a:cs typeface="+mn-cs"/>
              </a:rPr>
              <a:t>In ATLAS we have the following tools: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rPr>
              <a:t>HYPATIA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rPr>
              <a:t>Collisions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rPr>
              <a:t>MINERVA</a:t>
            </a:r>
          </a:p>
          <a:p>
            <a:pPr>
              <a:defRPr/>
            </a:pPr>
            <a:endParaRPr lang="el-GR" sz="3600" dirty="0">
              <a:solidFill>
                <a:srgbClr val="FF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2852738"/>
            <a:ext cx="1781175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4591050"/>
            <a:ext cx="1609725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781300"/>
            <a:ext cx="1600200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ight Arrow 8"/>
          <p:cNvSpPr/>
          <p:nvPr/>
        </p:nvSpPr>
        <p:spPr>
          <a:xfrm rot="10275456">
            <a:off x="1979613" y="2997200"/>
            <a:ext cx="1728787" cy="431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10" name="Right Arrow 9"/>
          <p:cNvSpPr/>
          <p:nvPr/>
        </p:nvSpPr>
        <p:spPr>
          <a:xfrm rot="20754676">
            <a:off x="5837238" y="3295650"/>
            <a:ext cx="733425" cy="431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11" name="Right Arrow 10"/>
          <p:cNvSpPr/>
          <p:nvPr/>
        </p:nvSpPr>
        <p:spPr>
          <a:xfrm rot="7328242">
            <a:off x="3712369" y="5017294"/>
            <a:ext cx="1222375" cy="3476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33801" name="TextBox 11"/>
          <p:cNvSpPr txBox="1">
            <a:spLocks noChangeArrowheads="1"/>
          </p:cNvSpPr>
          <p:nvPr/>
        </p:nvSpPr>
        <p:spPr bwMode="auto">
          <a:xfrm>
            <a:off x="250825" y="5300663"/>
            <a:ext cx="1571625" cy="36988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Comic Sans MS" charset="0"/>
              </a:rPr>
              <a:t>Two versions</a:t>
            </a:r>
            <a:endParaRPr lang="el-GR" sz="1800">
              <a:latin typeface="Comic Sans MS" charset="0"/>
            </a:endParaRPr>
          </a:p>
        </p:txBody>
      </p:sp>
      <p:sp>
        <p:nvSpPr>
          <p:cNvPr id="33802" name="TextBox 12"/>
          <p:cNvSpPr txBox="1">
            <a:spLocks noChangeArrowheads="1"/>
          </p:cNvSpPr>
          <p:nvPr/>
        </p:nvSpPr>
        <p:spPr bwMode="auto">
          <a:xfrm>
            <a:off x="6659563" y="5300663"/>
            <a:ext cx="1804987" cy="36988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Comic Sans MS" charset="0"/>
              </a:rPr>
              <a:t>Phones+tablets</a:t>
            </a:r>
            <a:endParaRPr lang="el-GR" sz="1800">
              <a:latin typeface="Comic Sans MS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750" y="300038"/>
            <a:ext cx="7747000" cy="64611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EDUCATIONAL ON-LINE LABs</a:t>
            </a:r>
            <a:endParaRPr lang="el-GR" sz="3600" dirty="0"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9132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8"/>
          <p:cNvSpPr>
            <a:spLocks noChangeArrowheads="1"/>
          </p:cNvSpPr>
          <p:nvPr/>
        </p:nvSpPr>
        <p:spPr bwMode="auto">
          <a:xfrm>
            <a:off x="2349501" y="732959"/>
            <a:ext cx="67151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  <a:ea typeface="+mn-ea"/>
                <a:cs typeface="Arial" pitchFamily="34" charset="0"/>
              </a:rPr>
              <a:t>Local </a:t>
            </a:r>
            <a:r>
              <a:rPr lang="en-US" sz="2800" dirty="0" err="1">
                <a:solidFill>
                  <a:srgbClr val="FF0000"/>
                </a:solidFill>
                <a:latin typeface="Comic Sans MS" pitchFamily="66" charset="0"/>
                <a:ea typeface="+mn-ea"/>
                <a:cs typeface="Arial" pitchFamily="34" charset="0"/>
              </a:rPr>
              <a:t>Masterclasses</a:t>
            </a:r>
            <a:r>
              <a:rPr lang="en-US" sz="2800" dirty="0">
                <a:solidFill>
                  <a:srgbClr val="FF0000"/>
                </a:solidFill>
                <a:latin typeface="Comic Sans MS" pitchFamily="66" charset="0"/>
                <a:ea typeface="+mn-ea"/>
                <a:cs typeface="Arial" pitchFamily="34" charset="0"/>
              </a:rPr>
              <a:t>, 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  <a:ea typeface="+mn-ea"/>
                <a:cs typeface="Arial" pitchFamily="34" charset="0"/>
              </a:rPr>
              <a:t>e</a:t>
            </a:r>
            <a:r>
              <a:rPr lang="en-US" sz="2800" dirty="0">
                <a:solidFill>
                  <a:srgbClr val="FF0000"/>
                </a:solidFill>
                <a:latin typeface="Comic Sans MS" pitchFamily="66" charset="0"/>
                <a:ea typeface="+mn-ea"/>
                <a:cs typeface="Arial" pitchFamily="34" charset="0"/>
              </a:rPr>
              <a:t>-</a:t>
            </a:r>
            <a:r>
              <a:rPr lang="en-US" sz="2800" dirty="0" err="1" smtClean="0">
                <a:solidFill>
                  <a:srgbClr val="FF0000"/>
                </a:solidFill>
                <a:latin typeface="Comic Sans MS" pitchFamily="66" charset="0"/>
                <a:ea typeface="+mn-ea"/>
                <a:cs typeface="Arial" pitchFamily="34" charset="0"/>
              </a:rPr>
              <a:t>Masterclasses</a:t>
            </a:r>
            <a:endParaRPr lang="en-US" sz="2800" dirty="0">
              <a:solidFill>
                <a:srgbClr val="FF0000"/>
              </a:solidFill>
              <a:latin typeface="Comic Sans MS" pitchFamily="66" charset="0"/>
              <a:ea typeface="+mn-ea"/>
              <a:cs typeface="Arial" pitchFamily="34" charset="0"/>
            </a:endParaRPr>
          </a:p>
        </p:txBody>
      </p:sp>
      <p:sp>
        <p:nvSpPr>
          <p:cNvPr id="27650" name="Rectangle 1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27651" name="Rectangle 20"/>
          <p:cNvSpPr>
            <a:spLocks noChangeArrowheads="1"/>
          </p:cNvSpPr>
          <p:nvPr/>
        </p:nvSpPr>
        <p:spPr bwMode="auto">
          <a:xfrm>
            <a:off x="0" y="60293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200">
                <a:solidFill>
                  <a:srgbClr val="000000"/>
                </a:solidFill>
                <a:ea typeface="Calibri" charset="0"/>
              </a:rPr>
              <a:t>	</a:t>
            </a:r>
            <a:endParaRPr lang="en-US">
              <a:solidFill>
                <a:srgbClr val="000000"/>
              </a:solidFill>
              <a:ea typeface="Calibri" charset="0"/>
            </a:endParaRPr>
          </a:p>
        </p:txBody>
      </p:sp>
      <p:sp>
        <p:nvSpPr>
          <p:cNvPr id="18437" name="TextBox 14"/>
          <p:cNvSpPr txBox="1">
            <a:spLocks noChangeArrowheads="1"/>
          </p:cNvSpPr>
          <p:nvPr/>
        </p:nvSpPr>
        <p:spPr bwMode="auto">
          <a:xfrm>
            <a:off x="0" y="1990725"/>
            <a:ext cx="6248400" cy="487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600"/>
              </a:spcAft>
              <a:buFont typeface="Wingdings" charset="0"/>
              <a:buChar char="§"/>
              <a:defRPr/>
            </a:pPr>
            <a:r>
              <a:rPr lang="en-IE" sz="2000" b="1" dirty="0" smtClean="0">
                <a:solidFill>
                  <a:srgbClr val="0070C0"/>
                </a:solidFill>
                <a:latin typeface="Comic Sans MS" charset="0"/>
                <a:cs typeface="+mn-cs"/>
              </a:rPr>
              <a:t> Masterclasses @schools</a:t>
            </a:r>
            <a:endParaRPr lang="en-IE" b="1" dirty="0" smtClean="0">
              <a:solidFill>
                <a:srgbClr val="0070C0"/>
              </a:solidFill>
              <a:latin typeface="Comic Sans MS" charset="0"/>
              <a:cs typeface="+mn-cs"/>
            </a:endParaRPr>
          </a:p>
          <a:p>
            <a:pPr lvl="1" eaLnBrk="1" hangingPunct="1">
              <a:defRPr/>
            </a:pPr>
            <a:r>
              <a:rPr lang="en-IE" sz="2000" dirty="0" smtClean="0">
                <a:solidFill>
                  <a:srgbClr val="C00000"/>
                </a:solidFill>
                <a:latin typeface="Comic Sans MS" charset="0"/>
                <a:cs typeface="+mn-cs"/>
              </a:rPr>
              <a:t> </a:t>
            </a:r>
            <a:r>
              <a:rPr lang="en-IE" dirty="0" smtClean="0">
                <a:solidFill>
                  <a:srgbClr val="C00000"/>
                </a:solidFill>
                <a:latin typeface="Comic Sans MS" charset="0"/>
                <a:cs typeface="+mn-cs"/>
              </a:rPr>
              <a:t> 20 schools all over Greece (Komotini to Crete)</a:t>
            </a:r>
          </a:p>
          <a:p>
            <a:pPr lvl="2" eaLnBrk="1" hangingPunct="1">
              <a:buFont typeface="Wingdings" charset="0"/>
              <a:buChar char="§"/>
              <a:defRPr/>
            </a:pPr>
            <a:r>
              <a:rPr lang="en-IE" sz="16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Students learn how actually science goes”</a:t>
            </a:r>
          </a:p>
          <a:p>
            <a:pPr lvl="2" eaLnBrk="1" hangingPunct="1">
              <a:buFont typeface="Wingdings" charset="0"/>
              <a:buChar char="§"/>
              <a:defRPr/>
            </a:pPr>
            <a:r>
              <a:rPr lang="en-IE" sz="16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Listen to lectures</a:t>
            </a:r>
          </a:p>
          <a:p>
            <a:pPr lvl="2" eaLnBrk="1" hangingPunct="1">
              <a:buFont typeface="Wingdings" charset="0"/>
              <a:buChar char="§"/>
              <a:defRPr/>
            </a:pPr>
            <a:r>
              <a:rPr lang="en-IE" sz="16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en-IE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cs typeface="+mn-cs"/>
              </a:rPr>
              <a:t>Follow a virtual visit to ATLAS control room</a:t>
            </a:r>
          </a:p>
          <a:p>
            <a:pPr lvl="2" eaLnBrk="1" hangingPunct="1">
              <a:buFont typeface="Wingdings" charset="0"/>
              <a:buChar char="§"/>
              <a:defRPr/>
            </a:pPr>
            <a:r>
              <a:rPr lang="en-IE" sz="16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Analyse events with the HYPATIA applet tool</a:t>
            </a:r>
          </a:p>
          <a:p>
            <a:pPr lvl="2" eaLnBrk="1" hangingPunct="1">
              <a:buFont typeface="Wingdings" charset="0"/>
              <a:buChar char="§"/>
              <a:defRPr/>
            </a:pPr>
            <a:endParaRPr lang="en-IE" dirty="0" smtClean="0">
              <a:solidFill>
                <a:srgbClr val="000000"/>
              </a:solidFill>
              <a:latin typeface="Comic Sans MS" charset="0"/>
              <a:cs typeface="+mn-cs"/>
            </a:endParaRPr>
          </a:p>
          <a:p>
            <a:pPr eaLnBrk="1" hangingPunct="1">
              <a:spcAft>
                <a:spcPts val="600"/>
              </a:spcAft>
              <a:buFont typeface="Wingdings" charset="0"/>
              <a:buChar char="§"/>
              <a:defRPr/>
            </a:pPr>
            <a:r>
              <a:rPr lang="en-IE" dirty="0" smtClean="0">
                <a:solidFill>
                  <a:srgbClr val="4F81BD"/>
                </a:solidFill>
                <a:latin typeface="Comic Sans MS" charset="0"/>
                <a:cs typeface="+mn-cs"/>
              </a:rPr>
              <a:t> </a:t>
            </a:r>
            <a:r>
              <a:rPr lang="en-IE" sz="2000" b="1" dirty="0" smtClean="0">
                <a:solidFill>
                  <a:srgbClr val="0070C0"/>
                </a:solidFill>
                <a:latin typeface="Comic Sans MS" charset="0"/>
                <a:cs typeface="+mn-cs"/>
              </a:rPr>
              <a:t>e-Masterclasses</a:t>
            </a:r>
            <a:endParaRPr lang="en-IE" b="1" dirty="0" smtClean="0">
              <a:solidFill>
                <a:srgbClr val="0070C0"/>
              </a:solidFill>
              <a:latin typeface="Comic Sans MS" charset="0"/>
              <a:cs typeface="+mn-cs"/>
            </a:endParaRPr>
          </a:p>
          <a:p>
            <a:pPr lvl="1" eaLnBrk="1" hangingPunct="1">
              <a:buFont typeface="Wingdings" charset="0"/>
              <a:buChar char="§"/>
              <a:defRPr/>
            </a:pPr>
            <a:r>
              <a:rPr lang="en-IE" sz="2000" dirty="0" smtClean="0">
                <a:solidFill>
                  <a:srgbClr val="C00000"/>
                </a:solidFill>
                <a:latin typeface="Comic Sans MS" charset="0"/>
                <a:cs typeface="+mn-cs"/>
              </a:rPr>
              <a:t> </a:t>
            </a:r>
            <a:r>
              <a:rPr lang="en-IE" dirty="0" smtClean="0">
                <a:solidFill>
                  <a:srgbClr val="C00000"/>
                </a:solidFill>
                <a:latin typeface="Comic Sans MS" charset="0"/>
                <a:cs typeface="+mn-cs"/>
              </a:rPr>
              <a:t>Dutch (9) &amp; Polish (43) students (Nov12)</a:t>
            </a:r>
          </a:p>
          <a:p>
            <a:pPr lvl="2" eaLnBrk="1" hangingPunct="1">
              <a:buFont typeface="Wingdings" charset="0"/>
              <a:buChar char="§"/>
              <a:defRPr/>
            </a:pPr>
            <a:r>
              <a:rPr lang="en-IE" sz="16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“Learn how actually science goes”</a:t>
            </a:r>
          </a:p>
          <a:p>
            <a:pPr lvl="2" eaLnBrk="1" hangingPunct="1">
              <a:buFont typeface="Wingdings" charset="0"/>
              <a:buChar char="§"/>
              <a:defRPr/>
            </a:pPr>
            <a:r>
              <a:rPr lang="en-IE" sz="16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Teachers’ role (e.g. HST12 participants)</a:t>
            </a:r>
          </a:p>
          <a:p>
            <a:pPr lvl="2" eaLnBrk="1" hangingPunct="1">
              <a:spcAft>
                <a:spcPts val="600"/>
              </a:spcAft>
              <a:buFont typeface="Wingdings" charset="0"/>
              <a:buChar char="§"/>
              <a:defRPr/>
            </a:pPr>
            <a:r>
              <a:rPr lang="en-IE" sz="16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Targeting extended group visits</a:t>
            </a:r>
            <a:endParaRPr lang="en-IE" sz="2000" b="1" dirty="0" smtClean="0">
              <a:solidFill>
                <a:srgbClr val="C00000"/>
              </a:solidFill>
              <a:latin typeface="Comic Sans MS" charset="0"/>
              <a:cs typeface="+mn-cs"/>
            </a:endParaRPr>
          </a:p>
          <a:p>
            <a:pPr lvl="2" eaLnBrk="1" hangingPunct="1">
              <a:buFont typeface="Wingdings" charset="0"/>
              <a:buChar char="§"/>
              <a:defRPr/>
            </a:pPr>
            <a:r>
              <a:rPr lang="en-IE" sz="2000" b="1" dirty="0" smtClean="0">
                <a:solidFill>
                  <a:srgbClr val="C00000"/>
                </a:solidFill>
                <a:latin typeface="Comic Sans MS" charset="0"/>
                <a:cs typeface="+mn-cs"/>
              </a:rPr>
              <a:t>Synergies with local-level MCs  </a:t>
            </a:r>
          </a:p>
          <a:p>
            <a:pPr lvl="2" eaLnBrk="1" hangingPunct="1">
              <a:buFont typeface="Wingdings" charset="0"/>
              <a:buChar char="§"/>
              <a:defRPr/>
            </a:pPr>
            <a:r>
              <a:rPr lang="en-IE" sz="16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+ CERN Hangouts (Polish students)</a:t>
            </a:r>
          </a:p>
          <a:p>
            <a:pPr lvl="2" eaLnBrk="1" hangingPunct="1">
              <a:buFont typeface="Wingdings" charset="0"/>
              <a:buChar char="§"/>
              <a:defRPr/>
            </a:pPr>
            <a:r>
              <a:rPr lang="en-IE" sz="16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+ CERN Mini Expo (Santiago de Compostela)</a:t>
            </a:r>
          </a:p>
          <a:p>
            <a:pPr lvl="2" eaLnBrk="1" hangingPunct="1">
              <a:defRPr/>
            </a:pPr>
            <a:endParaRPr lang="en-IE" sz="1600" dirty="0" smtClean="0">
              <a:solidFill>
                <a:srgbClr val="000000"/>
              </a:solidFill>
              <a:latin typeface="Comic Sans MS" charset="0"/>
              <a:cs typeface="+mn-cs"/>
            </a:endParaRPr>
          </a:p>
          <a:p>
            <a:pPr eaLnBrk="1" hangingPunct="1">
              <a:spcAft>
                <a:spcPts val="600"/>
              </a:spcAft>
              <a:buFont typeface="Wingdings" charset="0"/>
              <a:buChar char="§"/>
              <a:defRPr/>
            </a:pPr>
            <a:r>
              <a:rPr lang="en-IE" dirty="0" smtClean="0">
                <a:solidFill>
                  <a:schemeClr val="accent1"/>
                </a:solidFill>
                <a:latin typeface="Comic Sans MS" charset="0"/>
                <a:cs typeface="+mn-cs"/>
              </a:rPr>
              <a:t>…</a:t>
            </a:r>
          </a:p>
        </p:txBody>
      </p:sp>
      <p:grpSp>
        <p:nvGrpSpPr>
          <p:cNvPr id="27653" name="Group 15"/>
          <p:cNvGrpSpPr>
            <a:grpSpLocks/>
          </p:cNvGrpSpPr>
          <p:nvPr/>
        </p:nvGrpSpPr>
        <p:grpSpPr bwMode="auto">
          <a:xfrm>
            <a:off x="6627813" y="5903913"/>
            <a:ext cx="2087562" cy="376237"/>
            <a:chOff x="5724129" y="6147084"/>
            <a:chExt cx="2914631" cy="539007"/>
          </a:xfrm>
        </p:grpSpPr>
        <p:grpSp>
          <p:nvGrpSpPr>
            <p:cNvPr id="27660" name="Group 9"/>
            <p:cNvGrpSpPr>
              <a:grpSpLocks/>
            </p:cNvGrpSpPr>
            <p:nvPr/>
          </p:nvGrpSpPr>
          <p:grpSpPr bwMode="auto">
            <a:xfrm>
              <a:off x="5724129" y="6147084"/>
              <a:ext cx="1728255" cy="539007"/>
              <a:chOff x="1751116" y="6090043"/>
              <a:chExt cx="2164939" cy="751747"/>
            </a:xfrm>
          </p:grpSpPr>
          <p:pic>
            <p:nvPicPr>
              <p:cNvPr id="27662" name="Picture 5" descr="https://encrypted-tbn3.google.com/images?q=tbn:ANd9GcQ0OWa5K1vn9cDkPZ-ZrS_9FzZYphLyPiDxi7os7u3IksfmWBFt1w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07970" y="6090043"/>
                <a:ext cx="908085" cy="7366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663" name="Picture 7" descr="https://encrypted-tbn3.google.com/images?q=tbn:ANd9GcRn1xvSD8GVpuCA0gXOc4YmdbLPiuWP0c-6Q5sIWTiEQT0REN0z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508" r="10652"/>
              <a:stretch>
                <a:fillRect/>
              </a:stretch>
            </p:blipFill>
            <p:spPr bwMode="auto">
              <a:xfrm flipV="1">
                <a:off x="1751116" y="6095012"/>
                <a:ext cx="876608" cy="7467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7661" name="Picture 9" descr="http://portal.discoverthecosmos.eu/sites/all/themes/marinelli_classic/img/dtcimgs/e-infrastructure-logo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0861" y="6206405"/>
              <a:ext cx="1057899" cy="443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" name="Picture 17" descr="Lala_Masterclas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98827" y="4222750"/>
            <a:ext cx="3179799" cy="1479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5" name="Picture 3" descr="Lala_12masterclasse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940" y="2246313"/>
            <a:ext cx="2963774" cy="197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val 12"/>
          <p:cNvSpPr/>
          <p:nvPr/>
        </p:nvSpPr>
        <p:spPr>
          <a:xfrm rot="10800000">
            <a:off x="3276600" y="3327400"/>
            <a:ext cx="2205038" cy="43656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l-GR"/>
          </a:p>
        </p:txBody>
      </p:sp>
      <p:sp>
        <p:nvSpPr>
          <p:cNvPr id="14" name="Oval 13"/>
          <p:cNvSpPr/>
          <p:nvPr/>
        </p:nvSpPr>
        <p:spPr>
          <a:xfrm rot="16200000">
            <a:off x="2950369" y="1132681"/>
            <a:ext cx="403225" cy="436086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l-GR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21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016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6874" y="188913"/>
            <a:ext cx="5688013" cy="1700212"/>
          </a:xfrm>
        </p:spPr>
        <p:txBody>
          <a:bodyPr/>
          <a:lstStyle/>
          <a:p>
            <a:pPr>
              <a:defRPr/>
            </a:pPr>
            <a:r>
              <a:rPr 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May 2012-2013</a:t>
            </a:r>
            <a:br>
              <a:rPr 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</a:br>
            <a:r>
              <a:rPr 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more than 15 cities visited</a:t>
            </a:r>
            <a:endParaRPr lang="el-GR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37890" name="Content Placeholder 3" descr="Map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75993" y="2000251"/>
            <a:ext cx="5539232" cy="4816474"/>
          </a:xfrm>
        </p:spPr>
      </p:pic>
    </p:spTree>
    <p:extLst>
      <p:ext uri="{BB962C8B-B14F-4D97-AF65-F5344CB8AC3E}">
        <p14:creationId xmlns:p14="http://schemas.microsoft.com/office/powerpoint/2010/main" val="2264128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721" name="Title 1"/>
          <p:cNvSpPr>
            <a:spLocks noGrp="1"/>
          </p:cNvSpPr>
          <p:nvPr>
            <p:ph type="title"/>
          </p:nvPr>
        </p:nvSpPr>
        <p:spPr>
          <a:xfrm>
            <a:off x="468313" y="1916113"/>
            <a:ext cx="8229600" cy="1143000"/>
          </a:xfrm>
        </p:spPr>
        <p:txBody>
          <a:bodyPr/>
          <a:lstStyle/>
          <a:p>
            <a:r>
              <a:rPr lang="en-US">
                <a:latin typeface="Arial" charset="0"/>
              </a:rPr>
              <a:t/>
            </a:r>
            <a:br>
              <a:rPr lang="en-US">
                <a:latin typeface="Arial" charset="0"/>
              </a:rPr>
            </a:br>
            <a:r>
              <a:rPr lang="en-US">
                <a:latin typeface="Arial" charset="0"/>
              </a:rPr>
              <a:t/>
            </a:r>
            <a:br>
              <a:rPr lang="en-US">
                <a:latin typeface="Arial" charset="0"/>
              </a:rPr>
            </a:br>
            <a:r>
              <a:rPr lang="en-US">
                <a:latin typeface="Arial" charset="0"/>
              </a:rPr>
              <a:t/>
            </a:r>
            <a:br>
              <a:rPr lang="en-US">
                <a:latin typeface="Arial" charset="0"/>
              </a:rPr>
            </a:br>
            <a:r>
              <a:rPr lang="en-US">
                <a:latin typeface="Arial" charset="0"/>
              </a:rPr>
              <a:t/>
            </a:r>
            <a:br>
              <a:rPr lang="en-US">
                <a:latin typeface="Arial" charset="0"/>
              </a:rPr>
            </a:br>
            <a:r>
              <a:rPr lang="en-US">
                <a:latin typeface="Arial" charset="0"/>
              </a:rPr>
              <a:t/>
            </a:r>
            <a:br>
              <a:rPr lang="en-US">
                <a:latin typeface="Arial" charset="0"/>
              </a:rPr>
            </a:br>
            <a:r>
              <a:rPr lang="en-US">
                <a:latin typeface="Arial" charset="0"/>
              </a:rPr>
              <a:t/>
            </a:r>
            <a:br>
              <a:rPr lang="en-US">
                <a:latin typeface="Arial" charset="0"/>
              </a:rPr>
            </a:br>
            <a:r>
              <a:rPr lang="en-US">
                <a:latin typeface="Arial" charset="0"/>
              </a:rPr>
              <a:t/>
            </a:r>
            <a:br>
              <a:rPr lang="en-US">
                <a:latin typeface="Arial" charset="0"/>
              </a:rPr>
            </a:br>
            <a:r>
              <a:rPr lang="en-US">
                <a:latin typeface="Arial" charset="0"/>
              </a:rPr>
              <a:t/>
            </a:r>
            <a:br>
              <a:rPr lang="en-US">
                <a:latin typeface="Arial" charset="0"/>
              </a:rPr>
            </a:br>
            <a:r>
              <a:rPr lang="en-US">
                <a:latin typeface="Arial" charset="0"/>
              </a:rPr>
              <a:t/>
            </a:r>
            <a:br>
              <a:rPr lang="en-US">
                <a:latin typeface="Arial" charset="0"/>
              </a:rPr>
            </a:br>
            <a:r>
              <a:rPr lang="en-US">
                <a:latin typeface="Arial" charset="0"/>
              </a:rPr>
              <a:t/>
            </a:r>
            <a:br>
              <a:rPr lang="en-US">
                <a:latin typeface="Arial" charset="0"/>
              </a:rPr>
            </a:br>
            <a:endParaRPr lang="el-GR"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841500"/>
            <a:ext cx="8678862" cy="4683125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Special </a:t>
            </a:r>
            <a:r>
              <a:rPr lang="en-US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Masterclass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 session</a:t>
            </a:r>
          </a:p>
          <a:p>
            <a:pPr>
              <a:defRPr/>
            </a:pPr>
            <a:r>
              <a:rPr lang="en-US" sz="2800" dirty="0" err="1">
                <a:latin typeface="Comic Sans MS" pitchFamily="66" charset="0"/>
                <a:ea typeface="+mn-ea"/>
                <a:cs typeface="+mn-cs"/>
              </a:rPr>
              <a:t>U.Bilow</a:t>
            </a:r>
            <a:r>
              <a:rPr lang="en-US" sz="2800" dirty="0">
                <a:latin typeface="Comic Sans MS" pitchFamily="66" charset="0"/>
                <a:ea typeface="+mn-ea"/>
                <a:cs typeface="+mn-cs"/>
              </a:rPr>
              <a:t> (TUD),M. </a:t>
            </a:r>
            <a:r>
              <a:rPr lang="en-US" sz="2800" dirty="0" err="1">
                <a:latin typeface="Comic Sans MS" pitchFamily="66" charset="0"/>
                <a:ea typeface="+mn-ea"/>
                <a:cs typeface="+mn-cs"/>
              </a:rPr>
              <a:t>Bugge</a:t>
            </a:r>
            <a:r>
              <a:rPr lang="en-US" sz="2800" dirty="0">
                <a:latin typeface="Comic Sans MS" pitchFamily="66" charset="0"/>
                <a:ea typeface="+mn-ea"/>
                <a:cs typeface="+mn-cs"/>
              </a:rPr>
              <a:t>(Oslo),</a:t>
            </a:r>
            <a:r>
              <a:rPr lang="en-US" sz="2800" dirty="0" err="1">
                <a:latin typeface="Comic Sans MS" pitchFamily="66" charset="0"/>
                <a:ea typeface="+mn-ea"/>
                <a:cs typeface="+mn-cs"/>
              </a:rPr>
              <a:t>S.Vourakis</a:t>
            </a:r>
            <a:r>
              <a:rPr lang="en-US" sz="2800" dirty="0">
                <a:latin typeface="Comic Sans MS" pitchFamily="66" charset="0"/>
                <a:ea typeface="+mn-ea"/>
                <a:cs typeface="+mn-cs"/>
              </a:rPr>
              <a:t> and </a:t>
            </a:r>
            <a:r>
              <a:rPr lang="en-US" sz="2800" dirty="0" err="1">
                <a:latin typeface="Comic Sans MS" pitchFamily="66" charset="0"/>
                <a:ea typeface="+mn-ea"/>
                <a:cs typeface="+mn-cs"/>
              </a:rPr>
              <a:t>C.Kourkoumelis</a:t>
            </a:r>
            <a:r>
              <a:rPr lang="en-US" sz="2800" dirty="0">
                <a:latin typeface="Comic Sans MS" pitchFamily="66" charset="0"/>
                <a:ea typeface="+mn-ea"/>
                <a:cs typeface="+mn-cs"/>
              </a:rPr>
              <a:t> (IASA) </a:t>
            </a:r>
          </a:p>
          <a:p>
            <a:pPr>
              <a:buFontTx/>
              <a:buNone/>
              <a:defRPr/>
            </a:pPr>
            <a:r>
              <a:rPr lang="en-US" sz="2800" dirty="0">
                <a:latin typeface="Comic Sans MS" pitchFamily="66" charset="0"/>
                <a:ea typeface="+mn-ea"/>
                <a:cs typeface="+mn-cs"/>
              </a:rPr>
              <a:t>   talked about ATLAS MC</a:t>
            </a:r>
          </a:p>
          <a:p>
            <a:pPr>
              <a:defRPr/>
            </a:pPr>
            <a:r>
              <a:rPr lang="en-US" sz="2800" dirty="0" err="1">
                <a:latin typeface="Comic Sans MS" pitchFamily="66" charset="0"/>
                <a:ea typeface="+mn-ea"/>
                <a:cs typeface="+mn-cs"/>
              </a:rPr>
              <a:t>K.Cecire</a:t>
            </a:r>
            <a:r>
              <a:rPr lang="en-GB" sz="2800" dirty="0">
                <a:latin typeface="Comic Sans MS" pitchFamily="66" charset="0"/>
                <a:ea typeface="+mn-ea"/>
                <a:cs typeface="+mn-cs"/>
              </a:rPr>
              <a:t> talked about </a:t>
            </a:r>
          </a:p>
          <a:p>
            <a:pPr>
              <a:buFontTx/>
              <a:buNone/>
              <a:defRPr/>
            </a:pPr>
            <a:r>
              <a:rPr lang="en-GB" sz="2800" dirty="0">
                <a:latin typeface="Comic Sans MS" pitchFamily="66" charset="0"/>
                <a:ea typeface="+mn-ea"/>
                <a:cs typeface="+mn-cs"/>
              </a:rPr>
              <a:t>   CMS MC</a:t>
            </a:r>
          </a:p>
          <a:p>
            <a:pPr>
              <a:defRPr/>
            </a:pPr>
            <a:r>
              <a:rPr lang="en-GB" sz="2800" dirty="0">
                <a:latin typeface="Comic Sans MS" pitchFamily="66" charset="0"/>
                <a:ea typeface="+mn-ea"/>
                <a:cs typeface="+mn-cs"/>
              </a:rPr>
              <a:t>P. Di </a:t>
            </a:r>
            <a:r>
              <a:rPr lang="en-GB" sz="2800" dirty="0" err="1">
                <a:latin typeface="Comic Sans MS" pitchFamily="66" charset="0"/>
                <a:ea typeface="+mn-ea"/>
                <a:cs typeface="+mn-cs"/>
              </a:rPr>
              <a:t>Nezza</a:t>
            </a:r>
            <a:r>
              <a:rPr lang="en-GB" sz="2800" dirty="0">
                <a:latin typeface="Comic Sans MS" pitchFamily="66" charset="0"/>
                <a:ea typeface="+mn-ea"/>
                <a:cs typeface="+mn-cs"/>
              </a:rPr>
              <a:t> and</a:t>
            </a:r>
            <a:r>
              <a:rPr lang="en-GB" sz="2800" i="1" dirty="0"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GB" sz="2800" dirty="0" err="1">
                <a:latin typeface="Comic Sans MS" pitchFamily="66" charset="0"/>
                <a:ea typeface="+mn-ea"/>
                <a:cs typeface="+mn-cs"/>
              </a:rPr>
              <a:t>M.A.Janik</a:t>
            </a:r>
            <a:r>
              <a:rPr lang="en-GB" sz="2800" i="1" dirty="0">
                <a:latin typeface="Comic Sans MS" pitchFamily="66" charset="0"/>
                <a:ea typeface="+mn-ea"/>
                <a:cs typeface="+mn-cs"/>
              </a:rPr>
              <a:t> </a:t>
            </a:r>
          </a:p>
          <a:p>
            <a:pPr>
              <a:buFontTx/>
              <a:buNone/>
              <a:defRPr/>
            </a:pPr>
            <a:r>
              <a:rPr lang="en-GB" sz="2800" i="1" dirty="0">
                <a:latin typeface="Comic Sans MS" pitchFamily="66" charset="0"/>
                <a:ea typeface="+mn-ea"/>
                <a:cs typeface="+mn-cs"/>
              </a:rPr>
              <a:t>   </a:t>
            </a:r>
            <a:r>
              <a:rPr lang="en-GB" sz="2800" dirty="0">
                <a:latin typeface="Comic Sans MS" pitchFamily="66" charset="0"/>
                <a:ea typeface="+mn-ea"/>
                <a:cs typeface="+mn-cs"/>
              </a:rPr>
              <a:t>talked about ALICE MC</a:t>
            </a:r>
          </a:p>
          <a:p>
            <a:pPr>
              <a:buFontTx/>
              <a:buNone/>
              <a:defRPr/>
            </a:pPr>
            <a:r>
              <a:rPr lang="en-GB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Hands-on session during the poster session</a:t>
            </a:r>
            <a:endParaRPr lang="el-GR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33376"/>
            <a:ext cx="9144000" cy="1569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TextBox 4"/>
          <p:cNvSpPr txBox="1">
            <a:spLocks noChangeArrowheads="1"/>
          </p:cNvSpPr>
          <p:nvPr/>
        </p:nvSpPr>
        <p:spPr bwMode="auto">
          <a:xfrm>
            <a:off x="785813" y="6465889"/>
            <a:ext cx="7056437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dirty="0">
                <a:solidFill>
                  <a:srgbClr val="0000FF"/>
                </a:solidFill>
              </a:rPr>
              <a:t>http://</a:t>
            </a:r>
            <a:r>
              <a:rPr lang="en-GB" sz="1800" dirty="0" err="1">
                <a:solidFill>
                  <a:srgbClr val="0000FF"/>
                </a:solidFill>
              </a:rPr>
              <a:t>indico.cern.ch</a:t>
            </a:r>
            <a:r>
              <a:rPr lang="en-GB" sz="1800" dirty="0">
                <a:solidFill>
                  <a:srgbClr val="0000FF"/>
                </a:solidFill>
              </a:rPr>
              <a:t>/</a:t>
            </a:r>
            <a:r>
              <a:rPr lang="en-GB" sz="1800" dirty="0" err="1">
                <a:solidFill>
                  <a:srgbClr val="0000FF"/>
                </a:solidFill>
              </a:rPr>
              <a:t>conferenceDisplay.py?confId</a:t>
            </a:r>
            <a:r>
              <a:rPr lang="en-GB" sz="1800" dirty="0">
                <a:solidFill>
                  <a:srgbClr val="0000FF"/>
                </a:solidFill>
              </a:rPr>
              <a:t>=198153</a:t>
            </a:r>
            <a:endParaRPr lang="el-GR" sz="1800" dirty="0">
              <a:solidFill>
                <a:srgbClr val="0000FF"/>
              </a:solidFill>
            </a:endParaRPr>
          </a:p>
        </p:txBody>
      </p:sp>
      <p:pic>
        <p:nvPicPr>
          <p:cNvPr id="30725" name="Picture 5" descr="DSC_001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0" y="3066211"/>
            <a:ext cx="3316288" cy="248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3084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5" y="0"/>
            <a:ext cx="8345007" cy="2253574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Comic Sans MS" pitchFamily="66" charset="0"/>
              </a:rPr>
              <a:t>“Go-Lab” and “Discover the COSMOS’ summer schools (</a:t>
            </a:r>
            <a:r>
              <a:rPr lang="en-US" sz="3200" dirty="0" err="1">
                <a:solidFill>
                  <a:srgbClr val="FF0000"/>
                </a:solidFill>
                <a:latin typeface="Comic Sans MS" pitchFamily="66" charset="0"/>
              </a:rPr>
              <a:t>Volos,Greece</a:t>
            </a:r>
            <a:r>
              <a:rPr lang="en-US" sz="3200" dirty="0">
                <a:solidFill>
                  <a:srgbClr val="FF0000"/>
                </a:solidFill>
                <a:latin typeface="Comic Sans MS" pitchFamily="66" charset="0"/>
              </a:rPr>
              <a:t>, August 2013)</a:t>
            </a:r>
            <a:endParaRPr lang="el-GR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l-G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126574"/>
            <a:ext cx="9144000" cy="4604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998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21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1146175" y="21193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4" y="2539847"/>
            <a:ext cx="4619625" cy="364066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84149" y="2071688"/>
            <a:ext cx="2740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Annual event for teachers</a:t>
            </a:r>
            <a:endParaRPr lang="en-GB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429000" y="274638"/>
            <a:ext cx="5257800" cy="922337"/>
          </a:xfrm>
          <a:prstGeom prst="rect">
            <a:avLst/>
          </a:prstGeom>
          <a:noFill/>
        </p:spPr>
        <p:txBody>
          <a:bodyPr/>
          <a:lstStyle/>
          <a:p>
            <a:pPr algn="ctr" eaLnBrk="0" hangingPunct="0">
              <a:defRPr/>
            </a:pPr>
            <a:r>
              <a:rPr lang="en-US" sz="4400" dirty="0" smtClean="0">
                <a:solidFill>
                  <a:srgbClr val="FF0000"/>
                </a:solidFill>
                <a:latin typeface="Comic Sans MS"/>
                <a:cs typeface="Comic Sans MS"/>
              </a:rPr>
              <a:t>Teacher training in </a:t>
            </a:r>
            <a:r>
              <a:rPr lang="en-US" sz="4400" dirty="0">
                <a:solidFill>
                  <a:srgbClr val="FF0000"/>
                </a:solidFill>
                <a:latin typeface="Comic Sans MS"/>
                <a:cs typeface="Comic Sans MS"/>
              </a:rPr>
              <a:t>the UK</a:t>
            </a:r>
            <a:endParaRPr lang="en-GB" sz="4400" kern="0" dirty="0">
              <a:solidFill>
                <a:srgbClr val="FF0000"/>
              </a:solidFill>
              <a:latin typeface="Comic Sans MS"/>
              <a:ea typeface="+mj-ea"/>
              <a:cs typeface="Comic Sans MS"/>
            </a:endParaRP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7417332"/>
              </p:ext>
            </p:extLst>
          </p:nvPr>
        </p:nvGraphicFramePr>
        <p:xfrm>
          <a:off x="4778374" y="1960928"/>
          <a:ext cx="4460877" cy="47845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1353"/>
                <a:gridCol w="402495"/>
                <a:gridCol w="759883"/>
                <a:gridCol w="581346"/>
                <a:gridCol w="491762"/>
                <a:gridCol w="760198"/>
                <a:gridCol w="983840"/>
              </a:tblGrid>
              <a:tr h="2898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   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Sunday 21</a:t>
                      </a:r>
                      <a:r>
                        <a:rPr lang="en-GB" sz="900" baseline="30000">
                          <a:effectLst/>
                        </a:rPr>
                        <a:t>st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Monday 22</a:t>
                      </a:r>
                      <a:r>
                        <a:rPr lang="en-GB" sz="900" baseline="30000">
                          <a:effectLst/>
                        </a:rPr>
                        <a:t>nd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Tuesday 23</a:t>
                      </a:r>
                      <a:r>
                        <a:rPr lang="en-GB" sz="900" baseline="30000" dirty="0">
                          <a:effectLst/>
                        </a:rPr>
                        <a:t>rd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Wednesday 24</a:t>
                      </a:r>
                      <a:r>
                        <a:rPr lang="en-GB" sz="900" baseline="30000" dirty="0">
                          <a:effectLst/>
                        </a:rPr>
                        <a:t>th</a:t>
                      </a:r>
                      <a:r>
                        <a:rPr lang="en-GB" sz="900" dirty="0">
                          <a:effectLst/>
                        </a:rPr>
                        <a:t> 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Thursday 25</a:t>
                      </a:r>
                      <a:r>
                        <a:rPr lang="en-GB" sz="900" baseline="30000" dirty="0">
                          <a:effectLst/>
                        </a:rPr>
                        <a:t>th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Friday 26</a:t>
                      </a:r>
                      <a:r>
                        <a:rPr lang="en-GB" sz="900" baseline="30000" dirty="0">
                          <a:effectLst/>
                        </a:rPr>
                        <a:t>th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</a:tr>
              <a:tr h="1771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RAL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</a:tr>
              <a:tr h="9822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Lecture 1</a:t>
                      </a:r>
                      <a:endParaRPr lang="en-GB" sz="9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10:00-11:00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Ken Peach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Rutherford Appleton Laboratory</a:t>
                      </a:r>
                      <a:endParaRPr lang="en-GB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(10:30 Lecture)</a:t>
                      </a:r>
                      <a:endParaRPr lang="en-GB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“Smashing Machines: What Accelerators Do For Me” 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David Smith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Brunel University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“Space Physics”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</a:rPr>
                        <a:t>C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Lee Thompson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Sheffield University</a:t>
                      </a:r>
                      <a:endParaRPr lang="en-GB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“Particle-</a:t>
                      </a:r>
                      <a:r>
                        <a:rPr lang="en-GB" sz="900" dirty="0" err="1">
                          <a:effectLst/>
                        </a:rPr>
                        <a:t>AstroPhysics</a:t>
                      </a:r>
                      <a:r>
                        <a:rPr lang="en-GB" sz="900" dirty="0">
                          <a:effectLst/>
                        </a:rPr>
                        <a:t>”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Julia </a:t>
                      </a:r>
                      <a:r>
                        <a:rPr lang="en-GB" sz="900" dirty="0" err="1">
                          <a:effectLst/>
                        </a:rPr>
                        <a:t>Sedgbeer</a:t>
                      </a:r>
                      <a:endParaRPr lang="en-GB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 err="1">
                          <a:effectLst/>
                        </a:rPr>
                        <a:t>Imperical</a:t>
                      </a:r>
                      <a:r>
                        <a:rPr lang="en-GB" sz="600" dirty="0">
                          <a:effectLst/>
                        </a:rPr>
                        <a:t> College</a:t>
                      </a:r>
                      <a:endParaRPr lang="en-GB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“Neutrinos”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</a:tr>
              <a:tr h="9822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Lecture 2</a:t>
                      </a:r>
                      <a:endParaRPr lang="en-GB" sz="9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11:30-12:30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Bill Scott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Rutherford Laboratory</a:t>
                      </a:r>
                      <a:endParaRPr lang="en-GB" sz="9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(11:45 Lecture)</a:t>
                      </a:r>
                      <a:endParaRPr lang="en-GB" sz="9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“Particles and Forces”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Glen Cowan </a:t>
                      </a:r>
                      <a:r>
                        <a:rPr lang="en-GB" sz="600">
                          <a:effectLst/>
                        </a:rPr>
                        <a:t>Royal Holloway</a:t>
                      </a:r>
                      <a:endParaRPr lang="en-GB" sz="9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“Discovering the Particle of Nature”</a:t>
                      </a:r>
                      <a:r>
                        <a:rPr lang="en-GB" sz="900">
                          <a:effectLst/>
                        </a:rPr>
                        <a:t> 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</a:rPr>
                        <a:t>E</a:t>
                      </a:r>
                      <a:endParaRPr lang="en-GB" sz="9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Steve Watts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Manchester University</a:t>
                      </a:r>
                      <a:endParaRPr lang="en-GB" sz="9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“Detecting elementary particles - finding mice in the kitchen”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David Evans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Birmingham University</a:t>
                      </a:r>
                      <a:endParaRPr lang="en-GB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ALICE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</a:tr>
              <a:tr h="2737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Lunch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</a:tr>
              <a:tr h="9199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Lecture 3</a:t>
                      </a:r>
                      <a:endParaRPr lang="en-GB" sz="9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14:30-15:30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Tour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Of 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RAL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Jo Cole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Brunel University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“Top Quarks”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</a:rPr>
                        <a:t>R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Phil Burrows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Oxford University</a:t>
                      </a:r>
                      <a:endParaRPr lang="en-GB" sz="9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“Particle accelerators: making Higgs bosons, and much more!”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</a:tr>
              <a:tr h="434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Lecture 4</a:t>
                      </a:r>
                      <a:endParaRPr lang="en-GB" sz="9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16:00-17:00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Reception</a:t>
                      </a:r>
                      <a:endParaRPr lang="en-GB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17:00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Akram Khan </a:t>
                      </a:r>
                      <a:r>
                        <a:rPr lang="en-GB" sz="600">
                          <a:effectLst/>
                        </a:rPr>
                        <a:t>Brunel University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</a:rPr>
                        <a:t>N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Peter Hobson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Brunel University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“CMS”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131" marR="5313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0853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4362449" y="539750"/>
            <a:ext cx="4035425" cy="857250"/>
          </a:xfrm>
          <a:prstGeom prst="rect">
            <a:avLst/>
          </a:prstGeom>
          <a:noFill/>
        </p:spPr>
        <p:txBody>
          <a:bodyPr/>
          <a:lstStyle/>
          <a:p>
            <a:pPr algn="ctr" eaLnBrk="0" hangingPunct="0">
              <a:defRPr/>
            </a:pPr>
            <a:r>
              <a:rPr lang="en-GB" sz="4400" kern="0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ATLAS Book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4577" name="Picture 5" descr="Hunting-the-Higg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043" y="1943099"/>
            <a:ext cx="3507582" cy="4898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7033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 descr="PopUpBoo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0" y="2032000"/>
            <a:ext cx="6991771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889374" y="481013"/>
            <a:ext cx="4797425" cy="868362"/>
          </a:xfrm>
          <a:prstGeom prst="rect">
            <a:avLst/>
          </a:prstGeom>
          <a:noFill/>
        </p:spPr>
        <p:txBody>
          <a:bodyPr/>
          <a:lstStyle/>
          <a:p>
            <a:pPr algn="ctr" eaLnBrk="0" hangingPunct="0">
              <a:defRPr/>
            </a:pPr>
            <a:r>
              <a:rPr lang="en-GB" sz="4400" kern="0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LHC </a:t>
            </a:r>
            <a:r>
              <a:rPr lang="en-GB" sz="4400" kern="0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Pop-up Book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548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41751" y="469900"/>
            <a:ext cx="501967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ATLAS – Near future </a:t>
            </a:r>
            <a:r>
              <a:rPr 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activities </a:t>
            </a:r>
            <a:endParaRPr lang="el-GR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36575" y="2390775"/>
            <a:ext cx="838835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2800" b="1" dirty="0">
                <a:solidFill>
                  <a:srgbClr val="3C8C93"/>
                </a:solidFill>
                <a:latin typeface="Comic Sans MS" charset="0"/>
              </a:rPr>
              <a:t> Continuous media visits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b="1" dirty="0">
                <a:solidFill>
                  <a:srgbClr val="3C8C93"/>
                </a:solidFill>
                <a:latin typeface="Comic Sans MS" charset="0"/>
              </a:rPr>
              <a:t> CERN “large” exhibition visits Greece</a:t>
            </a:r>
          </a:p>
          <a:p>
            <a:pPr eaLnBrk="1" hangingPunct="1"/>
            <a:r>
              <a:rPr lang="en-US" sz="2800" b="1" dirty="0">
                <a:solidFill>
                  <a:srgbClr val="3C8C93"/>
                </a:solidFill>
                <a:latin typeface="Comic Sans MS" charset="0"/>
              </a:rPr>
              <a:t>  (Athens, Thessaloniki) next April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b="1" dirty="0">
                <a:solidFill>
                  <a:srgbClr val="3C8C93"/>
                </a:solidFill>
                <a:latin typeface="Comic Sans MS" charset="0"/>
              </a:rPr>
              <a:t> Public lectures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b="1" dirty="0">
                <a:solidFill>
                  <a:srgbClr val="3C8C93"/>
                </a:solidFill>
                <a:latin typeface="Comic Sans MS" charset="0"/>
              </a:rPr>
              <a:t> New </a:t>
            </a:r>
            <a:r>
              <a:rPr lang="en-US" sz="2800" b="1" dirty="0" err="1">
                <a:solidFill>
                  <a:srgbClr val="3C8C93"/>
                </a:solidFill>
                <a:latin typeface="Comic Sans MS" charset="0"/>
              </a:rPr>
              <a:t>scenaria</a:t>
            </a:r>
            <a:r>
              <a:rPr lang="en-US" sz="2800" b="1" dirty="0">
                <a:solidFill>
                  <a:srgbClr val="3C8C93"/>
                </a:solidFill>
                <a:latin typeface="Comic Sans MS" charset="0"/>
              </a:rPr>
              <a:t> with HYPATIA 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b="1" dirty="0">
                <a:solidFill>
                  <a:srgbClr val="3C8C93"/>
                </a:solidFill>
                <a:latin typeface="Comic Sans MS" charset="0"/>
              </a:rPr>
              <a:t> Continuous mini-</a:t>
            </a:r>
            <a:r>
              <a:rPr lang="en-US" sz="2800" b="1" dirty="0" err="1">
                <a:solidFill>
                  <a:srgbClr val="3C8C93"/>
                </a:solidFill>
                <a:latin typeface="Comic Sans MS" charset="0"/>
              </a:rPr>
              <a:t>masterclasses</a:t>
            </a:r>
            <a:r>
              <a:rPr lang="en-US" sz="2800" b="1" dirty="0">
                <a:solidFill>
                  <a:srgbClr val="3C8C93"/>
                </a:solidFill>
                <a:latin typeface="Comic Sans MS" charset="0"/>
              </a:rPr>
              <a:t> and </a:t>
            </a:r>
          </a:p>
          <a:p>
            <a:pPr eaLnBrk="1" hangingPunct="1"/>
            <a:r>
              <a:rPr lang="en-US" sz="2800" b="1" dirty="0">
                <a:solidFill>
                  <a:srgbClr val="3C8C93"/>
                </a:solidFill>
                <a:latin typeface="Comic Sans MS" charset="0"/>
              </a:rPr>
              <a:t>    e-</a:t>
            </a:r>
            <a:r>
              <a:rPr lang="en-US" sz="2800" b="1" dirty="0" err="1">
                <a:solidFill>
                  <a:srgbClr val="3C8C93"/>
                </a:solidFill>
                <a:latin typeface="Comic Sans MS" charset="0"/>
              </a:rPr>
              <a:t>masterclasses</a:t>
            </a:r>
            <a:r>
              <a:rPr lang="en-US" sz="2800" b="1" dirty="0">
                <a:solidFill>
                  <a:srgbClr val="3C8C93"/>
                </a:solidFill>
                <a:latin typeface="Comic Sans MS" charset="0"/>
              </a:rPr>
              <a:t> in schools in fall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b="1" dirty="0">
                <a:solidFill>
                  <a:srgbClr val="3C8C93"/>
                </a:solidFill>
                <a:latin typeface="Comic Sans MS" charset="0"/>
              </a:rPr>
              <a:t> Events at any given occasion…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538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1749" name="Picture 8" descr="C:\Users\Christina\Pictures\1239908_583995658304534_2117168239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0" y="2064288"/>
            <a:ext cx="3971925" cy="2967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88414" y="2000250"/>
            <a:ext cx="4152614" cy="304698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  <a:cs typeface="+mn-cs"/>
              </a:rPr>
              <a:t>OPEN DAYS</a:t>
            </a:r>
          </a:p>
          <a:p>
            <a:pPr eaLnBrk="1" hangingPunct="1">
              <a:defRPr/>
            </a:pPr>
            <a:r>
              <a:rPr lang="en-US" sz="2400" dirty="0" smtClean="0">
                <a:latin typeface="Comic Sans MS" charset="0"/>
                <a:cs typeface="+mn-cs"/>
              </a:rPr>
              <a:t>September 28</a:t>
            </a:r>
            <a:r>
              <a:rPr lang="en-US" sz="2400" baseline="30000" dirty="0" smtClean="0">
                <a:latin typeface="Comic Sans MS" charset="0"/>
                <a:cs typeface="+mn-cs"/>
              </a:rPr>
              <a:t>th</a:t>
            </a:r>
            <a:r>
              <a:rPr lang="en-US" sz="2400" dirty="0" smtClean="0">
                <a:latin typeface="Comic Sans MS" charset="0"/>
                <a:cs typeface="+mn-cs"/>
              </a:rPr>
              <a:t>-29</a:t>
            </a:r>
            <a:r>
              <a:rPr lang="en-US" sz="2400" baseline="30000" dirty="0" smtClean="0">
                <a:latin typeface="Comic Sans MS" charset="0"/>
                <a:cs typeface="+mn-cs"/>
              </a:rPr>
              <a:t>th</a:t>
            </a:r>
            <a:r>
              <a:rPr lang="en-US" sz="2400" dirty="0" smtClean="0">
                <a:latin typeface="Comic Sans MS" charset="0"/>
                <a:cs typeface="+mn-cs"/>
              </a:rPr>
              <a:t> 2013</a:t>
            </a:r>
          </a:p>
          <a:p>
            <a:pPr eaLnBrk="1" hangingPunct="1">
              <a:defRPr/>
            </a:pPr>
            <a:r>
              <a:rPr lang="en-US" sz="2400" dirty="0" smtClean="0">
                <a:latin typeface="Comic Sans MS" charset="0"/>
                <a:cs typeface="+mn-cs"/>
              </a:rPr>
              <a:t>A crowd of about 3,000 visited the “Discover the COSMOS”  and “Go-lab” stand  in 24 hours and got a </a:t>
            </a:r>
          </a:p>
          <a:p>
            <a:pPr eaLnBrk="1" hangingPunct="1">
              <a:defRPr/>
            </a:pPr>
            <a:r>
              <a:rPr lang="en-US" sz="2400" dirty="0" smtClean="0">
                <a:latin typeface="Comic Sans MS" charset="0"/>
                <a:cs typeface="+mn-cs"/>
              </a:rPr>
              <a:t>demonstration of our resources</a:t>
            </a:r>
            <a:endParaRPr lang="el-GR" sz="2400" dirty="0" smtClean="0">
              <a:latin typeface="Comic Sans MS" charset="0"/>
              <a:cs typeface="+mn-cs"/>
            </a:endParaRPr>
          </a:p>
        </p:txBody>
      </p:sp>
      <p:pic>
        <p:nvPicPr>
          <p:cNvPr id="3175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1" y="2064288"/>
            <a:ext cx="3084368" cy="4297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2349501" y="671404"/>
            <a:ext cx="67151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  <a:ea typeface="+mn-ea"/>
                <a:cs typeface="Arial" pitchFamily="34" charset="0"/>
              </a:rPr>
              <a:t>ATLAS Open </a:t>
            </a:r>
            <a:r>
              <a:rPr lang="en-US" sz="3600" dirty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D</a:t>
            </a:r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  <a:ea typeface="+mn-ea"/>
                <a:cs typeface="Arial" pitchFamily="34" charset="0"/>
              </a:rPr>
              <a:t>ays</a:t>
            </a:r>
            <a:endParaRPr lang="en-US" sz="3600" dirty="0">
              <a:solidFill>
                <a:srgbClr val="FF0000"/>
              </a:solidFill>
              <a:latin typeface="Comic Sans MS" pitchFamily="66" charset="0"/>
              <a:ea typeface="+mn-ea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8413" y="5356850"/>
            <a:ext cx="533133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>
                <a:solidFill>
                  <a:srgbClr val="4597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hlinkClick r:id="rId4"/>
              </a:rPr>
              <a:t>http://www.discoverthecosmos.eu</a:t>
            </a:r>
            <a:r>
              <a:rPr lang="en-US" sz="2000" b="1" dirty="0" smtClean="0">
                <a:solidFill>
                  <a:srgbClr val="4597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hlinkClick r:id="rId4"/>
              </a:rPr>
              <a:t>/</a:t>
            </a:r>
            <a:br>
              <a:rPr lang="en-US" sz="2000" b="1" dirty="0" smtClean="0">
                <a:solidFill>
                  <a:srgbClr val="4597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hlinkClick r:id="rId4"/>
              </a:rPr>
            </a:br>
            <a:r>
              <a:rPr lang="en-US" sz="2000" b="1" dirty="0" smtClean="0">
                <a:solidFill>
                  <a:srgbClr val="4597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hlinkClick r:id="rId4"/>
              </a:rPr>
              <a:t>http://www.go-lab-project.eu/</a:t>
            </a:r>
            <a:endParaRPr lang="en-US" sz="2000" b="1" dirty="0" smtClean="0">
              <a:solidFill>
                <a:srgbClr val="4597A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charset="0"/>
            </a:endParaRPr>
          </a:p>
          <a:p>
            <a:pPr eaLnBrk="1" hangingPunct="1">
              <a:defRPr/>
            </a:pPr>
            <a:endParaRPr lang="el-GR" sz="3200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9118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222250" y="1849437"/>
            <a:ext cx="8575676" cy="1717675"/>
          </a:xfrm>
          <a:noFill/>
        </p:spPr>
        <p:txBody>
          <a:bodyPr/>
          <a:lstStyle/>
          <a:p>
            <a:pPr algn="l">
              <a:defRPr/>
            </a:pPr>
            <a:r>
              <a:rPr lang="en-US" sz="2800" dirty="0">
                <a:latin typeface="Comic Sans MS" charset="0"/>
                <a:cs typeface="+mj-cs"/>
              </a:rPr>
              <a:t>Six large screen PC’s and four </a:t>
            </a:r>
            <a:r>
              <a:rPr lang="en-US" sz="2800" dirty="0" err="1">
                <a:latin typeface="Comic Sans MS" charset="0"/>
                <a:cs typeface="+mj-cs"/>
              </a:rPr>
              <a:t>ipad’s</a:t>
            </a:r>
            <a:r>
              <a:rPr lang="en-US" sz="2800" dirty="0">
                <a:latin typeface="Comic Sans MS" charset="0"/>
                <a:cs typeface="+mj-cs"/>
              </a:rPr>
              <a:t> were set-up to run : MINERVA, HYPATIA, “Collisions”,  LHC game and </a:t>
            </a:r>
            <a:r>
              <a:rPr lang="en-US" sz="2800" dirty="0" err="1">
                <a:latin typeface="Comic Sans MS" charset="0"/>
                <a:cs typeface="+mj-cs"/>
              </a:rPr>
              <a:t>CERNland</a:t>
            </a:r>
            <a:endParaRPr lang="el-GR" sz="2800" dirty="0">
              <a:latin typeface="Comic Sans MS" charset="0"/>
              <a:cs typeface="+mj-cs"/>
            </a:endParaRPr>
          </a:p>
        </p:txBody>
      </p:sp>
      <p:pic>
        <p:nvPicPr>
          <p:cNvPr id="32770" name="Picture 3" descr="C:\Users\Christina\AppData\Local\Microsoft\Windows\Temporary Internet Files\Content.Word\IMG_81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88" y="3533525"/>
            <a:ext cx="4300537" cy="322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TextBox 4"/>
          <p:cNvSpPr txBox="1">
            <a:spLocks noChangeArrowheads="1"/>
          </p:cNvSpPr>
          <p:nvPr/>
        </p:nvSpPr>
        <p:spPr bwMode="auto">
          <a:xfrm>
            <a:off x="6215063" y="4733925"/>
            <a:ext cx="2081212" cy="9239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latin typeface="Comic Sans MS" charset="0"/>
              </a:rPr>
              <a:t>IASA, CERN,</a:t>
            </a:r>
          </a:p>
          <a:p>
            <a:pPr eaLnBrk="1" hangingPunct="1"/>
            <a:r>
              <a:rPr lang="en-US" sz="1800" dirty="0">
                <a:latin typeface="Comic Sans MS" charset="0"/>
              </a:rPr>
              <a:t>Birmingham</a:t>
            </a:r>
            <a:r>
              <a:rPr lang="en-US" sz="1800" dirty="0" smtClean="0">
                <a:latin typeface="Comic Sans MS" charset="0"/>
              </a:rPr>
              <a:t>, EPFL</a:t>
            </a:r>
            <a:endParaRPr lang="en-US" sz="1800" dirty="0">
              <a:latin typeface="Comic Sans MS" charset="0"/>
            </a:endParaRPr>
          </a:p>
          <a:p>
            <a:pPr eaLnBrk="1" hangingPunct="1"/>
            <a:endParaRPr lang="el-GR" sz="1800" dirty="0"/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349501" y="671404"/>
            <a:ext cx="67151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  <a:ea typeface="+mn-ea"/>
                <a:cs typeface="Arial" pitchFamily="34" charset="0"/>
              </a:rPr>
              <a:t>ATLAS Open </a:t>
            </a:r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D</a:t>
            </a:r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  <a:ea typeface="+mn-ea"/>
                <a:cs typeface="Arial" pitchFamily="34" charset="0"/>
              </a:rPr>
              <a:t>ays</a:t>
            </a:r>
            <a:endParaRPr lang="en-US" sz="3600" dirty="0">
              <a:solidFill>
                <a:srgbClr val="FF0000"/>
              </a:solidFill>
              <a:latin typeface="Comic Sans MS" pitchFamily="66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268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0625" y="454025"/>
            <a:ext cx="6554788" cy="908050"/>
          </a:xfrm>
          <a:noFill/>
        </p:spPr>
        <p:txBody>
          <a:bodyPr/>
          <a:lstStyle/>
          <a:p>
            <a:pPr>
              <a:defRPr/>
            </a:pPr>
            <a:r>
              <a:rPr lang="en-GB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ATLAS LEGO Project</a:t>
            </a:r>
          </a:p>
        </p:txBody>
      </p:sp>
      <p:pic>
        <p:nvPicPr>
          <p:cNvPr id="9" name="Picture 8" descr="9988456635_002f0bff47_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588" y="2946400"/>
            <a:ext cx="2662237" cy="1774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9988395105_43b62ce059_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713" y="3343275"/>
            <a:ext cx="2147887" cy="3222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9988454855_5f40e09872_b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4818063"/>
            <a:ext cx="2643188" cy="17637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9988458185_bfdccdbea2_b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240213"/>
            <a:ext cx="3417887" cy="2279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5" name="Rectangle 12"/>
          <p:cNvSpPr>
            <a:spLocks noChangeArrowheads="1"/>
          </p:cNvSpPr>
          <p:nvPr/>
        </p:nvSpPr>
        <p:spPr bwMode="auto">
          <a:xfrm>
            <a:off x="2620169" y="6607175"/>
            <a:ext cx="4129088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/>
            <a:r>
              <a:rPr lang="en-GB" sz="1400" dirty="0">
                <a:hlinkClick r:id="rId6"/>
              </a:rPr>
              <a:t>http://build-your-own-particle-detector.org</a:t>
            </a:r>
            <a:endParaRPr lang="en-GB" sz="1400" dirty="0"/>
          </a:p>
          <a:p>
            <a:pPr algn="ctr"/>
            <a:endParaRPr lang="en-GB" sz="1400" dirty="0"/>
          </a:p>
        </p:txBody>
      </p:sp>
      <p:sp>
        <p:nvSpPr>
          <p:cNvPr id="22537" name="TextBox 16"/>
          <p:cNvSpPr txBox="1">
            <a:spLocks noChangeArrowheads="1"/>
          </p:cNvSpPr>
          <p:nvPr/>
        </p:nvSpPr>
        <p:spPr bwMode="auto">
          <a:xfrm>
            <a:off x="263661" y="1666608"/>
            <a:ext cx="8434251" cy="1200328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dirty="0">
                <a:latin typeface="Comic Sans MS" charset="0"/>
              </a:rPr>
              <a:t>W</a:t>
            </a:r>
            <a:r>
              <a:rPr lang="en-US" dirty="0" smtClean="0">
                <a:latin typeface="Comic Sans MS" charset="0"/>
              </a:rPr>
              <a:t>e </a:t>
            </a:r>
            <a:r>
              <a:rPr lang="en-US" dirty="0">
                <a:latin typeface="Comic Sans MS" charset="0"/>
              </a:rPr>
              <a:t>plan to organize an event </a:t>
            </a:r>
            <a:r>
              <a:rPr lang="en-US" dirty="0" err="1">
                <a:latin typeface="Comic Sans MS" charset="0"/>
              </a:rPr>
              <a:t>ala</a:t>
            </a:r>
            <a:r>
              <a:rPr lang="en-US" dirty="0">
                <a:latin typeface="Comic Sans MS" charset="0"/>
              </a:rPr>
              <a:t> </a:t>
            </a:r>
            <a:r>
              <a:rPr lang="en-US" dirty="0" err="1">
                <a:latin typeface="Comic Sans MS" charset="0"/>
              </a:rPr>
              <a:t>Masterclasses</a:t>
            </a:r>
            <a:r>
              <a:rPr lang="en-US" dirty="0">
                <a:latin typeface="Comic Sans MS" charset="0"/>
              </a:rPr>
              <a:t> </a:t>
            </a:r>
          </a:p>
          <a:p>
            <a:pPr algn="ctr" eaLnBrk="1" hangingPunct="1"/>
            <a:r>
              <a:rPr lang="en-US" dirty="0">
                <a:latin typeface="Comic Sans MS" charset="0"/>
              </a:rPr>
              <a:t>where several students will assemble a full </a:t>
            </a:r>
          </a:p>
          <a:p>
            <a:pPr algn="ctr" eaLnBrk="1" hangingPunct="1"/>
            <a:r>
              <a:rPr lang="en-US" dirty="0">
                <a:latin typeface="Comic Sans MS" charset="0"/>
              </a:rPr>
              <a:t>model and record it in a video</a:t>
            </a:r>
            <a:endParaRPr lang="el-GR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058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5" descr="20131017-manchester-higgs-le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942" y="2413000"/>
            <a:ext cx="6575420" cy="43815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22250" y="1920875"/>
            <a:ext cx="8921749" cy="815851"/>
          </a:xfrm>
          <a:prstGeom prst="rect">
            <a:avLst/>
          </a:prstGeom>
          <a:noFill/>
        </p:spPr>
        <p:txBody>
          <a:bodyPr/>
          <a:lstStyle/>
          <a:p>
            <a:pPr algn="ctr" eaLnBrk="0" hangingPunct="0">
              <a:defRPr/>
            </a:pPr>
            <a:r>
              <a:rPr lang="en-GB" sz="2400" kern="0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@</a:t>
            </a:r>
            <a:r>
              <a:rPr lang="en-GB" sz="2400" kern="0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Manchester University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460625" y="406400"/>
            <a:ext cx="6554788" cy="908050"/>
          </a:xfrm>
          <a:prstGeom prst="rect">
            <a:avLst/>
          </a:prstGeom>
          <a:noFill/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eaLnBrk="0" hangingPunct="0">
              <a:defRPr/>
            </a:pPr>
            <a:r>
              <a:rPr lang="en-GB" kern="0" dirty="0">
                <a:solidFill>
                  <a:srgbClr val="FF0000"/>
                </a:solidFill>
                <a:latin typeface="Comic Sans MS" pitchFamily="66" charset="0"/>
              </a:rPr>
              <a:t>Peter Higgs signing the ATLAS </a:t>
            </a:r>
            <a:r>
              <a:rPr lang="en-GB" kern="0" dirty="0" smtClean="0">
                <a:solidFill>
                  <a:srgbClr val="FF0000"/>
                </a:solidFill>
                <a:latin typeface="Comic Sans MS" pitchFamily="66" charset="0"/>
              </a:rPr>
              <a:t>mode</a:t>
            </a:r>
            <a:r>
              <a:rPr lang="en-GB" sz="4800" kern="0" dirty="0" smtClean="0">
                <a:solidFill>
                  <a:srgbClr val="FF0000"/>
                </a:solidFill>
                <a:latin typeface="Comic Sans MS" pitchFamily="66" charset="0"/>
              </a:rPr>
              <a:t>l</a:t>
            </a:r>
            <a:endParaRPr lang="en-GB" sz="2800" kern="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944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8473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694" y="1783889"/>
            <a:ext cx="2767606" cy="15388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7774" y="1870478"/>
            <a:ext cx="2767606" cy="15517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9925" y="1870478"/>
            <a:ext cx="2704106" cy="15831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11500" y="3551418"/>
            <a:ext cx="2783880" cy="14887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3894" y="4508869"/>
            <a:ext cx="2783880" cy="21414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56045" y="5040189"/>
            <a:ext cx="2783880" cy="132622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39925" y="4508869"/>
            <a:ext cx="2736252" cy="194417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88781" y="135303"/>
            <a:ext cx="3355250" cy="474698"/>
          </a:xfrm>
          <a:prstGeom prst="rect">
            <a:avLst/>
          </a:prstGeom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420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510943" y="2209606"/>
            <a:ext cx="8229600" cy="3916584"/>
          </a:xfrm>
        </p:spPr>
        <p:txBody>
          <a:bodyPr>
            <a:normAutofit lnSpcReduction="10000"/>
          </a:bodyPr>
          <a:lstStyle/>
          <a:p>
            <a:pPr algn="ctr">
              <a:spcAft>
                <a:spcPts val="1200"/>
              </a:spcAft>
            </a:pPr>
            <a:r>
              <a:rPr lang="de-CH" dirty="0" smtClean="0">
                <a:solidFill>
                  <a:srgbClr val="FF0000"/>
                </a:solidFill>
                <a:latin typeface="Comic Sans MS"/>
                <a:cs typeface="Comic Sans MS"/>
              </a:rPr>
              <a:t>CMS - Battle </a:t>
            </a:r>
            <a:r>
              <a:rPr lang="de-CH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of</a:t>
            </a:r>
            <a:r>
              <a:rPr lang="de-CH" dirty="0" smtClean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de-CH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the</a:t>
            </a:r>
            <a:r>
              <a:rPr lang="de-CH" dirty="0" smtClean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de-CH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Bosons</a:t>
            </a:r>
            <a:endParaRPr lang="de-CH" dirty="0" smtClean="0">
              <a:solidFill>
                <a:srgbClr val="FF0000"/>
              </a:solidFill>
              <a:latin typeface="Comic Sans MS"/>
              <a:cs typeface="Comic Sans MS"/>
            </a:endParaRPr>
          </a:p>
          <a:p>
            <a:pPr marL="914400" indent="-457200">
              <a:buFont typeface="Arial"/>
              <a:buChar char="•"/>
            </a:pPr>
            <a:r>
              <a:rPr lang="de-CH" dirty="0" err="1" smtClean="0"/>
              <a:t>Developed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Achintya</a:t>
            </a:r>
            <a:r>
              <a:rPr lang="de-CH" dirty="0" smtClean="0"/>
              <a:t> Rao</a:t>
            </a:r>
          </a:p>
          <a:p>
            <a:pPr marL="914400" indent="-457200">
              <a:buFont typeface="Arial"/>
              <a:buChar char="•"/>
            </a:pP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events</a:t>
            </a:r>
            <a:r>
              <a:rPr lang="de-CH" dirty="0" smtClean="0"/>
              <a:t> on </a:t>
            </a:r>
            <a:r>
              <a:rPr lang="de-CH" dirty="0" err="1" smtClean="0"/>
              <a:t>paper</a:t>
            </a:r>
            <a:r>
              <a:rPr lang="de-CH" dirty="0" smtClean="0"/>
              <a:t>, </a:t>
            </a:r>
            <a:r>
              <a:rPr lang="de-CH" dirty="0" err="1" smtClean="0"/>
              <a:t>visitors</a:t>
            </a:r>
            <a:r>
              <a:rPr lang="de-CH" dirty="0" smtClean="0"/>
              <a:t> find:</a:t>
            </a:r>
          </a:p>
          <a:p>
            <a:pPr marL="1314450" lvl="2" indent="-457200"/>
            <a:r>
              <a:rPr lang="de-CH" dirty="0" smtClean="0"/>
              <a:t>Z mass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Higgs</a:t>
            </a:r>
            <a:r>
              <a:rPr lang="de-CH" dirty="0" smtClean="0"/>
              <a:t> mass – mass </a:t>
            </a:r>
            <a:r>
              <a:rPr lang="de-CH" dirty="0" err="1" smtClean="0"/>
              <a:t>plot</a:t>
            </a:r>
            <a:r>
              <a:rPr lang="de-CH" dirty="0" smtClean="0"/>
              <a:t> on wall</a:t>
            </a:r>
          </a:p>
          <a:p>
            <a:pPr marL="1314450" lvl="2" indent="-457200"/>
            <a:r>
              <a:rPr lang="de-CH" dirty="0" smtClean="0"/>
              <a:t>W+ vs. W- </a:t>
            </a:r>
            <a:r>
              <a:rPr lang="de-CH" dirty="0" err="1" smtClean="0"/>
              <a:t>using</a:t>
            </a:r>
            <a:r>
              <a:rPr lang="de-CH" dirty="0" smtClean="0"/>
              <a:t> </a:t>
            </a:r>
            <a:r>
              <a:rPr lang="de-CH" i="1" dirty="0" smtClean="0"/>
              <a:t>W </a:t>
            </a:r>
            <a:r>
              <a:rPr lang="de-CH" i="1" dirty="0" err="1" smtClean="0"/>
              <a:t>scale</a:t>
            </a:r>
            <a:r>
              <a:rPr lang="de-CH" i="1" dirty="0" smtClean="0"/>
              <a:t> </a:t>
            </a:r>
            <a:endParaRPr lang="de-CH" dirty="0" smtClean="0"/>
          </a:p>
          <a:p>
            <a:pPr marL="914400" indent="-457200">
              <a:buFont typeface="Arial"/>
              <a:buChar char="•"/>
            </a:pPr>
            <a:r>
              <a:rPr lang="de-CH" dirty="0" smtClean="0"/>
              <a:t>Leads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questions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discussions</a:t>
            </a:r>
            <a:endParaRPr lang="de-CH" dirty="0" smtClean="0"/>
          </a:p>
          <a:p>
            <a:pPr marL="914400" indent="-457200">
              <a:buFont typeface="Arial"/>
              <a:buChar char="•"/>
            </a:pPr>
            <a:r>
              <a:rPr lang="de-CH" dirty="0" err="1" smtClean="0"/>
              <a:t>Some</a:t>
            </a:r>
            <a:r>
              <a:rPr lang="de-CH" dirty="0" smtClean="0"/>
              <a:t> </a:t>
            </a:r>
            <a:r>
              <a:rPr lang="de-CH" dirty="0" err="1" smtClean="0"/>
              <a:t>visitors</a:t>
            </a:r>
            <a:r>
              <a:rPr lang="de-CH" dirty="0" smtClean="0"/>
              <a:t> </a:t>
            </a:r>
            <a:r>
              <a:rPr lang="de-CH" dirty="0" err="1" smtClean="0"/>
              <a:t>even</a:t>
            </a:r>
            <a:r>
              <a:rPr lang="de-CH" dirty="0" smtClean="0"/>
              <a:t> </a:t>
            </a:r>
            <a:r>
              <a:rPr lang="de-CH" dirty="0" err="1" smtClean="0"/>
              <a:t>helped</a:t>
            </a:r>
            <a:r>
              <a:rPr lang="de-CH" dirty="0" smtClean="0"/>
              <a:t> </a:t>
            </a:r>
            <a:r>
              <a:rPr lang="de-CH" dirty="0" err="1" smtClean="0"/>
              <a:t>facilitate</a:t>
            </a:r>
            <a:endParaRPr lang="de-CH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89375" y="533400"/>
            <a:ext cx="5126038" cy="958850"/>
          </a:xfrm>
          <a:prstGeom prst="rect">
            <a:avLst/>
          </a:prstGeom>
          <a:noFill/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eaLnBrk="0" hangingPunct="0">
              <a:defRPr/>
            </a:pPr>
            <a:r>
              <a:rPr lang="de-CH" dirty="0">
                <a:solidFill>
                  <a:srgbClr val="FF0000"/>
                </a:solidFill>
                <a:latin typeface="Comic Sans MS"/>
                <a:cs typeface="Comic Sans MS"/>
              </a:rPr>
              <a:t>CERN Open Days 2013 </a:t>
            </a:r>
            <a:endParaRPr lang="en-GB" sz="2800" kern="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984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anel master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2014</TotalTime>
  <Words>2090</Words>
  <Application>Microsoft Macintosh PowerPoint</Application>
  <PresentationFormat>On-screen Show (4:3)</PresentationFormat>
  <Paragraphs>477</Paragraphs>
  <Slides>39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Panel master</vt:lpstr>
      <vt:lpstr>Panel: «Events»</vt:lpstr>
      <vt:lpstr>CERN Open Days</vt:lpstr>
      <vt:lpstr>PowerPoint Presentation</vt:lpstr>
      <vt:lpstr>PowerPoint Presentation</vt:lpstr>
      <vt:lpstr>Six large screen PC’s and four ipad’s were set-up to run : MINERVA, HYPATIA, “Collisions”,  LHC game and CERNland</vt:lpstr>
      <vt:lpstr>ATLAS LEGO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Panel: «Events»</vt:lpstr>
      <vt:lpstr>Higgs Nobel prize ceremony day</vt:lpstr>
      <vt:lpstr>Higgs Lectures in Vienna</vt:lpstr>
      <vt:lpstr>The Higgs Boson</vt:lpstr>
      <vt:lpstr>ATLAS Recent and Upcoming Events</vt:lpstr>
      <vt:lpstr>ATLAS Nuit d’Origins  as part of the European researchers’ night</vt:lpstr>
      <vt:lpstr>Long night of research in Austria </vt:lpstr>
      <vt:lpstr>Film festival in Vienna</vt:lpstr>
      <vt:lpstr>PowerPoint Presentation</vt:lpstr>
      <vt:lpstr>Vilnius ICT 2013 Conference and Exhibition 6-8/11/2013</vt:lpstr>
      <vt:lpstr>Panel: «Events»</vt:lpstr>
      <vt:lpstr>ATLAS Underground Visits</vt:lpstr>
      <vt:lpstr>ATLAS Underground Visits</vt:lpstr>
      <vt:lpstr>ATLAS National Media Visits (full schedule; demands almost every day)</vt:lpstr>
      <vt:lpstr>ATLAS Virtual Visits</vt:lpstr>
      <vt:lpstr>Panel: «Events»</vt:lpstr>
      <vt:lpstr>PowerPoint Presentation</vt:lpstr>
      <vt:lpstr>   CERN Council updated the European strategy for particle physics at the European Commission meeting  </vt:lpstr>
      <vt:lpstr>PowerPoint Presentation</vt:lpstr>
      <vt:lpstr>The basic idea of the dedicated “Go-Lab” stand was to show to the public what the “events”-&gt;”results of high-energy particle collisions”, are and how they can “analyse”=”play around” with them</vt:lpstr>
      <vt:lpstr>PowerPoint Presentation</vt:lpstr>
      <vt:lpstr>May 2012-2013 more than 15 cities visited</vt:lpstr>
      <vt:lpstr>          </vt:lpstr>
      <vt:lpstr>“Go-Lab” and “Discover the COSMOS’ summer schools (Volos,Greece, August 2013)</vt:lpstr>
      <vt:lpstr>PowerPoint Presentation</vt:lpstr>
      <vt:lpstr>PowerPoint Presentation</vt:lpstr>
      <vt:lpstr>PowerPoint Presentation</vt:lpstr>
      <vt:lpstr>PowerPoint Presentation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Marge Bardeen</dc:creator>
  <cp:lastModifiedBy>hephy</cp:lastModifiedBy>
  <cp:revision>115</cp:revision>
  <dcterms:created xsi:type="dcterms:W3CDTF">2013-11-13T15:54:54Z</dcterms:created>
  <dcterms:modified xsi:type="dcterms:W3CDTF">2013-11-15T17:39:04Z</dcterms:modified>
</cp:coreProperties>
</file>