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74" r:id="rId3"/>
    <p:sldId id="273" r:id="rId4"/>
    <p:sldId id="257" r:id="rId5"/>
    <p:sldId id="272" r:id="rId6"/>
    <p:sldId id="270" r:id="rId7"/>
    <p:sldId id="271" r:id="rId8"/>
    <p:sldId id="260" r:id="rId9"/>
    <p:sldId id="269" r:id="rId10"/>
    <p:sldId id="266" r:id="rId11"/>
    <p:sldId id="282" r:id="rId12"/>
    <p:sldId id="277" r:id="rId13"/>
    <p:sldId id="283" r:id="rId14"/>
    <p:sldId id="284" r:id="rId15"/>
    <p:sldId id="285" r:id="rId16"/>
    <p:sldId id="286" r:id="rId17"/>
    <p:sldId id="287" r:id="rId18"/>
    <p:sldId id="275" r:id="rId19"/>
    <p:sldId id="276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704" y="-9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fld id="{9AA5C385-DB4A-A744-9D67-14055EF0B206}" type="datetime1">
              <a:rPr lang="de-DE"/>
              <a:pPr>
                <a:defRPr/>
              </a:pPr>
              <a:t>11/15/13</a:t>
            </a:fld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fld id="{DECBF6C4-23AB-C049-8ACD-B4C825DB533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84" charset="0"/>
        <a:ea typeface="ＭＳ Ｐゴシック" pitchFamily="-84" charset="-128"/>
        <a:cs typeface="ＭＳ Ｐゴシック" pitchFamily="-8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84" charset="0"/>
        <a:ea typeface="ＭＳ Ｐゴシック" pitchFamily="-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84" charset="0"/>
        <a:ea typeface="ＭＳ Ｐゴシック" pitchFamily="-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84" charset="0"/>
        <a:ea typeface="ＭＳ Ｐゴシック" pitchFamily="-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84" charset="0"/>
        <a:ea typeface="ＭＳ Ｐゴシック" pitchFamily="-8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>
              <a:latin typeface="Calibri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ont want th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 userDrawn="1"/>
        </p:nvGrpSpPr>
        <p:grpSpPr bwMode="auto">
          <a:xfrm>
            <a:off x="511175" y="342900"/>
            <a:ext cx="8120063" cy="1570038"/>
            <a:chOff x="566161" y="370901"/>
            <a:chExt cx="8120639" cy="1569215"/>
          </a:xfrm>
        </p:grpSpPr>
        <p:pic>
          <p:nvPicPr>
            <p:cNvPr id="5" name="Picture 6" descr="ippog.png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5800" y="370901"/>
              <a:ext cx="1638300" cy="128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7"/>
            <p:cNvSpPr txBox="1"/>
            <p:nvPr userDrawn="1"/>
          </p:nvSpPr>
          <p:spPr>
            <a:xfrm>
              <a:off x="566161" y="1570422"/>
              <a:ext cx="3638808" cy="36969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ea typeface="+mn-ea"/>
                  <a:cs typeface="+mn-cs"/>
                </a:rPr>
                <a:t> </a:t>
              </a:r>
              <a:r>
                <a:rPr lang="en-US" sz="1400" b="1" dirty="0">
                  <a:latin typeface="+mn-lt"/>
                  <a:ea typeface="+mn-ea"/>
                  <a:cs typeface="+mn-cs"/>
                </a:rPr>
                <a:t>International Particle Physics Outreach Group</a:t>
              </a:r>
            </a:p>
          </p:txBody>
        </p:sp>
        <p:cxnSp>
          <p:nvCxnSpPr>
            <p:cNvPr id="7" name="Straight Connector 9"/>
            <p:cNvCxnSpPr>
              <a:cxnSpLocks noChangeShapeType="1"/>
            </p:cNvCxnSpPr>
            <p:nvPr userDrawn="1"/>
          </p:nvCxnSpPr>
          <p:spPr bwMode="auto">
            <a:xfrm>
              <a:off x="685232" y="1940116"/>
              <a:ext cx="8001568" cy="0"/>
            </a:xfrm>
            <a:prstGeom prst="line">
              <a:avLst/>
            </a:prstGeom>
            <a:noFill/>
            <a:ln w="38100">
              <a:solidFill>
                <a:srgbClr val="669933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</p:cxnSp>
      </p:grpSp>
      <p:sp>
        <p:nvSpPr>
          <p:cNvPr id="14" name="Text Placeholder 2"/>
          <p:cNvSpPr>
            <a:spLocks noGrp="1"/>
          </p:cNvSpPr>
          <p:nvPr>
            <p:ph idx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buFontTx/>
              <a:buNone/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84720" y="274638"/>
            <a:ext cx="6202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A285-3A25-C34D-AC4F-83D8EE6EA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fld id="{3D1E177E-1FC3-FA4E-9297-7E0C318E6E23}" type="datetime1">
              <a:rPr lang="en-US"/>
              <a:pPr>
                <a:defRPr/>
              </a:pPr>
              <a:t>11/15/13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4F0FD-39D4-904D-AB94-5933850AC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 userDrawn="1"/>
        </p:nvGrpSpPr>
        <p:grpSpPr bwMode="auto">
          <a:xfrm>
            <a:off x="630238" y="342900"/>
            <a:ext cx="8001000" cy="1570038"/>
            <a:chOff x="685800" y="370901"/>
            <a:chExt cx="8001000" cy="1569215"/>
          </a:xfrm>
        </p:grpSpPr>
        <p:pic>
          <p:nvPicPr>
            <p:cNvPr id="3" name="Picture 11" descr="ippog.png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5800" y="370901"/>
              <a:ext cx="1638300" cy="128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" name="Straight Connector 3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785C2-448F-B349-9B79-0234C581B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 userDrawn="1"/>
        </p:nvGrpSpPr>
        <p:grpSpPr bwMode="auto">
          <a:xfrm>
            <a:off x="635000" y="339725"/>
            <a:ext cx="8001000" cy="1568450"/>
            <a:chOff x="838200" y="523301"/>
            <a:chExt cx="8001000" cy="1569215"/>
          </a:xfrm>
        </p:grpSpPr>
        <p:pic>
          <p:nvPicPr>
            <p:cNvPr id="3" name="Picture 11" descr="ippog.png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38200" y="523301"/>
              <a:ext cx="1638300" cy="128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" name="Straight Connector 3"/>
            <p:cNvCxnSpPr/>
            <p:nvPr userDrawn="1"/>
          </p:nvCxnSpPr>
          <p:spPr>
            <a:xfrm>
              <a:off x="838200" y="20925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EC13F-7067-B348-9D1F-CB5EBA7EA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3"/>
          <p:cNvSpPr>
            <a:spLocks noGrp="1"/>
          </p:cNvSpPr>
          <p:nvPr>
            <p:ph type="title"/>
          </p:nvPr>
        </p:nvSpPr>
        <p:spPr bwMode="auto">
          <a:xfrm>
            <a:off x="2484438" y="274638"/>
            <a:ext cx="620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11175" y="2193925"/>
            <a:ext cx="8229600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84" charset="0"/>
                <a:ea typeface="Arial" pitchFamily="-84" charset="0"/>
                <a:cs typeface="Arial" pitchFamily="-84" charset="0"/>
              </a:defRPr>
            </a:lvl1pPr>
          </a:lstStyle>
          <a:p>
            <a:pPr>
              <a:defRPr/>
            </a:pPr>
            <a:fld id="{ADAA5BD8-8B44-094E-BA9C-13B799F24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9" name="Group 6"/>
          <p:cNvGrpSpPr>
            <a:grpSpLocks/>
          </p:cNvGrpSpPr>
          <p:nvPr userDrawn="1"/>
        </p:nvGrpSpPr>
        <p:grpSpPr bwMode="auto">
          <a:xfrm>
            <a:off x="511175" y="342900"/>
            <a:ext cx="8120063" cy="1570038"/>
            <a:chOff x="566161" y="370901"/>
            <a:chExt cx="8120639" cy="1569215"/>
          </a:xfrm>
        </p:grpSpPr>
        <p:pic>
          <p:nvPicPr>
            <p:cNvPr id="1030" name="Picture 7" descr="ippog.png"/>
            <p:cNvPicPr>
              <a:picLocks noChangeAspect="1"/>
            </p:cNvPicPr>
            <p:nvPr userDrawn="1"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5800" y="370901"/>
              <a:ext cx="1638300" cy="128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 userDrawn="1"/>
          </p:nvSpPr>
          <p:spPr>
            <a:xfrm>
              <a:off x="566161" y="1570422"/>
              <a:ext cx="3638808" cy="36969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ea typeface="+mn-ea"/>
                  <a:cs typeface="+mn-cs"/>
                </a:rPr>
                <a:t> </a:t>
              </a:r>
              <a:r>
                <a:rPr lang="en-US" sz="1400" b="1" dirty="0">
                  <a:latin typeface="+mn-lt"/>
                  <a:ea typeface="+mn-ea"/>
                  <a:cs typeface="+mn-cs"/>
                </a:rPr>
                <a:t>International Particle Physics Outreach Group</a:t>
              </a:r>
            </a:p>
          </p:txBody>
        </p:sp>
        <p:cxnSp>
          <p:nvCxnSpPr>
            <p:cNvPr id="10" name="Straight Connector 9"/>
            <p:cNvCxnSpPr>
              <a:cxnSpLocks noChangeShapeType="1"/>
            </p:cNvCxnSpPr>
            <p:nvPr userDrawn="1"/>
          </p:nvCxnSpPr>
          <p:spPr bwMode="auto">
            <a:xfrm>
              <a:off x="685232" y="1940116"/>
              <a:ext cx="8001568" cy="0"/>
            </a:xfrm>
            <a:prstGeom prst="line">
              <a:avLst/>
            </a:prstGeom>
            <a:noFill/>
            <a:ln w="38100">
              <a:solidFill>
                <a:srgbClr val="669933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-8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defRPr sz="32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84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–"/>
        <a:defRPr sz="28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•"/>
        <a:defRPr sz="2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9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3" Type="http://schemas.openxmlformats.org/officeDocument/2006/relationships/image" Target="../media/image29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3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Relationship Id="rId3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3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3" Type="http://schemas.openxmlformats.org/officeDocument/2006/relationships/hyperlink" Target="http://www.sciencemuseum.org.uk/visitmuseum/Plan_your_visit/exhibitions/collider.aspx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mbardeen/Desktop/IPPOG/2013%20fall%20meeting/panels/exhibitions/131107_LEDNeutrinoDisplay-720-4multi.mp4" TargetMode="Externa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8.pn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1019175" y="2457450"/>
            <a:ext cx="74803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>
              <a:spcBef>
                <a:spcPct val="50000"/>
              </a:spcBef>
            </a:pPr>
            <a:endParaRPr lang="de-DE" sz="2400"/>
          </a:p>
          <a:p>
            <a:pPr defTabSz="914400">
              <a:spcBef>
                <a:spcPct val="50000"/>
              </a:spcBef>
            </a:pPr>
            <a:endParaRPr lang="de-DE" sz="2400"/>
          </a:p>
          <a:p>
            <a:pPr defTabSz="914400">
              <a:spcBef>
                <a:spcPct val="50000"/>
              </a:spcBef>
            </a:pPr>
            <a:endParaRPr lang="de-DE" sz="2400"/>
          </a:p>
        </p:txBody>
      </p:sp>
      <p:sp>
        <p:nvSpPr>
          <p:cNvPr id="7171" name="Title 8"/>
          <p:cNvSpPr>
            <a:spLocks noGrp="1"/>
          </p:cNvSpPr>
          <p:nvPr>
            <p:ph type="title"/>
          </p:nvPr>
        </p:nvSpPr>
        <p:spPr>
          <a:xfrm>
            <a:off x="2484438" y="274638"/>
            <a:ext cx="6202362" cy="1143000"/>
          </a:xfrm>
        </p:spPr>
        <p:txBody>
          <a:bodyPr/>
          <a:lstStyle/>
          <a:p>
            <a:pPr eaLnBrk="1" hangingPunct="1"/>
            <a:r>
              <a:rPr lang="de-CH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Panel: Exhibitions &amp; Exhibits</a:t>
            </a:r>
          </a:p>
        </p:txBody>
      </p:sp>
      <p:pic>
        <p:nvPicPr>
          <p:cNvPr id="7172" name="Picture 5" descr="TEILCHENZOO - Auf den Spuren von Higgs, Quarks und Photonen. Sonderausstellung im Universum Brem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4413" y="3544571"/>
            <a:ext cx="2592387" cy="66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11be45239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2825" y="1597940"/>
            <a:ext cx="2593975" cy="1704060"/>
          </a:xfrm>
          <a:prstGeom prst="rect">
            <a:avLst/>
          </a:prstGeom>
          <a:ln w="254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welios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4629150"/>
            <a:ext cx="1974850" cy="1854200"/>
          </a:xfrm>
          <a:prstGeom prst="rect">
            <a:avLst/>
          </a:prstGeom>
          <a:ln w="254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UK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038" y="4587875"/>
            <a:ext cx="2949575" cy="1895475"/>
          </a:xfrm>
          <a:prstGeom prst="rect">
            <a:avLst/>
          </a:prstGeom>
          <a:ln w="254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Kapla CMS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6813" y="4629150"/>
            <a:ext cx="2439987" cy="1858963"/>
          </a:xfrm>
          <a:prstGeom prst="rect">
            <a:avLst/>
          </a:prstGeom>
          <a:ln w="254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7" name="Picture 9" descr="photon.tif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68588" y="2394867"/>
            <a:ext cx="3230562" cy="181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1-title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1338" y="2113343"/>
            <a:ext cx="1810512" cy="22757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772871" y="4218543"/>
            <a:ext cx="5663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Natascha</a:t>
            </a:r>
            <a:r>
              <a:rPr lang="en-US" dirty="0" smtClean="0"/>
              <a:t>, </a:t>
            </a:r>
            <a:r>
              <a:rPr lang="en-US" dirty="0" err="1" smtClean="0"/>
              <a:t>Uta</a:t>
            </a:r>
            <a:r>
              <a:rPr lang="en-US" dirty="0" smtClean="0"/>
              <a:t>/Michael, </a:t>
            </a:r>
            <a:r>
              <a:rPr lang="en-US" dirty="0" err="1" smtClean="0"/>
              <a:t>Marzena</a:t>
            </a:r>
            <a:r>
              <a:rPr lang="en-US" dirty="0" smtClean="0"/>
              <a:t>, </a:t>
            </a:r>
            <a:r>
              <a:rPr lang="en-US" dirty="0" smtClean="0"/>
              <a:t>Pedro, </a:t>
            </a:r>
            <a:r>
              <a:rPr lang="en-US" dirty="0" smtClean="0"/>
              <a:t>Pete, </a:t>
            </a:r>
            <a:r>
              <a:rPr lang="en-US" dirty="0" smtClean="0"/>
              <a:t>Marge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TEILCHENZOO - Auf den Spuren von Higgs, Quarks und Photonen. Sonderausstellung im Universum Brem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" y="2114550"/>
            <a:ext cx="27654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628650" y="2962275"/>
            <a:ext cx="4057650" cy="325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80975" indent="-180975" defTabSz="914400">
              <a:spcBef>
                <a:spcPct val="50000"/>
              </a:spcBef>
              <a:buFontTx/>
              <a:buChar char="•"/>
            </a:pPr>
            <a:r>
              <a:rPr lang="en-US"/>
              <a:t>Higgs exhibit</a:t>
            </a:r>
          </a:p>
          <a:p>
            <a:pPr marL="180975" indent="-180975" defTabSz="914400">
              <a:spcBef>
                <a:spcPct val="50000"/>
              </a:spcBef>
              <a:buFontTx/>
              <a:buChar char="•"/>
            </a:pPr>
            <a:r>
              <a:rPr lang="en-US"/>
              <a:t>particle accelerators</a:t>
            </a:r>
          </a:p>
          <a:p>
            <a:pPr marL="180975" indent="-180975" defTabSz="914400">
              <a:spcBef>
                <a:spcPct val="50000"/>
              </a:spcBef>
              <a:buFontTx/>
              <a:buChar char="•"/>
            </a:pPr>
            <a:r>
              <a:rPr lang="en-US"/>
              <a:t>Plasma ball</a:t>
            </a:r>
          </a:p>
          <a:p>
            <a:pPr marL="180975" indent="-180975" defTabSz="914400">
              <a:spcBef>
                <a:spcPct val="50000"/>
              </a:spcBef>
              <a:buFontTx/>
              <a:buChar char="•"/>
            </a:pPr>
            <a:r>
              <a:rPr lang="en-US"/>
              <a:t>Scattering experiment</a:t>
            </a:r>
          </a:p>
          <a:p>
            <a:pPr marL="180975" indent="-180975" defTabSz="914400">
              <a:spcBef>
                <a:spcPct val="50000"/>
              </a:spcBef>
              <a:buFontTx/>
              <a:buChar char="•"/>
            </a:pPr>
            <a:r>
              <a:rPr lang="en-US"/>
              <a:t>…</a:t>
            </a:r>
          </a:p>
          <a:p>
            <a:pPr marL="180975" indent="-180975" defTabSz="914400">
              <a:spcBef>
                <a:spcPct val="50000"/>
              </a:spcBef>
            </a:pPr>
            <a:endParaRPr lang="en-US"/>
          </a:p>
          <a:p>
            <a:pPr marL="180975" indent="-180975" defTabSz="914400">
              <a:spcBef>
                <a:spcPct val="50000"/>
              </a:spcBef>
            </a:pPr>
            <a:endParaRPr lang="en-US"/>
          </a:p>
          <a:p>
            <a:pPr marL="180975" indent="-180975" defTabSz="914400">
              <a:spcBef>
                <a:spcPct val="50000"/>
              </a:spcBef>
            </a:pPr>
            <a:endParaRPr lang="de-DE"/>
          </a:p>
        </p:txBody>
      </p:sp>
      <p:pic>
        <p:nvPicPr>
          <p:cNvPr id="24580" name="Picture 4" descr="Universum_Bremen_-_Sonderausstellung_Teilchenzoo_-_Beschleunigungskugelbah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94075" y="4821238"/>
            <a:ext cx="3160713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 descr="http://www.universum-bremen.de/uploads/pics/Universum_Bremen_-_Sonderausstellung_Teilchenzoo_-_Beschleuniger_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38975" y="4046538"/>
            <a:ext cx="1747838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8" descr="Universum_Bremen_-_Sonderausstellung_Teilchenzoo_-_Streuu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9463" y="2114550"/>
            <a:ext cx="3079750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1" descr="Higgs-Exponat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29075" y="2114550"/>
            <a:ext cx="1668463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" charset="-128"/>
                <a:cs typeface="ＭＳ Ｐゴシック" pitchFamily="-1" charset="-128"/>
              </a:rPr>
              <a:t>CERN</a:t>
            </a:r>
          </a:p>
        </p:txBody>
      </p:sp>
      <p:pic>
        <p:nvPicPr>
          <p:cNvPr id="5" name="Picture 4" descr="IMG_33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6950" y="2844800"/>
            <a:ext cx="3848100" cy="2565400"/>
          </a:xfrm>
          <a:prstGeom prst="rect">
            <a:avLst/>
          </a:prstGeom>
          <a:ln w="254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IMG_35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0" y="2844800"/>
            <a:ext cx="3848100" cy="2565400"/>
          </a:xfrm>
          <a:prstGeom prst="rect">
            <a:avLst/>
          </a:prstGeom>
          <a:ln w="254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ＭＳ Ｐゴシック" pitchFamily="-1" charset="-128"/>
                <a:cs typeface="ＭＳ Ｐゴシック" pitchFamily="-1" charset="-128"/>
              </a:rPr>
              <a:t>Kapla</a:t>
            </a:r>
            <a:r>
              <a:rPr lang="en-US" dirty="0" smtClean="0">
                <a:ea typeface="ＭＳ Ｐゴシック" pitchFamily="-1" charset="-128"/>
                <a:cs typeface="ＭＳ Ｐゴシック" pitchFamily="-1" charset="-128"/>
              </a:rPr>
              <a:t> CMS</a:t>
            </a:r>
          </a:p>
        </p:txBody>
      </p:sp>
      <p:pic>
        <p:nvPicPr>
          <p:cNvPr id="3" name="Picture 2" descr="Kapla CM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888" y="2578100"/>
            <a:ext cx="5200012" cy="3467100"/>
          </a:xfrm>
          <a:prstGeom prst="rect">
            <a:avLst/>
          </a:prstGeom>
          <a:ln w="254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647700" y="2832100"/>
            <a:ext cx="2311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For ages 3 - 99</a:t>
            </a:r>
          </a:p>
          <a:p>
            <a:endParaRPr lang="en-US" dirty="0" smtClean="0"/>
          </a:p>
          <a:p>
            <a:r>
              <a:rPr lang="en-US" dirty="0" smtClean="0"/>
              <a:t>Took 3-4 hours</a:t>
            </a:r>
          </a:p>
          <a:p>
            <a:endParaRPr lang="en-US" dirty="0" smtClean="0"/>
          </a:p>
          <a:p>
            <a:r>
              <a:rPr lang="en-US" dirty="0" smtClean="0"/>
              <a:t>CERN Open Days</a:t>
            </a:r>
          </a:p>
          <a:p>
            <a:r>
              <a:rPr lang="en-US" dirty="0" smtClean="0"/>
              <a:t>              &amp;</a:t>
            </a:r>
          </a:p>
          <a:p>
            <a:r>
              <a:rPr lang="en-US" dirty="0" err="1" smtClean="0"/>
              <a:t>Passeport</a:t>
            </a:r>
            <a:r>
              <a:rPr lang="en-US" dirty="0" smtClean="0"/>
              <a:t> Big Bang</a:t>
            </a:r>
            <a:endParaRPr lang="en-US" dirty="0"/>
          </a:p>
        </p:txBody>
      </p:sp>
      <p:pic>
        <p:nvPicPr>
          <p:cNvPr id="5" name="Picture 4" descr="kapla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638" y="5232400"/>
            <a:ext cx="1701800" cy="635000"/>
          </a:xfrm>
          <a:prstGeom prst="rect">
            <a:avLst/>
          </a:prstGeom>
          <a:ln w="1905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" charset="-128"/>
                <a:cs typeface="ＭＳ Ｐゴシック" pitchFamily="-1" charset="-128"/>
              </a:rPr>
              <a:t>Portugal</a:t>
            </a:r>
          </a:p>
        </p:txBody>
      </p:sp>
      <p:pic>
        <p:nvPicPr>
          <p:cNvPr id="7" name="Picture 6" descr="1-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3195" y="2082800"/>
            <a:ext cx="3728205" cy="46847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9932" y="2558534"/>
            <a:ext cx="369978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Exhibition of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Historical Documents and Artifacts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with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Current Scientific Research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3 month exhibition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In a new venue – national library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6000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00" y="2044700"/>
            <a:ext cx="6553200" cy="4368800"/>
          </a:xfrm>
          <a:prstGeom prst="rect">
            <a:avLst/>
          </a:prstGeom>
        </p:spPr>
      </p:pic>
      <p:pic>
        <p:nvPicPr>
          <p:cNvPr id="6" name="Picture 5" descr="IMG_6001s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300" y="2044700"/>
            <a:ext cx="6534152" cy="4356101"/>
          </a:xfrm>
          <a:prstGeom prst="rect">
            <a:avLst/>
          </a:prstGeom>
        </p:spPr>
      </p:pic>
      <p:pic>
        <p:nvPicPr>
          <p:cNvPr id="10" name="Picture 9" descr="IMG_6003s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4300" y="2057399"/>
            <a:ext cx="6534152" cy="4356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5913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1" y="2733201"/>
            <a:ext cx="4491448" cy="3223099"/>
          </a:xfrm>
          <a:prstGeom prst="rect">
            <a:avLst/>
          </a:prstGeom>
        </p:spPr>
      </p:pic>
      <p:pic>
        <p:nvPicPr>
          <p:cNvPr id="11" name="Picture 10" descr="IMG_5939s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400" y="1003300"/>
            <a:ext cx="3302000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G_59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3098800"/>
            <a:ext cx="4775200" cy="3069771"/>
          </a:xfrm>
          <a:prstGeom prst="rect">
            <a:avLst/>
          </a:prstGeom>
          <a:ln w="222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IMG_5903s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1401" y="355600"/>
            <a:ext cx="3712399" cy="364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6142smcr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0" y="266700"/>
            <a:ext cx="5588000" cy="4220308"/>
          </a:xfrm>
          <a:prstGeom prst="rect">
            <a:avLst/>
          </a:prstGeom>
        </p:spPr>
      </p:pic>
      <p:pic>
        <p:nvPicPr>
          <p:cNvPr id="5" name="Picture 4" descr="IMG_6139s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0" y="3115408"/>
            <a:ext cx="53721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62013" y="2036763"/>
            <a:ext cx="7472362" cy="4697412"/>
          </a:xfrm>
        </p:spPr>
      </p:pic>
      <p:sp>
        <p:nvSpPr>
          <p:cNvPr id="26627" name="Title 8"/>
          <p:cNvSpPr>
            <a:spLocks noGrp="1"/>
          </p:cNvSpPr>
          <p:nvPr>
            <p:ph type="title"/>
          </p:nvPr>
        </p:nvSpPr>
        <p:spPr>
          <a:xfrm>
            <a:off x="2484438" y="274638"/>
            <a:ext cx="6202362" cy="1143000"/>
          </a:xfrm>
        </p:spPr>
        <p:txBody>
          <a:bodyPr/>
          <a:lstStyle/>
          <a:p>
            <a:pPr eaLnBrk="1" hangingPunct="1"/>
            <a:r>
              <a:rPr lang="de-CH" smtClean="0">
                <a:solidFill>
                  <a:srgbClr val="3366FF"/>
                </a:solidFill>
                <a:ea typeface="ＭＳ Ｐゴシック" pitchFamily="-1" charset="-128"/>
                <a:cs typeface="ＭＳ Ｐゴシック" pitchFamily="-1" charset="-128"/>
              </a:rPr>
              <a:t>UK</a:t>
            </a:r>
            <a:br>
              <a:rPr lang="de-CH" smtClean="0">
                <a:solidFill>
                  <a:srgbClr val="3366FF"/>
                </a:solidFill>
                <a:ea typeface="ＭＳ Ｐゴシック" pitchFamily="-1" charset="-128"/>
                <a:cs typeface="ＭＳ Ｐゴシック" pitchFamily="-1" charset="-128"/>
              </a:rPr>
            </a:br>
            <a:r>
              <a:rPr lang="en-US" sz="1800" u="sng" smtClean="0">
                <a:ea typeface="ＭＳ Ｐゴシック" pitchFamily="-1" charset="-128"/>
                <a:cs typeface="ＭＳ Ｐゴシック" pitchFamily="-1" charset="-128"/>
                <a:hlinkClick r:id="rId3"/>
              </a:rPr>
              <a:t>http://www.sciencemuseum.org.uk/visitmuseum/Plan_your_visit/exhibitions/collider.aspx</a:t>
            </a:r>
            <a:endParaRPr lang="de-CH" sz="1800" smtClean="0">
              <a:solidFill>
                <a:srgbClr val="3366FF"/>
              </a:solidFill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6628" name="TextBox 2"/>
          <p:cNvSpPr txBox="1">
            <a:spLocks noChangeArrowheads="1"/>
          </p:cNvSpPr>
          <p:nvPr/>
        </p:nvSpPr>
        <p:spPr bwMode="auto">
          <a:xfrm>
            <a:off x="5867400" y="3886200"/>
            <a:ext cx="23717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Exhibition starts this week for six months in London .</a:t>
            </a:r>
          </a:p>
          <a:p>
            <a:endParaRPr lang="en-GB">
              <a:solidFill>
                <a:schemeClr val="bg1"/>
              </a:solidFill>
            </a:endParaRPr>
          </a:p>
          <a:p>
            <a:r>
              <a:rPr lang="en-GB">
                <a:solidFill>
                  <a:schemeClr val="bg1"/>
                </a:solidFill>
              </a:rPr>
              <a:t>Followed by international tour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5867400" y="3886200"/>
            <a:ext cx="23717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Exhibition starts this week for six months in London .</a:t>
            </a:r>
          </a:p>
          <a:p>
            <a:endParaRPr lang="en-GB">
              <a:solidFill>
                <a:schemeClr val="bg1"/>
              </a:solidFill>
            </a:endParaRPr>
          </a:p>
          <a:p>
            <a:r>
              <a:rPr lang="en-GB">
                <a:solidFill>
                  <a:schemeClr val="bg1"/>
                </a:solidFill>
              </a:rPr>
              <a:t>Followed by international tour</a:t>
            </a:r>
          </a:p>
        </p:txBody>
      </p:sp>
      <p:pic>
        <p:nvPicPr>
          <p:cNvPr id="27651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85900" y="1976438"/>
            <a:ext cx="6057900" cy="4516437"/>
          </a:xfrm>
        </p:spPr>
      </p:pic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2598738" y="6492875"/>
            <a:ext cx="32686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/>
              <a:t>http://www.stfc.ac.uk/2658.aspx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8"/>
          <p:cNvSpPr>
            <a:spLocks noGrp="1"/>
          </p:cNvSpPr>
          <p:nvPr>
            <p:ph type="title"/>
          </p:nvPr>
        </p:nvSpPr>
        <p:spPr>
          <a:xfrm>
            <a:off x="2484438" y="274638"/>
            <a:ext cx="6202362" cy="1143000"/>
          </a:xfrm>
        </p:spPr>
        <p:txBody>
          <a:bodyPr/>
          <a:lstStyle/>
          <a:p>
            <a:pPr eaLnBrk="1" hangingPunct="1"/>
            <a:r>
              <a:rPr lang="de-CH" smtClean="0">
                <a:solidFill>
                  <a:srgbClr val="3366FF"/>
                </a:solidFill>
                <a:ea typeface="ＭＳ Ｐゴシック" pitchFamily="-1" charset="-128"/>
                <a:cs typeface="ＭＳ Ｐゴシック" pitchFamily="-1" charset="-128"/>
              </a:rPr>
              <a:t>Austria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2100" y="1946275"/>
            <a:ext cx="8578850" cy="2574925"/>
          </a:xfrm>
        </p:spPr>
        <p:txBody>
          <a:bodyPr>
            <a:normAutofit fontScale="70000" lnSpcReduction="20000"/>
          </a:bodyPr>
          <a:lstStyle/>
          <a:p>
            <a:pPr marL="0" indent="0" algn="ctr" eaLnBrk="1" hangingPunct="1">
              <a:spcAft>
                <a:spcPts val="1200"/>
              </a:spcAft>
              <a:defRPr/>
            </a:pPr>
            <a:r>
              <a:rPr lang="de-AT" b="1" i="1" dirty="0" smtClean="0">
                <a:ea typeface="+mn-ea"/>
                <a:cs typeface="+mn-cs"/>
              </a:rPr>
              <a:t>Austrian Special </a:t>
            </a:r>
            <a:r>
              <a:rPr lang="de-AT" b="1" i="1" dirty="0">
                <a:ea typeface="+mn-ea"/>
                <a:cs typeface="+mn-cs"/>
              </a:rPr>
              <a:t>E</a:t>
            </a:r>
            <a:r>
              <a:rPr lang="de-AT" b="1" i="1" dirty="0" smtClean="0">
                <a:ea typeface="+mn-ea"/>
                <a:cs typeface="+mn-cs"/>
              </a:rPr>
              <a:t>xhibition in </a:t>
            </a:r>
            <a:r>
              <a:rPr lang="de-AT" b="1" i="1" dirty="0" err="1" smtClean="0">
                <a:ea typeface="+mn-ea"/>
                <a:cs typeface="+mn-cs"/>
              </a:rPr>
              <a:t>the</a:t>
            </a:r>
            <a:r>
              <a:rPr lang="de-AT" b="1" i="1" dirty="0" smtClean="0">
                <a:ea typeface="+mn-ea"/>
                <a:cs typeface="+mn-cs"/>
              </a:rPr>
              <a:t> Science Center </a:t>
            </a:r>
            <a:r>
              <a:rPr lang="de-AT" b="1" i="1" dirty="0" err="1" smtClean="0">
                <a:ea typeface="+mn-ea"/>
                <a:cs typeface="+mn-cs"/>
              </a:rPr>
              <a:t>Welios</a:t>
            </a:r>
            <a:r>
              <a:rPr lang="de-AT" b="1" i="1" dirty="0" smtClean="0">
                <a:ea typeface="+mn-ea"/>
                <a:cs typeface="+mn-cs"/>
              </a:rPr>
              <a:t> (Wels) </a:t>
            </a:r>
            <a:r>
              <a:rPr lang="en-US" b="1" i="1" dirty="0" smtClean="0">
                <a:ea typeface="+mn-ea"/>
                <a:cs typeface="+mn-cs"/>
              </a:rPr>
              <a:t>–</a:t>
            </a:r>
            <a:r>
              <a:rPr lang="de-AT" b="1" i="1" dirty="0" smtClean="0">
                <a:ea typeface="+mn-ea"/>
                <a:cs typeface="+mn-cs"/>
              </a:rPr>
              <a:t> </a:t>
            </a:r>
            <a:br>
              <a:rPr lang="de-AT" b="1" i="1" dirty="0" smtClean="0">
                <a:ea typeface="+mn-ea"/>
                <a:cs typeface="+mn-cs"/>
              </a:rPr>
            </a:br>
            <a:r>
              <a:rPr lang="de-AT" b="1" i="1" dirty="0" err="1" smtClean="0">
                <a:ea typeface="+mn-ea"/>
                <a:cs typeface="+mn-cs"/>
              </a:rPr>
              <a:t>Upper</a:t>
            </a:r>
            <a:r>
              <a:rPr lang="de-AT" b="1" i="1" dirty="0" smtClean="0">
                <a:ea typeface="+mn-ea"/>
                <a:cs typeface="+mn-cs"/>
              </a:rPr>
              <a:t> Austria</a:t>
            </a:r>
          </a:p>
          <a:p>
            <a:pPr marL="0" indent="0" eaLnBrk="1" hangingPunct="1">
              <a:defRPr/>
            </a:pPr>
            <a:r>
              <a:rPr lang="de-AT" b="1" dirty="0" err="1" smtClean="0">
                <a:ea typeface="+mn-ea"/>
                <a:cs typeface="+mn-cs"/>
              </a:rPr>
              <a:t>Cooperation</a:t>
            </a:r>
            <a:r>
              <a:rPr lang="de-AT" dirty="0" smtClean="0">
                <a:ea typeface="+mn-ea"/>
                <a:cs typeface="+mn-cs"/>
              </a:rPr>
              <a:t> </a:t>
            </a:r>
            <a:r>
              <a:rPr lang="de-AT" dirty="0" err="1" smtClean="0">
                <a:ea typeface="+mn-ea"/>
                <a:cs typeface="+mn-cs"/>
              </a:rPr>
              <a:t>between</a:t>
            </a:r>
            <a:r>
              <a:rPr lang="de-AT" dirty="0" smtClean="0">
                <a:ea typeface="+mn-ea"/>
                <a:cs typeface="+mn-cs"/>
              </a:rPr>
              <a:t> </a:t>
            </a:r>
            <a:r>
              <a:rPr lang="de-AT" b="1" dirty="0" err="1" smtClean="0">
                <a:ea typeface="+mn-ea"/>
                <a:cs typeface="+mn-cs"/>
              </a:rPr>
              <a:t>Welios</a:t>
            </a:r>
            <a:r>
              <a:rPr lang="de-AT" dirty="0" smtClean="0">
                <a:ea typeface="+mn-ea"/>
                <a:cs typeface="+mn-cs"/>
              </a:rPr>
              <a:t> (</a:t>
            </a:r>
            <a:r>
              <a:rPr lang="de-DE" dirty="0" err="1" smtClean="0">
                <a:ea typeface="+mn-ea"/>
                <a:cs typeface="+mn-cs"/>
              </a:rPr>
              <a:t>www.welios.at</a:t>
            </a:r>
            <a:r>
              <a:rPr lang="de-AT" dirty="0" smtClean="0">
                <a:ea typeface="+mn-ea"/>
                <a:cs typeface="+mn-cs"/>
              </a:rPr>
              <a:t>) </a:t>
            </a:r>
            <a:r>
              <a:rPr lang="de-AT" dirty="0" err="1" smtClean="0">
                <a:ea typeface="+mn-ea"/>
                <a:cs typeface="+mn-cs"/>
              </a:rPr>
              <a:t>and</a:t>
            </a:r>
            <a:r>
              <a:rPr lang="de-AT" dirty="0" smtClean="0">
                <a:ea typeface="+mn-ea"/>
                <a:cs typeface="+mn-cs"/>
              </a:rPr>
              <a:t> </a:t>
            </a:r>
            <a:r>
              <a:rPr lang="de-AT" dirty="0" err="1" smtClean="0">
                <a:ea typeface="+mn-ea"/>
                <a:cs typeface="+mn-cs"/>
              </a:rPr>
              <a:t>the</a:t>
            </a:r>
            <a:r>
              <a:rPr lang="de-AT" dirty="0" smtClean="0">
                <a:ea typeface="+mn-ea"/>
                <a:cs typeface="+mn-cs"/>
              </a:rPr>
              <a:t> </a:t>
            </a:r>
            <a:r>
              <a:rPr lang="en-US" dirty="0" smtClean="0">
                <a:ea typeface="+mn-ea"/>
                <a:cs typeface="+mn-cs"/>
              </a:rPr>
              <a:t>Institute </a:t>
            </a:r>
            <a:r>
              <a:rPr lang="en-US" dirty="0">
                <a:ea typeface="+mn-ea"/>
                <a:cs typeface="+mn-cs"/>
              </a:rPr>
              <a:t>of High Energy Physics (</a:t>
            </a:r>
            <a:r>
              <a:rPr lang="en-US" b="1" dirty="0">
                <a:ea typeface="+mn-ea"/>
                <a:cs typeface="+mn-cs"/>
              </a:rPr>
              <a:t>HEPHY</a:t>
            </a:r>
            <a:r>
              <a:rPr lang="en-US" dirty="0" smtClean="0">
                <a:ea typeface="+mn-ea"/>
                <a:cs typeface="+mn-cs"/>
              </a:rPr>
              <a:t>)</a:t>
            </a:r>
            <a:r>
              <a:rPr lang="de-AT" dirty="0">
                <a:ea typeface="+mn-ea"/>
                <a:cs typeface="+mn-cs"/>
              </a:rPr>
              <a:t> </a:t>
            </a:r>
            <a:r>
              <a:rPr lang="de-AT" dirty="0" smtClean="0">
                <a:ea typeface="+mn-ea"/>
                <a:cs typeface="+mn-cs"/>
              </a:rPr>
              <a:t>in Vienna</a:t>
            </a:r>
          </a:p>
          <a:p>
            <a:pPr marL="0" indent="0" eaLnBrk="1" hangingPunct="1">
              <a:defRPr/>
            </a:pPr>
            <a:r>
              <a:rPr lang="de-AT" dirty="0" smtClean="0">
                <a:ea typeface="+mn-ea"/>
                <a:cs typeface="+mn-cs"/>
              </a:rPr>
              <a:t>Location: </a:t>
            </a:r>
            <a:r>
              <a:rPr lang="de-AT" b="1" dirty="0">
                <a:ea typeface="+mn-ea"/>
                <a:cs typeface="+mn-cs"/>
              </a:rPr>
              <a:t>3</a:t>
            </a:r>
            <a:r>
              <a:rPr lang="de-AT" b="1" dirty="0" smtClean="0">
                <a:ea typeface="+mn-ea"/>
                <a:cs typeface="+mn-cs"/>
              </a:rPr>
              <a:t>00 m</a:t>
            </a:r>
            <a:r>
              <a:rPr lang="de-AT" b="1" baseline="30000" dirty="0" smtClean="0">
                <a:ea typeface="+mn-ea"/>
                <a:cs typeface="+mn-cs"/>
              </a:rPr>
              <a:t>2</a:t>
            </a:r>
            <a:r>
              <a:rPr lang="de-AT" b="1" dirty="0" smtClean="0">
                <a:ea typeface="+mn-ea"/>
                <a:cs typeface="+mn-cs"/>
              </a:rPr>
              <a:t> </a:t>
            </a:r>
            <a:r>
              <a:rPr lang="de-AT" dirty="0" smtClean="0">
                <a:ea typeface="+mn-ea"/>
                <a:cs typeface="+mn-cs"/>
              </a:rPr>
              <a:t>hall </a:t>
            </a:r>
            <a:r>
              <a:rPr lang="de-AT" dirty="0" err="1" smtClean="0">
                <a:ea typeface="+mn-ea"/>
                <a:cs typeface="+mn-cs"/>
              </a:rPr>
              <a:t>for</a:t>
            </a:r>
            <a:r>
              <a:rPr lang="de-AT" dirty="0" smtClean="0">
                <a:ea typeface="+mn-ea"/>
                <a:cs typeface="+mn-cs"/>
              </a:rPr>
              <a:t> </a:t>
            </a:r>
            <a:r>
              <a:rPr lang="de-AT" dirty="0" err="1" smtClean="0">
                <a:ea typeface="+mn-ea"/>
                <a:cs typeface="+mn-cs"/>
              </a:rPr>
              <a:t>special</a:t>
            </a:r>
            <a:r>
              <a:rPr lang="de-AT" dirty="0" smtClean="0">
                <a:ea typeface="+mn-ea"/>
                <a:cs typeface="+mn-cs"/>
              </a:rPr>
              <a:t> </a:t>
            </a:r>
            <a:r>
              <a:rPr lang="de-AT" dirty="0" err="1" smtClean="0">
                <a:ea typeface="+mn-ea"/>
                <a:cs typeface="+mn-cs"/>
              </a:rPr>
              <a:t>exhibitions</a:t>
            </a:r>
            <a:endParaRPr lang="de-AT" dirty="0" smtClean="0">
              <a:ea typeface="+mn-ea"/>
              <a:cs typeface="+mn-cs"/>
            </a:endParaRPr>
          </a:p>
          <a:p>
            <a:pPr marL="0" indent="0" eaLnBrk="1" hangingPunct="1">
              <a:defRPr/>
            </a:pPr>
            <a:r>
              <a:rPr lang="de-AT" dirty="0" smtClean="0">
                <a:ea typeface="+mn-ea"/>
                <a:cs typeface="+mn-cs"/>
              </a:rPr>
              <a:t>Time: </a:t>
            </a:r>
            <a:r>
              <a:rPr lang="de-AT" dirty="0" err="1" smtClean="0">
                <a:ea typeface="+mn-ea"/>
                <a:cs typeface="+mn-cs"/>
              </a:rPr>
              <a:t>October</a:t>
            </a:r>
            <a:r>
              <a:rPr lang="de-AT" dirty="0" smtClean="0">
                <a:ea typeface="+mn-ea"/>
                <a:cs typeface="+mn-cs"/>
              </a:rPr>
              <a:t> 2014 – </a:t>
            </a:r>
            <a:r>
              <a:rPr lang="de-AT" dirty="0" err="1" smtClean="0">
                <a:ea typeface="+mn-ea"/>
                <a:cs typeface="+mn-cs"/>
              </a:rPr>
              <a:t>January</a:t>
            </a:r>
            <a:r>
              <a:rPr lang="de-AT" dirty="0" smtClean="0">
                <a:ea typeface="+mn-ea"/>
                <a:cs typeface="+mn-cs"/>
              </a:rPr>
              <a:t> 2015</a:t>
            </a:r>
          </a:p>
          <a:p>
            <a:pPr marL="0" indent="0" eaLnBrk="1" hangingPunct="1">
              <a:defRPr/>
            </a:pPr>
            <a:r>
              <a:rPr lang="de-AT" dirty="0" smtClean="0">
                <a:ea typeface="+mn-ea"/>
                <a:cs typeface="+mn-cs"/>
              </a:rPr>
              <a:t>Additional </a:t>
            </a:r>
            <a:r>
              <a:rPr lang="de-AT" dirty="0" err="1" smtClean="0">
                <a:ea typeface="+mn-ea"/>
                <a:cs typeface="+mn-cs"/>
              </a:rPr>
              <a:t>to</a:t>
            </a:r>
            <a:r>
              <a:rPr lang="de-AT" dirty="0" smtClean="0">
                <a:ea typeface="+mn-ea"/>
                <a:cs typeface="+mn-cs"/>
              </a:rPr>
              <a:t> </a:t>
            </a:r>
            <a:r>
              <a:rPr lang="de-AT" dirty="0" err="1" smtClean="0">
                <a:ea typeface="+mn-ea"/>
                <a:cs typeface="+mn-cs"/>
              </a:rPr>
              <a:t>the</a:t>
            </a:r>
            <a:r>
              <a:rPr lang="de-AT" dirty="0" smtClean="0">
                <a:ea typeface="+mn-ea"/>
                <a:cs typeface="+mn-cs"/>
              </a:rPr>
              <a:t> permanent </a:t>
            </a:r>
            <a:r>
              <a:rPr lang="de-AT" dirty="0" err="1" smtClean="0">
                <a:ea typeface="+mn-ea"/>
                <a:cs typeface="+mn-cs"/>
              </a:rPr>
              <a:t>exhibition</a:t>
            </a:r>
            <a:endParaRPr lang="de-AT" dirty="0" smtClean="0">
              <a:ea typeface="+mn-ea"/>
              <a:cs typeface="+mn-cs"/>
            </a:endParaRPr>
          </a:p>
        </p:txBody>
      </p:sp>
      <p:sp>
        <p:nvSpPr>
          <p:cNvPr id="9220" name="Content Placeholder 2"/>
          <p:cNvSpPr txBox="1">
            <a:spLocks/>
          </p:cNvSpPr>
          <p:nvPr/>
        </p:nvSpPr>
        <p:spPr bwMode="auto">
          <a:xfrm>
            <a:off x="354013" y="4378325"/>
            <a:ext cx="42481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de-AT" sz="210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Showing an updated HEPHY traveling exhibition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10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M</a:t>
            </a:r>
            <a:r>
              <a:rPr lang="de-AT" sz="210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ore exhibits e.g. from DESY/weltmaschine.de, CERN, MedAUSTRON and CMS art work from Michi Hoch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10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S</a:t>
            </a:r>
            <a:r>
              <a:rPr lang="de-AT" sz="2100">
                <a:solidFill>
                  <a:srgbClr val="0061A0"/>
                </a:solidFill>
                <a:latin typeface="Calibri" pitchFamily="-1" charset="0"/>
                <a:ea typeface="ＭＳ Ｐゴシック" pitchFamily="-1" charset="-128"/>
                <a:cs typeface="ＭＳ Ｐゴシック" pitchFamily="-1" charset="-128"/>
              </a:rPr>
              <a:t>pecial program for school groups</a:t>
            </a:r>
          </a:p>
        </p:txBody>
      </p:sp>
      <p:pic>
        <p:nvPicPr>
          <p:cNvPr id="9221" name="Picture 1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1250" y="4114800"/>
            <a:ext cx="4133850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8075" y="4114800"/>
            <a:ext cx="4132263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250" y="4114800"/>
            <a:ext cx="4133850" cy="2649538"/>
          </a:xfrm>
          <a:prstGeom prst="rect">
            <a:avLst/>
          </a:prstGeom>
          <a:ln w="254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Screen shot 2013-11-08 at 12.52.27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425" y="1987550"/>
            <a:ext cx="7793038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340100" y="800100"/>
            <a:ext cx="4572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>
                <a:latin typeface="+mj-lt"/>
                <a:ea typeface="Arial" pitchFamily="-84" charset="0"/>
                <a:cs typeface="Arial" pitchFamily="-84" charset="0"/>
              </a:rPr>
              <a:t>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 descr="Screen shot 2013-11-08 at 12.54.10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425" y="1973263"/>
            <a:ext cx="782955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79638" y="428625"/>
            <a:ext cx="6959600" cy="10779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dirty="0">
                <a:latin typeface="+mj-lt"/>
                <a:ea typeface="Arial" pitchFamily="-84" charset="0"/>
                <a:cs typeface="Arial" pitchFamily="-84" charset="0"/>
              </a:rPr>
              <a:t>New </a:t>
            </a:r>
            <a:r>
              <a:rPr lang="en-US" sz="3200" dirty="0" err="1">
                <a:latin typeface="+mj-lt"/>
                <a:ea typeface="Arial" pitchFamily="-84" charset="0"/>
                <a:cs typeface="Arial" pitchFamily="-84" charset="0"/>
              </a:rPr>
              <a:t>Exhibit@Lederman</a:t>
            </a:r>
            <a:r>
              <a:rPr lang="en-US" sz="3200" dirty="0">
                <a:latin typeface="+mj-lt"/>
                <a:ea typeface="Arial" pitchFamily="-84" charset="0"/>
                <a:cs typeface="Arial" pitchFamily="-84" charset="0"/>
              </a:rPr>
              <a:t> Science Center</a:t>
            </a:r>
          </a:p>
          <a:p>
            <a:pPr algn="ctr">
              <a:defRPr/>
            </a:pPr>
            <a:r>
              <a:rPr lang="en-US" sz="3200" dirty="0">
                <a:latin typeface="+mj-lt"/>
                <a:ea typeface="Arial" pitchFamily="-84" charset="0"/>
                <a:cs typeface="Arial" pitchFamily="-84" charset="0"/>
              </a:rPr>
              <a:t>Online version: </a:t>
            </a:r>
            <a:r>
              <a:rPr lang="en-US" sz="3200" dirty="0" err="1">
                <a:latin typeface="+mj-lt"/>
                <a:ea typeface="Arial" pitchFamily="-84" charset="0"/>
                <a:cs typeface="Arial" pitchFamily="-84" charset="0"/>
              </a:rPr>
              <a:t>ed.fnal.gov/higgs</a:t>
            </a:r>
            <a:endParaRPr lang="en-US" sz="3200" dirty="0">
              <a:latin typeface="+mj-lt"/>
              <a:ea typeface="Arial" pitchFamily="-84" charset="0"/>
              <a:cs typeface="Arial" pitchFamily="-8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 descr="Screen shot 2013-11-08 at 12.54.13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725" y="1976438"/>
            <a:ext cx="7797800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5003800" y="423863"/>
            <a:ext cx="1649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/>
              <a:t>Close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Box 1"/>
          <p:cNvSpPr txBox="1">
            <a:spLocks noChangeArrowheads="1"/>
          </p:cNvSpPr>
          <p:nvPr/>
        </p:nvSpPr>
        <p:spPr bwMode="auto">
          <a:xfrm>
            <a:off x="2890838" y="442913"/>
            <a:ext cx="53038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/>
              <a:t>New Neutrino Exhibit or Demo</a:t>
            </a:r>
          </a:p>
        </p:txBody>
      </p:sp>
      <p:pic>
        <p:nvPicPr>
          <p:cNvPr id="5" name="131107_LEDNeutrinoDisplay-720-4multi.mp4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" y="2028032"/>
            <a:ext cx="8597900" cy="4836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8"/>
          <p:cNvSpPr txBox="1">
            <a:spLocks noChangeArrowheads="1"/>
          </p:cNvSpPr>
          <p:nvPr/>
        </p:nvSpPr>
        <p:spPr bwMode="auto">
          <a:xfrm>
            <a:off x="1019175" y="2457450"/>
            <a:ext cx="74803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de-DE" sz="2400"/>
              <a:t>2 exhibitions in Germany:</a:t>
            </a:r>
          </a:p>
          <a:p>
            <a:pPr defTabSz="914400">
              <a:spcBef>
                <a:spcPct val="50000"/>
              </a:spcBef>
            </a:pPr>
            <a:endParaRPr lang="de-DE" sz="2400"/>
          </a:p>
          <a:p>
            <a:pPr defTabSz="914400">
              <a:spcBef>
                <a:spcPct val="50000"/>
              </a:spcBef>
            </a:pPr>
            <a:r>
              <a:rPr lang="de-DE" sz="2400"/>
              <a:t>Bonn:</a:t>
            </a:r>
          </a:p>
          <a:p>
            <a:pPr defTabSz="914400">
              <a:spcBef>
                <a:spcPct val="50000"/>
              </a:spcBef>
            </a:pPr>
            <a:endParaRPr lang="de-DE" sz="2400"/>
          </a:p>
          <a:p>
            <a:pPr defTabSz="914400">
              <a:spcBef>
                <a:spcPct val="50000"/>
              </a:spcBef>
            </a:pPr>
            <a:endParaRPr lang="de-DE" sz="2400"/>
          </a:p>
          <a:p>
            <a:pPr defTabSz="914400">
              <a:spcBef>
                <a:spcPct val="50000"/>
              </a:spcBef>
            </a:pPr>
            <a:r>
              <a:rPr lang="de-DE" sz="2400"/>
              <a:t>Bremen:</a:t>
            </a:r>
          </a:p>
        </p:txBody>
      </p:sp>
      <p:sp>
        <p:nvSpPr>
          <p:cNvPr id="10243" name="Title 8"/>
          <p:cNvSpPr>
            <a:spLocks noGrp="1"/>
          </p:cNvSpPr>
          <p:nvPr>
            <p:ph type="title"/>
          </p:nvPr>
        </p:nvSpPr>
        <p:spPr>
          <a:xfrm>
            <a:off x="2484438" y="274638"/>
            <a:ext cx="6202362" cy="1143000"/>
          </a:xfrm>
        </p:spPr>
        <p:txBody>
          <a:bodyPr/>
          <a:lstStyle/>
          <a:p>
            <a:pPr eaLnBrk="1" hangingPunct="1"/>
            <a:r>
              <a:rPr lang="de-CH" smtClean="0">
                <a:solidFill>
                  <a:srgbClr val="669933"/>
                </a:solidFill>
                <a:ea typeface="ＭＳ Ｐゴシック" pitchFamily="-1" charset="-128"/>
                <a:cs typeface="ＭＳ Ｐゴシック" pitchFamily="-1" charset="-128"/>
              </a:rPr>
              <a:t>Germany</a:t>
            </a:r>
          </a:p>
        </p:txBody>
      </p:sp>
      <p:pic>
        <p:nvPicPr>
          <p:cNvPr id="10244" name="Picture 5" descr="TEILCHENZOO - Auf den Spuren von Higgs, Quarks und Photonen. Sonderausstellung im Universum Brem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3725" y="5305425"/>
            <a:ext cx="4708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11be45239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3725" y="3160713"/>
            <a:ext cx="2771775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11be4523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175" y="2139950"/>
            <a:ext cx="165735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638175" y="3803650"/>
            <a:ext cx="8048625" cy="325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80975" indent="-180975" defTabSz="914400">
              <a:spcBef>
                <a:spcPct val="50000"/>
              </a:spcBef>
            </a:pPr>
            <a:r>
              <a:rPr lang="de-DE"/>
              <a:t>Deutsches Museum Bonn</a:t>
            </a:r>
          </a:p>
          <a:p>
            <a:pPr marL="180975" indent="-180975" defTabSz="914400">
              <a:spcBef>
                <a:spcPct val="50000"/>
              </a:spcBef>
            </a:pPr>
            <a:r>
              <a:rPr lang="de-DE"/>
              <a:t>13.11.2013 – 24.8.2014</a:t>
            </a:r>
          </a:p>
          <a:p>
            <a:pPr marL="180975" indent="-180975" defTabSz="914400">
              <a:spcBef>
                <a:spcPct val="50000"/>
              </a:spcBef>
              <a:buFontTx/>
              <a:buChar char="•"/>
            </a:pPr>
            <a:r>
              <a:rPr lang="de-DE"/>
              <a:t>Introduction to particle physics</a:t>
            </a:r>
          </a:p>
          <a:p>
            <a:pPr marL="180975" indent="-180975" defTabSz="914400">
              <a:spcBef>
                <a:spcPct val="50000"/>
              </a:spcBef>
              <a:buFontTx/>
              <a:buChar char="•"/>
            </a:pPr>
            <a:r>
              <a:rPr lang="de-DE"/>
              <a:t>Big Bang, radiation</a:t>
            </a:r>
          </a:p>
          <a:p>
            <a:pPr marL="180975" indent="-180975" defTabSz="914400">
              <a:spcBef>
                <a:spcPct val="50000"/>
              </a:spcBef>
              <a:buFontTx/>
              <a:buChar char="•"/>
            </a:pPr>
            <a:r>
              <a:rPr lang="de-DE"/>
              <a:t>Wolfgang Paul – life and work (Nobelprize in physics 1989)</a:t>
            </a:r>
          </a:p>
          <a:p>
            <a:pPr marL="180975" indent="-180975" defTabSz="914400">
              <a:spcBef>
                <a:spcPct val="50000"/>
              </a:spcBef>
            </a:pPr>
            <a:r>
              <a:rPr lang="de-DE"/>
              <a:t>+ Exhibition catalogue (270 p.)</a:t>
            </a:r>
          </a:p>
          <a:p>
            <a:pPr marL="180975" indent="-180975" defTabSz="914400">
              <a:spcBef>
                <a:spcPct val="50000"/>
              </a:spcBef>
            </a:pPr>
            <a:endParaRPr lang="de-DE"/>
          </a:p>
          <a:p>
            <a:pPr marL="180975" indent="-180975" defTabSz="914400">
              <a:spcBef>
                <a:spcPct val="50000"/>
              </a:spcBef>
            </a:pPr>
            <a:endParaRPr lang="de-DE"/>
          </a:p>
        </p:txBody>
      </p:sp>
      <p:pic>
        <p:nvPicPr>
          <p:cNvPr id="12292" name="Picture 8" descr="Wolfgang-Pau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216025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1be4523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175" y="2139950"/>
            <a:ext cx="165735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38175" y="3924300"/>
            <a:ext cx="65024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77800" indent="-177800" defTabSz="914400">
              <a:lnSpc>
                <a:spcPct val="130000"/>
              </a:lnSpc>
            </a:pPr>
            <a:r>
              <a:rPr lang="de-DE"/>
              <a:t>Exhibits:</a:t>
            </a:r>
          </a:p>
          <a:p>
            <a:pPr marL="177800" indent="-177800" defTabSz="914400">
              <a:lnSpc>
                <a:spcPct val="130000"/>
              </a:lnSpc>
              <a:buFontTx/>
              <a:buChar char="•"/>
            </a:pPr>
            <a:r>
              <a:rPr lang="de-DE"/>
              <a:t>Spark chamber</a:t>
            </a:r>
          </a:p>
          <a:p>
            <a:pPr marL="177800" indent="-177800" defTabSz="914400">
              <a:lnSpc>
                <a:spcPct val="130000"/>
              </a:lnSpc>
              <a:buFontTx/>
              <a:buChar char="•"/>
            </a:pPr>
            <a:r>
              <a:rPr lang="de-DE"/>
              <a:t>Cloud chamber (funded by Netzwerk Teilchenwelt)</a:t>
            </a:r>
          </a:p>
          <a:p>
            <a:pPr marL="177800" indent="-177800" defTabSz="914400">
              <a:lnSpc>
                <a:spcPct val="130000"/>
              </a:lnSpc>
              <a:buFontTx/>
              <a:buChar char="•"/>
            </a:pPr>
            <a:r>
              <a:rPr lang="de-DE"/>
              <a:t>Accelerator built by Wolfgang Paul</a:t>
            </a:r>
          </a:p>
          <a:p>
            <a:pPr marL="177800" indent="-177800" defTabSz="914400">
              <a:lnSpc>
                <a:spcPct val="130000"/>
              </a:lnSpc>
              <a:buFontTx/>
              <a:buChar char="•"/>
            </a:pPr>
            <a:r>
              <a:rPr lang="de-DE"/>
              <a:t>Ion trap</a:t>
            </a:r>
          </a:p>
          <a:p>
            <a:pPr marL="177800" indent="-177800" defTabSz="914400">
              <a:lnSpc>
                <a:spcPct val="130000"/>
              </a:lnSpc>
              <a:buFontTx/>
              <a:buChar char="•"/>
            </a:pPr>
            <a:r>
              <a:rPr lang="de-DE"/>
              <a:t>Original desk from his office</a:t>
            </a:r>
          </a:p>
          <a:p>
            <a:pPr marL="177800" indent="-177800" defTabSz="914400">
              <a:lnSpc>
                <a:spcPct val="130000"/>
              </a:lnSpc>
              <a:buFontTx/>
              <a:buChar char="•"/>
            </a:pPr>
            <a:r>
              <a:rPr lang="de-DE"/>
              <a:t>…</a:t>
            </a:r>
          </a:p>
        </p:txBody>
      </p:sp>
      <p:pic>
        <p:nvPicPr>
          <p:cNvPr id="14340" name="Picture 5" descr="131112 DMB Paul Ausstellung Presse 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6950" y="828675"/>
            <a:ext cx="260350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1be4523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175" y="2139950"/>
            <a:ext cx="165735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38175" y="3803650"/>
            <a:ext cx="4695825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80975" indent="-180975" defTabSz="914400">
              <a:spcBef>
                <a:spcPct val="50000"/>
              </a:spcBef>
            </a:pPr>
            <a:endParaRPr lang="de-DE"/>
          </a:p>
          <a:p>
            <a:pPr marL="180975" indent="-180975" defTabSz="914400">
              <a:spcBef>
                <a:spcPct val="50000"/>
              </a:spcBef>
            </a:pPr>
            <a:endParaRPr lang="de-DE"/>
          </a:p>
          <a:p>
            <a:pPr marL="180975" indent="-180975" defTabSz="914400">
              <a:spcBef>
                <a:spcPct val="50000"/>
              </a:spcBef>
            </a:pPr>
            <a:endParaRPr lang="de-DE"/>
          </a:p>
          <a:p>
            <a:pPr marL="180975" indent="-180975" defTabSz="914400">
              <a:spcBef>
                <a:spcPct val="50000"/>
              </a:spcBef>
            </a:pPr>
            <a:endParaRPr lang="de-DE"/>
          </a:p>
        </p:txBody>
      </p:sp>
      <p:pic>
        <p:nvPicPr>
          <p:cNvPr id="16388" name="Picture 5" descr="DSC_02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34075" y="2139950"/>
            <a:ext cx="2552700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DSC_020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8175" y="3803650"/>
            <a:ext cx="452755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11be4523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175" y="2139950"/>
            <a:ext cx="165735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716463" y="4618038"/>
            <a:ext cx="4695825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80975" indent="-180975" defTabSz="914400">
              <a:spcBef>
                <a:spcPct val="50000"/>
              </a:spcBef>
            </a:pPr>
            <a:r>
              <a:rPr lang="de-DE"/>
              <a:t>For children: Tommy the particle</a:t>
            </a:r>
          </a:p>
          <a:p>
            <a:pPr marL="180975" indent="-180975" defTabSz="914400">
              <a:spcBef>
                <a:spcPct val="50000"/>
              </a:spcBef>
            </a:pPr>
            <a:r>
              <a:rPr lang="de-DE"/>
              <a:t>tells about his birth and life</a:t>
            </a:r>
          </a:p>
          <a:p>
            <a:pPr marL="180975" indent="-180975" defTabSz="914400">
              <a:spcBef>
                <a:spcPct val="50000"/>
              </a:spcBef>
            </a:pPr>
            <a:r>
              <a:rPr lang="de-DE"/>
              <a:t>ends up in an ion trap</a:t>
            </a:r>
          </a:p>
          <a:p>
            <a:pPr marL="180975" indent="-180975" defTabSz="914400">
              <a:spcBef>
                <a:spcPct val="50000"/>
              </a:spcBef>
            </a:pPr>
            <a:endParaRPr lang="de-DE"/>
          </a:p>
          <a:p>
            <a:pPr marL="180975" indent="-180975" defTabSz="914400">
              <a:spcBef>
                <a:spcPct val="50000"/>
              </a:spcBef>
            </a:pPr>
            <a:endParaRPr lang="de-DE"/>
          </a:p>
          <a:p>
            <a:pPr marL="180975" indent="-180975" defTabSz="914400">
              <a:spcBef>
                <a:spcPct val="50000"/>
              </a:spcBef>
            </a:pPr>
            <a:endParaRPr lang="de-DE"/>
          </a:p>
        </p:txBody>
      </p:sp>
      <p:pic>
        <p:nvPicPr>
          <p:cNvPr id="18436" name="Picture 4" descr="Tommy Wa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863" y="4065588"/>
            <a:ext cx="4546600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Tommy das Teilchen - Ausschnit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1684338"/>
            <a:ext cx="4071937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TEILCHENZOO - Auf den Spuren von Higgs, Quarks und Photonen. Sonderausstellung im Universum Brem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" y="2114550"/>
            <a:ext cx="27654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628650" y="3371850"/>
            <a:ext cx="8048625" cy="311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77800" indent="-177800" defTabSz="914400">
              <a:buFontTx/>
              <a:buChar char="•"/>
            </a:pPr>
            <a:r>
              <a:rPr lang="de-DE"/>
              <a:t>Universum Bremen (Science Center)</a:t>
            </a:r>
          </a:p>
          <a:p>
            <a:pPr marL="177800" indent="-177800" defTabSz="914400">
              <a:buFontTx/>
              <a:buChar char="•"/>
            </a:pPr>
            <a:r>
              <a:rPr lang="de-DE"/>
              <a:t>27.9.2013 – 30.6.2014</a:t>
            </a:r>
          </a:p>
          <a:p>
            <a:pPr marL="177800" indent="-177800" defTabSz="914400">
              <a:buFontTx/>
              <a:buChar char="•"/>
            </a:pPr>
            <a:r>
              <a:rPr lang="de-DE"/>
              <a:t>Designed as travelling exhibition</a:t>
            </a:r>
          </a:p>
          <a:p>
            <a:pPr marL="177800" indent="-177800" defTabSz="914400"/>
            <a:endParaRPr lang="de-DE"/>
          </a:p>
          <a:p>
            <a:pPr marL="177800" indent="-177800" defTabSz="914400">
              <a:spcBef>
                <a:spcPct val="50000"/>
              </a:spcBef>
              <a:buFontTx/>
              <a:buChar char="•"/>
            </a:pPr>
            <a:r>
              <a:rPr lang="de-DE"/>
              <a:t>Concept: in cooperation with DESY Hamburg</a:t>
            </a:r>
          </a:p>
          <a:p>
            <a:pPr marL="177800" indent="-177800" defTabSz="914400">
              <a:spcBef>
                <a:spcPct val="50000"/>
              </a:spcBef>
              <a:buFontTx/>
              <a:buChar char="•"/>
            </a:pPr>
            <a:r>
              <a:rPr lang="de-DE"/>
              <a:t>Particles: visualized as characters, e.g. W</a:t>
            </a:r>
            <a:r>
              <a:rPr lang="de-DE" baseline="30000"/>
              <a:t>+</a:t>
            </a:r>
            <a:endParaRPr lang="de-DE"/>
          </a:p>
          <a:p>
            <a:pPr marL="177800" indent="-177800" defTabSz="914400">
              <a:spcBef>
                <a:spcPct val="50000"/>
              </a:spcBef>
              <a:buFontTx/>
              <a:buChar char="•"/>
            </a:pPr>
            <a:r>
              <a:rPr lang="de-DE"/>
              <a:t>properties (e.g. electric charge) tranferred to common attributes (optimist)</a:t>
            </a:r>
          </a:p>
          <a:p>
            <a:pPr marL="177800" indent="-177800" defTabSz="914400">
              <a:spcBef>
                <a:spcPct val="50000"/>
              </a:spcBef>
              <a:buFontTx/>
              <a:buChar char="•"/>
            </a:pPr>
            <a:r>
              <a:rPr lang="de-DE"/>
              <a:t>Start of the tour: machine „Teilch-o-mat“ - visitors find their matching particle  by answering 10 questions</a:t>
            </a:r>
          </a:p>
        </p:txBody>
      </p:sp>
      <p:pic>
        <p:nvPicPr>
          <p:cNvPr id="20484" name="Picture 6" descr="eeba7625491b39ddd5d1e6c02eeab0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4863" y="4584700"/>
            <a:ext cx="73818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IMG_72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2575" y="1296988"/>
            <a:ext cx="3592513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TEILCHENZOO - Auf den Spuren von Higgs, Quarks und Photonen. Sonderausstellung im Universum Brem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" y="2114550"/>
            <a:ext cx="27654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615950" y="3146425"/>
            <a:ext cx="3397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de-DE"/>
              <a:t>Particle profiles to learn about properties</a:t>
            </a:r>
          </a:p>
        </p:txBody>
      </p:sp>
      <p:pic>
        <p:nvPicPr>
          <p:cNvPr id="22532" name="Picture 6" descr="Teilchenzoo_Stellwa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950" y="3940175"/>
            <a:ext cx="392430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8" descr="Teilchenzoo_stellwand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3625" y="2667000"/>
            <a:ext cx="3971925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nel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386</Words>
  <Application>Microsoft Macintosh PowerPoint</Application>
  <PresentationFormat>On-screen Show (4:3)</PresentationFormat>
  <Paragraphs>87</Paragraphs>
  <Slides>23</Slides>
  <Notes>9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Panel master</vt:lpstr>
      <vt:lpstr>Panel: Exhibitions &amp; Exhibits</vt:lpstr>
      <vt:lpstr>Austria</vt:lpstr>
      <vt:lpstr>Germany</vt:lpstr>
      <vt:lpstr>Slide 4</vt:lpstr>
      <vt:lpstr>Slide 5</vt:lpstr>
      <vt:lpstr>Slide 6</vt:lpstr>
      <vt:lpstr>Slide 7</vt:lpstr>
      <vt:lpstr>Slide 8</vt:lpstr>
      <vt:lpstr>Slide 9</vt:lpstr>
      <vt:lpstr>Slide 10</vt:lpstr>
      <vt:lpstr>CERN</vt:lpstr>
      <vt:lpstr>Kapla CMS</vt:lpstr>
      <vt:lpstr>Portugal</vt:lpstr>
      <vt:lpstr>Slide 14</vt:lpstr>
      <vt:lpstr>Slide 15</vt:lpstr>
      <vt:lpstr>Slide 16</vt:lpstr>
      <vt:lpstr>Slide 17</vt:lpstr>
      <vt:lpstr>UK http://www.sciencemuseum.org.uk/visitmuseum/Plan_your_visit/exhibitions/collider.aspx</vt:lpstr>
      <vt:lpstr>Slide 19</vt:lpstr>
      <vt:lpstr>Slide 20</vt:lpstr>
      <vt:lpstr>Slide 21</vt:lpstr>
      <vt:lpstr>Slide 22</vt:lpstr>
      <vt:lpstr>Slide 23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Marge Bardeen</dc:creator>
  <cp:lastModifiedBy>Marge Bardeen</cp:lastModifiedBy>
  <cp:revision>62</cp:revision>
  <dcterms:created xsi:type="dcterms:W3CDTF">2013-11-15T16:19:46Z</dcterms:created>
  <dcterms:modified xsi:type="dcterms:W3CDTF">2013-11-15T16:21:27Z</dcterms:modified>
</cp:coreProperties>
</file>