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720" y="-10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 sz="1400"/>
              <a:t>&lt;header&gt;</a:t>
            </a:r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en-US" sz="1400"/>
              <a:t>&lt;date/time&gt;</a:t>
            </a:r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en-US" sz="1400"/>
              <a:t>&lt;footer&gt;</a:t>
            </a:r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018C365B-7EA8-4EFC-A1DA-43CCCE84EBD1}" type="slidenum">
              <a:rPr lang="en-US" sz="140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3506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4398840" y="9555120"/>
            <a:ext cx="3370320" cy="500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>
              <a:buSzPct val="25000"/>
              <a:buFont typeface="StarSymbol"/>
              <a:buChar char=""/>
            </a:pPr>
            <a:fld id="{E257BD22-7580-4FB1-84AB-9DCFB456A33A}" type="slidenum">
              <a:rPr lang="en-US"/>
              <a:t>12</a:t>
            </a:fld>
            <a:endParaRPr/>
          </a:p>
        </p:txBody>
      </p:sp>
      <p:sp>
        <p:nvSpPr>
          <p:cNvPr id="135" name="CustomShape 2"/>
          <p:cNvSpPr/>
          <p:nvPr/>
        </p:nvSpPr>
        <p:spPr>
          <a:xfrm>
            <a:off x="777960" y="4776840"/>
            <a:ext cx="6218280" cy="452592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164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874120" y="4375080"/>
            <a:ext cx="2982240" cy="2379600"/>
          </a:xfrm>
          <a:prstGeom prst="rect">
            <a:avLst/>
          </a:prstGeom>
          <a:ln>
            <a:noFill/>
          </a:ln>
        </p:spPr>
      </p:pic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226160" y="4375080"/>
            <a:ext cx="2982240" cy="2379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1525680" y="33840"/>
            <a:ext cx="8104320" cy="67244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400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151960" y="437508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83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04000" y="4375080"/>
            <a:ext cx="9070920" cy="23799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14">
            <a:lum bright="11000" contrast="8000"/>
          </a:blip>
          <a:stretch>
            <a:fillRect/>
          </a:stretch>
        </p:blipFill>
        <p:spPr>
          <a:xfrm>
            <a:off x="0" y="5400"/>
            <a:ext cx="10079640" cy="7554600"/>
          </a:xfrm>
          <a:prstGeom prst="rect">
            <a:avLst/>
          </a:prstGeom>
          <a:ln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/>
              <a:t>Click to edit the title text 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2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2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  <p:sp>
        <p:nvSpPr>
          <p:cNvPr id="3" name="TextShape 3"/>
          <p:cNvSpPr txBox="1"/>
          <p:nvPr/>
        </p:nvSpPr>
        <p:spPr>
          <a:xfrm>
            <a:off x="7762680" y="7052400"/>
            <a:ext cx="1997280" cy="3996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000">
                <a:solidFill>
                  <a:srgbClr val="0000FF"/>
                </a:solidFill>
                <a:latin typeface="Verdana"/>
              </a:rPr>
              <a:t>Philip Burrows</a:t>
            </a:r>
            <a:endParaRPr/>
          </a:p>
        </p:txBody>
      </p:sp>
      <p:sp>
        <p:nvSpPr>
          <p:cNvPr id="4" name="TextShape 4"/>
          <p:cNvSpPr txBox="1"/>
          <p:nvPr/>
        </p:nvSpPr>
        <p:spPr>
          <a:xfrm>
            <a:off x="4217760" y="7092000"/>
            <a:ext cx="1644480" cy="3996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fld id="{0A96F63A-2D30-4BBA-BC5F-3F539FFFE07E}" type="slidenum">
              <a:rPr lang="en-US" sz="2000">
                <a:solidFill>
                  <a:srgbClr val="0000FF"/>
                </a:solidFill>
                <a:latin typeface="Verdana"/>
              </a:rPr>
              <a:t>‹#›</a:t>
            </a:fld>
            <a:endParaRPr/>
          </a:p>
        </p:txBody>
      </p:sp>
      <p:pic>
        <p:nvPicPr>
          <p:cNvPr id="5" name="Picture 4"/>
          <p:cNvPicPr/>
          <p:nvPr/>
        </p:nvPicPr>
        <p:blipFill>
          <a:blip r:embed="rId15"/>
          <a:stretch>
            <a:fillRect/>
          </a:stretch>
        </p:blipFill>
        <p:spPr>
          <a:xfrm>
            <a:off x="0" y="5400"/>
            <a:ext cx="1559880" cy="930600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16"/>
          <a:stretch>
            <a:fillRect/>
          </a:stretch>
        </p:blipFill>
        <p:spPr>
          <a:xfrm>
            <a:off x="129600" y="6761160"/>
            <a:ext cx="604800" cy="71964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/>
          <p:nvPr/>
        </p:nvPicPr>
        <p:blipFill>
          <a:blip r:embed="rId2"/>
          <a:srcRect l="12106" t="-184" r="12919" b="17142"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ln>
            <a:noFill/>
          </a:ln>
        </p:spPr>
      </p:pic>
      <p:sp>
        <p:nvSpPr>
          <p:cNvPr id="47" name="TextShape 1"/>
          <p:cNvSpPr txBox="1"/>
          <p:nvPr/>
        </p:nvSpPr>
        <p:spPr>
          <a:xfrm>
            <a:off x="1365120" y="1224000"/>
            <a:ext cx="7349760" cy="491976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sz="7200" b="1">
                <a:solidFill>
                  <a:srgbClr val="00DCFF"/>
                </a:solidFill>
                <a:latin typeface="Verdana"/>
              </a:rPr>
              <a:t>SiD </a:t>
            </a:r>
            <a:endParaRPr/>
          </a:p>
          <a:p>
            <a:pPr algn="ctr"/>
            <a:r>
              <a:rPr lang="en-US" sz="6000" b="1">
                <a:solidFill>
                  <a:srgbClr val="00DCFF"/>
                </a:solidFill>
                <a:latin typeface="Verdana"/>
              </a:rPr>
              <a:t>Status and Plans</a:t>
            </a:r>
            <a:endParaRPr/>
          </a:p>
          <a:p>
            <a:pPr algn="ctr"/>
            <a:endParaRPr/>
          </a:p>
          <a:p>
            <a:pPr algn="ctr"/>
            <a:r>
              <a:rPr lang="en-US" sz="3600" b="1">
                <a:solidFill>
                  <a:srgbClr val="00DCFF"/>
                </a:solidFill>
                <a:latin typeface="Verdana"/>
              </a:rPr>
              <a:t>Philip Burrows (Oxford)</a:t>
            </a:r>
            <a:endParaRPr/>
          </a:p>
          <a:p>
            <a:pPr algn="ctr"/>
            <a:r>
              <a:rPr lang="en-US" sz="3600" b="1">
                <a:solidFill>
                  <a:srgbClr val="00DCFF"/>
                </a:solidFill>
                <a:latin typeface="Verdana"/>
              </a:rPr>
              <a:t>Marcel Stanitzki (DESY)</a:t>
            </a:r>
            <a:endParaRPr/>
          </a:p>
          <a:p>
            <a:pPr algn="ctr"/>
            <a:r>
              <a:rPr lang="en-US" sz="3200" b="1">
                <a:solidFill>
                  <a:srgbClr val="00DCFF"/>
                </a:solidFill>
                <a:latin typeface="Verdana"/>
              </a:rPr>
              <a:t>29/November/2013</a:t>
            </a:r>
            <a:endParaRPr/>
          </a:p>
          <a:p>
            <a:pPr algn="ctr"/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Forward Systems</a:t>
            </a:r>
            <a:endParaRPr sz="2400" b="1" dirty="0"/>
          </a:p>
        </p:txBody>
      </p:sp>
      <p:sp>
        <p:nvSpPr>
          <p:cNvPr id="107" name="TextShape 2"/>
          <p:cNvSpPr txBox="1"/>
          <p:nvPr/>
        </p:nvSpPr>
        <p:spPr>
          <a:xfrm>
            <a:off x="504000" y="1769040"/>
            <a:ext cx="9071640" cy="23796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8" name="TextShape 3"/>
          <p:cNvSpPr txBox="1"/>
          <p:nvPr/>
        </p:nvSpPr>
        <p:spPr>
          <a:xfrm>
            <a:off x="504000" y="4411080"/>
            <a:ext cx="9071640" cy="23796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 err="1"/>
              <a:t>SiD</a:t>
            </a:r>
            <a:r>
              <a:rPr lang="en-US" sz="2400" b="1" dirty="0"/>
              <a:t> has two detectors in its forward region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 err="1"/>
              <a:t>LumiCal</a:t>
            </a:r>
            <a:r>
              <a:rPr lang="en-US" sz="2400" b="1" dirty="0"/>
              <a:t> and </a:t>
            </a:r>
            <a:r>
              <a:rPr lang="en-US" sz="2400" b="1" dirty="0" err="1"/>
              <a:t>BeamCal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 err="1"/>
              <a:t>SiD</a:t>
            </a:r>
            <a:r>
              <a:rPr lang="en-US" sz="2400" b="1" dirty="0"/>
              <a:t> R&amp;D is part of the worldwide FCAL effort. 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Close interactions with MDI group</a:t>
            </a:r>
            <a:endParaRPr sz="2400" b="1" dirty="0"/>
          </a:p>
        </p:txBody>
      </p:sp>
      <p:pic>
        <p:nvPicPr>
          <p:cNvPr id="109" name="Picture 108"/>
          <p:cNvPicPr/>
          <p:nvPr/>
        </p:nvPicPr>
        <p:blipFill>
          <a:blip r:embed="rId2"/>
          <a:stretch>
            <a:fillRect/>
          </a:stretch>
        </p:blipFill>
        <p:spPr>
          <a:xfrm>
            <a:off x="14400" y="1128600"/>
            <a:ext cx="10079640" cy="2977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 err="1"/>
              <a:t>SiD</a:t>
            </a:r>
            <a:r>
              <a:rPr lang="en-US" sz="2400" b="1" dirty="0"/>
              <a:t> </a:t>
            </a:r>
            <a:r>
              <a:rPr lang="en-US" sz="2400" b="1" dirty="0" smtClean="0"/>
              <a:t>Costing</a:t>
            </a:r>
            <a:endParaRPr sz="2400" b="1" dirty="0"/>
          </a:p>
        </p:txBody>
      </p:sp>
      <p:pic>
        <p:nvPicPr>
          <p:cNvPr id="111" name="Picture 110"/>
          <p:cNvPicPr/>
          <p:nvPr/>
        </p:nvPicPr>
        <p:blipFill>
          <a:blip r:embed="rId2"/>
          <a:srcRect t="50871" b="55850"/>
          <a:stretch>
            <a:fillRect/>
          </a:stretch>
        </p:blipFill>
        <p:spPr>
          <a:xfrm>
            <a:off x="-144264" y="859568"/>
            <a:ext cx="9360000" cy="5151600"/>
          </a:xfrm>
          <a:prstGeom prst="rect">
            <a:avLst/>
          </a:prstGeom>
          <a:ln>
            <a:noFill/>
          </a:ln>
        </p:spPr>
      </p:pic>
      <p:sp>
        <p:nvSpPr>
          <p:cNvPr id="112" name="TextShape 2"/>
          <p:cNvSpPr txBox="1"/>
          <p:nvPr/>
        </p:nvSpPr>
        <p:spPr>
          <a:xfrm>
            <a:off x="1209600" y="6042600"/>
            <a:ext cx="3252240" cy="10278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lvl="1">
              <a:buSzPct val="25000"/>
              <a:buFont typeface="StarSymbol"/>
              <a:buChar char=""/>
            </a:pPr>
            <a:r>
              <a:rPr lang="en-US" sz="2200"/>
              <a:t>M&amp;S : 315 M$</a:t>
            </a:r>
            <a:endParaRPr/>
          </a:p>
          <a:p>
            <a:pPr lvl="1">
              <a:buSzPct val="25000"/>
              <a:buFont typeface="StarSymbol"/>
              <a:buChar char=""/>
            </a:pPr>
            <a:r>
              <a:rPr lang="en-US" sz="2200"/>
              <a:t>Contingency: 127 M$</a:t>
            </a:r>
            <a:endParaRPr/>
          </a:p>
          <a:p>
            <a:pPr lvl="1">
              <a:buSzPct val="25000"/>
              <a:buFont typeface="StarSymbol"/>
              <a:buChar char=""/>
            </a:pPr>
            <a:r>
              <a:rPr lang="en-US" sz="2200"/>
              <a:t>Effort: 748 MY</a:t>
            </a:r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00" y="1103945"/>
            <a:ext cx="8413546" cy="490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1380960" y="106200"/>
            <a:ext cx="8104320" cy="687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buFont typeface="StarSymbol"/>
              <a:buChar char=""/>
            </a:pPr>
            <a:r>
              <a:rPr lang="en-US" sz="2400" b="1" dirty="0" err="1"/>
              <a:t>SiD</a:t>
            </a:r>
            <a:r>
              <a:rPr lang="en-US" sz="2400" b="1" dirty="0"/>
              <a:t> Consortium </a:t>
            </a:r>
            <a:endParaRPr sz="2400" b="1" dirty="0"/>
          </a:p>
        </p:txBody>
      </p:sp>
      <p:sp>
        <p:nvSpPr>
          <p:cNvPr id="114" name="TextShape 2"/>
          <p:cNvSpPr txBox="1"/>
          <p:nvPr/>
        </p:nvSpPr>
        <p:spPr>
          <a:xfrm>
            <a:off x="530667" y="971525"/>
            <a:ext cx="9070920" cy="60156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As a next step towards project realization, we are going ahead with establishing the “</a:t>
            </a:r>
            <a:r>
              <a:rPr lang="en-US" sz="2400" b="1" dirty="0" err="1"/>
              <a:t>SiD</a:t>
            </a:r>
            <a:r>
              <a:rPr lang="en-US" sz="2400" b="1" dirty="0"/>
              <a:t> Consortium” as a precursor to a full collaboration</a:t>
            </a:r>
            <a:r>
              <a:rPr lang="en-US" sz="2400" b="1" dirty="0" smtClean="0"/>
              <a:t>.</a:t>
            </a:r>
          </a:p>
          <a:p>
            <a:pPr>
              <a:buSzPct val="25000"/>
              <a:buFont typeface="StarSymbol"/>
              <a:buChar char="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err="1"/>
              <a:t>SiD</a:t>
            </a:r>
            <a:r>
              <a:rPr lang="en-US" sz="2400" b="1" dirty="0"/>
              <a:t> will remain open to all interested people and groups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 err="1"/>
              <a:t>SiD</a:t>
            </a:r>
            <a:r>
              <a:rPr lang="en-US" sz="2400" b="1" dirty="0"/>
              <a:t> is neither a closed nor exclusive club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Membership </a:t>
            </a:r>
            <a:r>
              <a:rPr lang="en-US" sz="2400" b="1" dirty="0"/>
              <a:t>in </a:t>
            </a:r>
            <a:r>
              <a:rPr lang="en-US" sz="2400" b="1" dirty="0" err="1"/>
              <a:t>SiD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Representation in the Institute Board (IB)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Actively take part in decisions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Become an Author (once we start having </a:t>
            </a:r>
            <a:r>
              <a:rPr lang="en-US" sz="2400" b="1" dirty="0" err="1"/>
              <a:t>SiD</a:t>
            </a:r>
            <a:r>
              <a:rPr lang="en-US" sz="2400" b="1" dirty="0"/>
              <a:t> publications)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Both </a:t>
            </a:r>
            <a:r>
              <a:rPr lang="en-US" sz="2400" b="1" dirty="0"/>
              <a:t>individuals and institutes can be members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How </a:t>
            </a:r>
            <a:r>
              <a:rPr lang="en-US" sz="2400" b="1" dirty="0"/>
              <a:t>to become a member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A letter to the Institute Board Chair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Vote on membership by the IB</a:t>
            </a:r>
            <a:endParaRPr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pic>
        <p:nvPicPr>
          <p:cNvPr id="116" name="Picture 115"/>
          <p:cNvPicPr/>
          <p:nvPr/>
        </p:nvPicPr>
        <p:blipFill>
          <a:blip r:embed="rId2"/>
          <a:srcRect l="5415"/>
          <a:stretch>
            <a:fillRect/>
          </a:stretch>
        </p:blipFill>
        <p:spPr>
          <a:xfrm>
            <a:off x="0" y="360"/>
            <a:ext cx="10083600" cy="7559640"/>
          </a:xfrm>
          <a:prstGeom prst="rect">
            <a:avLst/>
          </a:prstGeom>
          <a:ln>
            <a:noFill/>
          </a:ln>
        </p:spPr>
      </p:pic>
      <p:sp>
        <p:nvSpPr>
          <p:cNvPr id="117" name="TextShape 2"/>
          <p:cNvSpPr txBox="1"/>
          <p:nvPr/>
        </p:nvSpPr>
        <p:spPr>
          <a:xfrm>
            <a:off x="2466360" y="2304000"/>
            <a:ext cx="5147280" cy="37940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n-US" sz="7200" b="1">
                <a:solidFill>
                  <a:srgbClr val="00DCFF"/>
                </a:solidFill>
                <a:latin typeface="Verdana"/>
              </a:rPr>
              <a:t>SiD Plans</a:t>
            </a:r>
            <a:endParaRPr/>
          </a:p>
          <a:p>
            <a:pPr algn="ctr"/>
            <a:endParaRPr/>
          </a:p>
          <a:p>
            <a:pPr algn="ctr"/>
            <a:r>
              <a:rPr lang="en-US" sz="4800" b="1">
                <a:solidFill>
                  <a:srgbClr val="00DCFF"/>
                </a:solidFill>
                <a:latin typeface="Verdana"/>
              </a:rPr>
              <a:t>LCC phase</a:t>
            </a:r>
            <a:endParaRPr/>
          </a:p>
          <a:p>
            <a:pPr algn="ctr"/>
            <a:r>
              <a:rPr lang="en-US" sz="4800" b="1">
                <a:solidFill>
                  <a:srgbClr val="00DCFF"/>
                </a:solidFill>
                <a:latin typeface="Verdana"/>
              </a:rPr>
              <a:t>2013-201X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Plans for the LCC phase</a:t>
            </a:r>
            <a:endParaRPr sz="2400" b="1" dirty="0"/>
          </a:p>
        </p:txBody>
      </p:sp>
      <p:sp>
        <p:nvSpPr>
          <p:cNvPr id="119" name="TextShape 2"/>
          <p:cNvSpPr txBox="1"/>
          <p:nvPr/>
        </p:nvSpPr>
        <p:spPr>
          <a:xfrm>
            <a:off x="504000" y="1049040"/>
            <a:ext cx="9071640" cy="55868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Goals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 err="1"/>
              <a:t>SiD</a:t>
            </a:r>
            <a:r>
              <a:rPr lang="en-US" sz="2400" b="1" dirty="0"/>
              <a:t> will be one of the two experiments at the ILC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Deliver a full TDR once such a call has been made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LCC </a:t>
            </a:r>
            <a:r>
              <a:rPr lang="en-US" sz="2400" b="1" dirty="0"/>
              <a:t>Phase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2013-201X (a few years, till ILC becomes a project)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err="1" smtClean="0"/>
              <a:t>SiD</a:t>
            </a:r>
            <a:r>
              <a:rPr lang="en-US" sz="2400" b="1" dirty="0" smtClean="0"/>
              <a:t> </a:t>
            </a:r>
            <a:r>
              <a:rPr lang="en-US" sz="2400" b="1" dirty="0"/>
              <a:t>has defined the following priorities for this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Site-Specific Studies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Detector Optimization studies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Strengthen ILC Physics case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Common Software Development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Detector R&amp;D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Detailed Costing Study as preparation for the </a:t>
            </a:r>
            <a:r>
              <a:rPr lang="en-US" sz="2400" b="1" dirty="0" smtClean="0"/>
              <a:t>TDR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Site-Specific Studies</a:t>
            </a:r>
            <a:endParaRPr sz="2400" b="1" dirty="0"/>
          </a:p>
        </p:txBody>
      </p:sp>
      <p:sp>
        <p:nvSpPr>
          <p:cNvPr id="121" name="TextShape 2"/>
          <p:cNvSpPr txBox="1"/>
          <p:nvPr/>
        </p:nvSpPr>
        <p:spPr>
          <a:xfrm>
            <a:off x="504000" y="1193040"/>
            <a:ext cx="9071640" cy="52308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Japanese Site selection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 err="1"/>
              <a:t>Kitakami</a:t>
            </a:r>
            <a:r>
              <a:rPr lang="en-US" sz="2400" b="1" dirty="0"/>
              <a:t> selected in August </a:t>
            </a:r>
            <a:r>
              <a:rPr lang="en-US" sz="2400" b="1" dirty="0" smtClean="0"/>
              <a:t>2013</a:t>
            </a:r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Clear need for Site Specific studies for </a:t>
            </a:r>
            <a:r>
              <a:rPr lang="en-US" sz="2400" b="1" dirty="0" err="1"/>
              <a:t>SiD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Detector Hall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Assembly schemes 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Horizontal access shafts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 smtClean="0"/>
              <a:t>Machine </a:t>
            </a:r>
            <a:r>
              <a:rPr lang="en-US" sz="2400" b="1" dirty="0"/>
              <a:t>detector </a:t>
            </a:r>
            <a:r>
              <a:rPr lang="en-US" sz="2400" b="1" dirty="0" smtClean="0"/>
              <a:t>interface</a:t>
            </a:r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Well suited for cooperation with the accelerator group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European </a:t>
            </a:r>
            <a:r>
              <a:rPr lang="en-US" sz="2400" b="1" dirty="0"/>
              <a:t>ILC </a:t>
            </a:r>
            <a:r>
              <a:rPr lang="en-US" sz="2400" b="1" dirty="0" smtClean="0"/>
              <a:t>(Detector) </a:t>
            </a:r>
            <a:r>
              <a:rPr lang="en-US" sz="2400" b="1" dirty="0"/>
              <a:t>Project Office 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Could provide engineering expertise for these studies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Detector Optimization</a:t>
            </a:r>
            <a:endParaRPr sz="2400" b="1" dirty="0"/>
          </a:p>
        </p:txBody>
      </p:sp>
      <p:sp>
        <p:nvSpPr>
          <p:cNvPr id="123" name="TextShape 2"/>
          <p:cNvSpPr txBox="1"/>
          <p:nvPr/>
        </p:nvSpPr>
        <p:spPr>
          <a:xfrm>
            <a:off x="504000" y="1301040"/>
            <a:ext cx="9071640" cy="49892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After the finalization of the DBD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Ideal time to study </a:t>
            </a:r>
            <a:r>
              <a:rPr lang="en-US" sz="2400" b="1" dirty="0" err="1"/>
              <a:t>SiD's</a:t>
            </a:r>
            <a:r>
              <a:rPr lang="en-US" sz="2400" b="1" dirty="0"/>
              <a:t> choices 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Geometry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Aspect ratio, Calorimeter depth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Tracking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Forward tracker will be reviewed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Preparing </a:t>
            </a:r>
            <a:r>
              <a:rPr lang="en-US" sz="2400" b="1" dirty="0"/>
              <a:t>a potential technology down-select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Detailed study of Scintillator and gaseous HCAL readout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Benefits, performance gains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This </a:t>
            </a:r>
            <a:r>
              <a:rPr lang="en-US" sz="2400" b="1" dirty="0"/>
              <a:t>will required some dedicated effort for </a:t>
            </a:r>
            <a:r>
              <a:rPr lang="en-US" sz="2400" b="1" dirty="0" err="1"/>
              <a:t>SiD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Physics Benchmarks</a:t>
            </a:r>
            <a:endParaRPr sz="2400" b="1" dirty="0"/>
          </a:p>
        </p:txBody>
      </p:sp>
      <p:sp>
        <p:nvSpPr>
          <p:cNvPr id="125" name="TextShape 2"/>
          <p:cNvSpPr txBox="1"/>
          <p:nvPr/>
        </p:nvSpPr>
        <p:spPr>
          <a:xfrm>
            <a:off x="504000" y="1265040"/>
            <a:ext cx="9071640" cy="53600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DBD has already made a very clear </a:t>
            </a:r>
            <a:r>
              <a:rPr lang="en-US" sz="2400" b="1" dirty="0"/>
              <a:t>p</a:t>
            </a:r>
            <a:r>
              <a:rPr lang="en-US" sz="2400" b="1" dirty="0" smtClean="0"/>
              <a:t>hysics </a:t>
            </a:r>
            <a:r>
              <a:rPr lang="en-US" sz="2400" b="1" dirty="0"/>
              <a:t>case of the ILC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That case remains </a:t>
            </a:r>
            <a:r>
              <a:rPr lang="en-US" sz="2400" b="1" dirty="0" smtClean="0"/>
              <a:t>strong</a:t>
            </a:r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However new results from the 14 </a:t>
            </a:r>
            <a:r>
              <a:rPr lang="en-US" sz="2400" b="1" dirty="0" err="1"/>
              <a:t>TeV</a:t>
            </a:r>
            <a:r>
              <a:rPr lang="en-US" sz="2400" b="1" dirty="0"/>
              <a:t> LHC run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Will require an update, particularly for the BSM studies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This will need detailed studies and full simulations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Important to consistent “physics message</a:t>
            </a:r>
            <a:r>
              <a:rPr lang="en-US" sz="2400" b="1" dirty="0" smtClean="0"/>
              <a:t>”</a:t>
            </a:r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Ideally suited for a network effort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Studies can be performed for both </a:t>
            </a:r>
            <a:r>
              <a:rPr lang="en-US" sz="2400" b="1" dirty="0" err="1"/>
              <a:t>SiD</a:t>
            </a:r>
            <a:r>
              <a:rPr lang="en-US" sz="2400" b="1" dirty="0"/>
              <a:t> &amp; ILD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Cooperation with Monte-Carlo Generator authors and </a:t>
            </a:r>
            <a:endParaRPr lang="en-US" sz="2400" b="1" dirty="0" smtClean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 smtClean="0"/>
              <a:t>phenomenologists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Train students and postdocs 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Common Software </a:t>
            </a:r>
            <a:r>
              <a:rPr lang="en-US" sz="2400" b="1" dirty="0" err="1"/>
              <a:t>activites</a:t>
            </a:r>
            <a:endParaRPr sz="2400" b="1" dirty="0"/>
          </a:p>
        </p:txBody>
      </p:sp>
      <p:sp>
        <p:nvSpPr>
          <p:cNvPr id="127" name="TextShape 2"/>
          <p:cNvSpPr txBox="1"/>
          <p:nvPr/>
        </p:nvSpPr>
        <p:spPr>
          <a:xfrm>
            <a:off x="504000" y="1121040"/>
            <a:ext cx="9071640" cy="55796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This has  been a great success so far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Many </a:t>
            </a:r>
            <a:r>
              <a:rPr lang="en-US" sz="2400" b="1" dirty="0"/>
              <a:t>common tools have been used for the DBD, e.g.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LCIO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ILCDIRAC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 err="1"/>
              <a:t>PandoraPFA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Activities on MC generators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Clear </a:t>
            </a:r>
            <a:r>
              <a:rPr lang="en-US" sz="2400" b="1" dirty="0"/>
              <a:t>case for strengthening common software development</a:t>
            </a:r>
            <a:endParaRPr sz="2400" b="1" dirty="0"/>
          </a:p>
          <a:p>
            <a:pPr>
              <a:buSzPct val="25000"/>
            </a:pPr>
            <a:r>
              <a:rPr lang="en-US" sz="2400" b="1" dirty="0"/>
              <a:t> </a:t>
            </a:r>
            <a:r>
              <a:rPr lang="en-US" sz="2400" b="1" dirty="0" smtClean="0"/>
              <a:t>Also </a:t>
            </a:r>
            <a:r>
              <a:rPr lang="en-US" sz="2400" b="1" dirty="0"/>
              <a:t>provide support for current software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Maintain investments already made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err="1" smtClean="0"/>
              <a:t>SiD</a:t>
            </a:r>
            <a:r>
              <a:rPr lang="en-US" sz="2400" b="1" dirty="0" smtClean="0"/>
              <a:t> </a:t>
            </a:r>
            <a:r>
              <a:rPr lang="en-US" sz="2400" b="1" dirty="0"/>
              <a:t>continues to be very interested in common software </a:t>
            </a: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activities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Detector R&amp;D</a:t>
            </a:r>
            <a:endParaRPr sz="2400" b="1" dirty="0"/>
          </a:p>
        </p:txBody>
      </p:sp>
      <p:sp>
        <p:nvSpPr>
          <p:cNvPr id="129" name="TextShape 2"/>
          <p:cNvSpPr txBox="1"/>
          <p:nvPr/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Some R&amp;D will be </a:t>
            </a:r>
            <a:r>
              <a:rPr lang="en-US" sz="2400" b="1" dirty="0" err="1"/>
              <a:t>SiD</a:t>
            </a:r>
            <a:r>
              <a:rPr lang="en-US" sz="2400" b="1" dirty="0"/>
              <a:t> specific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Dedicated R&amp;D effort needs to be continued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Common </a:t>
            </a:r>
            <a:r>
              <a:rPr lang="en-US" sz="2400" b="1" dirty="0"/>
              <a:t>themes that need addressing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Power distribution and pulsing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Cooling &amp; services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Readout (Optical links)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These </a:t>
            </a:r>
            <a:r>
              <a:rPr lang="en-US" sz="2400" b="1" dirty="0"/>
              <a:t>themes need addressing when moving to </a:t>
            </a:r>
            <a:endParaRPr lang="en-US" sz="2400" b="1" dirty="0" smtClean="0"/>
          </a:p>
          <a:p>
            <a:pPr lvl="1">
              <a:buSzPct val="25000"/>
              <a:buFont typeface="StarSymbol"/>
              <a:buChar char=""/>
            </a:pPr>
            <a:r>
              <a:rPr lang="en-US" sz="2400" b="1" dirty="0" smtClean="0"/>
              <a:t>“</a:t>
            </a:r>
            <a:r>
              <a:rPr lang="en-US" sz="2400" b="1" dirty="0"/>
              <a:t>system-level” design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Key part of a future TDR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What could we learn from LHC Upgrades ?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 err="1"/>
              <a:t>SiD</a:t>
            </a:r>
            <a:r>
              <a:rPr lang="en-US" sz="2400" b="1" dirty="0"/>
              <a:t> Detector overview</a:t>
            </a:r>
            <a:endParaRPr sz="2400" b="1" dirty="0"/>
          </a:p>
        </p:txBody>
      </p:sp>
      <p:sp>
        <p:nvSpPr>
          <p:cNvPr id="49" name="TextShape 2"/>
          <p:cNvSpPr txBox="1"/>
          <p:nvPr/>
        </p:nvSpPr>
        <p:spPr>
          <a:xfrm>
            <a:off x="359792" y="1302027"/>
            <a:ext cx="9071640" cy="53668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SID Rationale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i="1" dirty="0"/>
              <a:t>A compact, cost-constrained detector designed to make </a:t>
            </a:r>
            <a:endParaRPr lang="en-US" sz="2400" b="1" i="1" dirty="0" smtClean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i="1" dirty="0" smtClean="0"/>
              <a:t>precision </a:t>
            </a:r>
            <a:r>
              <a:rPr lang="en-US" sz="2400" b="1" i="1" dirty="0"/>
              <a:t>measurements </a:t>
            </a:r>
            <a:endParaRPr lang="en-US" sz="2400" b="1" i="1" dirty="0" smtClean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i="1" dirty="0" smtClean="0"/>
              <a:t>and </a:t>
            </a:r>
            <a:r>
              <a:rPr lang="en-US" sz="2400" b="1" i="1" dirty="0"/>
              <a:t>be sensitive to a wide range of new </a:t>
            </a:r>
            <a:r>
              <a:rPr lang="en-US" sz="2400" b="1" i="1" dirty="0" smtClean="0"/>
              <a:t>phenomena</a:t>
            </a:r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Design choices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Compact design with 5 T field.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Robust silicon </a:t>
            </a:r>
            <a:r>
              <a:rPr lang="en-US" sz="2400" b="1" dirty="0" err="1"/>
              <a:t>vertexing</a:t>
            </a:r>
            <a:r>
              <a:rPr lang="en-US" sz="2400" b="1" dirty="0"/>
              <a:t> and tracking system with excellent </a:t>
            </a:r>
            <a:endParaRPr lang="en-US" sz="2400" b="1" dirty="0" smtClean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 smtClean="0"/>
              <a:t>momentum </a:t>
            </a:r>
            <a:r>
              <a:rPr lang="en-US" sz="2400" b="1" dirty="0"/>
              <a:t>resolution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Time-stamping for single bunch crossings.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Highly granular </a:t>
            </a:r>
            <a:r>
              <a:rPr lang="en-US" sz="2400" b="1" dirty="0" err="1"/>
              <a:t>Calorimetry</a:t>
            </a:r>
            <a:r>
              <a:rPr lang="en-US" sz="2400" b="1" dirty="0"/>
              <a:t> optimized for Particle Flow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Iron flux return/</a:t>
            </a:r>
            <a:r>
              <a:rPr lang="en-US" sz="2400" b="1" dirty="0" err="1"/>
              <a:t>muon</a:t>
            </a:r>
            <a:r>
              <a:rPr lang="en-US" sz="2400" b="1" dirty="0"/>
              <a:t> identifier is part of  the </a:t>
            </a:r>
            <a:r>
              <a:rPr lang="en-US" sz="2400" b="1" dirty="0" err="1"/>
              <a:t>SiD</a:t>
            </a:r>
            <a:r>
              <a:rPr lang="en-US" sz="2400" b="1" dirty="0"/>
              <a:t> self-shielding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Detector is designed for rapid push-pull operation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R&amp;D Infrastructures</a:t>
            </a:r>
            <a:endParaRPr sz="2400" b="1" dirty="0"/>
          </a:p>
        </p:txBody>
      </p:sp>
      <p:sp>
        <p:nvSpPr>
          <p:cNvPr id="131" name="TextShape 2"/>
          <p:cNvSpPr txBox="1"/>
          <p:nvPr/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Access to </a:t>
            </a:r>
            <a:r>
              <a:rPr lang="en-US" sz="2400" b="1" dirty="0" err="1"/>
              <a:t>Testbeam</a:t>
            </a:r>
            <a:r>
              <a:rPr lang="en-US" sz="2400" b="1" dirty="0"/>
              <a:t> facilities in Europe remains a </a:t>
            </a: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high </a:t>
            </a:r>
            <a:r>
              <a:rPr lang="en-US" sz="2400" b="1" dirty="0"/>
              <a:t>priority for </a:t>
            </a:r>
            <a:r>
              <a:rPr lang="en-US" sz="2400" b="1" dirty="0" err="1"/>
              <a:t>SiD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 Travel support is an essential component for </a:t>
            </a:r>
            <a:r>
              <a:rPr lang="en-US" sz="2400" b="1" dirty="0" smtClean="0"/>
              <a:t>this</a:t>
            </a:r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err="1"/>
              <a:t>SiD</a:t>
            </a:r>
            <a:r>
              <a:rPr lang="en-US" sz="2400" b="1" dirty="0"/>
              <a:t> is also very interested in a high-field magnet testing facility </a:t>
            </a: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with </a:t>
            </a:r>
            <a:r>
              <a:rPr lang="en-US" sz="2400" b="1" dirty="0"/>
              <a:t>a large bore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To test detector components in a 5 T field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To explore power-pulsing and power distribution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Clear </a:t>
            </a:r>
            <a:r>
              <a:rPr lang="en-US" sz="2400" b="1" dirty="0"/>
              <a:t>use-case for such a facility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Will be also useful for other detector communities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Summary</a:t>
            </a:r>
            <a:endParaRPr sz="2400" b="1" dirty="0"/>
          </a:p>
        </p:txBody>
      </p:sp>
      <p:sp>
        <p:nvSpPr>
          <p:cNvPr id="133" name="TextShape 2"/>
          <p:cNvSpPr txBox="1"/>
          <p:nvPr/>
        </p:nvSpPr>
        <p:spPr>
          <a:xfrm>
            <a:off x="529560" y="990000"/>
            <a:ext cx="9071640" cy="56844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For the next phase of the ILC, </a:t>
            </a:r>
            <a:r>
              <a:rPr lang="en-US" sz="2400" b="1" dirty="0" err="1"/>
              <a:t>SiD</a:t>
            </a:r>
            <a:r>
              <a:rPr lang="en-US" sz="2400" b="1" dirty="0"/>
              <a:t> is planning for 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Expanding </a:t>
            </a:r>
            <a:r>
              <a:rPr lang="en-US" sz="2400" b="1" dirty="0" err="1"/>
              <a:t>SiD</a:t>
            </a:r>
            <a:r>
              <a:rPr lang="en-US" sz="2400" b="1" dirty="0"/>
              <a:t> globally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completion of R&amp;D 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Preparation of a real </a:t>
            </a:r>
            <a:r>
              <a:rPr lang="en-US" sz="2400" b="1" dirty="0" smtClean="0"/>
              <a:t>TDR</a:t>
            </a:r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In order to achieve the goals of the LCC phase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Significant increase in engineering resources (several FTE)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Physics &amp; optimization effort  (~ 5 FTE)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Common Software (1-2 FTE)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Travel support for Test beams and conferences </a:t>
            </a:r>
            <a:endParaRPr lang="en-US" sz="2400" b="1" dirty="0" smtClean="0"/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R&amp;D and R&amp;D infrastructures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Establishing common R&amp;D themes for the system design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Provide new test facilities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The DBD detector</a:t>
            </a:r>
            <a:endParaRPr sz="2400" b="1" dirty="0"/>
          </a:p>
        </p:txBody>
      </p:sp>
      <p:pic>
        <p:nvPicPr>
          <p:cNvPr id="51" name="Picture 50"/>
          <p:cNvPicPr/>
          <p:nvPr/>
        </p:nvPicPr>
        <p:blipFill>
          <a:blip r:embed="rId2"/>
          <a:srcRect l="9195" r="10179"/>
          <a:stretch>
            <a:fillRect/>
          </a:stretch>
        </p:blipFill>
        <p:spPr>
          <a:xfrm>
            <a:off x="365760" y="1152719"/>
            <a:ext cx="6080040" cy="4643341"/>
          </a:xfrm>
          <a:prstGeom prst="rect">
            <a:avLst/>
          </a:prstGeom>
          <a:ln>
            <a:noFill/>
          </a:ln>
        </p:spPr>
      </p:pic>
      <p:pic>
        <p:nvPicPr>
          <p:cNvPr id="52" name="Picture 51"/>
          <p:cNvPicPr/>
          <p:nvPr/>
        </p:nvPicPr>
        <p:blipFill>
          <a:blip r:embed="rId3"/>
          <a:stretch>
            <a:fillRect/>
          </a:stretch>
        </p:blipFill>
        <p:spPr>
          <a:xfrm>
            <a:off x="6840512" y="1211226"/>
            <a:ext cx="3115080" cy="403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 err="1"/>
              <a:t>SiD</a:t>
            </a:r>
            <a:r>
              <a:rPr lang="en-US" sz="2400" b="1" dirty="0"/>
              <a:t> &amp; the DBD</a:t>
            </a:r>
            <a:endParaRPr sz="2400" b="1" dirty="0"/>
          </a:p>
        </p:txBody>
      </p:sp>
      <p:sp>
        <p:nvSpPr>
          <p:cNvPr id="54" name="TextShape 2"/>
          <p:cNvSpPr txBox="1"/>
          <p:nvPr/>
        </p:nvSpPr>
        <p:spPr>
          <a:xfrm>
            <a:off x="504000" y="1769040"/>
            <a:ext cx="9071640" cy="498960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The DBD describes a baseline of </a:t>
            </a:r>
            <a:r>
              <a:rPr lang="en-US" sz="2400" b="1" dirty="0" err="1"/>
              <a:t>SiD</a:t>
            </a:r>
            <a:r>
              <a:rPr lang="en-US" sz="2400" b="1" dirty="0"/>
              <a:t> for the ILC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Choices have been made for all subsystems besides 
the Vertex detector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Options for various subsystems have been considered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The detector is fully </a:t>
            </a:r>
            <a:r>
              <a:rPr lang="en-US" sz="2400" b="1" dirty="0" err="1" smtClean="0"/>
              <a:t>costed</a:t>
            </a:r>
            <a:endParaRPr lang="en-US" sz="2400" b="1" dirty="0" smtClean="0"/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The DBD is not a TDR 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Engineering effort not sufficient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Not all R&amp;D has been </a:t>
            </a:r>
            <a:r>
              <a:rPr lang="en-US" sz="2400" b="1" dirty="0" smtClean="0"/>
              <a:t>completed</a:t>
            </a:r>
          </a:p>
          <a:p>
            <a:pPr lvl="1">
              <a:buSzPct val="25000"/>
              <a:buFont typeface="StarSymbol"/>
              <a:buChar char=""/>
            </a:pP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In </a:t>
            </a:r>
            <a:r>
              <a:rPr lang="en-US" sz="2400" b="1" dirty="0" err="1"/>
              <a:t>SiD's</a:t>
            </a:r>
            <a:r>
              <a:rPr lang="en-US" sz="2400" b="1" dirty="0"/>
              <a:t> view the subsystem options offer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Improved performance or lower cost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Not as mature as the baseline choices yet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DBD Detector parameters</a:t>
            </a:r>
            <a:endParaRPr sz="2400" b="1" dirty="0"/>
          </a:p>
        </p:txBody>
      </p:sp>
      <p:pic>
        <p:nvPicPr>
          <p:cNvPr id="56" name="Picture 55"/>
          <p:cNvPicPr/>
          <p:nvPr/>
        </p:nvPicPr>
        <p:blipFill>
          <a:blip r:embed="rId2"/>
          <a:stretch>
            <a:fillRect/>
          </a:stretch>
        </p:blipFill>
        <p:spPr>
          <a:xfrm>
            <a:off x="1350000" y="905400"/>
            <a:ext cx="7380000" cy="5749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Vertex Detector</a:t>
            </a:r>
            <a:endParaRPr sz="2400" b="1" dirty="0"/>
          </a:p>
        </p:txBody>
      </p:sp>
      <p:sp>
        <p:nvSpPr>
          <p:cNvPr id="58" name="TextShape 2"/>
          <p:cNvSpPr txBox="1"/>
          <p:nvPr/>
        </p:nvSpPr>
        <p:spPr>
          <a:xfrm>
            <a:off x="326880" y="1188720"/>
            <a:ext cx="5029200" cy="53380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000" b="1" dirty="0"/>
              <a:t>Many potential technology </a:t>
            </a:r>
            <a:r>
              <a:rPr lang="en-US" sz="2000" b="1" dirty="0" smtClean="0"/>
              <a:t>choices</a:t>
            </a:r>
            <a:endParaRPr sz="20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000" b="1" dirty="0"/>
              <a:t>No baseline selected yet</a:t>
            </a:r>
            <a:endParaRPr sz="2000" b="1" dirty="0"/>
          </a:p>
          <a:p>
            <a:pPr>
              <a:buSzPct val="25000"/>
              <a:buFont typeface="StarSymbol"/>
              <a:buChar char=""/>
            </a:pPr>
            <a:endParaRPr lang="en-US" sz="20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000" b="1" dirty="0" smtClean="0"/>
              <a:t>Requirements</a:t>
            </a:r>
            <a:endParaRPr sz="20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000" b="1" dirty="0"/>
              <a:t>&lt;5 </a:t>
            </a:r>
            <a:r>
              <a:rPr lang="en-US" sz="2000" b="1" dirty="0">
                <a:latin typeface="Verdana"/>
                <a:ea typeface="Verdana"/>
              </a:rPr>
              <a:t>µ</a:t>
            </a:r>
            <a:r>
              <a:rPr lang="en-US" sz="2000" b="1" dirty="0"/>
              <a:t>m hit resolution</a:t>
            </a:r>
            <a:endParaRPr sz="20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000" b="1" dirty="0"/>
              <a:t> ~ 0.1 % X0 per layer</a:t>
            </a:r>
            <a:endParaRPr sz="20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000" b="1" dirty="0"/>
              <a:t>&lt; 130 </a:t>
            </a:r>
            <a:r>
              <a:rPr lang="en-US" sz="2000" b="1" dirty="0">
                <a:latin typeface="Verdana"/>
                <a:ea typeface="Verdana"/>
              </a:rPr>
              <a:t>µ</a:t>
            </a:r>
            <a:r>
              <a:rPr lang="en-US" sz="2000" b="1" dirty="0"/>
              <a:t>W/mm2</a:t>
            </a:r>
            <a:endParaRPr sz="20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000" b="1" dirty="0"/>
              <a:t>Single bunch timing resolution</a:t>
            </a:r>
            <a:endParaRPr sz="2000" b="1" dirty="0"/>
          </a:p>
          <a:p>
            <a:pPr>
              <a:buSzPct val="25000"/>
              <a:buFont typeface="StarSymbol"/>
              <a:buChar char=""/>
            </a:pPr>
            <a:endParaRPr lang="en-US" sz="20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000" b="1" dirty="0" smtClean="0"/>
              <a:t>Insertion </a:t>
            </a:r>
            <a:r>
              <a:rPr lang="en-US" sz="2000" b="1" dirty="0"/>
              <a:t>of Vertex straightforward</a:t>
            </a:r>
            <a:endParaRPr sz="20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000" b="1" dirty="0"/>
              <a:t>Allows to make late technology </a:t>
            </a:r>
            <a:endParaRPr lang="en-US" sz="2000" b="1" dirty="0" smtClean="0"/>
          </a:p>
          <a:p>
            <a:pPr lvl="1">
              <a:buSzPct val="25000"/>
              <a:buFont typeface="StarSymbol"/>
              <a:buChar char=""/>
            </a:pPr>
            <a:r>
              <a:rPr lang="en-US" sz="2000" b="1" dirty="0" smtClean="0"/>
              <a:t>choice</a:t>
            </a:r>
            <a:endParaRPr sz="2000" b="1" dirty="0"/>
          </a:p>
        </p:txBody>
      </p:sp>
      <p:pic>
        <p:nvPicPr>
          <p:cNvPr id="59" name="Picture 58"/>
          <p:cNvPicPr/>
          <p:nvPr/>
        </p:nvPicPr>
        <p:blipFill>
          <a:blip r:embed="rId2"/>
          <a:stretch>
            <a:fillRect/>
          </a:stretch>
        </p:blipFill>
        <p:spPr>
          <a:xfrm>
            <a:off x="5266080" y="1463040"/>
            <a:ext cx="4700880" cy="4846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/>
              <a:t>Silicon Strip Tracker</a:t>
            </a:r>
            <a:endParaRPr sz="2400" b="1" dirty="0"/>
          </a:p>
        </p:txBody>
      </p:sp>
      <p:sp>
        <p:nvSpPr>
          <p:cNvPr id="61" name="TextShape 2"/>
          <p:cNvSpPr txBox="1"/>
          <p:nvPr/>
        </p:nvSpPr>
        <p:spPr>
          <a:xfrm>
            <a:off x="336240" y="957600"/>
            <a:ext cx="5805360" cy="55540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All silicon tracker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Using silicon micro-strips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Double metal </a:t>
            </a:r>
            <a:r>
              <a:rPr lang="en-US" sz="2400" b="1" dirty="0" smtClean="0"/>
              <a:t>layers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5 barrel layers and 4 disks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Cooling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Gas-cooled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Material </a:t>
            </a:r>
            <a:r>
              <a:rPr lang="en-US" sz="2400" b="1" dirty="0"/>
              <a:t>budget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less than 20 % X0 in 
the active area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endParaRPr lang="en-US" sz="2400" b="1" dirty="0" smtClean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 smtClean="0"/>
              <a:t>Baseline </a:t>
            </a:r>
            <a:r>
              <a:rPr lang="en-US" sz="2400" b="1" dirty="0"/>
              <a:t>Readout using </a:t>
            </a:r>
            <a:r>
              <a:rPr lang="en-US" sz="2400" b="1" dirty="0" err="1"/>
              <a:t>KPiX</a:t>
            </a:r>
            <a:r>
              <a:rPr lang="en-US" sz="2400" b="1" dirty="0"/>
              <a:t> ASIC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Bump-bonded directly 
to the modules</a:t>
            </a:r>
            <a:endParaRPr sz="2400" b="1" dirty="0"/>
          </a:p>
        </p:txBody>
      </p:sp>
      <p:pic>
        <p:nvPicPr>
          <p:cNvPr id="62" name="Picture 61"/>
          <p:cNvPicPr/>
          <p:nvPr/>
        </p:nvPicPr>
        <p:blipFill>
          <a:blip r:embed="rId2"/>
          <a:stretch>
            <a:fillRect/>
          </a:stretch>
        </p:blipFill>
        <p:spPr>
          <a:xfrm>
            <a:off x="5839200" y="656640"/>
            <a:ext cx="3904560" cy="2819880"/>
          </a:xfrm>
          <a:prstGeom prst="rect">
            <a:avLst/>
          </a:prstGeom>
          <a:ln>
            <a:noFill/>
          </a:ln>
        </p:spPr>
      </p:pic>
      <p:pic>
        <p:nvPicPr>
          <p:cNvPr id="63" name="Picture 62"/>
          <p:cNvPicPr/>
          <p:nvPr/>
        </p:nvPicPr>
        <p:blipFill>
          <a:blip r:embed="rId3"/>
          <a:stretch>
            <a:fillRect/>
          </a:stretch>
        </p:blipFill>
        <p:spPr>
          <a:xfrm>
            <a:off x="5986800" y="3537720"/>
            <a:ext cx="3506400" cy="3485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 err="1"/>
              <a:t>Calorimetry</a:t>
            </a:r>
            <a:endParaRPr sz="2400" b="1" dirty="0"/>
          </a:p>
        </p:txBody>
      </p:sp>
      <p:sp>
        <p:nvSpPr>
          <p:cNvPr id="65" name="TextShape 2"/>
          <p:cNvSpPr txBox="1"/>
          <p:nvPr/>
        </p:nvSpPr>
        <p:spPr>
          <a:xfrm>
            <a:off x="504000" y="1769040"/>
            <a:ext cx="4426560" cy="28310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 err="1"/>
              <a:t>SiD</a:t>
            </a:r>
            <a:r>
              <a:rPr lang="en-US" sz="2400" b="1" dirty="0"/>
              <a:t> ECAL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Tungsten absorber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20+10 layers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20 x 0.64 + 10 x 1.30 X0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Baseline Readout using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5x5 mm2 silicon pads</a:t>
            </a:r>
            <a:endParaRPr sz="2400" b="1" dirty="0"/>
          </a:p>
        </p:txBody>
      </p:sp>
      <p:sp>
        <p:nvSpPr>
          <p:cNvPr id="66" name="TextShape 3"/>
          <p:cNvSpPr txBox="1"/>
          <p:nvPr/>
        </p:nvSpPr>
        <p:spPr>
          <a:xfrm>
            <a:off x="5151960" y="1769040"/>
            <a:ext cx="4426560" cy="28310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 err="1"/>
              <a:t>SiD</a:t>
            </a:r>
            <a:r>
              <a:rPr lang="en-US" sz="2400" b="1" dirty="0"/>
              <a:t> HCAL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Steel Absorber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40 layers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4.5 </a:t>
            </a:r>
            <a:r>
              <a:rPr lang="en-US" sz="2400" b="1" dirty="0" err="1">
                <a:latin typeface="Verdana"/>
                <a:ea typeface="Verdana"/>
              </a:rPr>
              <a:t>Λi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>
                <a:latin typeface="Verdana"/>
                <a:ea typeface="Verdana"/>
              </a:rPr>
              <a:t>Baseline readout 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>
                <a:latin typeface="Verdana"/>
                <a:ea typeface="Verdana"/>
              </a:rPr>
              <a:t>1x1 cm2 RPCs </a:t>
            </a:r>
            <a:endParaRPr sz="2400" b="1" dirty="0"/>
          </a:p>
        </p:txBody>
      </p:sp>
      <p:sp>
        <p:nvSpPr>
          <p:cNvPr id="67" name="TextShape 4"/>
          <p:cNvSpPr txBox="1"/>
          <p:nvPr/>
        </p:nvSpPr>
        <p:spPr>
          <a:xfrm>
            <a:off x="504000" y="4937760"/>
            <a:ext cx="9070920" cy="18637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 sz="2400" b="1" dirty="0" err="1"/>
              <a:t>SiD</a:t>
            </a:r>
            <a:r>
              <a:rPr lang="en-US" sz="2400" b="1" dirty="0"/>
              <a:t> has selected baseline choices for its Calorimeter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Options are actively being considered</a:t>
            </a:r>
            <a:endParaRPr sz="2400" b="1" dirty="0"/>
          </a:p>
          <a:p>
            <a:pPr>
              <a:buSzPct val="25000"/>
              <a:buFont typeface="StarSymbol"/>
              <a:buChar char=""/>
            </a:pPr>
            <a:r>
              <a:rPr lang="en-US" sz="2400" b="1" dirty="0"/>
              <a:t>Lots of test beam activities (past, present and future)</a:t>
            </a:r>
            <a:endParaRPr sz="2400" b="1" dirty="0"/>
          </a:p>
          <a:p>
            <a:pPr lvl="1">
              <a:buSzPct val="25000"/>
              <a:buFont typeface="StarSymbol"/>
              <a:buChar char=""/>
            </a:pPr>
            <a:r>
              <a:rPr lang="en-US" sz="2400" b="1" dirty="0"/>
              <a:t>Parts of the program done as part of the CALICE effort</a:t>
            </a:r>
            <a:endParaRPr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1525680" y="33840"/>
            <a:ext cx="8104320" cy="6879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 sz="2400" b="1" dirty="0" err="1"/>
              <a:t>Calorimetry</a:t>
            </a:r>
            <a:r>
              <a:rPr lang="en-US" sz="2400" b="1" dirty="0"/>
              <a:t> Tree</a:t>
            </a:r>
            <a:endParaRPr sz="2400" b="1" dirty="0"/>
          </a:p>
        </p:txBody>
      </p:sp>
      <p:sp>
        <p:nvSpPr>
          <p:cNvPr id="69" name="CustomShape 2"/>
          <p:cNvSpPr/>
          <p:nvPr/>
        </p:nvSpPr>
        <p:spPr>
          <a:xfrm>
            <a:off x="1251360" y="1648800"/>
            <a:ext cx="1280160" cy="640080"/>
          </a:xfrm>
          <a:prstGeom prst="rect">
            <a:avLst/>
          </a:prstGeom>
          <a:solidFill>
            <a:srgbClr val="00FF00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2400" b="1"/>
              <a:t>ECAL</a:t>
            </a:r>
            <a:endParaRPr/>
          </a:p>
        </p:txBody>
      </p:sp>
      <p:sp>
        <p:nvSpPr>
          <p:cNvPr id="70" name="CustomShape 3"/>
          <p:cNvSpPr/>
          <p:nvPr/>
        </p:nvSpPr>
        <p:spPr>
          <a:xfrm>
            <a:off x="1251360" y="3480840"/>
            <a:ext cx="1280160" cy="640080"/>
          </a:xfrm>
          <a:prstGeom prst="rect">
            <a:avLst/>
          </a:prstGeom>
          <a:solidFill>
            <a:srgbClr val="FF00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2400" b="1"/>
              <a:t>HCAL</a:t>
            </a:r>
            <a:endParaRPr/>
          </a:p>
        </p:txBody>
      </p:sp>
      <p:sp>
        <p:nvSpPr>
          <p:cNvPr id="71" name="CustomShape 4"/>
          <p:cNvSpPr/>
          <p:nvPr/>
        </p:nvSpPr>
        <p:spPr>
          <a:xfrm>
            <a:off x="1251360" y="5449320"/>
            <a:ext cx="1280160" cy="640080"/>
          </a:xfrm>
          <a:prstGeom prst="rect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Muons</a:t>
            </a:r>
            <a:endParaRPr/>
          </a:p>
        </p:txBody>
      </p:sp>
      <p:sp>
        <p:nvSpPr>
          <p:cNvPr id="72" name="CustomShape 5"/>
          <p:cNvSpPr/>
          <p:nvPr/>
        </p:nvSpPr>
        <p:spPr>
          <a:xfrm>
            <a:off x="3784320" y="1648800"/>
            <a:ext cx="1371600" cy="640080"/>
          </a:xfrm>
          <a:prstGeom prst="rect">
            <a:avLst/>
          </a:prstGeom>
          <a:solidFill>
            <a:srgbClr val="4C4C4C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2200">
                <a:solidFill>
                  <a:srgbClr val="FFFFFF"/>
                </a:solidFill>
              </a:rPr>
              <a:t>Tungsten</a:t>
            </a:r>
            <a:endParaRPr/>
          </a:p>
        </p:txBody>
      </p:sp>
      <p:sp>
        <p:nvSpPr>
          <p:cNvPr id="73" name="CustomShape 6"/>
          <p:cNvSpPr/>
          <p:nvPr/>
        </p:nvSpPr>
        <p:spPr>
          <a:xfrm>
            <a:off x="3784320" y="3480840"/>
            <a:ext cx="1371600" cy="640080"/>
          </a:xfrm>
          <a:prstGeom prst="rect">
            <a:avLst/>
          </a:prstGeom>
          <a:solidFill>
            <a:srgbClr val="999999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2200"/>
              <a:t>Steel</a:t>
            </a:r>
            <a:endParaRPr/>
          </a:p>
        </p:txBody>
      </p:sp>
      <p:sp>
        <p:nvSpPr>
          <p:cNvPr id="74" name="CustomShape 7"/>
          <p:cNvSpPr/>
          <p:nvPr/>
        </p:nvSpPr>
        <p:spPr>
          <a:xfrm>
            <a:off x="3784320" y="5449320"/>
            <a:ext cx="1371600" cy="640080"/>
          </a:xfrm>
          <a:prstGeom prst="rect">
            <a:avLst/>
          </a:prstGeom>
          <a:solidFill>
            <a:srgbClr val="999999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2200"/>
              <a:t>Steel</a:t>
            </a:r>
            <a:endParaRPr/>
          </a:p>
        </p:txBody>
      </p:sp>
      <p:sp>
        <p:nvSpPr>
          <p:cNvPr id="75" name="CustomShape 8"/>
          <p:cNvSpPr/>
          <p:nvPr/>
        </p:nvSpPr>
        <p:spPr>
          <a:xfrm>
            <a:off x="7142400" y="1374480"/>
            <a:ext cx="1188720" cy="457200"/>
          </a:xfrm>
          <a:prstGeom prst="rect">
            <a:avLst/>
          </a:prstGeom>
          <a:solidFill>
            <a:srgbClr val="00DCFF"/>
          </a:solidFill>
          <a:ln w="36000">
            <a:solidFill>
              <a:srgbClr val="000000"/>
            </a:solidFill>
            <a:round/>
          </a:ln>
        </p:spPr>
        <p:txBody>
          <a:bodyPr wrap="none" lIns="108000" tIns="63000" rIns="108000" bIns="63000" anchor="ctr"/>
          <a:lstStyle/>
          <a:p>
            <a:pPr algn="ctr"/>
            <a:r>
              <a:rPr lang="en-US" b="1"/>
              <a:t>Si-Pads</a:t>
            </a:r>
            <a:endParaRPr/>
          </a:p>
        </p:txBody>
      </p:sp>
      <p:sp>
        <p:nvSpPr>
          <p:cNvPr id="76" name="CustomShape 9"/>
          <p:cNvSpPr/>
          <p:nvPr/>
        </p:nvSpPr>
        <p:spPr>
          <a:xfrm>
            <a:off x="7161840" y="2106000"/>
            <a:ext cx="1188720" cy="457200"/>
          </a:xfrm>
          <a:prstGeom prst="rect">
            <a:avLst/>
          </a:prstGeom>
          <a:solidFill>
            <a:srgbClr val="E6FF00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b="1"/>
              <a:t>MAPS</a:t>
            </a:r>
            <a:endParaRPr/>
          </a:p>
        </p:txBody>
      </p:sp>
      <p:cxnSp>
        <p:nvCxnSpPr>
          <p:cNvPr id="77" name="Line 10"/>
          <p:cNvCxnSpPr>
            <a:stCxn id="69" idx="3"/>
            <a:endCxn id="72" idx="1"/>
          </p:cNvCxnSpPr>
          <p:nvPr/>
        </p:nvCxnSpPr>
        <p:spPr>
          <a:xfrm>
            <a:off x="2531520" y="1968840"/>
            <a:ext cx="1253160" cy="360"/>
          </a:xfrm>
          <a:prstGeom prst="bentConnector3">
            <a:avLst/>
          </a:prstGeom>
          <a:ln w="54000">
            <a:solidFill>
              <a:srgbClr val="FF0000"/>
            </a:solidFill>
            <a:round/>
          </a:ln>
        </p:spPr>
      </p:cxnSp>
      <p:sp>
        <p:nvSpPr>
          <p:cNvPr id="78" name="CustomShape 11"/>
          <p:cNvSpPr/>
          <p:nvPr/>
        </p:nvSpPr>
        <p:spPr>
          <a:xfrm>
            <a:off x="7142400" y="4392000"/>
            <a:ext cx="1188720" cy="457200"/>
          </a:xfrm>
          <a:prstGeom prst="rect">
            <a:avLst/>
          </a:prstGeom>
          <a:solidFill>
            <a:srgbClr val="00DCFF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b="1"/>
              <a:t>SiPM</a:t>
            </a:r>
            <a:endParaRPr/>
          </a:p>
        </p:txBody>
      </p:sp>
      <p:sp>
        <p:nvSpPr>
          <p:cNvPr id="79" name="CustomShape 12"/>
          <p:cNvSpPr/>
          <p:nvPr/>
        </p:nvSpPr>
        <p:spPr>
          <a:xfrm>
            <a:off x="7142400" y="3846240"/>
            <a:ext cx="1188720" cy="457200"/>
          </a:xfrm>
          <a:prstGeom prst="rect">
            <a:avLst/>
          </a:prstGeom>
          <a:solidFill>
            <a:srgbClr val="E6FF00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b="1"/>
              <a:t>Micromegas</a:t>
            </a:r>
            <a:endParaRPr/>
          </a:p>
        </p:txBody>
      </p:sp>
      <p:sp>
        <p:nvSpPr>
          <p:cNvPr id="80" name="CustomShape 13"/>
          <p:cNvSpPr/>
          <p:nvPr/>
        </p:nvSpPr>
        <p:spPr>
          <a:xfrm>
            <a:off x="7142400" y="3299400"/>
            <a:ext cx="1188720" cy="457200"/>
          </a:xfrm>
          <a:prstGeom prst="rect">
            <a:avLst/>
          </a:prstGeom>
          <a:solidFill>
            <a:srgbClr val="E6FF00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b="1"/>
              <a:t>GEM</a:t>
            </a:r>
            <a:endParaRPr/>
          </a:p>
        </p:txBody>
      </p:sp>
      <p:sp>
        <p:nvSpPr>
          <p:cNvPr id="81" name="CustomShape 14"/>
          <p:cNvSpPr/>
          <p:nvPr/>
        </p:nvSpPr>
        <p:spPr>
          <a:xfrm>
            <a:off x="7142400" y="2752920"/>
            <a:ext cx="1188720" cy="457200"/>
          </a:xfrm>
          <a:prstGeom prst="rect">
            <a:avLst/>
          </a:prstGeom>
          <a:solidFill>
            <a:srgbClr val="E6FF00"/>
          </a:solidFill>
          <a:ln w="36000">
            <a:solidFill>
              <a:srgbClr val="000000"/>
            </a:solidFill>
            <a:round/>
          </a:ln>
        </p:spPr>
        <p:txBody>
          <a:bodyPr wrap="none" lIns="108000" tIns="63000" rIns="108000" bIns="63000" anchor="ctr"/>
          <a:lstStyle/>
          <a:p>
            <a:pPr algn="ctr"/>
            <a:r>
              <a:rPr lang="en-US" b="1"/>
              <a:t>RPC</a:t>
            </a:r>
            <a:endParaRPr/>
          </a:p>
        </p:txBody>
      </p:sp>
      <p:sp>
        <p:nvSpPr>
          <p:cNvPr id="82" name="CustomShape 15"/>
          <p:cNvSpPr/>
          <p:nvPr/>
        </p:nvSpPr>
        <p:spPr>
          <a:xfrm>
            <a:off x="7130520" y="5165280"/>
            <a:ext cx="1188720" cy="457200"/>
          </a:xfrm>
          <a:prstGeom prst="rect">
            <a:avLst/>
          </a:prstGeom>
          <a:solidFill>
            <a:srgbClr val="00DCFF"/>
          </a:solidFill>
          <a:ln w="36000">
            <a:solidFill>
              <a:srgbClr val="000000"/>
            </a:solidFill>
            <a:round/>
          </a:ln>
        </p:spPr>
        <p:txBody>
          <a:bodyPr wrap="none" lIns="108000" tIns="63000" rIns="108000" bIns="63000" anchor="ctr"/>
          <a:lstStyle/>
          <a:p>
            <a:pPr algn="ctr"/>
            <a:r>
              <a:rPr lang="en-US" b="1"/>
              <a:t>SiPM</a:t>
            </a:r>
            <a:endParaRPr/>
          </a:p>
        </p:txBody>
      </p:sp>
      <p:sp>
        <p:nvSpPr>
          <p:cNvPr id="83" name="CustomShape 16"/>
          <p:cNvSpPr/>
          <p:nvPr/>
        </p:nvSpPr>
        <p:spPr>
          <a:xfrm>
            <a:off x="7130520" y="5916240"/>
            <a:ext cx="1188720" cy="457200"/>
          </a:xfrm>
          <a:prstGeom prst="rect">
            <a:avLst/>
          </a:prstGeom>
          <a:solidFill>
            <a:srgbClr val="E6FF00"/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b="1"/>
              <a:t>RPC</a:t>
            </a:r>
            <a:endParaRPr/>
          </a:p>
        </p:txBody>
      </p:sp>
      <p:cxnSp>
        <p:nvCxnSpPr>
          <p:cNvPr id="84" name="Line 17"/>
          <p:cNvCxnSpPr>
            <a:stCxn id="70" idx="3"/>
            <a:endCxn id="73" idx="1"/>
          </p:cNvCxnSpPr>
          <p:nvPr/>
        </p:nvCxnSpPr>
        <p:spPr>
          <a:xfrm>
            <a:off x="2531520" y="3800880"/>
            <a:ext cx="1253160" cy="360"/>
          </a:xfrm>
          <a:prstGeom prst="bentConnector3">
            <a:avLst/>
          </a:prstGeom>
          <a:ln w="54000">
            <a:solidFill>
              <a:srgbClr val="FF0000"/>
            </a:solidFill>
            <a:round/>
          </a:ln>
        </p:spPr>
      </p:cxnSp>
      <p:cxnSp>
        <p:nvCxnSpPr>
          <p:cNvPr id="85" name="Line 18"/>
          <p:cNvCxnSpPr>
            <a:stCxn id="73" idx="3"/>
            <a:endCxn id="73" idx="3"/>
          </p:cNvCxnSpPr>
          <p:nvPr/>
        </p:nvCxnSpPr>
        <p:spPr>
          <a:xfrm>
            <a:off x="5155920" y="3800880"/>
            <a:ext cx="360" cy="360"/>
          </a:xfrm>
          <a:prstGeom prst="bentConnector3">
            <a:avLst/>
          </a:prstGeom>
          <a:ln w="36000">
            <a:solidFill>
              <a:srgbClr val="FF0000"/>
            </a:solidFill>
            <a:round/>
          </a:ln>
        </p:spPr>
      </p:cxnSp>
      <p:cxnSp>
        <p:nvCxnSpPr>
          <p:cNvPr id="86" name="Line 19"/>
          <p:cNvCxnSpPr>
            <a:stCxn id="71" idx="3"/>
            <a:endCxn id="74" idx="1"/>
          </p:cNvCxnSpPr>
          <p:nvPr/>
        </p:nvCxnSpPr>
        <p:spPr>
          <a:xfrm>
            <a:off x="2531520" y="5769360"/>
            <a:ext cx="1253160" cy="360"/>
          </a:xfrm>
          <a:prstGeom prst="bentConnector3">
            <a:avLst/>
          </a:prstGeom>
          <a:ln w="54000">
            <a:solidFill>
              <a:srgbClr val="FF0000"/>
            </a:solidFill>
            <a:round/>
          </a:ln>
        </p:spPr>
      </p:cxnSp>
      <p:cxnSp>
        <p:nvCxnSpPr>
          <p:cNvPr id="87" name="Line 20"/>
          <p:cNvCxnSpPr>
            <a:stCxn id="72" idx="3"/>
            <a:endCxn id="76" idx="1"/>
          </p:cNvCxnSpPr>
          <p:nvPr/>
        </p:nvCxnSpPr>
        <p:spPr>
          <a:xfrm>
            <a:off x="5155920" y="1968840"/>
            <a:ext cx="2006280" cy="366120"/>
          </a:xfrm>
          <a:prstGeom prst="bentConnector3">
            <a:avLst/>
          </a:prstGeom>
          <a:ln w="36000">
            <a:solidFill>
              <a:srgbClr val="FF950E"/>
            </a:solidFill>
            <a:custDash>
              <a:ds d="508000" sp="508000"/>
              <a:ds d="508000" sp="508000"/>
            </a:custDash>
            <a:round/>
          </a:ln>
        </p:spPr>
      </p:cxnSp>
      <p:cxnSp>
        <p:nvCxnSpPr>
          <p:cNvPr id="88" name="Line 21"/>
          <p:cNvCxnSpPr>
            <a:stCxn id="85" idx="1"/>
            <a:endCxn id="80" idx="1"/>
          </p:cNvCxnSpPr>
          <p:nvPr/>
        </p:nvCxnSpPr>
        <p:spPr>
          <a:xfrm flipV="1">
            <a:off x="5155920" y="3528000"/>
            <a:ext cx="1986840" cy="273240"/>
          </a:xfrm>
          <a:prstGeom prst="bentConnector3">
            <a:avLst/>
          </a:prstGeom>
          <a:ln w="36000">
            <a:solidFill>
              <a:srgbClr val="FF950E"/>
            </a:solidFill>
            <a:custDash>
              <a:ds d="508000" sp="508000"/>
              <a:ds d="508000" sp="508000"/>
            </a:custDash>
            <a:round/>
          </a:ln>
        </p:spPr>
      </p:cxnSp>
      <p:cxnSp>
        <p:nvCxnSpPr>
          <p:cNvPr id="89" name="Line 22"/>
          <p:cNvCxnSpPr>
            <a:stCxn id="85" idx="1"/>
            <a:endCxn id="79" idx="1"/>
          </p:cNvCxnSpPr>
          <p:nvPr/>
        </p:nvCxnSpPr>
        <p:spPr>
          <a:xfrm>
            <a:off x="5155920" y="3800880"/>
            <a:ext cx="1986840" cy="274320"/>
          </a:xfrm>
          <a:prstGeom prst="bentConnector3">
            <a:avLst/>
          </a:prstGeom>
          <a:ln w="36000">
            <a:solidFill>
              <a:srgbClr val="FF950E"/>
            </a:solidFill>
            <a:custDash>
              <a:ds d="508000" sp="508000"/>
              <a:ds d="508000" sp="508000"/>
            </a:custDash>
            <a:round/>
          </a:ln>
        </p:spPr>
      </p:cxnSp>
      <p:cxnSp>
        <p:nvCxnSpPr>
          <p:cNvPr id="90" name="Line 23"/>
          <p:cNvCxnSpPr>
            <a:stCxn id="85" idx="1"/>
            <a:endCxn id="78" idx="1"/>
          </p:cNvCxnSpPr>
          <p:nvPr/>
        </p:nvCxnSpPr>
        <p:spPr>
          <a:xfrm>
            <a:off x="5155920" y="3800880"/>
            <a:ext cx="1986840" cy="820080"/>
          </a:xfrm>
          <a:prstGeom prst="bentConnector3">
            <a:avLst/>
          </a:prstGeom>
          <a:ln w="36000">
            <a:solidFill>
              <a:srgbClr val="FF950E"/>
            </a:solidFill>
            <a:custDash>
              <a:ds d="508000" sp="508000"/>
              <a:ds d="508000" sp="508000"/>
            </a:custDash>
            <a:round/>
          </a:ln>
        </p:spPr>
      </p:cxnSp>
      <p:cxnSp>
        <p:nvCxnSpPr>
          <p:cNvPr id="91" name="Line 24"/>
          <p:cNvCxnSpPr>
            <a:stCxn id="74" idx="3"/>
            <a:endCxn id="83" idx="1"/>
          </p:cNvCxnSpPr>
          <p:nvPr/>
        </p:nvCxnSpPr>
        <p:spPr>
          <a:xfrm>
            <a:off x="5155920" y="5769360"/>
            <a:ext cx="1974960" cy="375840"/>
          </a:xfrm>
          <a:prstGeom prst="bentConnector3">
            <a:avLst/>
          </a:prstGeom>
          <a:ln w="36000">
            <a:solidFill>
              <a:srgbClr val="FF950E"/>
            </a:solidFill>
            <a:custDash>
              <a:ds d="508000" sp="508000"/>
              <a:ds d="508000" sp="508000"/>
            </a:custDash>
            <a:round/>
          </a:ln>
        </p:spPr>
      </p:cxnSp>
      <p:sp>
        <p:nvSpPr>
          <p:cNvPr id="92" name="TextShape 25"/>
          <p:cNvSpPr txBox="1"/>
          <p:nvPr/>
        </p:nvSpPr>
        <p:spPr>
          <a:xfrm>
            <a:off x="3732120" y="758520"/>
            <a:ext cx="1571400" cy="466200"/>
          </a:xfrm>
          <a:prstGeom prst="rect">
            <a:avLst/>
          </a:prstGeom>
        </p:spPr>
        <p:txBody>
          <a:bodyPr wrap="none" lIns="108000" tIns="63000" rIns="108000" bIns="63000"/>
          <a:lstStyle/>
          <a:p>
            <a:r>
              <a:rPr lang="en-US" sz="2400" b="1"/>
              <a:t>Absorber</a:t>
            </a:r>
            <a:endParaRPr/>
          </a:p>
        </p:txBody>
      </p:sp>
      <p:sp>
        <p:nvSpPr>
          <p:cNvPr id="93" name="TextShape 26"/>
          <p:cNvSpPr txBox="1"/>
          <p:nvPr/>
        </p:nvSpPr>
        <p:spPr>
          <a:xfrm>
            <a:off x="6949440" y="758520"/>
            <a:ext cx="1434240" cy="466200"/>
          </a:xfrm>
          <a:prstGeom prst="rect">
            <a:avLst/>
          </a:prstGeom>
        </p:spPr>
        <p:txBody>
          <a:bodyPr wrap="none" lIns="108000" tIns="63000" rIns="108000" bIns="63000"/>
          <a:lstStyle/>
          <a:p>
            <a:r>
              <a:rPr lang="en-US" sz="2400" b="1"/>
              <a:t>Readout</a:t>
            </a:r>
            <a:endParaRPr/>
          </a:p>
        </p:txBody>
      </p:sp>
      <p:sp>
        <p:nvSpPr>
          <p:cNvPr id="94" name="TextShape 27"/>
          <p:cNvSpPr txBox="1"/>
          <p:nvPr/>
        </p:nvSpPr>
        <p:spPr>
          <a:xfrm>
            <a:off x="1263600" y="758520"/>
            <a:ext cx="1838160" cy="467280"/>
          </a:xfrm>
          <a:prstGeom prst="rect">
            <a:avLst/>
          </a:prstGeom>
        </p:spPr>
        <p:txBody>
          <a:bodyPr wrap="none" lIns="108000" tIns="63000" rIns="108000" bIns="63000"/>
          <a:lstStyle/>
          <a:p>
            <a:r>
              <a:rPr lang="en-US" sz="2400" b="1"/>
              <a:t>Subsystem</a:t>
            </a:r>
            <a:endParaRPr/>
          </a:p>
        </p:txBody>
      </p:sp>
      <p:cxnSp>
        <p:nvCxnSpPr>
          <p:cNvPr id="95" name="Line 28"/>
          <p:cNvCxnSpPr>
            <a:stCxn id="72" idx="3"/>
            <a:endCxn id="75" idx="1"/>
          </p:cNvCxnSpPr>
          <p:nvPr/>
        </p:nvCxnSpPr>
        <p:spPr>
          <a:xfrm flipV="1">
            <a:off x="5155920" y="1603080"/>
            <a:ext cx="1986840" cy="366120"/>
          </a:xfrm>
          <a:prstGeom prst="bentConnector3">
            <a:avLst/>
          </a:prstGeom>
          <a:ln w="54000">
            <a:solidFill>
              <a:srgbClr val="FF0000"/>
            </a:solidFill>
            <a:round/>
          </a:ln>
        </p:spPr>
      </p:cxnSp>
      <p:cxnSp>
        <p:nvCxnSpPr>
          <p:cNvPr id="96" name="Line 29"/>
          <p:cNvCxnSpPr>
            <a:stCxn id="85" idx="1"/>
            <a:endCxn id="81" idx="1"/>
          </p:cNvCxnSpPr>
          <p:nvPr/>
        </p:nvCxnSpPr>
        <p:spPr>
          <a:xfrm flipV="1">
            <a:off x="5155920" y="2981520"/>
            <a:ext cx="1986840" cy="819720"/>
          </a:xfrm>
          <a:prstGeom prst="bentConnector3">
            <a:avLst/>
          </a:prstGeom>
          <a:ln w="54000">
            <a:solidFill>
              <a:srgbClr val="FF0000"/>
            </a:solidFill>
            <a:round/>
          </a:ln>
        </p:spPr>
      </p:cxnSp>
      <p:cxnSp>
        <p:nvCxnSpPr>
          <p:cNvPr id="97" name="Line 30"/>
          <p:cNvCxnSpPr>
            <a:stCxn id="74" idx="3"/>
            <a:endCxn id="82" idx="1"/>
          </p:cNvCxnSpPr>
          <p:nvPr/>
        </p:nvCxnSpPr>
        <p:spPr>
          <a:xfrm flipV="1">
            <a:off x="5155920" y="5393880"/>
            <a:ext cx="1974960" cy="375840"/>
          </a:xfrm>
          <a:prstGeom prst="bentConnector3">
            <a:avLst/>
          </a:prstGeom>
          <a:ln w="54000">
            <a:solidFill>
              <a:srgbClr val="FF0000"/>
            </a:solidFill>
            <a:round/>
          </a:ln>
        </p:spPr>
      </p:cxnSp>
      <p:sp>
        <p:nvSpPr>
          <p:cNvPr id="98" name="CustomShape 31"/>
          <p:cNvSpPr/>
          <p:nvPr/>
        </p:nvSpPr>
        <p:spPr>
          <a:xfrm>
            <a:off x="1393560" y="6797160"/>
            <a:ext cx="293760" cy="293760"/>
          </a:xfrm>
          <a:prstGeom prst="rect">
            <a:avLst/>
          </a:prstGeom>
          <a:solidFill>
            <a:srgbClr val="E6FF00"/>
          </a:solidFill>
          <a:ln w="36000">
            <a:noFill/>
          </a:ln>
        </p:spPr>
      </p:sp>
      <p:sp>
        <p:nvSpPr>
          <p:cNvPr id="99" name="TextShape 32"/>
          <p:cNvSpPr txBox="1"/>
          <p:nvPr/>
        </p:nvSpPr>
        <p:spPr>
          <a:xfrm>
            <a:off x="1897920" y="6752880"/>
            <a:ext cx="1774080" cy="382320"/>
          </a:xfrm>
          <a:prstGeom prst="rect">
            <a:avLst/>
          </a:prstGeom>
        </p:spPr>
        <p:txBody>
          <a:bodyPr wrap="none" lIns="108000" tIns="63000" rIns="108000" bIns="63000"/>
          <a:lstStyle/>
          <a:p>
            <a:r>
              <a:rPr lang="en-US" i="1"/>
              <a:t>Digital Readout</a:t>
            </a:r>
            <a:endParaRPr/>
          </a:p>
        </p:txBody>
      </p:sp>
      <p:sp>
        <p:nvSpPr>
          <p:cNvPr id="100" name="CustomShape 33"/>
          <p:cNvSpPr/>
          <p:nvPr/>
        </p:nvSpPr>
        <p:spPr>
          <a:xfrm>
            <a:off x="1393560" y="6443640"/>
            <a:ext cx="293760" cy="293760"/>
          </a:xfrm>
          <a:prstGeom prst="rect">
            <a:avLst/>
          </a:prstGeom>
          <a:solidFill>
            <a:srgbClr val="00DCFF"/>
          </a:solidFill>
          <a:ln w="36000">
            <a:noFill/>
          </a:ln>
        </p:spPr>
      </p:sp>
      <p:sp>
        <p:nvSpPr>
          <p:cNvPr id="101" name="TextShape 34"/>
          <p:cNvSpPr txBox="1"/>
          <p:nvPr/>
        </p:nvSpPr>
        <p:spPr>
          <a:xfrm>
            <a:off x="1897920" y="6399360"/>
            <a:ext cx="1850400" cy="382320"/>
          </a:xfrm>
          <a:prstGeom prst="rect">
            <a:avLst/>
          </a:prstGeom>
        </p:spPr>
        <p:txBody>
          <a:bodyPr wrap="none" lIns="108000" tIns="63000" rIns="108000" bIns="63000"/>
          <a:lstStyle/>
          <a:p>
            <a:r>
              <a:rPr lang="en-US" i="1"/>
              <a:t>Analog Readout</a:t>
            </a:r>
            <a:endParaRPr/>
          </a:p>
        </p:txBody>
      </p:sp>
      <p:sp>
        <p:nvSpPr>
          <p:cNvPr id="102" name="Line 35"/>
          <p:cNvSpPr/>
          <p:nvPr/>
        </p:nvSpPr>
        <p:spPr>
          <a:xfrm>
            <a:off x="5738400" y="6590520"/>
            <a:ext cx="612000" cy="0"/>
          </a:xfrm>
          <a:prstGeom prst="line">
            <a:avLst/>
          </a:prstGeom>
          <a:ln w="54000">
            <a:solidFill>
              <a:srgbClr val="FF0000"/>
            </a:solidFill>
            <a:round/>
          </a:ln>
        </p:spPr>
      </p:sp>
      <p:sp>
        <p:nvSpPr>
          <p:cNvPr id="103" name="TextShape 36"/>
          <p:cNvSpPr txBox="1"/>
          <p:nvPr/>
        </p:nvSpPr>
        <p:spPr>
          <a:xfrm>
            <a:off x="6576840" y="6399360"/>
            <a:ext cx="1090080" cy="382320"/>
          </a:xfrm>
          <a:prstGeom prst="rect">
            <a:avLst/>
          </a:prstGeom>
        </p:spPr>
        <p:txBody>
          <a:bodyPr wrap="none" lIns="108000" tIns="63000" rIns="108000" bIns="63000"/>
          <a:lstStyle/>
          <a:p>
            <a:r>
              <a:rPr lang="en-US" i="1"/>
              <a:t>Baseline</a:t>
            </a:r>
            <a:endParaRPr/>
          </a:p>
        </p:txBody>
      </p:sp>
      <p:sp>
        <p:nvSpPr>
          <p:cNvPr id="104" name="Line 37"/>
          <p:cNvSpPr/>
          <p:nvPr/>
        </p:nvSpPr>
        <p:spPr>
          <a:xfrm>
            <a:off x="5738400" y="6944040"/>
            <a:ext cx="612000" cy="0"/>
          </a:xfrm>
          <a:prstGeom prst="line">
            <a:avLst/>
          </a:prstGeom>
          <a:ln w="36000">
            <a:solidFill>
              <a:srgbClr val="FF950E"/>
            </a:solidFill>
            <a:custDash>
              <a:ds d="508000" sp="508000"/>
              <a:ds d="508000" sp="508000"/>
            </a:custDash>
            <a:round/>
          </a:ln>
        </p:spPr>
      </p:sp>
      <p:sp>
        <p:nvSpPr>
          <p:cNvPr id="105" name="TextShape 38"/>
          <p:cNvSpPr txBox="1"/>
          <p:nvPr/>
        </p:nvSpPr>
        <p:spPr>
          <a:xfrm>
            <a:off x="6568560" y="6752880"/>
            <a:ext cx="888840" cy="382320"/>
          </a:xfrm>
          <a:prstGeom prst="rect">
            <a:avLst/>
          </a:prstGeom>
        </p:spPr>
        <p:txBody>
          <a:bodyPr wrap="none" lIns="108000" tIns="63000" rIns="108000" bIns="63000"/>
          <a:lstStyle/>
          <a:p>
            <a:r>
              <a:rPr lang="en-US" i="1"/>
              <a:t>Option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943</Words>
  <Application>Microsoft Office PowerPoint</Application>
  <PresentationFormat>Custom</PresentationFormat>
  <Paragraphs>244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Burrows</cp:lastModifiedBy>
  <cp:revision>5</cp:revision>
  <dcterms:modified xsi:type="dcterms:W3CDTF">2013-11-28T12:04:46Z</dcterms:modified>
</cp:coreProperties>
</file>