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notesSlides/notesSlide1.xml" ContentType="application/vnd.openxmlformats-officedocument.presentationml.notesSlide+xml"/>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4" r:id="rId1"/>
  </p:sldMasterIdLst>
  <p:notesMasterIdLst>
    <p:notesMasterId r:id="rId25"/>
  </p:notesMasterIdLst>
  <p:handoutMasterIdLst>
    <p:handoutMasterId r:id="rId26"/>
  </p:handoutMasterIdLst>
  <p:sldIdLst>
    <p:sldId id="256" r:id="rId2"/>
    <p:sldId id="257" r:id="rId3"/>
    <p:sldId id="258" r:id="rId4"/>
    <p:sldId id="260" r:id="rId5"/>
    <p:sldId id="282" r:id="rId6"/>
    <p:sldId id="278" r:id="rId7"/>
    <p:sldId id="276" r:id="rId8"/>
    <p:sldId id="277" r:id="rId9"/>
    <p:sldId id="295" r:id="rId10"/>
    <p:sldId id="296" r:id="rId11"/>
    <p:sldId id="279" r:id="rId12"/>
    <p:sldId id="299" r:id="rId13"/>
    <p:sldId id="284" r:id="rId14"/>
    <p:sldId id="285" r:id="rId15"/>
    <p:sldId id="287" r:id="rId16"/>
    <p:sldId id="286" r:id="rId17"/>
    <p:sldId id="294" r:id="rId18"/>
    <p:sldId id="298" r:id="rId19"/>
    <p:sldId id="280" r:id="rId20"/>
    <p:sldId id="300" r:id="rId21"/>
    <p:sldId id="281" r:id="rId22"/>
    <p:sldId id="272" r:id="rId23"/>
    <p:sldId id="273" r:id="rId24"/>
  </p:sldIdLst>
  <p:sldSz cx="9144000" cy="6858000" type="screen4x3"/>
  <p:notesSz cx="6997700" cy="9271000"/>
  <p:defaultTextStyle>
    <a:defPPr>
      <a:defRPr lang="en-US"/>
    </a:defPPr>
    <a:lvl1pPr algn="ctr" rtl="0" eaLnBrk="0" fontAlgn="base" hangingPunct="0">
      <a:spcBef>
        <a:spcPct val="0"/>
      </a:spcBef>
      <a:spcAft>
        <a:spcPct val="0"/>
      </a:spcAft>
      <a:defRPr sz="2400" b="1" kern="1200">
        <a:solidFill>
          <a:schemeClr val="tx1"/>
        </a:solidFill>
        <a:latin typeface="Times New Roman" charset="0"/>
        <a:ea typeface="ＭＳ Ｐゴシック" charset="0"/>
        <a:cs typeface="ＭＳ Ｐゴシック" charset="0"/>
      </a:defRPr>
    </a:lvl1pPr>
    <a:lvl2pPr marL="457200" algn="ctr" rtl="0" eaLnBrk="0" fontAlgn="base" hangingPunct="0">
      <a:spcBef>
        <a:spcPct val="0"/>
      </a:spcBef>
      <a:spcAft>
        <a:spcPct val="0"/>
      </a:spcAft>
      <a:defRPr sz="2400" b="1" kern="1200">
        <a:solidFill>
          <a:schemeClr val="tx1"/>
        </a:solidFill>
        <a:latin typeface="Times New Roman" charset="0"/>
        <a:ea typeface="ＭＳ Ｐゴシック" charset="0"/>
        <a:cs typeface="ＭＳ Ｐゴシック" charset="0"/>
      </a:defRPr>
    </a:lvl2pPr>
    <a:lvl3pPr marL="914400" algn="ctr" rtl="0" eaLnBrk="0" fontAlgn="base" hangingPunct="0">
      <a:spcBef>
        <a:spcPct val="0"/>
      </a:spcBef>
      <a:spcAft>
        <a:spcPct val="0"/>
      </a:spcAft>
      <a:defRPr sz="2400" b="1" kern="1200">
        <a:solidFill>
          <a:schemeClr val="tx1"/>
        </a:solidFill>
        <a:latin typeface="Times New Roman" charset="0"/>
        <a:ea typeface="ＭＳ Ｐゴシック" charset="0"/>
        <a:cs typeface="ＭＳ Ｐゴシック" charset="0"/>
      </a:defRPr>
    </a:lvl3pPr>
    <a:lvl4pPr marL="1371600" algn="ctr" rtl="0" eaLnBrk="0" fontAlgn="base" hangingPunct="0">
      <a:spcBef>
        <a:spcPct val="0"/>
      </a:spcBef>
      <a:spcAft>
        <a:spcPct val="0"/>
      </a:spcAft>
      <a:defRPr sz="2400" b="1" kern="1200">
        <a:solidFill>
          <a:schemeClr val="tx1"/>
        </a:solidFill>
        <a:latin typeface="Times New Roman" charset="0"/>
        <a:ea typeface="ＭＳ Ｐゴシック" charset="0"/>
        <a:cs typeface="ＭＳ Ｐゴシック" charset="0"/>
      </a:defRPr>
    </a:lvl4pPr>
    <a:lvl5pPr marL="1828800" algn="ctr" rtl="0" eaLnBrk="0" fontAlgn="base" hangingPunct="0">
      <a:spcBef>
        <a:spcPct val="0"/>
      </a:spcBef>
      <a:spcAft>
        <a:spcPct val="0"/>
      </a:spcAft>
      <a:defRPr sz="2400" b="1"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127"/>
    <a:srgbClr val="F6E814"/>
    <a:srgbClr val="F6DA23"/>
    <a:srgbClr val="0033CC"/>
    <a:srgbClr val="FF66CC"/>
    <a:srgbClr val="FF66FF"/>
    <a:srgbClr val="0066FF"/>
    <a:srgbClr val="FF0000"/>
    <a:srgbClr val="FF00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6" autoAdjust="0"/>
    <p:restoredTop sz="99848" autoAdjust="0"/>
  </p:normalViewPr>
  <p:slideViewPr>
    <p:cSldViewPr>
      <p:cViewPr>
        <p:scale>
          <a:sx n="130" d="100"/>
          <a:sy n="130" d="100"/>
        </p:scale>
        <p:origin x="-88"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gridSpacing cx="114300" cy="1143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AD149582:Users:gangw:Documents:physics:eRHIC:MAC_Review_2013:BBU_correc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errBars>
            <c:errDir val="y"/>
            <c:errBarType val="both"/>
            <c:errValType val="cust"/>
            <c:noEndCap val="0"/>
            <c:plus>
              <c:numRef>
                <c:f>Sheet1!$G$4:$G$9</c:f>
                <c:numCache>
                  <c:formatCode>General</c:formatCode>
                  <c:ptCount val="6"/>
                  <c:pt idx="0">
                    <c:v>0.0</c:v>
                  </c:pt>
                  <c:pt idx="1">
                    <c:v>0.0198</c:v>
                  </c:pt>
                  <c:pt idx="2">
                    <c:v>0.031</c:v>
                  </c:pt>
                  <c:pt idx="3">
                    <c:v>0.0607</c:v>
                  </c:pt>
                  <c:pt idx="4">
                    <c:v>0.08</c:v>
                  </c:pt>
                  <c:pt idx="5">
                    <c:v>0.091</c:v>
                  </c:pt>
                </c:numCache>
              </c:numRef>
            </c:plus>
            <c:minus>
              <c:numRef>
                <c:f>Sheet1!$G$4:$G$9</c:f>
                <c:numCache>
                  <c:formatCode>General</c:formatCode>
                  <c:ptCount val="6"/>
                  <c:pt idx="0">
                    <c:v>0.0</c:v>
                  </c:pt>
                  <c:pt idx="1">
                    <c:v>0.0198</c:v>
                  </c:pt>
                  <c:pt idx="2">
                    <c:v>0.031</c:v>
                  </c:pt>
                  <c:pt idx="3">
                    <c:v>0.0607</c:v>
                  </c:pt>
                  <c:pt idx="4">
                    <c:v>0.08</c:v>
                  </c:pt>
                  <c:pt idx="5">
                    <c:v>0.091</c:v>
                  </c:pt>
                </c:numCache>
              </c:numRef>
            </c:minus>
          </c:errBars>
          <c:xVal>
            <c:numRef>
              <c:f>Sheet1!$E$4:$E$9</c:f>
              <c:numCache>
                <c:formatCode>0.00E+00</c:formatCode>
                <c:ptCount val="6"/>
                <c:pt idx="0" formatCode="General">
                  <c:v>0.0</c:v>
                </c:pt>
                <c:pt idx="1">
                  <c:v>0.0005</c:v>
                </c:pt>
                <c:pt idx="2">
                  <c:v>0.001</c:v>
                </c:pt>
                <c:pt idx="3">
                  <c:v>0.003</c:v>
                </c:pt>
                <c:pt idx="4">
                  <c:v>0.006</c:v>
                </c:pt>
                <c:pt idx="5">
                  <c:v>0.01</c:v>
                </c:pt>
              </c:numCache>
            </c:numRef>
          </c:xVal>
          <c:yVal>
            <c:numRef>
              <c:f>Sheet1!$F$4:$F$9</c:f>
              <c:numCache>
                <c:formatCode>General</c:formatCode>
                <c:ptCount val="6"/>
                <c:pt idx="0">
                  <c:v>0.106</c:v>
                </c:pt>
                <c:pt idx="1">
                  <c:v>0.195</c:v>
                </c:pt>
                <c:pt idx="2">
                  <c:v>0.264</c:v>
                </c:pt>
                <c:pt idx="3">
                  <c:v>0.457</c:v>
                </c:pt>
                <c:pt idx="4">
                  <c:v>0.61</c:v>
                </c:pt>
                <c:pt idx="5">
                  <c:v>0.694</c:v>
                </c:pt>
              </c:numCache>
            </c:numRef>
          </c:yVal>
          <c:smooth val="1"/>
        </c:ser>
        <c:dLbls>
          <c:showLegendKey val="0"/>
          <c:showVal val="0"/>
          <c:showCatName val="0"/>
          <c:showSerName val="0"/>
          <c:showPercent val="0"/>
          <c:showBubbleSize val="0"/>
        </c:dLbls>
        <c:axId val="2146131608"/>
        <c:axId val="2145972536"/>
      </c:scatterChart>
      <c:valAx>
        <c:axId val="2146131608"/>
        <c:scaling>
          <c:orientation val="minMax"/>
        </c:scaling>
        <c:delete val="0"/>
        <c:axPos val="b"/>
        <c:title>
          <c:tx>
            <c:rich>
              <a:bodyPr/>
              <a:lstStyle/>
              <a:p>
                <a:pPr>
                  <a:defRPr/>
                </a:pPr>
                <a:r>
                  <a:rPr lang="en-US"/>
                  <a:t>HOM</a:t>
                </a:r>
                <a:r>
                  <a:rPr lang="en-US" baseline="0"/>
                  <a:t> frequency relative rms spread</a:t>
                </a:r>
              </a:p>
            </c:rich>
          </c:tx>
          <c:layout/>
          <c:overlay val="0"/>
        </c:title>
        <c:numFmt formatCode="General" sourceLinked="1"/>
        <c:majorTickMark val="out"/>
        <c:minorTickMark val="none"/>
        <c:tickLblPos val="nextTo"/>
        <c:crossAx val="2145972536"/>
        <c:crosses val="autoZero"/>
        <c:crossBetween val="midCat"/>
      </c:valAx>
      <c:valAx>
        <c:axId val="2145972536"/>
        <c:scaling>
          <c:orientation val="minMax"/>
        </c:scaling>
        <c:delete val="0"/>
        <c:axPos val="l"/>
        <c:majorGridlines/>
        <c:title>
          <c:tx>
            <c:rich>
              <a:bodyPr rot="-5400000" vert="horz"/>
              <a:lstStyle/>
              <a:p>
                <a:pPr>
                  <a:defRPr/>
                </a:pPr>
                <a:r>
                  <a:rPr lang="en-US"/>
                  <a:t>BBU</a:t>
                </a:r>
                <a:r>
                  <a:rPr lang="en-US" baseline="0"/>
                  <a:t> threshold current (A)</a:t>
                </a:r>
                <a:endParaRPr lang="en-US"/>
              </a:p>
            </c:rich>
          </c:tx>
          <c:layout/>
          <c:overlay val="0"/>
        </c:title>
        <c:numFmt formatCode="General" sourceLinked="1"/>
        <c:majorTickMark val="out"/>
        <c:minorTickMark val="none"/>
        <c:tickLblPos val="nextTo"/>
        <c:crossAx val="2146131608"/>
        <c:crosses val="autoZero"/>
        <c:crossBetween val="midCat"/>
      </c:valAx>
    </c:plotArea>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23.emf"/><Relationship Id="rId5" Type="http://schemas.openxmlformats.org/officeDocument/2006/relationships/image" Target="../media/image24.emf"/><Relationship Id="rId1" Type="http://schemas.openxmlformats.org/officeDocument/2006/relationships/image" Target="../media/image20.emf"/><Relationship Id="rId2"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7.wmf"/><Relationship Id="rId4" Type="http://schemas.openxmlformats.org/officeDocument/2006/relationships/image" Target="../media/image28.wmf"/><Relationship Id="rId5" Type="http://schemas.openxmlformats.org/officeDocument/2006/relationships/image" Target="../media/image29.wmf"/><Relationship Id="rId1" Type="http://schemas.openxmlformats.org/officeDocument/2006/relationships/image" Target="../media/image25.wmf"/><Relationship Id="rId2"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2.wmf"/><Relationship Id="rId2"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2125" cy="461963"/>
          </a:xfrm>
          <a:prstGeom prst="rect">
            <a:avLst/>
          </a:prstGeom>
          <a:noFill/>
          <a:ln w="9525">
            <a:noFill/>
            <a:miter lim="800000"/>
            <a:headEnd/>
            <a:tailEnd/>
          </a:ln>
          <a:effectLst/>
        </p:spPr>
        <p:txBody>
          <a:bodyPr vert="horz" wrap="square" lIns="92703" tIns="46352" rIns="92703" bIns="46352" numCol="1" anchor="t" anchorCtr="0" compatLnSpc="1">
            <a:prstTxWarp prst="textNoShape">
              <a:avLst/>
            </a:prstTxWarp>
          </a:bodyPr>
          <a:lstStyle>
            <a:lvl1pPr algn="l" defTabSz="927100">
              <a:defRPr sz="1200" b="0">
                <a:latin typeface="Times New Roman" pitchFamily="18" charset="0"/>
                <a:ea typeface="+mn-ea"/>
                <a:cs typeface="+mn-cs"/>
              </a:defRPr>
            </a:lvl1pPr>
          </a:lstStyle>
          <a:p>
            <a:pPr>
              <a:defRPr/>
            </a:pPr>
            <a:endParaRPr lang="en-US"/>
          </a:p>
        </p:txBody>
      </p:sp>
      <p:sp>
        <p:nvSpPr>
          <p:cNvPr id="3075" name="Rectangle 3"/>
          <p:cNvSpPr>
            <a:spLocks noGrp="1" noChangeArrowheads="1"/>
          </p:cNvSpPr>
          <p:nvPr>
            <p:ph type="dt" sz="quarter" idx="1"/>
          </p:nvPr>
        </p:nvSpPr>
        <p:spPr bwMode="auto">
          <a:xfrm>
            <a:off x="3965575" y="0"/>
            <a:ext cx="3032125" cy="461963"/>
          </a:xfrm>
          <a:prstGeom prst="rect">
            <a:avLst/>
          </a:prstGeom>
          <a:noFill/>
          <a:ln w="9525">
            <a:noFill/>
            <a:miter lim="800000"/>
            <a:headEnd/>
            <a:tailEnd/>
          </a:ln>
          <a:effectLst/>
        </p:spPr>
        <p:txBody>
          <a:bodyPr vert="horz" wrap="square" lIns="92703" tIns="46352" rIns="92703" bIns="46352" numCol="1" anchor="t" anchorCtr="0" compatLnSpc="1">
            <a:prstTxWarp prst="textNoShape">
              <a:avLst/>
            </a:prstTxWarp>
          </a:bodyPr>
          <a:lstStyle>
            <a:lvl1pPr algn="r" defTabSz="927100">
              <a:defRPr sz="1200" b="0">
                <a:latin typeface="Times New Roman" pitchFamily="18" charset="0"/>
                <a:ea typeface="+mn-ea"/>
                <a:cs typeface="+mn-cs"/>
              </a:defRPr>
            </a:lvl1pPr>
          </a:lstStyle>
          <a:p>
            <a:pPr>
              <a:defRPr/>
            </a:pPr>
            <a:endParaRPr lang="en-US"/>
          </a:p>
        </p:txBody>
      </p:sp>
      <p:sp>
        <p:nvSpPr>
          <p:cNvPr id="3076" name="Rectangle 4"/>
          <p:cNvSpPr>
            <a:spLocks noGrp="1" noChangeArrowheads="1"/>
          </p:cNvSpPr>
          <p:nvPr>
            <p:ph type="ftr" sz="quarter" idx="2"/>
          </p:nvPr>
        </p:nvSpPr>
        <p:spPr bwMode="auto">
          <a:xfrm>
            <a:off x="0" y="8809038"/>
            <a:ext cx="3032125" cy="461962"/>
          </a:xfrm>
          <a:prstGeom prst="rect">
            <a:avLst/>
          </a:prstGeom>
          <a:noFill/>
          <a:ln w="9525">
            <a:noFill/>
            <a:miter lim="800000"/>
            <a:headEnd/>
            <a:tailEnd/>
          </a:ln>
          <a:effectLst/>
        </p:spPr>
        <p:txBody>
          <a:bodyPr vert="horz" wrap="square" lIns="92703" tIns="46352" rIns="92703" bIns="46352" numCol="1" anchor="b" anchorCtr="0" compatLnSpc="1">
            <a:prstTxWarp prst="textNoShape">
              <a:avLst/>
            </a:prstTxWarp>
          </a:bodyPr>
          <a:lstStyle>
            <a:lvl1pPr algn="l" defTabSz="927100">
              <a:defRPr sz="1200" b="0">
                <a:latin typeface="Times New Roman" pitchFamily="18" charset="0"/>
                <a:ea typeface="+mn-ea"/>
                <a:cs typeface="+mn-cs"/>
              </a:defRPr>
            </a:lvl1pPr>
          </a:lstStyle>
          <a:p>
            <a:pPr>
              <a:defRPr/>
            </a:pPr>
            <a:endParaRPr lang="en-US"/>
          </a:p>
        </p:txBody>
      </p:sp>
      <p:sp>
        <p:nvSpPr>
          <p:cNvPr id="3077" name="Rectangle 5"/>
          <p:cNvSpPr>
            <a:spLocks noGrp="1" noChangeArrowheads="1"/>
          </p:cNvSpPr>
          <p:nvPr>
            <p:ph type="sldNum" sz="quarter" idx="3"/>
          </p:nvPr>
        </p:nvSpPr>
        <p:spPr bwMode="auto">
          <a:xfrm>
            <a:off x="3965575" y="8809038"/>
            <a:ext cx="3032125" cy="461962"/>
          </a:xfrm>
          <a:prstGeom prst="rect">
            <a:avLst/>
          </a:prstGeom>
          <a:noFill/>
          <a:ln w="9525">
            <a:noFill/>
            <a:miter lim="800000"/>
            <a:headEnd/>
            <a:tailEnd/>
          </a:ln>
          <a:effectLst/>
        </p:spPr>
        <p:txBody>
          <a:bodyPr vert="horz" wrap="square" lIns="92703" tIns="46352" rIns="92703" bIns="46352" numCol="1" anchor="b" anchorCtr="0" compatLnSpc="1">
            <a:prstTxWarp prst="textNoShape">
              <a:avLst/>
            </a:prstTxWarp>
          </a:bodyPr>
          <a:lstStyle>
            <a:lvl1pPr algn="r" defTabSz="927100">
              <a:defRPr sz="1200" b="0"/>
            </a:lvl1pPr>
          </a:lstStyle>
          <a:p>
            <a:pPr>
              <a:defRPr/>
            </a:pPr>
            <a:fld id="{2CDF230F-4C71-C04B-A086-5761B86FBC2B}" type="slidenum">
              <a:rPr lang="en-US"/>
              <a:pPr>
                <a:defRPr/>
              </a:pPr>
              <a:t>‹#›</a:t>
            </a:fld>
            <a:endParaRPr lang="en-US" dirty="0"/>
          </a:p>
        </p:txBody>
      </p:sp>
    </p:spTree>
    <p:extLst>
      <p:ext uri="{BB962C8B-B14F-4D97-AF65-F5344CB8AC3E}">
        <p14:creationId xmlns:p14="http://schemas.microsoft.com/office/powerpoint/2010/main" val="2689012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2125" cy="461963"/>
          </a:xfrm>
          <a:prstGeom prst="rect">
            <a:avLst/>
          </a:prstGeom>
          <a:noFill/>
          <a:ln w="9525">
            <a:noFill/>
            <a:miter lim="800000"/>
            <a:headEnd/>
            <a:tailEnd/>
          </a:ln>
          <a:effectLst/>
        </p:spPr>
        <p:txBody>
          <a:bodyPr vert="horz" wrap="square" lIns="92703" tIns="46352" rIns="92703" bIns="46352" numCol="1" anchor="t" anchorCtr="0" compatLnSpc="1">
            <a:prstTxWarp prst="textNoShape">
              <a:avLst/>
            </a:prstTxWarp>
          </a:bodyPr>
          <a:lstStyle>
            <a:lvl1pPr algn="l" defTabSz="927100">
              <a:defRPr sz="1200" b="0">
                <a:latin typeface="Times New Roman" pitchFamily="18" charset="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965575" y="0"/>
            <a:ext cx="3032125" cy="461963"/>
          </a:xfrm>
          <a:prstGeom prst="rect">
            <a:avLst/>
          </a:prstGeom>
          <a:noFill/>
          <a:ln w="9525">
            <a:noFill/>
            <a:miter lim="800000"/>
            <a:headEnd/>
            <a:tailEnd/>
          </a:ln>
          <a:effectLst/>
        </p:spPr>
        <p:txBody>
          <a:bodyPr vert="horz" wrap="square" lIns="92703" tIns="46352" rIns="92703" bIns="46352" numCol="1" anchor="t" anchorCtr="0" compatLnSpc="1">
            <a:prstTxWarp prst="textNoShape">
              <a:avLst/>
            </a:prstTxWarp>
          </a:bodyPr>
          <a:lstStyle>
            <a:lvl1pPr algn="r" defTabSz="927100">
              <a:defRPr sz="1200" b="0">
                <a:latin typeface="Times New Roman" pitchFamily="18"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185863" y="695325"/>
            <a:ext cx="4633912" cy="3475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31863" y="4400550"/>
            <a:ext cx="5133975" cy="4175125"/>
          </a:xfrm>
          <a:prstGeom prst="rect">
            <a:avLst/>
          </a:prstGeom>
          <a:noFill/>
          <a:ln w="9525">
            <a:noFill/>
            <a:miter lim="800000"/>
            <a:headEnd/>
            <a:tailEnd/>
          </a:ln>
          <a:effectLst/>
        </p:spPr>
        <p:txBody>
          <a:bodyPr vert="horz" wrap="square" lIns="92703" tIns="46352" rIns="92703" bIns="46352"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4102" name="Rectangle 6"/>
          <p:cNvSpPr>
            <a:spLocks noGrp="1" noChangeArrowheads="1"/>
          </p:cNvSpPr>
          <p:nvPr>
            <p:ph type="ftr" sz="quarter" idx="4"/>
          </p:nvPr>
        </p:nvSpPr>
        <p:spPr bwMode="auto">
          <a:xfrm>
            <a:off x="0" y="8809038"/>
            <a:ext cx="3032125" cy="461962"/>
          </a:xfrm>
          <a:prstGeom prst="rect">
            <a:avLst/>
          </a:prstGeom>
          <a:noFill/>
          <a:ln w="9525">
            <a:noFill/>
            <a:miter lim="800000"/>
            <a:headEnd/>
            <a:tailEnd/>
          </a:ln>
          <a:effectLst/>
        </p:spPr>
        <p:txBody>
          <a:bodyPr vert="horz" wrap="square" lIns="92703" tIns="46352" rIns="92703" bIns="46352" numCol="1" anchor="b" anchorCtr="0" compatLnSpc="1">
            <a:prstTxWarp prst="textNoShape">
              <a:avLst/>
            </a:prstTxWarp>
          </a:bodyPr>
          <a:lstStyle>
            <a:lvl1pPr algn="l" defTabSz="927100">
              <a:defRPr sz="1200" b="0">
                <a:latin typeface="Times New Roman" pitchFamily="18" charset="0"/>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3965575" y="8809038"/>
            <a:ext cx="3032125" cy="461962"/>
          </a:xfrm>
          <a:prstGeom prst="rect">
            <a:avLst/>
          </a:prstGeom>
          <a:noFill/>
          <a:ln w="9525">
            <a:noFill/>
            <a:miter lim="800000"/>
            <a:headEnd/>
            <a:tailEnd/>
          </a:ln>
          <a:effectLst/>
        </p:spPr>
        <p:txBody>
          <a:bodyPr vert="horz" wrap="square" lIns="92703" tIns="46352" rIns="92703" bIns="46352" numCol="1" anchor="b" anchorCtr="0" compatLnSpc="1">
            <a:prstTxWarp prst="textNoShape">
              <a:avLst/>
            </a:prstTxWarp>
          </a:bodyPr>
          <a:lstStyle>
            <a:lvl1pPr algn="r" defTabSz="927100">
              <a:defRPr sz="1200" b="0"/>
            </a:lvl1pPr>
          </a:lstStyle>
          <a:p>
            <a:pPr>
              <a:defRPr/>
            </a:pPr>
            <a:fld id="{855FB499-52C8-4342-9C3D-246A6BF1B330}" type="slidenum">
              <a:rPr lang="en-US"/>
              <a:pPr>
                <a:defRPr/>
              </a:pPr>
              <a:t>‹#›</a:t>
            </a:fld>
            <a:endParaRPr lang="en-US" dirty="0"/>
          </a:p>
        </p:txBody>
      </p:sp>
    </p:spTree>
    <p:extLst>
      <p:ext uri="{BB962C8B-B14F-4D97-AF65-F5344CB8AC3E}">
        <p14:creationId xmlns:p14="http://schemas.microsoft.com/office/powerpoint/2010/main" val="23632278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128"/>
        <a:cs typeface="ＭＳ Ｐゴシック" charset="-128"/>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128"/>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128"/>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128"/>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ADC381F-CA6E-B741-939B-D7BB6B0315BD}" type="slidenum">
              <a:rPr lang="en-US"/>
              <a:pPr>
                <a:defRPr/>
              </a:pPr>
              <a:t>15</a:t>
            </a:fld>
            <a:endParaRPr lang="en-US"/>
          </a:p>
        </p:txBody>
      </p:sp>
      <p:sp>
        <p:nvSpPr>
          <p:cNvPr id="235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3555" name="Rectangle 3"/>
          <p:cNvSpPr>
            <a:spLocks noGrp="1" noChangeArrowheads="1"/>
          </p:cNvSpPr>
          <p:nvPr>
            <p:ph type="body" idx="1"/>
          </p:nvPr>
        </p:nvSpPr>
        <p:spPr/>
        <p:txBody>
          <a:bodyPr/>
          <a:lstStyle/>
          <a:p>
            <a:pPr>
              <a:defRPr/>
            </a:pPr>
            <a:endParaRPr lang="en-US"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8619AE6-B98B-444D-83C5-FD725BF796AE}" type="slidenum">
              <a:t>16</a:t>
            </a:fld>
            <a:endParaRPr lang="en-US"/>
          </a:p>
        </p:txBody>
      </p:sp>
    </p:spTree>
    <p:extLst>
      <p:ext uri="{BB962C8B-B14F-4D97-AF65-F5344CB8AC3E}">
        <p14:creationId xmlns:p14="http://schemas.microsoft.com/office/powerpoint/2010/main" val="194452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6.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png"/><Relationship Id="rId1" Type="http://schemas.openxmlformats.org/officeDocument/2006/relationships/vmlDrawing" Target="../drawings/vmlDrawing3.v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6.png"/><Relationship Id="rId1" Type="http://schemas.openxmlformats.org/officeDocument/2006/relationships/vmlDrawing" Target="../drawings/vmlDrawing4.v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6.png"/><Relationship Id="rId1" Type="http://schemas.openxmlformats.org/officeDocument/2006/relationships/vmlDrawing" Target="../drawings/vmlDrawing5.v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6.png"/><Relationship Id="rId1" Type="http://schemas.openxmlformats.org/officeDocument/2006/relationships/vmlDrawing" Target="../drawings/vmlDrawing6.v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30" descr="ppt_BG_Title_BNL_blue"/>
          <p:cNvPicPr>
            <a:picLocks noChangeAspect="1" noChangeArrowheads="1"/>
          </p:cNvPicPr>
          <p:nvPr userDrawn="1"/>
        </p:nvPicPr>
        <p:blipFill>
          <a:blip r:embed="rId2" cstate="print"/>
          <a:srcRect/>
          <a:stretch>
            <a:fillRect/>
          </a:stretch>
        </p:blipFill>
        <p:spPr bwMode="auto">
          <a:xfrm>
            <a:off x="-19050" y="0"/>
            <a:ext cx="9182100" cy="6859588"/>
          </a:xfrm>
          <a:prstGeom prst="rect">
            <a:avLst/>
          </a:prstGeom>
          <a:noFill/>
          <a:ln w="9525">
            <a:noFill/>
            <a:miter lim="800000"/>
            <a:headEnd/>
            <a:tailEnd/>
          </a:ln>
        </p:spPr>
      </p:pic>
      <p:sp>
        <p:nvSpPr>
          <p:cNvPr id="2" name="Title 1"/>
          <p:cNvSpPr>
            <a:spLocks noGrp="1"/>
          </p:cNvSpPr>
          <p:nvPr>
            <p:ph type="ctrTitle" hasCustomPrompt="1"/>
          </p:nvPr>
        </p:nvSpPr>
        <p:spPr>
          <a:xfrm>
            <a:off x="228600" y="1371600"/>
            <a:ext cx="7772400" cy="1143000"/>
          </a:xfrm>
          <a:ln>
            <a:noFill/>
          </a:ln>
        </p:spPr>
        <p:txBody>
          <a:bodyPr/>
          <a:lstStyle>
            <a:lvl1pPr algn="l">
              <a:defRPr kumimoji="1" lang="en-US" sz="4000" b="0" baseline="0" dirty="0" smtClean="0">
                <a:solidFill>
                  <a:srgbClr val="FFFFFF"/>
                </a:solidFill>
                <a:latin typeface="Helvetica"/>
                <a:ea typeface="ＭＳ Ｐゴシック" pitchFamily="-65" charset="-128"/>
                <a:cs typeface="Helvetica"/>
              </a:defRPr>
            </a:lvl1pPr>
          </a:lstStyle>
          <a:p>
            <a:r>
              <a:rPr lang="en-US" dirty="0" smtClean="0"/>
              <a:t>Click to edit Title</a:t>
            </a:r>
            <a:endParaRPr lang="en-US" dirty="0"/>
          </a:p>
        </p:txBody>
      </p:sp>
      <p:sp>
        <p:nvSpPr>
          <p:cNvPr id="8" name="Rectangle 7"/>
          <p:cNvSpPr>
            <a:spLocks/>
          </p:cNvSpPr>
          <p:nvPr/>
        </p:nvSpPr>
        <p:spPr bwMode="auto">
          <a:xfrm>
            <a:off x="228600" y="4404836"/>
            <a:ext cx="261089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57799" bIns="0">
            <a:spAutoFit/>
          </a:bodyPr>
          <a:lstStyle/>
          <a:p>
            <a:pPr marL="57150" algn="l"/>
            <a:r>
              <a:rPr lang="en-US" sz="2000" b="0" kern="1200" dirty="0" err="1" smtClean="0">
                <a:solidFill>
                  <a:srgbClr val="F6E814"/>
                </a:solidFill>
                <a:latin typeface="Helvetica"/>
                <a:ea typeface="ＭＳ Ｐゴシック" charset="0"/>
                <a:cs typeface="Helvetica"/>
              </a:rPr>
              <a:t>LHeC</a:t>
            </a:r>
            <a:r>
              <a:rPr lang="en-US" sz="2000" b="0" kern="1200" baseline="0" dirty="0" smtClean="0">
                <a:solidFill>
                  <a:srgbClr val="F6E814"/>
                </a:solidFill>
                <a:latin typeface="Helvetica"/>
                <a:ea typeface="ＭＳ Ｐゴシック" charset="0"/>
                <a:cs typeface="Helvetica"/>
              </a:rPr>
              <a:t> Workshop</a:t>
            </a:r>
            <a:endParaRPr lang="en-US" sz="2000" b="0" kern="1200" dirty="0">
              <a:solidFill>
                <a:srgbClr val="F6E814"/>
              </a:solidFill>
              <a:latin typeface="Helvetica"/>
              <a:ea typeface="ＭＳ Ｐゴシック" charset="0"/>
              <a:cs typeface="Helvetica"/>
            </a:endParaRPr>
          </a:p>
          <a:p>
            <a:pPr marL="57150" algn="l"/>
            <a:r>
              <a:rPr lang="en-US" sz="2000" b="0" kern="1200" dirty="0" smtClean="0">
                <a:solidFill>
                  <a:srgbClr val="F6E814"/>
                </a:solidFill>
                <a:latin typeface="Helvetica"/>
                <a:ea typeface="ＭＳ Ｐゴシック" charset="0"/>
                <a:cs typeface="Helvetica"/>
              </a:rPr>
              <a:t>January</a:t>
            </a:r>
            <a:r>
              <a:rPr lang="en-US" sz="2000" b="0" kern="1200" baseline="0" dirty="0" smtClean="0">
                <a:solidFill>
                  <a:srgbClr val="F6E814"/>
                </a:solidFill>
                <a:latin typeface="Helvetica"/>
                <a:ea typeface="ＭＳ Ｐゴシック" charset="0"/>
                <a:cs typeface="Helvetica"/>
              </a:rPr>
              <a:t> 20 – 21, </a:t>
            </a:r>
            <a:r>
              <a:rPr lang="en-US" sz="2000" b="0" kern="1200" dirty="0" smtClean="0">
                <a:solidFill>
                  <a:srgbClr val="F6E814"/>
                </a:solidFill>
                <a:latin typeface="Helvetica"/>
                <a:ea typeface="ＭＳ Ｐゴシック" charset="0"/>
                <a:cs typeface="Helvetica"/>
              </a:rPr>
              <a:t>2014</a:t>
            </a:r>
            <a:endParaRPr lang="en-US" sz="2000" b="0" kern="1200" dirty="0">
              <a:solidFill>
                <a:srgbClr val="F6E814"/>
              </a:solidFill>
              <a:latin typeface="Helvetica"/>
              <a:ea typeface="ＭＳ Ｐゴシック" charset="0"/>
              <a:cs typeface="Helvetica"/>
            </a:endParaRPr>
          </a:p>
        </p:txBody>
      </p:sp>
      <p:sp>
        <p:nvSpPr>
          <p:cNvPr id="9" name="Title 4"/>
          <p:cNvSpPr txBox="1">
            <a:spLocks/>
          </p:cNvSpPr>
          <p:nvPr userDrawn="1"/>
        </p:nvSpPr>
        <p:spPr bwMode="auto">
          <a:xfrm>
            <a:off x="228600" y="342900"/>
            <a:ext cx="77724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lang="en-US" sz="2400" b="1" dirty="0">
                <a:solidFill>
                  <a:srgbClr val="FF0000"/>
                </a:solidFill>
                <a:latin typeface="Helvetica"/>
                <a:ea typeface="ＭＳ Ｐゴシック" pitchFamily="-65" charset="-128"/>
                <a:cs typeface="Helvetica"/>
              </a:defRPr>
            </a:lvl1pPr>
            <a:lvl2pPr algn="ctr" rtl="0" eaLnBrk="0" fontAlgn="base" hangingPunct="0">
              <a:spcBef>
                <a:spcPct val="0"/>
              </a:spcBef>
              <a:spcAft>
                <a:spcPct val="0"/>
              </a:spcAft>
              <a:defRPr kumimoji="1" sz="2400" b="1">
                <a:solidFill>
                  <a:srgbClr val="FF0000"/>
                </a:solidFill>
                <a:latin typeface="Helvetica" charset="0"/>
                <a:ea typeface="ＭＳ Ｐゴシック" charset="0"/>
              </a:defRPr>
            </a:lvl2pPr>
            <a:lvl3pPr algn="ctr" rtl="0" eaLnBrk="0" fontAlgn="base" hangingPunct="0">
              <a:spcBef>
                <a:spcPct val="0"/>
              </a:spcBef>
              <a:spcAft>
                <a:spcPct val="0"/>
              </a:spcAft>
              <a:defRPr kumimoji="1" sz="2400" b="1">
                <a:solidFill>
                  <a:srgbClr val="FF0000"/>
                </a:solidFill>
                <a:latin typeface="Helvetica" charset="0"/>
                <a:ea typeface="ＭＳ Ｐゴシック" charset="0"/>
              </a:defRPr>
            </a:lvl3pPr>
            <a:lvl4pPr algn="ctr" rtl="0" eaLnBrk="0" fontAlgn="base" hangingPunct="0">
              <a:spcBef>
                <a:spcPct val="0"/>
              </a:spcBef>
              <a:spcAft>
                <a:spcPct val="0"/>
              </a:spcAft>
              <a:defRPr kumimoji="1" sz="2400" b="1">
                <a:solidFill>
                  <a:srgbClr val="FF0000"/>
                </a:solidFill>
                <a:latin typeface="Helvetica" charset="0"/>
                <a:ea typeface="ＭＳ Ｐゴシック" charset="0"/>
              </a:defRPr>
            </a:lvl4pPr>
            <a:lvl5pPr algn="ctr" rtl="0" eaLnBrk="0" fontAlgn="base" hangingPunct="0">
              <a:spcBef>
                <a:spcPct val="0"/>
              </a:spcBef>
              <a:spcAft>
                <a:spcPct val="0"/>
              </a:spcAft>
              <a:defRPr kumimoji="1" sz="2400" b="1">
                <a:solidFill>
                  <a:srgbClr val="FF0000"/>
                </a:solidFill>
                <a:latin typeface="Helvetica" charset="0"/>
                <a:ea typeface="ＭＳ Ｐゴシック" charset="0"/>
              </a:defRPr>
            </a:lvl5pPr>
            <a:lvl6pPr marL="457200" algn="ctr" rtl="0" eaLnBrk="1" fontAlgn="base" hangingPunct="1">
              <a:spcBef>
                <a:spcPct val="0"/>
              </a:spcBef>
              <a:spcAft>
                <a:spcPct val="0"/>
              </a:spcAft>
              <a:defRPr sz="2600">
                <a:solidFill>
                  <a:srgbClr val="FFFFFF"/>
                </a:solidFill>
                <a:latin typeface="Felix Titling" pitchFamily="82" charset="0"/>
              </a:defRPr>
            </a:lvl6pPr>
            <a:lvl7pPr marL="914400" algn="ctr" rtl="0" eaLnBrk="1" fontAlgn="base" hangingPunct="1">
              <a:spcBef>
                <a:spcPct val="0"/>
              </a:spcBef>
              <a:spcAft>
                <a:spcPct val="0"/>
              </a:spcAft>
              <a:defRPr sz="2600">
                <a:solidFill>
                  <a:srgbClr val="FFFFFF"/>
                </a:solidFill>
                <a:latin typeface="Felix Titling" pitchFamily="82" charset="0"/>
              </a:defRPr>
            </a:lvl7pPr>
            <a:lvl8pPr marL="1371600" algn="ctr" rtl="0" eaLnBrk="1" fontAlgn="base" hangingPunct="1">
              <a:spcBef>
                <a:spcPct val="0"/>
              </a:spcBef>
              <a:spcAft>
                <a:spcPct val="0"/>
              </a:spcAft>
              <a:defRPr sz="2600">
                <a:solidFill>
                  <a:srgbClr val="FFFFFF"/>
                </a:solidFill>
                <a:latin typeface="Felix Titling" pitchFamily="82" charset="0"/>
              </a:defRPr>
            </a:lvl8pPr>
            <a:lvl9pPr marL="1828800" algn="ctr" rtl="0" eaLnBrk="1" fontAlgn="base" hangingPunct="1">
              <a:spcBef>
                <a:spcPct val="0"/>
              </a:spcBef>
              <a:spcAft>
                <a:spcPct val="0"/>
              </a:spcAft>
              <a:defRPr sz="2600">
                <a:solidFill>
                  <a:srgbClr val="FFFFFF"/>
                </a:solidFill>
                <a:latin typeface="Felix Titling" pitchFamily="82" charset="0"/>
              </a:defRPr>
            </a:lvl9pPr>
          </a:lstStyle>
          <a:p>
            <a:pPr algn="l"/>
            <a:r>
              <a:rPr lang="en-US" sz="3200" b="0" dirty="0" smtClean="0">
                <a:solidFill>
                  <a:srgbClr val="F6E814"/>
                </a:solidFill>
              </a:rPr>
              <a:t>Accelerator R&amp;D Division, </a:t>
            </a:r>
          </a:p>
          <a:p>
            <a:pPr algn="l"/>
            <a:r>
              <a:rPr lang="en-US" sz="3200" b="0" dirty="0" smtClean="0">
                <a:solidFill>
                  <a:srgbClr val="F6E814"/>
                </a:solidFill>
              </a:rPr>
              <a:t>Collider Accelerator Department</a:t>
            </a:r>
            <a:endParaRPr lang="en-US" sz="3200" b="0" dirty="0">
              <a:solidFill>
                <a:srgbClr val="F6E814"/>
              </a:solidFill>
            </a:endParaRPr>
          </a:p>
        </p:txBody>
      </p:sp>
      <p:sp>
        <p:nvSpPr>
          <p:cNvPr id="11" name="Text Placeholder 10"/>
          <p:cNvSpPr>
            <a:spLocks noGrp="1"/>
          </p:cNvSpPr>
          <p:nvPr>
            <p:ph type="body" sz="quarter" idx="10" hasCustomPrompt="1"/>
          </p:nvPr>
        </p:nvSpPr>
        <p:spPr>
          <a:xfrm>
            <a:off x="228600" y="3429000"/>
            <a:ext cx="4343400" cy="571500"/>
          </a:xfrm>
        </p:spPr>
        <p:txBody>
          <a:bodyPr/>
          <a:lstStyle>
            <a:lvl1pPr marL="0" indent="0" algn="l">
              <a:buNone/>
              <a:defRPr sz="2400" baseline="0">
                <a:solidFill>
                  <a:schemeClr val="bg1"/>
                </a:solidFill>
              </a:defRPr>
            </a:lvl1pPr>
          </a:lstStyle>
          <a:p>
            <a:pPr lvl="0"/>
            <a:r>
              <a:rPr lang="en-US" dirty="0" smtClean="0"/>
              <a:t>Click to edit Author Name</a:t>
            </a:r>
          </a:p>
        </p:txBody>
      </p:sp>
      <p:sp>
        <p:nvSpPr>
          <p:cNvPr id="15" name="Text Placeholder 14"/>
          <p:cNvSpPr>
            <a:spLocks noGrp="1"/>
          </p:cNvSpPr>
          <p:nvPr>
            <p:ph type="body" sz="quarter" idx="11" hasCustomPrompt="1"/>
          </p:nvPr>
        </p:nvSpPr>
        <p:spPr>
          <a:xfrm>
            <a:off x="228600" y="2628900"/>
            <a:ext cx="6286500" cy="685800"/>
          </a:xfrm>
        </p:spPr>
        <p:txBody>
          <a:bodyPr/>
          <a:lstStyle>
            <a:lvl1pPr marL="0" indent="0">
              <a:buNone/>
              <a:defRPr sz="2800">
                <a:solidFill>
                  <a:srgbClr val="FFFFFF"/>
                </a:solidFill>
              </a:defRPr>
            </a:lvl1pPr>
          </a:lstStyle>
          <a:p>
            <a:pPr lvl="0"/>
            <a:r>
              <a:rPr lang="en-US" dirty="0" smtClean="0"/>
              <a:t>Click to edit Subtitle</a:t>
            </a:r>
          </a:p>
        </p:txBody>
      </p:sp>
    </p:spTree>
    <p:extLst>
      <p:ext uri="{BB962C8B-B14F-4D97-AF65-F5344CB8AC3E}">
        <p14:creationId xmlns:p14="http://schemas.microsoft.com/office/powerpoint/2010/main" val="1031010664"/>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8753475" y="0"/>
            <a:ext cx="390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400" b="1">
                <a:solidFill>
                  <a:schemeClr val="tx1"/>
                </a:solidFill>
                <a:latin typeface="Times New Roman" charset="0"/>
                <a:ea typeface="ＭＳ Ｐゴシック" charset="0"/>
                <a:cs typeface="ＭＳ Ｐゴシック" charset="0"/>
              </a:defRPr>
            </a:lvl1pPr>
            <a:lvl2pPr marL="742950" indent="-285750" algn="ctr" eaLnBrk="0" hangingPunct="0">
              <a:defRPr sz="2400" b="1">
                <a:solidFill>
                  <a:schemeClr val="tx1"/>
                </a:solidFill>
                <a:latin typeface="Times New Roman" charset="0"/>
                <a:ea typeface="ＭＳ Ｐゴシック" charset="0"/>
              </a:defRPr>
            </a:lvl2pPr>
            <a:lvl3pPr marL="1143000" indent="-228600" algn="ctr" eaLnBrk="0" hangingPunct="0">
              <a:defRPr sz="2400" b="1">
                <a:solidFill>
                  <a:schemeClr val="tx1"/>
                </a:solidFill>
                <a:latin typeface="Times New Roman" charset="0"/>
                <a:ea typeface="ＭＳ Ｐゴシック" charset="0"/>
              </a:defRPr>
            </a:lvl3pPr>
            <a:lvl4pPr marL="1600200" indent="-228600" algn="ctr" eaLnBrk="0" hangingPunct="0">
              <a:defRPr sz="2400" b="1">
                <a:solidFill>
                  <a:schemeClr val="tx1"/>
                </a:solidFill>
                <a:latin typeface="Times New Roman" charset="0"/>
                <a:ea typeface="ＭＳ Ｐゴシック" charset="0"/>
              </a:defRPr>
            </a:lvl4pPr>
            <a:lvl5pPr marL="2057400" indent="-228600" algn="ctr" eaLnBrk="0" hangingPunct="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pPr>
              <a:defRPr/>
            </a:pPr>
            <a:fld id="{5D0C6E5F-9C11-2B4B-8B1B-CB9538927588}" type="slidenum">
              <a:rPr lang="en-US" sz="1400" b="0" smtClean="0"/>
              <a:pPr>
                <a:defRPr/>
              </a:pPr>
              <a:t>‹#›</a:t>
            </a:fld>
            <a:endParaRPr lang="en-US" sz="1400" b="0" dirty="0" smtClean="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p:txBody>
          <a:bodyPr/>
          <a:lstStyle/>
          <a:p>
            <a:r>
              <a:rPr lang="en-US" dirty="0" smtClean="0"/>
              <a:t>Click to edit Master title style</a:t>
            </a:r>
            <a:endParaRPr lang="en-US" dirty="0"/>
          </a:p>
        </p:txBody>
      </p:sp>
      <p:graphicFrame>
        <p:nvGraphicFramePr>
          <p:cNvPr id="6"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14394"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368428879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8753475" y="0"/>
            <a:ext cx="390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defRPr sz="2400" b="1">
                <a:solidFill>
                  <a:schemeClr val="tx1"/>
                </a:solidFill>
                <a:latin typeface="Times New Roman" charset="0"/>
                <a:ea typeface="ＭＳ Ｐゴシック" charset="0"/>
                <a:cs typeface="ＭＳ Ｐゴシック" charset="0"/>
              </a:defRPr>
            </a:lvl1pPr>
            <a:lvl2pPr marL="742950" indent="-285750" algn="ctr" eaLnBrk="0" hangingPunct="0">
              <a:defRPr sz="2400" b="1">
                <a:solidFill>
                  <a:schemeClr val="tx1"/>
                </a:solidFill>
                <a:latin typeface="Times New Roman" charset="0"/>
                <a:ea typeface="ＭＳ Ｐゴシック" charset="0"/>
              </a:defRPr>
            </a:lvl2pPr>
            <a:lvl3pPr marL="1143000" indent="-228600" algn="ctr" eaLnBrk="0" hangingPunct="0">
              <a:defRPr sz="2400" b="1">
                <a:solidFill>
                  <a:schemeClr val="tx1"/>
                </a:solidFill>
                <a:latin typeface="Times New Roman" charset="0"/>
                <a:ea typeface="ＭＳ Ｐゴシック" charset="0"/>
              </a:defRPr>
            </a:lvl3pPr>
            <a:lvl4pPr marL="1600200" indent="-228600" algn="ctr" eaLnBrk="0" hangingPunct="0">
              <a:defRPr sz="2400" b="1">
                <a:solidFill>
                  <a:schemeClr val="tx1"/>
                </a:solidFill>
                <a:latin typeface="Times New Roman" charset="0"/>
                <a:ea typeface="ＭＳ Ｐゴシック" charset="0"/>
              </a:defRPr>
            </a:lvl4pPr>
            <a:lvl5pPr marL="2057400" indent="-228600" algn="ctr" eaLnBrk="0" hangingPunct="0">
              <a:defRPr sz="2400" b="1">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b="1">
                <a:solidFill>
                  <a:schemeClr val="tx1"/>
                </a:solidFill>
                <a:latin typeface="Times New Roman" charset="0"/>
                <a:ea typeface="ＭＳ Ｐゴシック" charset="0"/>
              </a:defRPr>
            </a:lvl9pPr>
          </a:lstStyle>
          <a:p>
            <a:pPr>
              <a:defRPr/>
            </a:pPr>
            <a:fld id="{5D0C6E5F-9C11-2B4B-8B1B-CB9538927588}" type="slidenum">
              <a:rPr lang="en-US" sz="1400" b="0" smtClean="0"/>
              <a:pPr>
                <a:defRPr/>
              </a:pPr>
              <a:t>‹#›</a:t>
            </a:fld>
            <a:endParaRPr lang="en-US" sz="1400" b="0" dirty="0" smtClean="0"/>
          </a:p>
        </p:txBody>
      </p:sp>
      <p:sp>
        <p:nvSpPr>
          <p:cNvPr id="5" name="Title 4"/>
          <p:cNvSpPr>
            <a:spLocks noGrp="1"/>
          </p:cNvSpPr>
          <p:nvPr>
            <p:ph type="title"/>
          </p:nvPr>
        </p:nvSpPr>
        <p:spPr/>
        <p:txBody>
          <a:bodyPr/>
          <a:lstStyle/>
          <a:p>
            <a:r>
              <a:rPr lang="en-US" smtClean="0"/>
              <a:t>Click to edit Master title style</a:t>
            </a:r>
            <a:endParaRPr lang="en-US"/>
          </a:p>
        </p:txBody>
      </p:sp>
      <p:graphicFrame>
        <p:nvGraphicFramePr>
          <p:cNvPr id="6"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15418"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80608879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aphicFrame>
        <p:nvGraphicFramePr>
          <p:cNvPr id="2"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16442"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25438382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66701" y="815975"/>
            <a:ext cx="4191000" cy="6042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idx="10"/>
          </p:nvPr>
        </p:nvSpPr>
        <p:spPr>
          <a:xfrm>
            <a:off x="4686300" y="815975"/>
            <a:ext cx="4257675" cy="6042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aphicFrame>
        <p:nvGraphicFramePr>
          <p:cNvPr id="5"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17466"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110479884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4000" y="50800"/>
            <a:ext cx="7505700" cy="736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93800"/>
            <a:ext cx="3803650" cy="513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89450" y="1193800"/>
            <a:ext cx="3803650" cy="5130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aphicFrame>
        <p:nvGraphicFramePr>
          <p:cNvPr id="5"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18490"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404966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woObj">
  <p:cSld name="Two Content">
    <p:spTree>
      <p:nvGrpSpPr>
        <p:cNvPr id="1" name=""/>
        <p:cNvGrpSpPr/>
        <p:nvPr/>
      </p:nvGrpSpPr>
      <p:grpSpPr>
        <a:xfrm>
          <a:off x="0" y="0"/>
          <a:ext cx="0" cy="0"/>
          <a:chOff x="0" y="0"/>
          <a:chExt cx="0" cy="0"/>
        </a:xfrm>
      </p:grpSpPr>
      <p:graphicFrame>
        <p:nvGraphicFramePr>
          <p:cNvPr id="6" name="Object 2"/>
          <p:cNvGraphicFramePr>
            <a:graphicFrameLocks noChangeAspect="1"/>
          </p:cNvGraphicFramePr>
          <p:nvPr userDrawn="1"/>
        </p:nvGraphicFramePr>
        <p:xfrm>
          <a:off x="57150" y="6316663"/>
          <a:ext cx="1457325" cy="541337"/>
        </p:xfrm>
        <a:graphic>
          <a:graphicData uri="http://schemas.openxmlformats.org/presentationml/2006/ole">
            <mc:AlternateContent xmlns:mc="http://schemas.openxmlformats.org/markup-compatibility/2006">
              <mc:Choice xmlns:v="urn:schemas-microsoft-com:vml" Requires="v">
                <p:oleObj spid="_x0000_s6208" name="Document" r:id="rId3" imgW="7606349" imgH="2831746" progId="Word.Document.8">
                  <p:embed/>
                </p:oleObj>
              </mc:Choice>
              <mc:Fallback>
                <p:oleObj name="Document" r:id="rId3" imgW="7606349" imgH="2831746"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6316663"/>
                        <a:ext cx="1457325" cy="54133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
        <p:nvSpPr>
          <p:cNvPr id="2" name="Title 1"/>
          <p:cNvSpPr>
            <a:spLocks noGrp="1"/>
          </p:cNvSpPr>
          <p:nvPr>
            <p:ph type="title"/>
          </p:nvPr>
        </p:nvSpPr>
        <p:spPr>
          <a:xfrm>
            <a:off x="457200" y="274638"/>
            <a:ext cx="8229600" cy="1143000"/>
          </a:xfrm>
          <a:prstGeom prst="rect">
            <a:avLst/>
          </a:prstGeom>
        </p:spPr>
        <p:txBody>
          <a:bodyPr/>
          <a:lstStyle>
            <a:lvl1pPr>
              <a:defRPr sz="2400">
                <a:solidFill>
                  <a:srgbClr val="000090"/>
                </a:solidFill>
                <a:latin typeface="Helvetica"/>
                <a:cs typeface="Helvetica"/>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6"/>
          <p:cNvSpPr>
            <a:spLocks noGrp="1"/>
          </p:cNvSpPr>
          <p:nvPr>
            <p:ph type="sldNum" sz="quarter" idx="10"/>
          </p:nvPr>
        </p:nvSpPr>
        <p:spPr>
          <a:xfrm>
            <a:off x="8534400" y="0"/>
            <a:ext cx="609600" cy="365125"/>
          </a:xfrm>
          <a:prstGeom prst="rect">
            <a:avLst/>
          </a:prstGeom>
        </p:spPr>
        <p:txBody>
          <a:bodyPr/>
          <a:lstStyle>
            <a:lvl1pPr>
              <a:defRPr/>
            </a:lvl1pPr>
          </a:lstStyle>
          <a:p>
            <a:pPr>
              <a:defRPr/>
            </a:pPr>
            <a:fld id="{67BBCE44-7669-D647-9825-6017727B55AB}" type="slidenum">
              <a:rPr lang="en-US"/>
              <a:pPr>
                <a:defRPr/>
              </a:pPr>
              <a:t>‹#›</a:t>
            </a:fld>
            <a:endParaRPr lang="en-US"/>
          </a:p>
        </p:txBody>
      </p:sp>
    </p:spTree>
    <p:extLst>
      <p:ext uri="{BB962C8B-B14F-4D97-AF65-F5344CB8AC3E}">
        <p14:creationId xmlns:p14="http://schemas.microsoft.com/office/powerpoint/2010/main" val="18323410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3.png"/><Relationship Id="rId12"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342901" y="96838"/>
            <a:ext cx="8458200"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266700" y="815975"/>
            <a:ext cx="8677275" cy="604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smtClean="0"/>
              <a:t>level</a:t>
            </a:r>
            <a:endParaRPr lang="en-US" dirty="0"/>
          </a:p>
        </p:txBody>
      </p:sp>
      <p:sp>
        <p:nvSpPr>
          <p:cNvPr id="4" name="Text Box 8"/>
          <p:cNvSpPr txBox="1">
            <a:spLocks noChangeArrowheads="1"/>
          </p:cNvSpPr>
          <p:nvPr userDrawn="1"/>
        </p:nvSpPr>
        <p:spPr bwMode="auto">
          <a:xfrm>
            <a:off x="8753475" y="0"/>
            <a:ext cx="390525" cy="304800"/>
          </a:xfrm>
          <a:prstGeom prst="rect">
            <a:avLst/>
          </a:prstGeom>
          <a:noFill/>
          <a:ln w="9525">
            <a:noFill/>
            <a:miter lim="800000"/>
            <a:headEnd/>
            <a:tailEnd/>
          </a:ln>
          <a:effectLst/>
        </p:spPr>
        <p:txBody>
          <a:bodyPr wrap="none">
            <a:spAutoFit/>
          </a:bodyPr>
          <a:lstStyle>
            <a:lvl1pPr>
              <a:defRPr sz="2400" b="1">
                <a:solidFill>
                  <a:schemeClr val="tx1"/>
                </a:solidFill>
                <a:latin typeface="Times New Roman" charset="0"/>
                <a:ea typeface="ＭＳ Ｐゴシック" charset="0"/>
                <a:cs typeface="ＭＳ Ｐゴシック" charset="0"/>
              </a:defRPr>
            </a:lvl1pPr>
            <a:lvl2pPr marL="37931725" indent="-37474525">
              <a:defRPr sz="2400" b="1">
                <a:solidFill>
                  <a:schemeClr val="tx1"/>
                </a:solidFill>
                <a:latin typeface="Times New Roman" charset="0"/>
                <a:ea typeface="ＭＳ Ｐゴシック" charset="0"/>
              </a:defRPr>
            </a:lvl2pPr>
            <a:lvl3pPr>
              <a:defRPr sz="2400" b="1">
                <a:solidFill>
                  <a:schemeClr val="tx1"/>
                </a:solidFill>
                <a:latin typeface="Times New Roman" charset="0"/>
                <a:ea typeface="ＭＳ Ｐゴシック" charset="0"/>
              </a:defRPr>
            </a:lvl3pPr>
            <a:lvl4pPr>
              <a:defRPr sz="2400" b="1">
                <a:solidFill>
                  <a:schemeClr val="tx1"/>
                </a:solidFill>
                <a:latin typeface="Times New Roman" charset="0"/>
                <a:ea typeface="ＭＳ Ｐゴシック" charset="0"/>
              </a:defRPr>
            </a:lvl4pPr>
            <a:lvl5pPr>
              <a:defRPr sz="2400" b="1">
                <a:solidFill>
                  <a:schemeClr val="tx1"/>
                </a:solidFill>
                <a:latin typeface="Times New Roman" charset="0"/>
                <a:ea typeface="ＭＳ Ｐゴシック" charset="0"/>
              </a:defRPr>
            </a:lvl5pPr>
            <a:lvl6pPr marL="457200" eaLnBrk="0" fontAlgn="base" hangingPunct="0">
              <a:spcBef>
                <a:spcPct val="0"/>
              </a:spcBef>
              <a:spcAft>
                <a:spcPct val="0"/>
              </a:spcAft>
              <a:defRPr sz="2400" b="1">
                <a:solidFill>
                  <a:schemeClr val="tx1"/>
                </a:solidFill>
                <a:latin typeface="Times New Roman" charset="0"/>
                <a:ea typeface="ＭＳ Ｐゴシック" charset="0"/>
              </a:defRPr>
            </a:lvl6pPr>
            <a:lvl7pPr marL="914400" eaLnBrk="0" fontAlgn="base" hangingPunct="0">
              <a:spcBef>
                <a:spcPct val="0"/>
              </a:spcBef>
              <a:spcAft>
                <a:spcPct val="0"/>
              </a:spcAft>
              <a:defRPr sz="2400" b="1">
                <a:solidFill>
                  <a:schemeClr val="tx1"/>
                </a:solidFill>
                <a:latin typeface="Times New Roman" charset="0"/>
                <a:ea typeface="ＭＳ Ｐゴシック" charset="0"/>
              </a:defRPr>
            </a:lvl7pPr>
            <a:lvl8pPr marL="1371600" eaLnBrk="0" fontAlgn="base" hangingPunct="0">
              <a:spcBef>
                <a:spcPct val="0"/>
              </a:spcBef>
              <a:spcAft>
                <a:spcPct val="0"/>
              </a:spcAft>
              <a:defRPr sz="2400" b="1">
                <a:solidFill>
                  <a:schemeClr val="tx1"/>
                </a:solidFill>
                <a:latin typeface="Times New Roman" charset="0"/>
                <a:ea typeface="ＭＳ Ｐゴシック" charset="0"/>
              </a:defRPr>
            </a:lvl8pPr>
            <a:lvl9pPr marL="1828800" eaLnBrk="0" fontAlgn="base" hangingPunct="0">
              <a:spcBef>
                <a:spcPct val="0"/>
              </a:spcBef>
              <a:spcAft>
                <a:spcPct val="0"/>
              </a:spcAft>
              <a:defRPr sz="2400" b="1">
                <a:solidFill>
                  <a:schemeClr val="tx1"/>
                </a:solidFill>
                <a:latin typeface="Times New Roman" charset="0"/>
                <a:ea typeface="ＭＳ Ｐゴシック" charset="0"/>
              </a:defRPr>
            </a:lvl9pPr>
          </a:lstStyle>
          <a:p>
            <a:pPr>
              <a:defRPr/>
            </a:pPr>
            <a:fld id="{CD0E7053-A9EF-4948-8331-64540782529C}" type="slidenum">
              <a:rPr lang="en-US" sz="1400" b="0" smtClean="0"/>
              <a:pPr>
                <a:defRPr/>
              </a:pPr>
              <a:t>‹#›</a:t>
            </a:fld>
            <a:endParaRPr lang="en-US" sz="1400" b="0" dirty="0" smtClean="0"/>
          </a:p>
        </p:txBody>
      </p:sp>
    </p:spTree>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05" r:id="rId4"/>
    <p:sldLayoutId id="2147483906" r:id="rId5"/>
    <p:sldLayoutId id="2147483911" r:id="rId6"/>
    <p:sldLayoutId id="2147483912" r:id="rId7"/>
  </p:sldLayoutIdLst>
  <p:transition xmlns:p14="http://schemas.microsoft.com/office/powerpoint/2010/main"/>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kumimoji="1" lang="en-US" sz="2400" b="1" dirty="0">
          <a:solidFill>
            <a:srgbClr val="FF0000"/>
          </a:solidFill>
          <a:latin typeface="Helvetica"/>
          <a:ea typeface="ＭＳ Ｐゴシック" pitchFamily="-65" charset="-128"/>
          <a:cs typeface="Helvetica"/>
        </a:defRPr>
      </a:lvl1pPr>
      <a:lvl2pPr algn="ctr" rtl="0" eaLnBrk="0" fontAlgn="base" hangingPunct="0">
        <a:spcBef>
          <a:spcPct val="0"/>
        </a:spcBef>
        <a:spcAft>
          <a:spcPct val="0"/>
        </a:spcAft>
        <a:defRPr kumimoji="1" sz="2400" b="1">
          <a:solidFill>
            <a:srgbClr val="FF0000"/>
          </a:solidFill>
          <a:latin typeface="Helvetica" charset="0"/>
          <a:ea typeface="ＭＳ Ｐゴシック" charset="0"/>
        </a:defRPr>
      </a:lvl2pPr>
      <a:lvl3pPr algn="ctr" rtl="0" eaLnBrk="0" fontAlgn="base" hangingPunct="0">
        <a:spcBef>
          <a:spcPct val="0"/>
        </a:spcBef>
        <a:spcAft>
          <a:spcPct val="0"/>
        </a:spcAft>
        <a:defRPr kumimoji="1" sz="2400" b="1">
          <a:solidFill>
            <a:srgbClr val="FF0000"/>
          </a:solidFill>
          <a:latin typeface="Helvetica" charset="0"/>
          <a:ea typeface="ＭＳ Ｐゴシック" charset="0"/>
        </a:defRPr>
      </a:lvl3pPr>
      <a:lvl4pPr algn="ctr" rtl="0" eaLnBrk="0" fontAlgn="base" hangingPunct="0">
        <a:spcBef>
          <a:spcPct val="0"/>
        </a:spcBef>
        <a:spcAft>
          <a:spcPct val="0"/>
        </a:spcAft>
        <a:defRPr kumimoji="1" sz="2400" b="1">
          <a:solidFill>
            <a:srgbClr val="FF0000"/>
          </a:solidFill>
          <a:latin typeface="Helvetica" charset="0"/>
          <a:ea typeface="ＭＳ Ｐゴシック" charset="0"/>
        </a:defRPr>
      </a:lvl4pPr>
      <a:lvl5pPr algn="ctr" rtl="0" eaLnBrk="0" fontAlgn="base" hangingPunct="0">
        <a:spcBef>
          <a:spcPct val="0"/>
        </a:spcBef>
        <a:spcAft>
          <a:spcPct val="0"/>
        </a:spcAft>
        <a:defRPr kumimoji="1" sz="2400" b="1">
          <a:solidFill>
            <a:srgbClr val="FF0000"/>
          </a:solidFill>
          <a:latin typeface="Helvetica" charset="0"/>
          <a:ea typeface="ＭＳ Ｐゴシック" charset="0"/>
        </a:defRPr>
      </a:lvl5pPr>
      <a:lvl6pPr marL="457200" algn="ctr" rtl="0" eaLnBrk="1" fontAlgn="base" hangingPunct="1">
        <a:spcBef>
          <a:spcPct val="0"/>
        </a:spcBef>
        <a:spcAft>
          <a:spcPct val="0"/>
        </a:spcAft>
        <a:defRPr sz="2600">
          <a:solidFill>
            <a:srgbClr val="FFFFFF"/>
          </a:solidFill>
          <a:latin typeface="Felix Titling" pitchFamily="82" charset="0"/>
        </a:defRPr>
      </a:lvl6pPr>
      <a:lvl7pPr marL="914400" algn="ctr" rtl="0" eaLnBrk="1" fontAlgn="base" hangingPunct="1">
        <a:spcBef>
          <a:spcPct val="0"/>
        </a:spcBef>
        <a:spcAft>
          <a:spcPct val="0"/>
        </a:spcAft>
        <a:defRPr sz="2600">
          <a:solidFill>
            <a:srgbClr val="FFFFFF"/>
          </a:solidFill>
          <a:latin typeface="Felix Titling" pitchFamily="82" charset="0"/>
        </a:defRPr>
      </a:lvl7pPr>
      <a:lvl8pPr marL="1371600" algn="ctr" rtl="0" eaLnBrk="1" fontAlgn="base" hangingPunct="1">
        <a:spcBef>
          <a:spcPct val="0"/>
        </a:spcBef>
        <a:spcAft>
          <a:spcPct val="0"/>
        </a:spcAft>
        <a:defRPr sz="2600">
          <a:solidFill>
            <a:srgbClr val="FFFFFF"/>
          </a:solidFill>
          <a:latin typeface="Felix Titling" pitchFamily="82" charset="0"/>
        </a:defRPr>
      </a:lvl8pPr>
      <a:lvl9pPr marL="1828800" algn="ctr" rtl="0" eaLnBrk="1" fontAlgn="base" hangingPunct="1">
        <a:spcBef>
          <a:spcPct val="0"/>
        </a:spcBef>
        <a:spcAft>
          <a:spcPct val="0"/>
        </a:spcAft>
        <a:defRPr sz="2600">
          <a:solidFill>
            <a:srgbClr val="FFFFFF"/>
          </a:solidFill>
          <a:latin typeface="Felix Titling" pitchFamily="82" charset="0"/>
        </a:defRPr>
      </a:lvl9pPr>
    </p:titleStyle>
    <p:bodyStyle>
      <a:lvl1pPr marL="233363" indent="-233363" algn="l" rtl="0" eaLnBrk="0" fontAlgn="base" hangingPunct="0">
        <a:spcBef>
          <a:spcPct val="20000"/>
        </a:spcBef>
        <a:spcAft>
          <a:spcPct val="0"/>
        </a:spcAft>
        <a:buSzPct val="65000"/>
        <a:buBlip>
          <a:blip r:embed="rId9"/>
        </a:buBlip>
        <a:defRPr sz="2000">
          <a:solidFill>
            <a:srgbClr val="0000FF"/>
          </a:solidFill>
          <a:latin typeface="Helvetica"/>
          <a:ea typeface="ＭＳ Ｐゴシック" charset="0"/>
          <a:cs typeface="Helvetica"/>
        </a:defRPr>
      </a:lvl1pPr>
      <a:lvl2pPr marL="339725" indent="-230188" algn="l" rtl="0" eaLnBrk="0" fontAlgn="base" hangingPunct="0">
        <a:spcBef>
          <a:spcPct val="20000"/>
        </a:spcBef>
        <a:spcAft>
          <a:spcPct val="0"/>
        </a:spcAft>
        <a:buSzPct val="65000"/>
        <a:buBlip>
          <a:blip r:embed="rId10"/>
        </a:buBlip>
        <a:defRPr>
          <a:solidFill>
            <a:schemeClr val="tx1"/>
          </a:solidFill>
          <a:latin typeface="Helvetica"/>
          <a:ea typeface="ＭＳ Ｐゴシック" charset="0"/>
          <a:cs typeface="Helvetica"/>
        </a:defRPr>
      </a:lvl2pPr>
      <a:lvl3pPr marL="460375" indent="-230188" algn="l" rtl="0" eaLnBrk="0" fontAlgn="base" hangingPunct="0">
        <a:spcBef>
          <a:spcPct val="20000"/>
        </a:spcBef>
        <a:spcAft>
          <a:spcPct val="0"/>
        </a:spcAft>
        <a:buSzPct val="65000"/>
        <a:buBlip>
          <a:blip r:embed="rId11"/>
        </a:buBlip>
        <a:defRPr sz="1600" i="1">
          <a:solidFill>
            <a:schemeClr val="tx1"/>
          </a:solidFill>
          <a:latin typeface="Helvetica"/>
          <a:ea typeface="ＭＳ Ｐゴシック" charset="0"/>
          <a:cs typeface="Helvetica"/>
        </a:defRPr>
      </a:lvl3pPr>
      <a:lvl4pPr marL="569913" indent="-230188" algn="l" rtl="0" eaLnBrk="0" fontAlgn="base" hangingPunct="0">
        <a:spcBef>
          <a:spcPct val="20000"/>
        </a:spcBef>
        <a:spcAft>
          <a:spcPct val="0"/>
        </a:spcAft>
        <a:buSzPct val="65000"/>
        <a:buBlip>
          <a:blip r:embed="rId12"/>
        </a:buBlip>
        <a:defRPr sz="1400">
          <a:solidFill>
            <a:schemeClr val="tx1"/>
          </a:solidFill>
          <a:latin typeface="Helvetica"/>
          <a:ea typeface="ＭＳ Ｐゴシック" charset="0"/>
          <a:cs typeface="Helvetica"/>
        </a:defRPr>
      </a:lvl4pPr>
      <a:lvl5pPr marL="623888" indent="-163513" algn="l" rtl="0" eaLnBrk="0" fontAlgn="base" hangingPunct="0">
        <a:spcBef>
          <a:spcPct val="20000"/>
        </a:spcBef>
        <a:spcAft>
          <a:spcPct val="0"/>
        </a:spcAft>
        <a:buChar char="»"/>
        <a:defRPr sz="1400">
          <a:solidFill>
            <a:schemeClr val="tx1"/>
          </a:solidFill>
          <a:latin typeface="Helvetica"/>
          <a:ea typeface="ＭＳ Ｐゴシック" charset="0"/>
          <a:cs typeface="Helvetica"/>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1" Type="http://schemas.openxmlformats.org/officeDocument/2006/relationships/oleObject" Target="../embeddings/oleObject11.bin"/><Relationship Id="rId12" Type="http://schemas.openxmlformats.org/officeDocument/2006/relationships/image" Target="../media/image24.emf"/><Relationship Id="rId1" Type="http://schemas.openxmlformats.org/officeDocument/2006/relationships/vmlDrawing" Target="../drawings/vmlDrawing7.vml"/><Relationship Id="rId2" Type="http://schemas.openxmlformats.org/officeDocument/2006/relationships/slideLayout" Target="../slideLayouts/slideLayout2.xml"/><Relationship Id="rId3" Type="http://schemas.openxmlformats.org/officeDocument/2006/relationships/oleObject" Target="../embeddings/oleObject7.bin"/><Relationship Id="rId4" Type="http://schemas.openxmlformats.org/officeDocument/2006/relationships/image" Target="../media/image20.emf"/><Relationship Id="rId5" Type="http://schemas.openxmlformats.org/officeDocument/2006/relationships/oleObject" Target="../embeddings/oleObject8.bin"/><Relationship Id="rId6" Type="http://schemas.openxmlformats.org/officeDocument/2006/relationships/image" Target="../media/image21.wmf"/><Relationship Id="rId7" Type="http://schemas.openxmlformats.org/officeDocument/2006/relationships/oleObject" Target="../embeddings/oleObject9.bin"/><Relationship Id="rId8" Type="http://schemas.openxmlformats.org/officeDocument/2006/relationships/image" Target="../media/image22.wmf"/><Relationship Id="rId9" Type="http://schemas.openxmlformats.org/officeDocument/2006/relationships/oleObject" Target="../embeddings/oleObject10.bin"/><Relationship Id="rId10" Type="http://schemas.openxmlformats.org/officeDocument/2006/relationships/image" Target="../media/image23.emf"/></Relationships>
</file>

<file path=ppt/slides/_rels/slide15.xml.rels><?xml version="1.0" encoding="UTF-8" standalone="yes"?>
<Relationships xmlns="http://schemas.openxmlformats.org/package/2006/relationships"><Relationship Id="rId11" Type="http://schemas.openxmlformats.org/officeDocument/2006/relationships/image" Target="../media/image28.wmf"/><Relationship Id="rId12" Type="http://schemas.openxmlformats.org/officeDocument/2006/relationships/oleObject" Target="../embeddings/oleObject16.bin"/><Relationship Id="rId13" Type="http://schemas.openxmlformats.org/officeDocument/2006/relationships/image" Target="../media/image29.wmf"/><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notesSlide" Target="../notesSlides/notesSlide1.xml"/><Relationship Id="rId4" Type="http://schemas.openxmlformats.org/officeDocument/2006/relationships/oleObject" Target="../embeddings/oleObject12.bin"/><Relationship Id="rId5" Type="http://schemas.openxmlformats.org/officeDocument/2006/relationships/image" Target="../media/image25.wmf"/><Relationship Id="rId6" Type="http://schemas.openxmlformats.org/officeDocument/2006/relationships/oleObject" Target="../embeddings/oleObject13.bin"/><Relationship Id="rId7" Type="http://schemas.openxmlformats.org/officeDocument/2006/relationships/image" Target="../media/image26.wmf"/><Relationship Id="rId8" Type="http://schemas.openxmlformats.org/officeDocument/2006/relationships/oleObject" Target="../embeddings/oleObject14.bin"/><Relationship Id="rId9" Type="http://schemas.openxmlformats.org/officeDocument/2006/relationships/image" Target="../media/image27.wmf"/><Relationship Id="rId10" Type="http://schemas.openxmlformats.org/officeDocument/2006/relationships/oleObject" Target="../embeddings/oleObject15.bin"/></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32.wmf"/><Relationship Id="rId5" Type="http://schemas.openxmlformats.org/officeDocument/2006/relationships/oleObject" Target="../embeddings/oleObject18.bin"/><Relationship Id="rId6" Type="http://schemas.openxmlformats.org/officeDocument/2006/relationships/image" Target="../media/image33.wmf"/><Relationship Id="rId1" Type="http://schemas.openxmlformats.org/officeDocument/2006/relationships/vmlDrawing" Target="../drawings/vmlDrawing9.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oleObject" Target="../embeddings/oleObject19.bin"/><Relationship Id="rId6" Type="http://schemas.openxmlformats.org/officeDocument/2006/relationships/image" Target="../media/image36.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9.emf"/><Relationship Id="rId4" Type="http://schemas.openxmlformats.org/officeDocument/2006/relationships/image" Target="../media/image40.emf"/><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ctrTitle"/>
          </p:nvPr>
        </p:nvSpPr>
        <p:spPr/>
        <p:txBody>
          <a:bodyPr/>
          <a:lstStyle/>
          <a:p>
            <a:r>
              <a:rPr lang="en-US" dirty="0">
                <a:solidFill>
                  <a:schemeClr val="bg1"/>
                </a:solidFill>
                <a:latin typeface="Helvetica" charset="0"/>
                <a:ea typeface="ＭＳ Ｐゴシック" charset="0"/>
              </a:rPr>
              <a:t>BNL ERL and frequency choices</a:t>
            </a:r>
            <a:endParaRPr dirty="0">
              <a:solidFill>
                <a:schemeClr val="bg1"/>
              </a:solidFill>
              <a:latin typeface="Helvetica" charset="0"/>
              <a:ea typeface="ＭＳ Ｐゴシック" charset="0"/>
            </a:endParaRPr>
          </a:p>
        </p:txBody>
      </p:sp>
      <p:sp>
        <p:nvSpPr>
          <p:cNvPr id="38915" name="Text Placeholder 3"/>
          <p:cNvSpPr>
            <a:spLocks noGrp="1"/>
          </p:cNvSpPr>
          <p:nvPr>
            <p:ph type="body" sz="quarter" idx="10"/>
          </p:nvPr>
        </p:nvSpPr>
        <p:spPr/>
        <p:txBody>
          <a:bodyPr/>
          <a:lstStyle/>
          <a:p>
            <a:r>
              <a:rPr lang="en-US">
                <a:latin typeface="Helvetica" charset="0"/>
              </a:rPr>
              <a:t>Ilan Ben-Zvi</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2" cstate="print"/>
          <a:srcRect/>
          <a:stretch>
            <a:fillRect/>
          </a:stretch>
        </p:blipFill>
        <p:spPr bwMode="auto">
          <a:xfrm>
            <a:off x="0" y="685800"/>
            <a:ext cx="6490677" cy="2990536"/>
          </a:xfrm>
          <a:prstGeom prst="rect">
            <a:avLst/>
          </a:prstGeom>
          <a:noFill/>
          <a:ln w="9525">
            <a:noFill/>
            <a:miter lim="800000"/>
            <a:headEnd/>
            <a:tailEnd/>
          </a:ln>
        </p:spPr>
      </p:pic>
      <p:sp>
        <p:nvSpPr>
          <p:cNvPr id="22530" name="Rectangle 2"/>
          <p:cNvSpPr>
            <a:spLocks noGrp="1" noChangeArrowheads="1"/>
          </p:cNvSpPr>
          <p:nvPr>
            <p:ph type="title"/>
          </p:nvPr>
        </p:nvSpPr>
        <p:spPr>
          <a:xfrm>
            <a:off x="76200" y="0"/>
            <a:ext cx="8991600" cy="762000"/>
          </a:xfrm>
        </p:spPr>
        <p:txBody>
          <a:bodyPr/>
          <a:lstStyle/>
          <a:p>
            <a:pPr algn="ctr">
              <a:lnSpc>
                <a:spcPct val="100000"/>
              </a:lnSpc>
            </a:pPr>
            <a:r>
              <a:rPr lang="en-US" sz="3200" dirty="0" smtClean="0"/>
              <a:t>HOM damping</a:t>
            </a:r>
            <a:endParaRPr lang="en-US" sz="3200" dirty="0">
              <a:latin typeface="Arial" charset="0"/>
              <a:ea typeface="ＭＳ Ｐゴシック" charset="0"/>
              <a:cs typeface="ＭＳ Ｐゴシック" charset="0"/>
            </a:endParaRPr>
          </a:p>
        </p:txBody>
      </p:sp>
      <p:sp>
        <p:nvSpPr>
          <p:cNvPr id="30" name="TextBox 29"/>
          <p:cNvSpPr txBox="1"/>
          <p:nvPr/>
        </p:nvSpPr>
        <p:spPr>
          <a:xfrm>
            <a:off x="457200" y="4387840"/>
            <a:ext cx="8458200" cy="1708160"/>
          </a:xfrm>
          <a:prstGeom prst="rect">
            <a:avLst/>
          </a:prstGeom>
          <a:noFill/>
        </p:spPr>
        <p:txBody>
          <a:bodyPr wrap="square" rtlCol="0">
            <a:spAutoFit/>
          </a:bodyPr>
          <a:lstStyle/>
          <a:p>
            <a:pPr marL="285750" indent="-285750">
              <a:spcAft>
                <a:spcPts val="600"/>
              </a:spcAft>
              <a:buFont typeface="Wingdings" charset="2"/>
              <a:buChar char="§"/>
            </a:pPr>
            <a:r>
              <a:rPr lang="en-US" sz="1800" dirty="0" smtClean="0">
                <a:latin typeface="+mn-lt"/>
                <a:cs typeface="Calibri"/>
              </a:rPr>
              <a:t>A two-stage high-pass filter rejects fundamental frequency, but allows propagation of HOMs toward an RF load.</a:t>
            </a:r>
          </a:p>
          <a:p>
            <a:pPr marL="285750" indent="-285750">
              <a:spcAft>
                <a:spcPts val="600"/>
              </a:spcAft>
              <a:buFont typeface="Wingdings" charset="2"/>
              <a:buChar char="§"/>
            </a:pPr>
            <a:r>
              <a:rPr lang="en-US" sz="1800" dirty="0" smtClean="0">
                <a:latin typeface="+mn-lt"/>
                <a:cs typeface="Calibri"/>
              </a:rPr>
              <a:t>1</a:t>
            </a:r>
            <a:r>
              <a:rPr lang="en-US" sz="1800" baseline="30000" dirty="0" smtClean="0">
                <a:latin typeface="+mn-lt"/>
                <a:cs typeface="Calibri"/>
              </a:rPr>
              <a:t>st</a:t>
            </a:r>
            <a:r>
              <a:rPr lang="en-US" sz="1800" dirty="0" smtClean="0">
                <a:latin typeface="+mn-lt"/>
                <a:cs typeface="Calibri"/>
              </a:rPr>
              <a:t> HOM is at 0.82 GHz (for the 704 MHz cavity).</a:t>
            </a:r>
          </a:p>
          <a:p>
            <a:pPr marL="285750" indent="-285750">
              <a:spcAft>
                <a:spcPts val="600"/>
              </a:spcAft>
              <a:buFont typeface="Wingdings" charset="2"/>
              <a:buChar char="§"/>
            </a:pPr>
            <a:endParaRPr lang="en-US" sz="1800" dirty="0" smtClean="0">
              <a:latin typeface="+mn-lt"/>
              <a:cs typeface="Calibri"/>
            </a:endParaRPr>
          </a:p>
          <a:p>
            <a:pPr marL="285750" indent="-285750">
              <a:spcAft>
                <a:spcPts val="600"/>
              </a:spcAft>
              <a:buFont typeface="Wingdings" charset="2"/>
              <a:buChar char="§"/>
            </a:pPr>
            <a:r>
              <a:rPr lang="en-US" sz="1800" dirty="0" smtClean="0">
                <a:latin typeface="+mn-lt"/>
                <a:cs typeface="Calibri"/>
              </a:rPr>
              <a:t>Total HOM power to extract is ~11 kW per cavity through 6 HOM dampers.</a:t>
            </a:r>
          </a:p>
        </p:txBody>
      </p:sp>
      <p:grpSp>
        <p:nvGrpSpPr>
          <p:cNvPr id="5" name="Group 4"/>
          <p:cNvGrpSpPr/>
          <p:nvPr/>
        </p:nvGrpSpPr>
        <p:grpSpPr>
          <a:xfrm>
            <a:off x="5339585" y="2485777"/>
            <a:ext cx="3652015" cy="1705223"/>
            <a:chOff x="4800600" y="866001"/>
            <a:chExt cx="3652015" cy="1705223"/>
          </a:xfrm>
        </p:grpSpPr>
        <p:pic>
          <p:nvPicPr>
            <p:cNvPr id="32" name="Picture 31"/>
            <p:cNvPicPr>
              <a:picLocks noChangeAspect="1"/>
            </p:cNvPicPr>
            <p:nvPr/>
          </p:nvPicPr>
          <p:blipFill>
            <a:blip r:embed="rId3" cstate="print"/>
            <a:srcRect/>
            <a:stretch>
              <a:fillRect/>
            </a:stretch>
          </p:blipFill>
          <p:spPr bwMode="auto">
            <a:xfrm>
              <a:off x="4876800" y="910064"/>
              <a:ext cx="3575815" cy="1661160"/>
            </a:xfrm>
            <a:prstGeom prst="rect">
              <a:avLst/>
            </a:prstGeom>
            <a:noFill/>
            <a:ln w="9525">
              <a:noFill/>
              <a:miter lim="800000"/>
              <a:headEnd/>
              <a:tailEnd/>
            </a:ln>
          </p:spPr>
        </p:pic>
        <p:sp>
          <p:nvSpPr>
            <p:cNvPr id="33" name="TextBox 32"/>
            <p:cNvSpPr txBox="1"/>
            <p:nvPr/>
          </p:nvSpPr>
          <p:spPr>
            <a:xfrm>
              <a:off x="4800600" y="866001"/>
              <a:ext cx="1676400" cy="276999"/>
            </a:xfrm>
            <a:prstGeom prst="rect">
              <a:avLst/>
            </a:prstGeom>
            <a:solidFill>
              <a:srgbClr val="FFFFFF"/>
            </a:solidFill>
          </p:spPr>
          <p:txBody>
            <a:bodyPr wrap="square" rtlCol="0">
              <a:spAutoFit/>
            </a:bodyPr>
            <a:lstStyle/>
            <a:p>
              <a:r>
                <a:rPr lang="en-US" sz="1200" b="1" dirty="0" smtClean="0"/>
                <a:t>HOM high-pass filter</a:t>
              </a:r>
              <a:endParaRPr lang="en-US" sz="1200" b="1" dirty="0"/>
            </a:p>
          </p:txBody>
        </p:sp>
      </p:grpSp>
    </p:spTree>
    <p:extLst>
      <p:ext uri="{BB962C8B-B14F-4D97-AF65-F5344CB8AC3E}">
        <p14:creationId xmlns:p14="http://schemas.microsoft.com/office/powerpoint/2010/main" val="14419223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Bunch structure of eRHIC</a:t>
            </a:r>
          </a:p>
          <a:p>
            <a:r>
              <a:rPr lang="en-US" dirty="0" smtClean="0"/>
              <a:t>Bunch length and energy spread</a:t>
            </a:r>
          </a:p>
          <a:p>
            <a:r>
              <a:rPr lang="en-US" dirty="0" smtClean="0"/>
              <a:t>Beam breakup</a:t>
            </a:r>
          </a:p>
          <a:p>
            <a:r>
              <a:rPr lang="en-US" dirty="0" smtClean="0"/>
              <a:t>SRF losses</a:t>
            </a:r>
            <a:endParaRPr lang="en-US" dirty="0"/>
          </a:p>
          <a:p>
            <a:r>
              <a:rPr lang="en-US" dirty="0" smtClean="0"/>
              <a:t>RF power efficiency</a:t>
            </a:r>
            <a:endParaRPr lang="en-US" dirty="0"/>
          </a:p>
          <a:p>
            <a:r>
              <a:rPr lang="en-US" dirty="0" smtClean="0"/>
              <a:t>Cost and complexity considerations</a:t>
            </a:r>
            <a:endParaRPr lang="en-US" dirty="0"/>
          </a:p>
          <a:p>
            <a:r>
              <a:rPr lang="en-US" dirty="0" smtClean="0"/>
              <a:t>The considerations to be presented point towards a lower frequency  ERL cavities, as will be shown in the following. The current choice is:</a:t>
            </a:r>
            <a:endParaRPr lang="en-US" dirty="0"/>
          </a:p>
        </p:txBody>
      </p:sp>
      <p:sp>
        <p:nvSpPr>
          <p:cNvPr id="3" name="Title 2"/>
          <p:cNvSpPr>
            <a:spLocks noGrp="1"/>
          </p:cNvSpPr>
          <p:nvPr>
            <p:ph type="title"/>
          </p:nvPr>
        </p:nvSpPr>
        <p:spPr/>
        <p:txBody>
          <a:bodyPr/>
          <a:lstStyle/>
          <a:p>
            <a:r>
              <a:rPr lang="en-US" dirty="0" smtClean="0"/>
              <a:t>Frequency Choice Considerations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72548555"/>
              </p:ext>
            </p:extLst>
          </p:nvPr>
        </p:nvGraphicFramePr>
        <p:xfrm>
          <a:off x="2857500" y="3771900"/>
          <a:ext cx="4191000" cy="2705100"/>
        </p:xfrm>
        <a:graphic>
          <a:graphicData uri="http://schemas.openxmlformats.org/drawingml/2006/table">
            <a:tbl>
              <a:tblPr bandRow="1">
                <a:tableStyleId>{0E3FDE45-AF77-4B5C-9715-49D594BDF05E}</a:tableStyleId>
              </a:tblPr>
              <a:tblGrid>
                <a:gridCol w="2708031"/>
                <a:gridCol w="1482969"/>
              </a:tblGrid>
              <a:tr h="296487">
                <a:tc>
                  <a:txBody>
                    <a:bodyPr/>
                    <a:lstStyle/>
                    <a:p>
                      <a:r>
                        <a:rPr lang="en-US" sz="1600" b="0" dirty="0" smtClean="0"/>
                        <a:t>Cavity type</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5-cell elliptical</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i="1" dirty="0" err="1" smtClean="0"/>
                        <a:t>E</a:t>
                      </a:r>
                      <a:r>
                        <a:rPr lang="en-US" sz="1600" b="0" i="1" baseline="-25000" dirty="0" err="1" smtClean="0"/>
                        <a:t>acc</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16.7 MV/m</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58140">
                <a:tc>
                  <a:txBody>
                    <a:bodyPr/>
                    <a:lstStyle/>
                    <a:p>
                      <a:r>
                        <a:rPr lang="en-US" sz="1600" b="0" dirty="0" smtClean="0"/>
                        <a:t>Stored energy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697 J</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RF frequency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412.9 MHz</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Voltage gain per cavity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30.3 MV</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Cavity loss factor</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2.16 V/</a:t>
                      </a:r>
                      <a:r>
                        <a:rPr lang="en-US" sz="1600" b="0" dirty="0" err="1" smtClean="0"/>
                        <a:t>pC</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Cavity </a:t>
                      </a:r>
                      <a:r>
                        <a:rPr lang="en-US" sz="1600" b="0" i="1" dirty="0" smtClean="0"/>
                        <a:t>Q</a:t>
                      </a:r>
                      <a:r>
                        <a:rPr lang="en-US" sz="1600" b="0" i="1" baseline="-25000" dirty="0" smtClean="0"/>
                        <a:t>0</a:t>
                      </a:r>
                      <a:endParaRPr lang="en-US" sz="1600" b="0" i="1" baseline="-2500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5x10</a:t>
                      </a:r>
                      <a:r>
                        <a:rPr lang="en-US" sz="1600" b="0" baseline="30000" dirty="0" smtClean="0"/>
                        <a:t>10</a:t>
                      </a:r>
                      <a:endParaRPr lang="en-US" sz="1600" b="0" baseline="3000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Operating temperature</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1.9 K</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12537484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Arial" charset="0"/>
                <a:cs typeface="ＭＳ Ｐゴシック" charset="0"/>
              </a:rPr>
              <a:t>To have uniform bunch pattern w/o large transients, the RF frequency has to be </a:t>
            </a:r>
            <a:r>
              <a:rPr lang="en-US" dirty="0" smtClean="0">
                <a:latin typeface="Arial" charset="0"/>
                <a:cs typeface="ＭＳ Ｐゴシック" charset="0"/>
              </a:rPr>
              <a:t>a multiple </a:t>
            </a:r>
            <a:r>
              <a:rPr lang="en-US" dirty="0">
                <a:latin typeface="Arial" charset="0"/>
                <a:cs typeface="ＭＳ Ｐゴシック" charset="0"/>
              </a:rPr>
              <a:t>of the RHIC bunch repetition frequency (9.38 MHz) times </a:t>
            </a:r>
            <a:r>
              <a:rPr lang="en-US" dirty="0" smtClean="0">
                <a:latin typeface="Arial" charset="0"/>
                <a:cs typeface="ＭＳ Ｐゴシック" charset="0"/>
              </a:rPr>
              <a:t>twice the number </a:t>
            </a:r>
            <a:r>
              <a:rPr lang="en-US" dirty="0">
                <a:latin typeface="Arial" charset="0"/>
                <a:cs typeface="ＭＳ Ｐゴシック" charset="0"/>
              </a:rPr>
              <a:t>of ERL </a:t>
            </a:r>
            <a:r>
              <a:rPr lang="en-US" dirty="0" smtClean="0">
                <a:latin typeface="Arial" charset="0"/>
                <a:cs typeface="ＭＳ Ｐゴシック" charset="0"/>
              </a:rPr>
              <a:t>passes (e.g. 11).</a:t>
            </a:r>
            <a:r>
              <a:rPr lang="en-US" dirty="0"/>
              <a:t> </a:t>
            </a:r>
            <a:endParaRPr lang="en-US" dirty="0" smtClean="0"/>
          </a:p>
          <a:p>
            <a:r>
              <a:rPr lang="en-US" dirty="0" smtClean="0">
                <a:latin typeface="Arial" charset="0"/>
                <a:cs typeface="ＭＳ Ｐゴシック" charset="0"/>
              </a:rPr>
              <a:t>It </a:t>
            </a:r>
            <a:r>
              <a:rPr lang="en-US" dirty="0">
                <a:latin typeface="Arial" charset="0"/>
                <a:cs typeface="ＭＳ Ｐゴシック" charset="0"/>
              </a:rPr>
              <a:t>can be </a:t>
            </a:r>
            <a:r>
              <a:rPr lang="en-US" dirty="0" smtClean="0">
                <a:latin typeface="Arial" charset="0"/>
                <a:cs typeface="ＭＳ Ｐゴシック" charset="0"/>
              </a:rPr>
              <a:t>413 </a:t>
            </a:r>
            <a:r>
              <a:rPr lang="en-US" dirty="0" err="1" smtClean="0">
                <a:latin typeface="Arial" charset="0"/>
                <a:cs typeface="ＭＳ Ｐゴシック" charset="0"/>
              </a:rPr>
              <a:t>MHz.</a:t>
            </a:r>
            <a:endParaRPr lang="en-US" dirty="0">
              <a:latin typeface="Arial" charset="0"/>
              <a:cs typeface="ＭＳ Ｐゴシック" charset="0"/>
            </a:endParaRPr>
          </a:p>
          <a:p>
            <a:r>
              <a:rPr lang="en-US" dirty="0" smtClean="0"/>
              <a:t>By having all electron acceleration passes in the tunnel, we may have a  ~0.95μS gap, enough </a:t>
            </a:r>
            <a:r>
              <a:rPr lang="en-US" dirty="0"/>
              <a:t>to avoid ion accumulation and the fast ion instability.</a:t>
            </a:r>
          </a:p>
          <a:p>
            <a:r>
              <a:rPr lang="en-US" dirty="0"/>
              <a:t>The gap is also very useful to provide diagnostic electron bunches.</a:t>
            </a:r>
            <a:endParaRPr lang="en-US" dirty="0">
              <a:latin typeface="Arial" charset="0"/>
              <a:cs typeface="ＭＳ Ｐゴシック" charset="0"/>
            </a:endParaRPr>
          </a:p>
          <a:p>
            <a:r>
              <a:rPr lang="en-US" dirty="0" smtClean="0">
                <a:latin typeface="Arial" charset="0"/>
                <a:cs typeface="ＭＳ Ｐゴシック" charset="0"/>
              </a:rPr>
              <a:t>We </a:t>
            </a:r>
            <a:r>
              <a:rPr lang="en-US" dirty="0">
                <a:latin typeface="Arial" charset="0"/>
                <a:cs typeface="ＭＳ Ｐゴシック" charset="0"/>
              </a:rPr>
              <a:t>are driven towards </a:t>
            </a:r>
            <a:r>
              <a:rPr lang="en-US" dirty="0" smtClean="0">
                <a:latin typeface="Arial" charset="0"/>
                <a:cs typeface="ＭＳ Ｐゴシック" charset="0"/>
              </a:rPr>
              <a:t>a lower </a:t>
            </a:r>
            <a:r>
              <a:rPr lang="en-US" dirty="0">
                <a:latin typeface="Arial" charset="0"/>
                <a:cs typeface="ＭＳ Ｐゴシック" charset="0"/>
              </a:rPr>
              <a:t>frequency by a number of effects:</a:t>
            </a:r>
          </a:p>
          <a:p>
            <a:pPr lvl="1"/>
            <a:r>
              <a:rPr lang="en-US" sz="1600" dirty="0">
                <a:latin typeface="Arial" charset="0"/>
                <a:cs typeface="ＭＳ Ｐゴシック" charset="0"/>
              </a:rPr>
              <a:t>BBU</a:t>
            </a:r>
          </a:p>
          <a:p>
            <a:pPr lvl="1"/>
            <a:r>
              <a:rPr lang="en-US" sz="1600" dirty="0">
                <a:latin typeface="Arial" charset="0"/>
                <a:cs typeface="ＭＳ Ｐゴシック" charset="0"/>
              </a:rPr>
              <a:t>Energy spread due to RF wave curvature affecting polarization</a:t>
            </a:r>
          </a:p>
          <a:p>
            <a:pPr lvl="1"/>
            <a:r>
              <a:rPr lang="en-US" sz="1600" dirty="0">
                <a:latin typeface="Arial" charset="0"/>
                <a:cs typeface="ＭＳ Ｐゴシック" charset="0"/>
              </a:rPr>
              <a:t>HOM power and energy spread due to cavity wake potential</a:t>
            </a:r>
          </a:p>
          <a:p>
            <a:pPr lvl="1"/>
            <a:r>
              <a:rPr lang="en-US" sz="1600" dirty="0">
                <a:latin typeface="Arial" charset="0"/>
                <a:cs typeface="ＭＳ Ｐゴシック" charset="0"/>
              </a:rPr>
              <a:t>Energy spread due to </a:t>
            </a:r>
            <a:r>
              <a:rPr lang="en-US" sz="1600" dirty="0" smtClean="0">
                <a:latin typeface="Arial" charset="0"/>
                <a:cs typeface="ＭＳ Ｐゴシック" charset="0"/>
              </a:rPr>
              <a:t>other wake fields</a:t>
            </a:r>
            <a:endParaRPr lang="en-US" sz="1600" dirty="0">
              <a:latin typeface="Arial" charset="0"/>
              <a:cs typeface="ＭＳ Ｐゴシック" charset="0"/>
            </a:endParaRPr>
          </a:p>
          <a:p>
            <a:pPr lvl="1"/>
            <a:r>
              <a:rPr lang="en-US" sz="1600" dirty="0">
                <a:latin typeface="Arial" charset="0"/>
                <a:cs typeface="ＭＳ Ｐゴシック" charset="0"/>
              </a:rPr>
              <a:t>R</a:t>
            </a:r>
            <a:r>
              <a:rPr lang="en-US" sz="1600" baseline="-25000" dirty="0">
                <a:latin typeface="Arial" charset="0"/>
                <a:cs typeface="ＭＳ Ｐゴシック" charset="0"/>
              </a:rPr>
              <a:t>56</a:t>
            </a:r>
            <a:r>
              <a:rPr lang="en-US" sz="1600" dirty="0">
                <a:latin typeface="Arial" charset="0"/>
                <a:cs typeface="ＭＳ Ｐゴシック" charset="0"/>
              </a:rPr>
              <a:t> errors &amp; path length errors affecting energy spread</a:t>
            </a:r>
          </a:p>
          <a:p>
            <a:r>
              <a:rPr lang="en-US" dirty="0">
                <a:latin typeface="Arial" charset="0"/>
                <a:cs typeface="ＭＳ Ｐゴシック" charset="0"/>
              </a:rPr>
              <a:t>The choice of 413 MHz provides satisfactory </a:t>
            </a:r>
            <a:r>
              <a:rPr lang="en-US" dirty="0" smtClean="0">
                <a:latin typeface="Arial" charset="0"/>
                <a:cs typeface="ＭＳ Ｐゴシック" charset="0"/>
              </a:rPr>
              <a:t>results</a:t>
            </a:r>
            <a:r>
              <a:rPr lang="en-US" dirty="0">
                <a:latin typeface="Arial" charset="0"/>
                <a:cs typeface="ＭＳ Ｐゴシック" charset="0"/>
              </a:rPr>
              <a:t>.</a:t>
            </a:r>
          </a:p>
        </p:txBody>
      </p:sp>
      <p:sp>
        <p:nvSpPr>
          <p:cNvPr id="3" name="Title 2"/>
          <p:cNvSpPr>
            <a:spLocks noGrp="1"/>
          </p:cNvSpPr>
          <p:nvPr>
            <p:ph type="title"/>
          </p:nvPr>
        </p:nvSpPr>
        <p:spPr/>
        <p:txBody>
          <a:bodyPr/>
          <a:lstStyle/>
          <a:p>
            <a:r>
              <a:rPr lang="en-US" dirty="0"/>
              <a:t>Bunch </a:t>
            </a:r>
            <a:r>
              <a:rPr lang="en-US" dirty="0" smtClean="0"/>
              <a:t>structure and the frequency choice</a:t>
            </a:r>
            <a:endParaRPr lang="en-US" dirty="0"/>
          </a:p>
        </p:txBody>
      </p:sp>
    </p:spTree>
    <p:extLst>
      <p:ext uri="{BB962C8B-B14F-4D97-AF65-F5344CB8AC3E}">
        <p14:creationId xmlns:p14="http://schemas.microsoft.com/office/powerpoint/2010/main" val="45799356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685800"/>
            <a:ext cx="8677275" cy="6042025"/>
          </a:xfrm>
        </p:spPr>
        <p:txBody>
          <a:bodyPr/>
          <a:lstStyle/>
          <a:p>
            <a:r>
              <a:rPr lang="en-US" dirty="0" smtClean="0"/>
              <a:t>When an electron bunch with charge </a:t>
            </a:r>
            <a:r>
              <a:rPr lang="en-US" b="1" i="1" dirty="0" smtClean="0"/>
              <a:t>q</a:t>
            </a:r>
            <a:r>
              <a:rPr lang="en-US" dirty="0" smtClean="0"/>
              <a:t> passes a cavity with a voltage </a:t>
            </a:r>
            <a:r>
              <a:rPr lang="en-US" b="1" i="1" dirty="0" smtClean="0"/>
              <a:t>V</a:t>
            </a:r>
            <a:r>
              <a:rPr lang="en-US" dirty="0" smtClean="0"/>
              <a:t>, it will remove (or add) an energy </a:t>
            </a:r>
            <a:r>
              <a:rPr lang="en-US" b="1" i="1" dirty="0" smtClean="0"/>
              <a:t>ΔU</a:t>
            </a:r>
            <a:r>
              <a:rPr lang="en-US" dirty="0" smtClean="0"/>
              <a:t> from the cavity, where </a:t>
            </a:r>
          </a:p>
          <a:p>
            <a:pPr marL="0" indent="0" algn="ctr">
              <a:buNone/>
            </a:pPr>
            <a:r>
              <a:rPr lang="en-US" b="1" i="1" dirty="0" smtClean="0"/>
              <a:t>ΔU=</a:t>
            </a:r>
            <a:r>
              <a:rPr lang="en-US" b="1" i="1" dirty="0" err="1" smtClean="0"/>
              <a:t>qV</a:t>
            </a:r>
            <a:r>
              <a:rPr lang="en-US" b="1" i="1" dirty="0" smtClean="0"/>
              <a:t>=5.3(nC)</a:t>
            </a:r>
            <a:r>
              <a:rPr lang="en-US" b="1" i="1" baseline="30000" dirty="0" smtClean="0"/>
              <a:t>.</a:t>
            </a:r>
            <a:r>
              <a:rPr lang="en-US" b="1" i="1" dirty="0" smtClean="0"/>
              <a:t>30.3(MV)=0.162(J)</a:t>
            </a:r>
          </a:p>
          <a:p>
            <a:pPr marL="0" indent="0">
              <a:buNone/>
            </a:pPr>
            <a:r>
              <a:rPr lang="en-US" dirty="0"/>
              <a:t>	</a:t>
            </a:r>
            <a:r>
              <a:rPr lang="en-US" dirty="0" smtClean="0"/>
              <a:t>This corresponds to a transient voltage drop per cavity of</a:t>
            </a:r>
          </a:p>
          <a:p>
            <a:pPr marL="0" indent="0" algn="ctr">
              <a:buNone/>
            </a:pPr>
            <a:r>
              <a:rPr lang="en-US" b="1" i="1" dirty="0" smtClean="0"/>
              <a:t>ΔV/V=0.5ΔU</a:t>
            </a:r>
            <a:r>
              <a:rPr lang="en-US" b="1" i="1" baseline="30000" dirty="0" smtClean="0"/>
              <a:t>.</a:t>
            </a:r>
            <a:r>
              <a:rPr lang="en-US" b="1" i="1" dirty="0" smtClean="0"/>
              <a:t>/U=1.1</a:t>
            </a:r>
            <a:r>
              <a:rPr lang="en-US" b="1" i="1" baseline="30000" dirty="0" smtClean="0"/>
              <a:t>.</a:t>
            </a:r>
            <a:r>
              <a:rPr lang="en-US" b="1" i="1" dirty="0" smtClean="0"/>
              <a:t>10</a:t>
            </a:r>
            <a:r>
              <a:rPr lang="en-US" b="1" i="1" baseline="30000" dirty="0" smtClean="0"/>
              <a:t>-4</a:t>
            </a:r>
            <a:r>
              <a:rPr lang="en-US" b="1" i="1" dirty="0" smtClean="0"/>
              <a:t> </a:t>
            </a:r>
          </a:p>
          <a:p>
            <a:pPr marL="0" indent="0">
              <a:buNone/>
            </a:pPr>
            <a:r>
              <a:rPr lang="en-US" dirty="0" smtClean="0"/>
              <a:t>The transient voltage step for 11 passes is then </a:t>
            </a:r>
            <a:r>
              <a:rPr lang="en-US" b="1" i="1" dirty="0" smtClean="0"/>
              <a:t>1.2</a:t>
            </a:r>
            <a:r>
              <a:rPr lang="en-US" b="1" i="1" baseline="30000" dirty="0" smtClean="0"/>
              <a:t>.</a:t>
            </a:r>
            <a:r>
              <a:rPr lang="en-US" b="1" i="1" dirty="0" smtClean="0"/>
              <a:t>10</a:t>
            </a:r>
            <a:r>
              <a:rPr lang="en-US" b="1" i="1" baseline="30000" dirty="0" smtClean="0"/>
              <a:t>-3</a:t>
            </a:r>
            <a:r>
              <a:rPr lang="en-US" b="1" i="1" dirty="0" smtClean="0"/>
              <a:t>, </a:t>
            </a:r>
            <a:r>
              <a:rPr lang="en-US" dirty="0" smtClean="0"/>
              <a:t>in a highly repetitive pattern.</a:t>
            </a:r>
            <a:endParaRPr lang="en-US" dirty="0"/>
          </a:p>
          <a:p>
            <a:r>
              <a:rPr lang="en-US" dirty="0" smtClean="0"/>
              <a:t> Note that the transient voltage fraction is proportional to </a:t>
            </a:r>
            <a:r>
              <a:rPr lang="en-US" b="1" i="1" dirty="0" smtClean="0"/>
              <a:t>f </a:t>
            </a:r>
            <a:r>
              <a:rPr lang="en-US" b="1" i="1" baseline="30000" dirty="0" smtClean="0"/>
              <a:t>2</a:t>
            </a:r>
          </a:p>
          <a:p>
            <a:endParaRPr lang="en-US" dirty="0"/>
          </a:p>
          <a:p>
            <a:r>
              <a:rPr lang="en-US" dirty="0" smtClean="0"/>
              <a:t>The RHIC hadron beam has </a:t>
            </a:r>
            <a:r>
              <a:rPr lang="en-US" dirty="0"/>
              <a:t>111 of 120  filled RF buckets at ~9.38 MHz</a:t>
            </a:r>
          </a:p>
          <a:p>
            <a:r>
              <a:rPr lang="en-US" dirty="0" smtClean="0"/>
              <a:t>The </a:t>
            </a:r>
            <a:r>
              <a:rPr lang="en-US" dirty="0"/>
              <a:t>e-beam pattern has </a:t>
            </a:r>
            <a:r>
              <a:rPr lang="en-US" dirty="0" smtClean="0"/>
              <a:t>111 full energy bunches, each circulating the long path going around the 3.8 km RHIC tunnel 22 times (11 acceleration and 11 deceleration passes). </a:t>
            </a:r>
          </a:p>
          <a:p>
            <a:r>
              <a:rPr lang="en-US" dirty="0"/>
              <a:t>E</a:t>
            </a:r>
            <a:r>
              <a:rPr lang="en-US" dirty="0" smtClean="0"/>
              <a:t>xtra (non-colliding electron bunches) may be introduced in the gap to provide diagnostics. </a:t>
            </a:r>
            <a:endParaRPr lang="en-US" dirty="0"/>
          </a:p>
          <a:p>
            <a:pPr marL="0" indent="0">
              <a:buNone/>
            </a:pPr>
            <a:endParaRPr lang="en-US" dirty="0"/>
          </a:p>
        </p:txBody>
      </p:sp>
      <p:sp>
        <p:nvSpPr>
          <p:cNvPr id="3" name="Title 2"/>
          <p:cNvSpPr>
            <a:spLocks noGrp="1"/>
          </p:cNvSpPr>
          <p:nvPr>
            <p:ph type="title"/>
          </p:nvPr>
        </p:nvSpPr>
        <p:spPr/>
        <p:txBody>
          <a:bodyPr/>
          <a:lstStyle/>
          <a:p>
            <a:r>
              <a:rPr lang="en-US" dirty="0"/>
              <a:t>Effect of transient voltage</a:t>
            </a:r>
            <a:r>
              <a:rPr lang="en-US" dirty="0" smtClean="0"/>
              <a:t> kick</a:t>
            </a:r>
            <a:endParaRPr lang="en-US" dirty="0"/>
          </a:p>
        </p:txBody>
      </p:sp>
    </p:spTree>
    <p:extLst>
      <p:ext uri="{BB962C8B-B14F-4D97-AF65-F5344CB8AC3E}">
        <p14:creationId xmlns:p14="http://schemas.microsoft.com/office/powerpoint/2010/main" val="37001938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1" y="815975"/>
            <a:ext cx="4305300" cy="3413125"/>
          </a:xfrm>
        </p:spPr>
        <p:txBody>
          <a:bodyPr>
            <a:normAutofit lnSpcReduction="10000"/>
          </a:bodyPr>
          <a:lstStyle/>
          <a:p>
            <a:r>
              <a:rPr lang="en-US" dirty="0" smtClean="0"/>
              <a:t>Lower frequency allows us to increase the bunch length (RF curvature, always a limit).</a:t>
            </a:r>
          </a:p>
          <a:p>
            <a:r>
              <a:rPr lang="en-US" dirty="0" smtClean="0"/>
              <a:t>This in turn reduces the various wake field effects.</a:t>
            </a:r>
          </a:p>
          <a:p>
            <a:r>
              <a:rPr lang="en-US" dirty="0" smtClean="0"/>
              <a:t>Cavity wake and resistive wall are the dominant effects for eRHIC</a:t>
            </a:r>
          </a:p>
          <a:p>
            <a:r>
              <a:rPr lang="en-US" dirty="0" smtClean="0"/>
              <a:t>Surface roughness is negligible for eRHIC.</a:t>
            </a:r>
          </a:p>
          <a:p>
            <a:r>
              <a:rPr lang="en-US" dirty="0" smtClean="0"/>
              <a:t>CSR shielding is easier for longer bunches.</a:t>
            </a:r>
            <a:endParaRPr lang="en-US" dirty="0"/>
          </a:p>
        </p:txBody>
      </p:sp>
      <p:sp>
        <p:nvSpPr>
          <p:cNvPr id="3" name="Title 2"/>
          <p:cNvSpPr>
            <a:spLocks noGrp="1"/>
          </p:cNvSpPr>
          <p:nvPr>
            <p:ph type="title"/>
          </p:nvPr>
        </p:nvSpPr>
        <p:spPr/>
        <p:txBody>
          <a:bodyPr/>
          <a:lstStyle/>
          <a:p>
            <a:r>
              <a:rPr lang="en-US" dirty="0" smtClean="0"/>
              <a:t>Energy spread due to wake fields</a:t>
            </a:r>
            <a:endParaRPr lang="en-US" dirty="0"/>
          </a:p>
        </p:txBody>
      </p:sp>
      <p:graphicFrame>
        <p:nvGraphicFramePr>
          <p:cNvPr id="4" name="Object 5"/>
          <p:cNvGraphicFramePr>
            <a:graphicFrameLocks noChangeAspect="1"/>
          </p:cNvGraphicFramePr>
          <p:nvPr>
            <p:extLst>
              <p:ext uri="{D42A27DB-BD31-4B8C-83A1-F6EECF244321}">
                <p14:modId xmlns:p14="http://schemas.microsoft.com/office/powerpoint/2010/main" val="1819191711"/>
              </p:ext>
            </p:extLst>
          </p:nvPr>
        </p:nvGraphicFramePr>
        <p:xfrm>
          <a:off x="5867400" y="1003300"/>
          <a:ext cx="3046413" cy="955675"/>
        </p:xfrm>
        <a:graphic>
          <a:graphicData uri="http://schemas.openxmlformats.org/presentationml/2006/ole">
            <mc:AlternateContent xmlns:mc="http://schemas.openxmlformats.org/markup-compatibility/2006">
              <mc:Choice xmlns:v="urn:schemas-microsoft-com:vml" Requires="v">
                <p:oleObj spid="_x0000_s10475" name="Equation" r:id="rId3" imgW="1498600" imgH="469900" progId="Equation.3">
                  <p:embed/>
                </p:oleObj>
              </mc:Choice>
              <mc:Fallback>
                <p:oleObj name="Equation" r:id="rId3" imgW="1498600" imgH="469900" progId="Equation.3">
                  <p:embed/>
                  <p:pic>
                    <p:nvPicPr>
                      <p:cNvPr id="0" name=""/>
                      <p:cNvPicPr>
                        <a:picLocks noChangeAspect="1" noChangeArrowheads="1"/>
                      </p:cNvPicPr>
                      <p:nvPr/>
                    </p:nvPicPr>
                    <p:blipFill>
                      <a:blip r:embed="rId4"/>
                      <a:srcRect/>
                      <a:stretch>
                        <a:fillRect/>
                      </a:stretch>
                    </p:blipFill>
                    <p:spPr bwMode="auto">
                      <a:xfrm>
                        <a:off x="5867400" y="1003300"/>
                        <a:ext cx="3046413"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graphicFrame>
        <p:nvGraphicFramePr>
          <p:cNvPr id="5" name="Object 8"/>
          <p:cNvGraphicFramePr>
            <a:graphicFrameLocks noChangeAspect="1"/>
          </p:cNvGraphicFramePr>
          <p:nvPr>
            <p:extLst>
              <p:ext uri="{D42A27DB-BD31-4B8C-83A1-F6EECF244321}">
                <p14:modId xmlns:p14="http://schemas.microsoft.com/office/powerpoint/2010/main" val="2009492925"/>
              </p:ext>
            </p:extLst>
          </p:nvPr>
        </p:nvGraphicFramePr>
        <p:xfrm>
          <a:off x="5257800" y="4764087"/>
          <a:ext cx="3048000" cy="1065213"/>
        </p:xfrm>
        <a:graphic>
          <a:graphicData uri="http://schemas.openxmlformats.org/presentationml/2006/ole">
            <mc:AlternateContent xmlns:mc="http://schemas.openxmlformats.org/markup-compatibility/2006">
              <mc:Choice xmlns:v="urn:schemas-microsoft-com:vml" Requires="v">
                <p:oleObj spid="_x0000_s10476" name="Equation" r:id="rId5" imgW="1307880" imgH="457200" progId="Equation.3">
                  <p:embed/>
                </p:oleObj>
              </mc:Choice>
              <mc:Fallback>
                <p:oleObj name="Equation" r:id="rId5" imgW="130788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4764087"/>
                        <a:ext cx="3048000" cy="1065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7" name="Object 16"/>
          <p:cNvGraphicFramePr>
            <a:graphicFrameLocks noChangeAspect="1"/>
          </p:cNvGraphicFramePr>
          <p:nvPr>
            <p:extLst>
              <p:ext uri="{D42A27DB-BD31-4B8C-83A1-F6EECF244321}">
                <p14:modId xmlns:p14="http://schemas.microsoft.com/office/powerpoint/2010/main" val="4203088852"/>
              </p:ext>
            </p:extLst>
          </p:nvPr>
        </p:nvGraphicFramePr>
        <p:xfrm>
          <a:off x="6019800" y="5838825"/>
          <a:ext cx="2286000" cy="676275"/>
        </p:xfrm>
        <a:graphic>
          <a:graphicData uri="http://schemas.openxmlformats.org/presentationml/2006/ole">
            <mc:AlternateContent xmlns:mc="http://schemas.openxmlformats.org/markup-compatibility/2006">
              <mc:Choice xmlns:v="urn:schemas-microsoft-com:vml" Requires="v">
                <p:oleObj spid="_x0000_s10477" name="Equation" r:id="rId7" imgW="901440" imgH="266400" progId="Equation.3">
                  <p:embed/>
                </p:oleObj>
              </mc:Choice>
              <mc:Fallback>
                <p:oleObj name="Equation" r:id="rId7" imgW="901440" imgH="266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5838825"/>
                        <a:ext cx="2286000"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bwMode="auto">
          <a:xfrm>
            <a:off x="4686300" y="1028700"/>
            <a:ext cx="9156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000" b="0" dirty="0" smtClean="0">
                <a:latin typeface="Helvetica"/>
                <a:cs typeface="Helvetica"/>
              </a:rPr>
              <a:t>Cavity</a:t>
            </a:r>
          </a:p>
        </p:txBody>
      </p:sp>
      <p:sp>
        <p:nvSpPr>
          <p:cNvPr id="10" name="TextBox 9"/>
          <p:cNvSpPr txBox="1"/>
          <p:nvPr/>
        </p:nvSpPr>
        <p:spPr bwMode="auto">
          <a:xfrm>
            <a:off x="4572000" y="2400300"/>
            <a:ext cx="17856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000" b="0" dirty="0" smtClean="0">
                <a:latin typeface="Helvetica"/>
                <a:cs typeface="Helvetica"/>
              </a:rPr>
              <a:t>Resistive Wall</a:t>
            </a:r>
          </a:p>
        </p:txBody>
      </p:sp>
      <p:sp>
        <p:nvSpPr>
          <p:cNvPr id="11" name="TextBox 10"/>
          <p:cNvSpPr txBox="1"/>
          <p:nvPr/>
        </p:nvSpPr>
        <p:spPr bwMode="auto">
          <a:xfrm>
            <a:off x="4914900" y="5600700"/>
            <a:ext cx="7261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000" b="0" dirty="0" smtClean="0">
                <a:latin typeface="Helvetica"/>
                <a:cs typeface="Helvetica"/>
              </a:rPr>
              <a:t>CSR</a:t>
            </a:r>
          </a:p>
        </p:txBody>
      </p:sp>
      <p:graphicFrame>
        <p:nvGraphicFramePr>
          <p:cNvPr id="12" name="Object 5"/>
          <p:cNvGraphicFramePr>
            <a:graphicFrameLocks noChangeAspect="1"/>
          </p:cNvGraphicFramePr>
          <p:nvPr>
            <p:extLst>
              <p:ext uri="{D42A27DB-BD31-4B8C-83A1-F6EECF244321}">
                <p14:modId xmlns:p14="http://schemas.microsoft.com/office/powerpoint/2010/main" val="956401537"/>
              </p:ext>
            </p:extLst>
          </p:nvPr>
        </p:nvGraphicFramePr>
        <p:xfrm>
          <a:off x="6057900" y="2400300"/>
          <a:ext cx="2633663" cy="1058863"/>
        </p:xfrm>
        <a:graphic>
          <a:graphicData uri="http://schemas.openxmlformats.org/presentationml/2006/ole">
            <mc:AlternateContent xmlns:mc="http://schemas.openxmlformats.org/markup-compatibility/2006">
              <mc:Choice xmlns:v="urn:schemas-microsoft-com:vml" Requires="v">
                <p:oleObj spid="_x0000_s10478" name="Equation" r:id="rId9" imgW="1295400" imgH="520700" progId="Equation.3">
                  <p:embed/>
                </p:oleObj>
              </mc:Choice>
              <mc:Fallback>
                <p:oleObj name="Equation" r:id="rId9" imgW="1295400" imgH="520700" progId="Equation.3">
                  <p:embed/>
                  <p:pic>
                    <p:nvPicPr>
                      <p:cNvPr id="0" name=""/>
                      <p:cNvPicPr>
                        <a:picLocks noChangeAspect="1" noChangeArrowheads="1"/>
                      </p:cNvPicPr>
                      <p:nvPr/>
                    </p:nvPicPr>
                    <p:blipFill>
                      <a:blip r:embed="rId10"/>
                      <a:srcRect/>
                      <a:stretch>
                        <a:fillRect/>
                      </a:stretch>
                    </p:blipFill>
                    <p:spPr bwMode="auto">
                      <a:xfrm>
                        <a:off x="6057900" y="2400300"/>
                        <a:ext cx="2633663" cy="1058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graphicFrame>
        <p:nvGraphicFramePr>
          <p:cNvPr id="13" name="Object 5"/>
          <p:cNvGraphicFramePr>
            <a:graphicFrameLocks noChangeAspect="1"/>
          </p:cNvGraphicFramePr>
          <p:nvPr>
            <p:extLst>
              <p:ext uri="{D42A27DB-BD31-4B8C-83A1-F6EECF244321}">
                <p14:modId xmlns:p14="http://schemas.microsoft.com/office/powerpoint/2010/main" val="288572319"/>
              </p:ext>
            </p:extLst>
          </p:nvPr>
        </p:nvGraphicFramePr>
        <p:xfrm>
          <a:off x="5816600" y="3657600"/>
          <a:ext cx="3175000" cy="955675"/>
        </p:xfrm>
        <a:graphic>
          <a:graphicData uri="http://schemas.openxmlformats.org/presentationml/2006/ole">
            <mc:AlternateContent xmlns:mc="http://schemas.openxmlformats.org/markup-compatibility/2006">
              <mc:Choice xmlns:v="urn:schemas-microsoft-com:vml" Requires="v">
                <p:oleObj spid="_x0000_s10479" name="Equation" r:id="rId11" imgW="1562100" imgH="469900" progId="Equation.3">
                  <p:embed/>
                </p:oleObj>
              </mc:Choice>
              <mc:Fallback>
                <p:oleObj name="Equation" r:id="rId11" imgW="1562100" imgH="469900" progId="Equation.3">
                  <p:embed/>
                  <p:pic>
                    <p:nvPicPr>
                      <p:cNvPr id="0" name=""/>
                      <p:cNvPicPr>
                        <a:picLocks noChangeAspect="1" noChangeArrowheads="1"/>
                      </p:cNvPicPr>
                      <p:nvPr/>
                    </p:nvPicPr>
                    <p:blipFill>
                      <a:blip r:embed="rId12"/>
                      <a:srcRect/>
                      <a:stretch>
                        <a:fillRect/>
                      </a:stretch>
                    </p:blipFill>
                    <p:spPr bwMode="auto">
                      <a:xfrm>
                        <a:off x="5816600" y="3657600"/>
                        <a:ext cx="31750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
        <p:nvSpPr>
          <p:cNvPr id="14" name="TextBox 13"/>
          <p:cNvSpPr txBox="1"/>
          <p:nvPr/>
        </p:nvSpPr>
        <p:spPr bwMode="auto">
          <a:xfrm>
            <a:off x="4457700" y="3543300"/>
            <a:ext cx="14822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000" b="0" dirty="0" smtClean="0">
                <a:latin typeface="Helvetica"/>
                <a:cs typeface="Helvetica"/>
              </a:rPr>
              <a:t>Roughness</a:t>
            </a:r>
          </a:p>
        </p:txBody>
      </p:sp>
      <p:sp>
        <p:nvSpPr>
          <p:cNvPr id="6" name="TextBox 5"/>
          <p:cNvSpPr txBox="1"/>
          <p:nvPr/>
        </p:nvSpPr>
        <p:spPr bwMode="auto">
          <a:xfrm>
            <a:off x="685800" y="4572000"/>
            <a:ext cx="23775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1800" b="0" dirty="0" smtClean="0">
                <a:solidFill>
                  <a:srgbClr val="000000"/>
                </a:solidFill>
                <a:latin typeface="Helvetica"/>
                <a:cs typeface="Helvetica"/>
              </a:rPr>
              <a:t>Thanks to A. </a:t>
            </a:r>
            <a:r>
              <a:rPr lang="en-US" sz="1800" b="0" dirty="0" err="1" smtClean="0">
                <a:solidFill>
                  <a:srgbClr val="000000"/>
                </a:solidFill>
                <a:latin typeface="Helvetica"/>
                <a:cs typeface="Helvetica"/>
              </a:rPr>
              <a:t>Fedotov</a:t>
            </a:r>
            <a:endParaRPr lang="en-US" sz="1800" b="0" dirty="0" smtClean="0">
              <a:solidFill>
                <a:srgbClr val="000000"/>
              </a:solidFill>
              <a:latin typeface="Helvetica"/>
              <a:cs typeface="Helvetica"/>
            </a:endParaRPr>
          </a:p>
        </p:txBody>
      </p:sp>
    </p:spTree>
    <p:extLst>
      <p:ext uri="{BB962C8B-B14F-4D97-AF65-F5344CB8AC3E}">
        <p14:creationId xmlns:p14="http://schemas.microsoft.com/office/powerpoint/2010/main" val="38105714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ooter Placeholder 4"/>
          <p:cNvSpPr>
            <a:spLocks noGrp="1"/>
          </p:cNvSpPr>
          <p:nvPr>
            <p:ph type="ftr" sz="quarter" idx="4294967295"/>
          </p:nvPr>
        </p:nvSpPr>
        <p:spPr>
          <a:xfrm>
            <a:off x="1828800" y="685800"/>
            <a:ext cx="2895600" cy="457200"/>
          </a:xfrm>
          <a:prstGeom prst="rect">
            <a:avLst/>
          </a:prstGeom>
        </p:spPr>
        <p:txBody>
          <a:bodyPr/>
          <a:lstStyle/>
          <a:p>
            <a:pPr>
              <a:defRPr/>
            </a:pPr>
            <a:r>
              <a:rPr lang="en-US" dirty="0"/>
              <a:t>E. </a:t>
            </a:r>
            <a:r>
              <a:rPr lang="en-US" dirty="0" err="1" smtClean="0"/>
              <a:t>Pozdeyev</a:t>
            </a:r>
            <a:endParaRPr lang="en-US" dirty="0"/>
          </a:p>
        </p:txBody>
      </p:sp>
      <p:sp>
        <p:nvSpPr>
          <p:cNvPr id="9218" name="Rectangle 2"/>
          <p:cNvSpPr>
            <a:spLocks noGrp="1" noChangeArrowheads="1"/>
          </p:cNvSpPr>
          <p:nvPr>
            <p:ph type="title"/>
          </p:nvPr>
        </p:nvSpPr>
        <p:spPr/>
        <p:txBody>
          <a:bodyPr/>
          <a:lstStyle/>
          <a:p>
            <a:pPr eaLnBrk="1" hangingPunct="1">
              <a:defRPr/>
            </a:pPr>
            <a:r>
              <a:rPr lang="en-US" smtClean="0">
                <a:cs typeface="+mj-cs"/>
              </a:rPr>
              <a:t>Instability mechanism and threshold</a:t>
            </a:r>
          </a:p>
        </p:txBody>
      </p:sp>
      <p:grpSp>
        <p:nvGrpSpPr>
          <p:cNvPr id="5124" name="Group 4"/>
          <p:cNvGrpSpPr>
            <a:grpSpLocks/>
          </p:cNvGrpSpPr>
          <p:nvPr/>
        </p:nvGrpSpPr>
        <p:grpSpPr bwMode="auto">
          <a:xfrm>
            <a:off x="228600" y="1219200"/>
            <a:ext cx="3962400" cy="2286000"/>
            <a:chOff x="336" y="720"/>
            <a:chExt cx="2496" cy="1440"/>
          </a:xfrm>
        </p:grpSpPr>
        <p:sp>
          <p:nvSpPr>
            <p:cNvPr id="9221" name="Oval 5"/>
            <p:cNvSpPr>
              <a:spLocks noChangeArrowheads="1"/>
            </p:cNvSpPr>
            <p:nvPr/>
          </p:nvSpPr>
          <p:spPr bwMode="auto">
            <a:xfrm>
              <a:off x="1344" y="1008"/>
              <a:ext cx="432" cy="96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222" name="Rectangle 6"/>
            <p:cNvSpPr>
              <a:spLocks noChangeArrowheads="1"/>
            </p:cNvSpPr>
            <p:nvPr/>
          </p:nvSpPr>
          <p:spPr bwMode="auto">
            <a:xfrm>
              <a:off x="912" y="1296"/>
              <a:ext cx="1296" cy="432"/>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223" name="Line 7"/>
            <p:cNvSpPr>
              <a:spLocks noChangeShapeType="1"/>
            </p:cNvSpPr>
            <p:nvPr/>
          </p:nvSpPr>
          <p:spPr bwMode="auto">
            <a:xfrm flipH="1">
              <a:off x="1488" y="1392"/>
              <a:ext cx="144" cy="0"/>
            </a:xfrm>
            <a:prstGeom prst="line">
              <a:avLst/>
            </a:prstGeom>
            <a:noFill/>
            <a:ln w="38100">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4" name="Line 8"/>
            <p:cNvSpPr>
              <a:spLocks noChangeShapeType="1"/>
            </p:cNvSpPr>
            <p:nvPr/>
          </p:nvSpPr>
          <p:spPr bwMode="auto">
            <a:xfrm flipH="1">
              <a:off x="1440" y="1296"/>
              <a:ext cx="240" cy="0"/>
            </a:xfrm>
            <a:prstGeom prst="line">
              <a:avLst/>
            </a:prstGeom>
            <a:noFill/>
            <a:ln w="38100">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5" name="Line 9"/>
            <p:cNvSpPr>
              <a:spLocks noChangeShapeType="1"/>
            </p:cNvSpPr>
            <p:nvPr/>
          </p:nvSpPr>
          <p:spPr bwMode="auto">
            <a:xfrm rot="10800000" flipH="1">
              <a:off x="1488" y="1632"/>
              <a:ext cx="144" cy="0"/>
            </a:xfrm>
            <a:prstGeom prst="line">
              <a:avLst/>
            </a:prstGeom>
            <a:noFill/>
            <a:ln w="38100">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6" name="Line 10"/>
            <p:cNvSpPr>
              <a:spLocks noChangeShapeType="1"/>
            </p:cNvSpPr>
            <p:nvPr/>
          </p:nvSpPr>
          <p:spPr bwMode="auto">
            <a:xfrm rot="10800000" flipH="1">
              <a:off x="1440" y="1728"/>
              <a:ext cx="240" cy="0"/>
            </a:xfrm>
            <a:prstGeom prst="line">
              <a:avLst/>
            </a:prstGeom>
            <a:noFill/>
            <a:ln w="38100">
              <a:solidFill>
                <a:srgbClr val="FFCC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7" name="Line 11"/>
            <p:cNvSpPr>
              <a:spLocks noChangeShapeType="1"/>
            </p:cNvSpPr>
            <p:nvPr/>
          </p:nvSpPr>
          <p:spPr bwMode="auto">
            <a:xfrm>
              <a:off x="960" y="1296"/>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8" name="Line 12"/>
            <p:cNvSpPr>
              <a:spLocks noChangeShapeType="1"/>
            </p:cNvSpPr>
            <p:nvPr/>
          </p:nvSpPr>
          <p:spPr bwMode="auto">
            <a:xfrm>
              <a:off x="960" y="1728"/>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29" name="Line 13"/>
            <p:cNvSpPr>
              <a:spLocks noChangeShapeType="1"/>
            </p:cNvSpPr>
            <p:nvPr/>
          </p:nvSpPr>
          <p:spPr bwMode="auto">
            <a:xfrm>
              <a:off x="1776" y="1728"/>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0" name="Line 14"/>
            <p:cNvSpPr>
              <a:spLocks noChangeShapeType="1"/>
            </p:cNvSpPr>
            <p:nvPr/>
          </p:nvSpPr>
          <p:spPr bwMode="auto">
            <a:xfrm>
              <a:off x="1776" y="1296"/>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1" name="AutoShape 15"/>
            <p:cNvSpPr>
              <a:spLocks noChangeArrowheads="1"/>
            </p:cNvSpPr>
            <p:nvPr/>
          </p:nvSpPr>
          <p:spPr bwMode="auto">
            <a:xfrm>
              <a:off x="336" y="720"/>
              <a:ext cx="2496" cy="768"/>
            </a:xfrm>
            <a:prstGeom prst="roundRect">
              <a:avLst>
                <a:gd name="adj" fmla="val 16667"/>
              </a:avLst>
            </a:prstGeom>
            <a:noFill/>
            <a:ln w="127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232" name="Line 16"/>
            <p:cNvSpPr>
              <a:spLocks noChangeShapeType="1"/>
            </p:cNvSpPr>
            <p:nvPr/>
          </p:nvSpPr>
          <p:spPr bwMode="auto">
            <a:xfrm flipV="1">
              <a:off x="2352" y="1248"/>
              <a:ext cx="288" cy="240"/>
            </a:xfrm>
            <a:prstGeom prst="line">
              <a:avLst/>
            </a:prstGeom>
            <a:noFill/>
            <a:ln w="1270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3" name="Line 17"/>
            <p:cNvSpPr>
              <a:spLocks noChangeShapeType="1"/>
            </p:cNvSpPr>
            <p:nvPr/>
          </p:nvSpPr>
          <p:spPr bwMode="auto">
            <a:xfrm flipV="1">
              <a:off x="336" y="1488"/>
              <a:ext cx="336" cy="240"/>
            </a:xfrm>
            <a:prstGeom prst="line">
              <a:avLst/>
            </a:prstGeom>
            <a:noFill/>
            <a:ln w="38100">
              <a:solidFill>
                <a:schemeClr val="tx1"/>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4" name="Line 18"/>
            <p:cNvSpPr>
              <a:spLocks noChangeShapeType="1"/>
            </p:cNvSpPr>
            <p:nvPr/>
          </p:nvSpPr>
          <p:spPr bwMode="auto">
            <a:xfrm>
              <a:off x="672" y="1488"/>
              <a:ext cx="91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5" name="Line 19"/>
            <p:cNvSpPr>
              <a:spLocks noChangeShapeType="1"/>
            </p:cNvSpPr>
            <p:nvPr/>
          </p:nvSpPr>
          <p:spPr bwMode="auto">
            <a:xfrm>
              <a:off x="1584" y="1488"/>
              <a:ext cx="336" cy="480"/>
            </a:xfrm>
            <a:prstGeom prst="line">
              <a:avLst/>
            </a:prstGeom>
            <a:noFill/>
            <a:ln w="3810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6" name="Line 20"/>
            <p:cNvSpPr>
              <a:spLocks noChangeShapeType="1"/>
            </p:cNvSpPr>
            <p:nvPr/>
          </p:nvSpPr>
          <p:spPr bwMode="auto">
            <a:xfrm>
              <a:off x="1584" y="1680"/>
              <a:ext cx="336" cy="480"/>
            </a:xfrm>
            <a:prstGeom prst="line">
              <a:avLst/>
            </a:prstGeom>
            <a:noFill/>
            <a:ln w="3810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7" name="Line 21"/>
            <p:cNvSpPr>
              <a:spLocks noChangeShapeType="1"/>
            </p:cNvSpPr>
            <p:nvPr/>
          </p:nvSpPr>
          <p:spPr bwMode="auto">
            <a:xfrm>
              <a:off x="1584" y="1296"/>
              <a:ext cx="336" cy="480"/>
            </a:xfrm>
            <a:prstGeom prst="line">
              <a:avLst/>
            </a:prstGeom>
            <a:noFill/>
            <a:ln w="38100">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8" name="Line 22"/>
            <p:cNvSpPr>
              <a:spLocks noChangeShapeType="1"/>
            </p:cNvSpPr>
            <p:nvPr/>
          </p:nvSpPr>
          <p:spPr bwMode="auto">
            <a:xfrm flipV="1">
              <a:off x="1584" y="1392"/>
              <a:ext cx="528" cy="9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39" name="Text Box 23"/>
            <p:cNvSpPr txBox="1">
              <a:spLocks noChangeArrowheads="1"/>
            </p:cNvSpPr>
            <p:nvPr/>
          </p:nvSpPr>
          <p:spPr bwMode="auto">
            <a:xfrm>
              <a:off x="1958" y="1883"/>
              <a:ext cx="2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2000">
                  <a:solidFill>
                    <a:srgbClr val="339933"/>
                  </a:solidFill>
                  <a:latin typeface="Comic Sans MS" charset="0"/>
                  <a:cs typeface="+mn-cs"/>
                </a:rPr>
                <a:t>B</a:t>
              </a:r>
            </a:p>
          </p:txBody>
        </p:sp>
      </p:grpSp>
      <p:grpSp>
        <p:nvGrpSpPr>
          <p:cNvPr id="5125" name="Group 24"/>
          <p:cNvGrpSpPr>
            <a:grpSpLocks/>
          </p:cNvGrpSpPr>
          <p:nvPr/>
        </p:nvGrpSpPr>
        <p:grpSpPr bwMode="auto">
          <a:xfrm>
            <a:off x="228600" y="3771900"/>
            <a:ext cx="3962400" cy="2527300"/>
            <a:chOff x="144" y="2448"/>
            <a:chExt cx="2496" cy="1592"/>
          </a:xfrm>
        </p:grpSpPr>
        <p:sp>
          <p:nvSpPr>
            <p:cNvPr id="9241" name="AutoShape 25"/>
            <p:cNvSpPr>
              <a:spLocks noChangeArrowheads="1"/>
            </p:cNvSpPr>
            <p:nvPr/>
          </p:nvSpPr>
          <p:spPr bwMode="auto">
            <a:xfrm>
              <a:off x="144" y="2448"/>
              <a:ext cx="2496" cy="768"/>
            </a:xfrm>
            <a:prstGeom prst="roundRect">
              <a:avLst>
                <a:gd name="adj" fmla="val 16667"/>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aphicFrame>
          <p:nvGraphicFramePr>
            <p:cNvPr id="5134" name="Object 26"/>
            <p:cNvGraphicFramePr>
              <a:graphicFrameLocks noChangeAspect="1"/>
            </p:cNvGraphicFramePr>
            <p:nvPr/>
          </p:nvGraphicFramePr>
          <p:xfrm>
            <a:off x="1308" y="3124"/>
            <a:ext cx="360" cy="136"/>
          </p:xfrm>
          <a:graphic>
            <a:graphicData uri="http://schemas.openxmlformats.org/presentationml/2006/ole">
              <mc:AlternateContent xmlns:mc="http://schemas.openxmlformats.org/markup-compatibility/2006">
                <mc:Choice xmlns:v="urn:schemas-microsoft-com:vml" Requires="v">
                  <p:oleObj spid="_x0000_s3370" name="Equation" r:id="rId4" imgW="571252" imgH="215806" progId="Equation.3">
                    <p:embed/>
                  </p:oleObj>
                </mc:Choice>
                <mc:Fallback>
                  <p:oleObj name="Equation" r:id="rId4" imgW="571252" imgH="21580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8" y="3124"/>
                          <a:ext cx="360" cy="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9243" name="Oval 27"/>
            <p:cNvSpPr>
              <a:spLocks noChangeArrowheads="1"/>
            </p:cNvSpPr>
            <p:nvPr/>
          </p:nvSpPr>
          <p:spPr bwMode="auto">
            <a:xfrm>
              <a:off x="1152" y="2880"/>
              <a:ext cx="432" cy="960"/>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244" name="Rectangle 28"/>
            <p:cNvSpPr>
              <a:spLocks noChangeArrowheads="1"/>
            </p:cNvSpPr>
            <p:nvPr/>
          </p:nvSpPr>
          <p:spPr bwMode="auto">
            <a:xfrm>
              <a:off x="720" y="3168"/>
              <a:ext cx="1296" cy="432"/>
            </a:xfrm>
            <a:prstGeom prst="rect">
              <a:avLst/>
            </a:prstGeom>
            <a:solidFill>
              <a:schemeClr val="bg1"/>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245" name="Line 29"/>
            <p:cNvSpPr>
              <a:spLocks noChangeShapeType="1"/>
            </p:cNvSpPr>
            <p:nvPr/>
          </p:nvSpPr>
          <p:spPr bwMode="auto">
            <a:xfrm>
              <a:off x="768" y="3168"/>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46" name="Line 30"/>
            <p:cNvSpPr>
              <a:spLocks noChangeShapeType="1"/>
            </p:cNvSpPr>
            <p:nvPr/>
          </p:nvSpPr>
          <p:spPr bwMode="auto">
            <a:xfrm>
              <a:off x="768" y="3600"/>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47" name="Line 31"/>
            <p:cNvSpPr>
              <a:spLocks noChangeShapeType="1"/>
            </p:cNvSpPr>
            <p:nvPr/>
          </p:nvSpPr>
          <p:spPr bwMode="auto">
            <a:xfrm>
              <a:off x="1584" y="3600"/>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48" name="Line 32"/>
            <p:cNvSpPr>
              <a:spLocks noChangeShapeType="1"/>
            </p:cNvSpPr>
            <p:nvPr/>
          </p:nvSpPr>
          <p:spPr bwMode="auto">
            <a:xfrm>
              <a:off x="1584" y="3168"/>
              <a:ext cx="384"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49" name="AutoShape 33"/>
            <p:cNvSpPr>
              <a:spLocks noChangeArrowheads="1"/>
            </p:cNvSpPr>
            <p:nvPr/>
          </p:nvSpPr>
          <p:spPr bwMode="auto">
            <a:xfrm>
              <a:off x="144" y="2592"/>
              <a:ext cx="2496" cy="768"/>
            </a:xfrm>
            <a:prstGeom prst="roundRect">
              <a:avLst>
                <a:gd name="adj" fmla="val 16667"/>
              </a:avLst>
            </a:prstGeom>
            <a:noFill/>
            <a:ln w="1270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endParaRPr lang="en-US" sz="2000">
                <a:latin typeface="Comic Sans MS" charset="0"/>
                <a:cs typeface="+mn-cs"/>
              </a:endParaRPr>
            </a:p>
          </p:txBody>
        </p:sp>
        <p:sp>
          <p:nvSpPr>
            <p:cNvPr id="9250" name="Line 34"/>
            <p:cNvSpPr>
              <a:spLocks noChangeShapeType="1"/>
            </p:cNvSpPr>
            <p:nvPr/>
          </p:nvSpPr>
          <p:spPr bwMode="auto">
            <a:xfrm flipV="1">
              <a:off x="2160" y="3120"/>
              <a:ext cx="288" cy="240"/>
            </a:xfrm>
            <a:prstGeom prst="line">
              <a:avLst/>
            </a:prstGeom>
            <a:noFill/>
            <a:ln w="1270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1" name="Line 35"/>
            <p:cNvSpPr>
              <a:spLocks noChangeShapeType="1"/>
            </p:cNvSpPr>
            <p:nvPr/>
          </p:nvSpPr>
          <p:spPr bwMode="auto">
            <a:xfrm flipV="1">
              <a:off x="144" y="3360"/>
              <a:ext cx="336" cy="240"/>
            </a:xfrm>
            <a:prstGeom prst="line">
              <a:avLst/>
            </a:prstGeom>
            <a:noFill/>
            <a:ln w="38100">
              <a:solidFill>
                <a:schemeClr val="tx1"/>
              </a:solidFill>
              <a:round/>
              <a:headEnd type="oval"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2" name="Line 36"/>
            <p:cNvSpPr>
              <a:spLocks noChangeShapeType="1"/>
            </p:cNvSpPr>
            <p:nvPr/>
          </p:nvSpPr>
          <p:spPr bwMode="auto">
            <a:xfrm>
              <a:off x="480" y="3360"/>
              <a:ext cx="91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3" name="Line 37"/>
            <p:cNvSpPr>
              <a:spLocks noChangeShapeType="1"/>
            </p:cNvSpPr>
            <p:nvPr/>
          </p:nvSpPr>
          <p:spPr bwMode="auto">
            <a:xfrm flipH="1">
              <a:off x="1296" y="3264"/>
              <a:ext cx="144"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4" name="Line 38"/>
            <p:cNvSpPr>
              <a:spLocks noChangeShapeType="1"/>
            </p:cNvSpPr>
            <p:nvPr/>
          </p:nvSpPr>
          <p:spPr bwMode="auto">
            <a:xfrm flipH="1">
              <a:off x="1248" y="3168"/>
              <a:ext cx="240"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5" name="Line 39"/>
            <p:cNvSpPr>
              <a:spLocks noChangeShapeType="1"/>
            </p:cNvSpPr>
            <p:nvPr/>
          </p:nvSpPr>
          <p:spPr bwMode="auto">
            <a:xfrm rot="10800000" flipH="1">
              <a:off x="1296" y="3504"/>
              <a:ext cx="144"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6" name="Line 40"/>
            <p:cNvSpPr>
              <a:spLocks noChangeShapeType="1"/>
            </p:cNvSpPr>
            <p:nvPr/>
          </p:nvSpPr>
          <p:spPr bwMode="auto">
            <a:xfrm rot="10800000" flipH="1">
              <a:off x="1248" y="3600"/>
              <a:ext cx="240"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7" name="Text Box 41"/>
            <p:cNvSpPr txBox="1">
              <a:spLocks noChangeArrowheads="1"/>
            </p:cNvSpPr>
            <p:nvPr/>
          </p:nvSpPr>
          <p:spPr bwMode="auto">
            <a:xfrm>
              <a:off x="408" y="2936"/>
              <a:ext cx="21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2000">
                  <a:latin typeface="Comic Sans MS" charset="0"/>
                  <a:cs typeface="+mn-cs"/>
                </a:rPr>
                <a:t>x</a:t>
              </a:r>
            </a:p>
          </p:txBody>
        </p:sp>
        <p:sp>
          <p:nvSpPr>
            <p:cNvPr id="9258" name="Line 42"/>
            <p:cNvSpPr>
              <a:spLocks noChangeShapeType="1"/>
            </p:cNvSpPr>
            <p:nvPr/>
          </p:nvSpPr>
          <p:spPr bwMode="auto">
            <a:xfrm flipV="1">
              <a:off x="648" y="3368"/>
              <a:ext cx="0"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59" name="Line 43"/>
            <p:cNvSpPr>
              <a:spLocks noChangeShapeType="1"/>
            </p:cNvSpPr>
            <p:nvPr/>
          </p:nvSpPr>
          <p:spPr bwMode="auto">
            <a:xfrm>
              <a:off x="648" y="2984"/>
              <a:ext cx="0" cy="24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0" name="Line 44"/>
            <p:cNvSpPr>
              <a:spLocks noChangeShapeType="1"/>
            </p:cNvSpPr>
            <p:nvPr/>
          </p:nvSpPr>
          <p:spPr bwMode="auto">
            <a:xfrm>
              <a:off x="648" y="3176"/>
              <a:ext cx="0" cy="33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1" name="Line 45"/>
            <p:cNvSpPr>
              <a:spLocks noChangeShapeType="1"/>
            </p:cNvSpPr>
            <p:nvPr/>
          </p:nvSpPr>
          <p:spPr bwMode="auto">
            <a:xfrm>
              <a:off x="1416" y="3368"/>
              <a:ext cx="336" cy="480"/>
            </a:xfrm>
            <a:prstGeom prst="line">
              <a:avLst/>
            </a:prstGeom>
            <a:noFill/>
            <a:ln w="38100">
              <a:solidFill>
                <a:srgbClr val="CC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2" name="Line 46"/>
            <p:cNvSpPr>
              <a:spLocks noChangeShapeType="1"/>
            </p:cNvSpPr>
            <p:nvPr/>
          </p:nvSpPr>
          <p:spPr bwMode="auto">
            <a:xfrm>
              <a:off x="1416" y="3560"/>
              <a:ext cx="336" cy="480"/>
            </a:xfrm>
            <a:prstGeom prst="line">
              <a:avLst/>
            </a:prstGeom>
            <a:noFill/>
            <a:ln w="38100">
              <a:solidFill>
                <a:srgbClr val="CC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3" name="Line 47"/>
            <p:cNvSpPr>
              <a:spLocks noChangeShapeType="1"/>
            </p:cNvSpPr>
            <p:nvPr/>
          </p:nvSpPr>
          <p:spPr bwMode="auto">
            <a:xfrm>
              <a:off x="1416" y="3176"/>
              <a:ext cx="336" cy="480"/>
            </a:xfrm>
            <a:prstGeom prst="line">
              <a:avLst/>
            </a:prstGeom>
            <a:noFill/>
            <a:ln w="38100">
              <a:solidFill>
                <a:srgbClr val="CC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4" name="Text Box 48"/>
            <p:cNvSpPr txBox="1">
              <a:spLocks noChangeArrowheads="1"/>
            </p:cNvSpPr>
            <p:nvPr/>
          </p:nvSpPr>
          <p:spPr bwMode="auto">
            <a:xfrm>
              <a:off x="1262" y="2899"/>
              <a:ext cx="2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2000">
                  <a:solidFill>
                    <a:srgbClr val="FF3300"/>
                  </a:solidFill>
                  <a:latin typeface="Comic Sans MS" charset="0"/>
                  <a:cs typeface="+mn-cs"/>
                </a:rPr>
                <a:t>E</a:t>
              </a:r>
            </a:p>
          </p:txBody>
        </p:sp>
        <p:sp>
          <p:nvSpPr>
            <p:cNvPr id="9265" name="Line 49"/>
            <p:cNvSpPr>
              <a:spLocks noChangeShapeType="1"/>
            </p:cNvSpPr>
            <p:nvPr/>
          </p:nvSpPr>
          <p:spPr bwMode="auto">
            <a:xfrm flipV="1">
              <a:off x="1392" y="3216"/>
              <a:ext cx="624" cy="144"/>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9266" name="AutoShape 50"/>
            <p:cNvSpPr>
              <a:spLocks noChangeArrowheads="1"/>
            </p:cNvSpPr>
            <p:nvPr/>
          </p:nvSpPr>
          <p:spPr bwMode="auto">
            <a:xfrm rot="5400000">
              <a:off x="720" y="3168"/>
              <a:ext cx="96" cy="96"/>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267" name="Text Box 51"/>
          <p:cNvSpPr txBox="1">
            <a:spLocks noChangeArrowheads="1"/>
          </p:cNvSpPr>
          <p:nvPr/>
        </p:nvSpPr>
        <p:spPr bwMode="auto">
          <a:xfrm>
            <a:off x="4267200" y="685800"/>
            <a:ext cx="4876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2000" dirty="0">
                <a:cs typeface="+mn-cs"/>
              </a:rPr>
              <a:t>Beam establishes a feedback that can become unstable. The threshold is approximately</a:t>
            </a:r>
          </a:p>
        </p:txBody>
      </p:sp>
      <p:graphicFrame>
        <p:nvGraphicFramePr>
          <p:cNvPr id="5127" name="Object 52"/>
          <p:cNvGraphicFramePr>
            <a:graphicFrameLocks noChangeAspect="1"/>
          </p:cNvGraphicFramePr>
          <p:nvPr>
            <p:extLst>
              <p:ext uri="{D42A27DB-BD31-4B8C-83A1-F6EECF244321}">
                <p14:modId xmlns:p14="http://schemas.microsoft.com/office/powerpoint/2010/main" val="4089173592"/>
              </p:ext>
            </p:extLst>
          </p:nvPr>
        </p:nvGraphicFramePr>
        <p:xfrm>
          <a:off x="5257800" y="2171700"/>
          <a:ext cx="2892425" cy="933450"/>
        </p:xfrm>
        <a:graphic>
          <a:graphicData uri="http://schemas.openxmlformats.org/presentationml/2006/ole">
            <mc:AlternateContent xmlns:mc="http://schemas.openxmlformats.org/markup-compatibility/2006">
              <mc:Choice xmlns:v="urn:schemas-microsoft-com:vml" Requires="v">
                <p:oleObj spid="_x0000_s3371" name="Equation" r:id="rId6" imgW="2044700" imgH="660400" progId="Equation.3">
                  <p:embed/>
                </p:oleObj>
              </mc:Choice>
              <mc:Fallback>
                <p:oleObj name="Equation" r:id="rId6" imgW="2044700" imgH="660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2171700"/>
                        <a:ext cx="2892425" cy="93345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28" name="Object 53"/>
          <p:cNvGraphicFramePr>
            <a:graphicFrameLocks noChangeAspect="1"/>
          </p:cNvGraphicFramePr>
          <p:nvPr>
            <p:extLst>
              <p:ext uri="{D42A27DB-BD31-4B8C-83A1-F6EECF244321}">
                <p14:modId xmlns:p14="http://schemas.microsoft.com/office/powerpoint/2010/main" val="3899795079"/>
              </p:ext>
            </p:extLst>
          </p:nvPr>
        </p:nvGraphicFramePr>
        <p:xfrm>
          <a:off x="4114800" y="3162300"/>
          <a:ext cx="4929188" cy="338138"/>
        </p:xfrm>
        <a:graphic>
          <a:graphicData uri="http://schemas.openxmlformats.org/presentationml/2006/ole">
            <mc:AlternateContent xmlns:mc="http://schemas.openxmlformats.org/markup-compatibility/2006">
              <mc:Choice xmlns:v="urn:schemas-microsoft-com:vml" Requires="v">
                <p:oleObj spid="_x0000_s3372" name="Equation" r:id="rId8" imgW="3517900" imgH="241300" progId="Equation.3">
                  <p:embed/>
                </p:oleObj>
              </mc:Choice>
              <mc:Fallback>
                <p:oleObj name="Equation" r:id="rId8" imgW="3517900" imgH="2413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4800" y="3162300"/>
                        <a:ext cx="4929188" cy="33813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272" name="Text Box 56"/>
          <p:cNvSpPr txBox="1">
            <a:spLocks noChangeArrowheads="1"/>
          </p:cNvSpPr>
          <p:nvPr/>
        </p:nvSpPr>
        <p:spPr bwMode="auto">
          <a:xfrm>
            <a:off x="5562600" y="1714500"/>
            <a:ext cx="22701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000">
                <a:solidFill>
                  <a:schemeClr val="accent2"/>
                </a:solidFill>
                <a:cs typeface="+mn-cs"/>
              </a:rPr>
              <a:t>1 accel.-1 decel., 2D</a:t>
            </a:r>
          </a:p>
        </p:txBody>
      </p:sp>
      <p:sp>
        <p:nvSpPr>
          <p:cNvPr id="9273" name="Text Box 57"/>
          <p:cNvSpPr txBox="1">
            <a:spLocks noChangeArrowheads="1"/>
          </p:cNvSpPr>
          <p:nvPr/>
        </p:nvSpPr>
        <p:spPr bwMode="auto">
          <a:xfrm>
            <a:off x="5562600" y="3695700"/>
            <a:ext cx="23844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000" dirty="0">
                <a:solidFill>
                  <a:srgbClr val="FF0000"/>
                </a:solidFill>
                <a:cs typeface="+mn-cs"/>
              </a:rPr>
              <a:t>N </a:t>
            </a:r>
            <a:r>
              <a:rPr lang="en-US" sz="2000" dirty="0" err="1">
                <a:solidFill>
                  <a:srgbClr val="FF0000"/>
                </a:solidFill>
                <a:cs typeface="+mn-cs"/>
              </a:rPr>
              <a:t>accel</a:t>
            </a:r>
            <a:r>
              <a:rPr lang="en-US" sz="2000" dirty="0">
                <a:solidFill>
                  <a:srgbClr val="FF0000"/>
                </a:solidFill>
                <a:cs typeface="+mn-cs"/>
              </a:rPr>
              <a:t>.-N </a:t>
            </a:r>
            <a:r>
              <a:rPr lang="en-US" sz="2000" dirty="0" err="1">
                <a:solidFill>
                  <a:srgbClr val="FF0000"/>
                </a:solidFill>
                <a:cs typeface="+mn-cs"/>
              </a:rPr>
              <a:t>decel</a:t>
            </a:r>
            <a:r>
              <a:rPr lang="en-US" sz="2000" dirty="0">
                <a:solidFill>
                  <a:srgbClr val="FF0000"/>
                </a:solidFill>
                <a:cs typeface="+mn-cs"/>
              </a:rPr>
              <a:t>., 1D</a:t>
            </a:r>
          </a:p>
        </p:txBody>
      </p:sp>
      <p:graphicFrame>
        <p:nvGraphicFramePr>
          <p:cNvPr id="5131" name="Object 62"/>
          <p:cNvGraphicFramePr>
            <a:graphicFrameLocks noChangeAspect="1"/>
          </p:cNvGraphicFramePr>
          <p:nvPr>
            <p:extLst>
              <p:ext uri="{D42A27DB-BD31-4B8C-83A1-F6EECF244321}">
                <p14:modId xmlns:p14="http://schemas.microsoft.com/office/powerpoint/2010/main" val="432038829"/>
              </p:ext>
            </p:extLst>
          </p:nvPr>
        </p:nvGraphicFramePr>
        <p:xfrm>
          <a:off x="5608638" y="4152900"/>
          <a:ext cx="2190750" cy="933450"/>
        </p:xfrm>
        <a:graphic>
          <a:graphicData uri="http://schemas.openxmlformats.org/presentationml/2006/ole">
            <mc:AlternateContent xmlns:mc="http://schemas.openxmlformats.org/markup-compatibility/2006">
              <mc:Choice xmlns:v="urn:schemas-microsoft-com:vml" Requires="v">
                <p:oleObj spid="_x0000_s3373" name="Equation" r:id="rId10" imgW="1548728" imgH="660113" progId="Equation.3">
                  <p:embed/>
                </p:oleObj>
              </mc:Choice>
              <mc:Fallback>
                <p:oleObj name="Equation" r:id="rId10" imgW="1548728" imgH="660113"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08638" y="4152900"/>
                        <a:ext cx="2190750" cy="93345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32" name="Object 63"/>
          <p:cNvGraphicFramePr>
            <a:graphicFrameLocks noChangeAspect="1"/>
          </p:cNvGraphicFramePr>
          <p:nvPr>
            <p:extLst>
              <p:ext uri="{D42A27DB-BD31-4B8C-83A1-F6EECF244321}">
                <p14:modId xmlns:p14="http://schemas.microsoft.com/office/powerpoint/2010/main" val="307960768"/>
              </p:ext>
            </p:extLst>
          </p:nvPr>
        </p:nvGraphicFramePr>
        <p:xfrm>
          <a:off x="5224463" y="5219700"/>
          <a:ext cx="2962275" cy="614363"/>
        </p:xfrm>
        <a:graphic>
          <a:graphicData uri="http://schemas.openxmlformats.org/presentationml/2006/ole">
            <mc:AlternateContent xmlns:mc="http://schemas.openxmlformats.org/markup-compatibility/2006">
              <mc:Choice xmlns:v="urn:schemas-microsoft-com:vml" Requires="v">
                <p:oleObj spid="_x0000_s3374" name="Equation" r:id="rId12" imgW="1713756" imgH="355446" progId="Equation.3">
                  <p:embed/>
                </p:oleObj>
              </mc:Choice>
              <mc:Fallback>
                <p:oleObj name="Equation" r:id="rId12" imgW="1713756" imgH="355446"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24463" y="5219700"/>
                        <a:ext cx="2962275" cy="61436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 name="TextBox 1"/>
          <p:cNvSpPr txBox="1"/>
          <p:nvPr/>
        </p:nvSpPr>
        <p:spPr bwMode="auto">
          <a:xfrm>
            <a:off x="2346995" y="6057900"/>
            <a:ext cx="685315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342900" indent="-342900" algn="l">
              <a:buFont typeface="Arial"/>
              <a:buChar char="•"/>
            </a:pPr>
            <a:r>
              <a:rPr lang="en-US" sz="2000" dirty="0" err="1"/>
              <a:t>I</a:t>
            </a:r>
            <a:r>
              <a:rPr lang="en-US" sz="2000" baseline="-25000" dirty="0" err="1"/>
              <a:t>th</a:t>
            </a:r>
            <a:r>
              <a:rPr lang="en-US" sz="2000" baseline="-25000" dirty="0"/>
              <a:t> </a:t>
            </a:r>
            <a:r>
              <a:rPr lang="en-US" sz="2000" dirty="0"/>
              <a:t>is inversely proportional to the HOM mode </a:t>
            </a:r>
            <a:r>
              <a:rPr lang="en-US" sz="2000" dirty="0" smtClean="0"/>
              <a:t>frequencies</a:t>
            </a:r>
            <a:endParaRPr lang="en-US" sz="2000" dirty="0"/>
          </a:p>
          <a:p>
            <a:pPr marL="342900" indent="-342900" algn="l">
              <a:buFont typeface="Arial"/>
              <a:buChar char="•"/>
            </a:pPr>
            <a:r>
              <a:rPr lang="en-US" sz="2000" dirty="0"/>
              <a:t>Fewer HOMs (due to larger, fewer cavities) in linac</a:t>
            </a:r>
            <a:r>
              <a:rPr lang="en-US" sz="2000" dirty="0" smtClean="0"/>
              <a:t>.</a:t>
            </a:r>
            <a:endParaRPr lang="en-US" sz="2800" b="0" dirty="0" smtClean="0">
              <a:solidFill>
                <a:srgbClr val="FFFFFF"/>
              </a:solidFill>
              <a:latin typeface="Helvetica"/>
              <a:cs typeface="Helvetic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sz="3600"/>
              <a:t>Multi-bunch BBU due to HOM of Cavities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59" y="1371600"/>
            <a:ext cx="3619941" cy="2335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3733800"/>
            <a:ext cx="3657600" cy="2359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4000" y="1828800"/>
            <a:ext cx="1752600" cy="369332"/>
          </a:xfrm>
          <a:prstGeom prst="rect">
            <a:avLst/>
          </a:prstGeom>
          <a:noFill/>
        </p:spPr>
        <p:txBody>
          <a:bodyPr wrap="square" rtlCol="0">
            <a:spAutoFit/>
          </a:bodyPr>
          <a:lstStyle/>
          <a:p>
            <a:r>
              <a:rPr lang="en-US"/>
              <a:t>R/Q of HOM</a:t>
            </a:r>
          </a:p>
        </p:txBody>
      </p:sp>
      <p:sp>
        <p:nvSpPr>
          <p:cNvPr id="8" name="TextBox 7"/>
          <p:cNvSpPr txBox="1"/>
          <p:nvPr/>
        </p:nvSpPr>
        <p:spPr>
          <a:xfrm>
            <a:off x="838200" y="4267200"/>
            <a:ext cx="1752600" cy="369332"/>
          </a:xfrm>
          <a:prstGeom prst="rect">
            <a:avLst/>
          </a:prstGeom>
          <a:noFill/>
        </p:spPr>
        <p:txBody>
          <a:bodyPr wrap="square" rtlCol="0">
            <a:spAutoFit/>
          </a:bodyPr>
          <a:lstStyle/>
          <a:p>
            <a:r>
              <a:rPr lang="en-US"/>
              <a:t>Q_ext of HOM</a:t>
            </a:r>
          </a:p>
        </p:txBody>
      </p:sp>
      <p:sp>
        <p:nvSpPr>
          <p:cNvPr id="22" name="TextBox 21"/>
          <p:cNvSpPr txBox="1"/>
          <p:nvPr/>
        </p:nvSpPr>
        <p:spPr>
          <a:xfrm>
            <a:off x="3886200" y="1066800"/>
            <a:ext cx="5105400" cy="2308324"/>
          </a:xfrm>
          <a:prstGeom prst="rect">
            <a:avLst/>
          </a:prstGeom>
          <a:noFill/>
        </p:spPr>
        <p:txBody>
          <a:bodyPr wrap="square" rtlCol="0">
            <a:spAutoFit/>
          </a:bodyPr>
          <a:lstStyle/>
          <a:p>
            <a:pPr marL="285750" indent="-285750">
              <a:buFont typeface="Arial"/>
              <a:buChar char="•"/>
            </a:pPr>
            <a:r>
              <a:rPr lang="en-US" sz="1800" dirty="0" smtClean="0"/>
              <a:t>11 passes ERL, 412.8 MHz </a:t>
            </a:r>
          </a:p>
          <a:p>
            <a:pPr marL="285750" indent="-285750">
              <a:buFont typeface="Arial"/>
              <a:buChar char="•"/>
            </a:pPr>
            <a:r>
              <a:rPr lang="en-US" sz="1800" dirty="0" smtClean="0"/>
              <a:t>BBU </a:t>
            </a:r>
            <a:r>
              <a:rPr lang="en-US" sz="1800" dirty="0"/>
              <a:t>threshold current are found by simulation with code written by E. </a:t>
            </a:r>
            <a:r>
              <a:rPr lang="en-US" sz="1800" dirty="0" err="1"/>
              <a:t>Pozdeyev</a:t>
            </a:r>
            <a:r>
              <a:rPr lang="en-US" sz="1800" dirty="0"/>
              <a:t>.</a:t>
            </a:r>
          </a:p>
          <a:p>
            <a:pPr marL="285750" indent="-285750">
              <a:buFont typeface="Arial"/>
              <a:buChar char="•"/>
            </a:pPr>
            <a:r>
              <a:rPr lang="en-US" sz="1800" dirty="0">
                <a:solidFill>
                  <a:srgbClr val="000000"/>
                </a:solidFill>
              </a:rPr>
              <a:t>Even without HOM frequency variation, the threshold current, 106 mA, is more than </a:t>
            </a:r>
            <a:r>
              <a:rPr lang="en-US" sz="1800" dirty="0">
                <a:solidFill>
                  <a:srgbClr val="0000FF"/>
                </a:solidFill>
              </a:rPr>
              <a:t>a factor of 2 above the designed current, </a:t>
            </a:r>
            <a:r>
              <a:rPr lang="en-US" sz="1800" dirty="0">
                <a:solidFill>
                  <a:srgbClr val="000000"/>
                </a:solidFill>
              </a:rPr>
              <a:t>50 mA.</a:t>
            </a:r>
          </a:p>
          <a:p>
            <a:pPr marL="285750" indent="-285750">
              <a:buFont typeface="Arial"/>
              <a:buChar char="•"/>
            </a:pPr>
            <a:r>
              <a:rPr lang="en-US" sz="1800" dirty="0">
                <a:solidFill>
                  <a:srgbClr val="000000"/>
                </a:solidFill>
              </a:rPr>
              <a:t>With </a:t>
            </a:r>
            <a:r>
              <a:rPr lang="en-US" sz="1800" dirty="0" err="1">
                <a:solidFill>
                  <a:srgbClr val="000000"/>
                </a:solidFill>
              </a:rPr>
              <a:t>rms</a:t>
            </a:r>
            <a:r>
              <a:rPr lang="en-US" sz="1800" dirty="0">
                <a:solidFill>
                  <a:srgbClr val="000000"/>
                </a:solidFill>
              </a:rPr>
              <a:t> HOM  frequency variation of </a:t>
            </a:r>
            <a:r>
              <a:rPr lang="en-US" sz="1800" dirty="0" smtClean="0">
                <a:solidFill>
                  <a:srgbClr val="000000"/>
                </a:solidFill>
              </a:rPr>
              <a:t>3</a:t>
            </a:r>
            <a:r>
              <a:rPr lang="en-US" sz="1800" baseline="30000" dirty="0" smtClean="0">
                <a:solidFill>
                  <a:srgbClr val="000000"/>
                </a:solidFill>
              </a:rPr>
              <a:t>.</a:t>
            </a:r>
            <a:r>
              <a:rPr lang="en-US" sz="1800" dirty="0" smtClean="0">
                <a:solidFill>
                  <a:srgbClr val="000000"/>
                </a:solidFill>
              </a:rPr>
              <a:t>10</a:t>
            </a:r>
            <a:r>
              <a:rPr lang="en-US" sz="1800" baseline="30000" dirty="0" smtClean="0">
                <a:solidFill>
                  <a:srgbClr val="000000"/>
                </a:solidFill>
              </a:rPr>
              <a:t>-</a:t>
            </a:r>
            <a:r>
              <a:rPr lang="en-US" sz="1800" baseline="30000" dirty="0">
                <a:solidFill>
                  <a:srgbClr val="000000"/>
                </a:solidFill>
              </a:rPr>
              <a:t>3</a:t>
            </a:r>
            <a:r>
              <a:rPr lang="en-US" sz="1800" dirty="0">
                <a:solidFill>
                  <a:srgbClr val="000000"/>
                </a:solidFill>
              </a:rPr>
              <a:t>, the BBU threshold current is 457 </a:t>
            </a:r>
            <a:r>
              <a:rPr lang="en-US" sz="1800" dirty="0" smtClean="0">
                <a:solidFill>
                  <a:srgbClr val="000000"/>
                </a:solidFill>
              </a:rPr>
              <a:t>mA</a:t>
            </a:r>
            <a:r>
              <a:rPr lang="en-US" sz="1800" dirty="0">
                <a:solidFill>
                  <a:srgbClr val="000000"/>
                </a:solidFill>
              </a:rPr>
              <a:t>.</a:t>
            </a:r>
            <a:endParaRPr lang="en-US" sz="1800" dirty="0">
              <a:solidFill>
                <a:srgbClr val="0000FF"/>
              </a:solidFill>
            </a:endParaRPr>
          </a:p>
        </p:txBody>
      </p:sp>
      <p:sp>
        <p:nvSpPr>
          <p:cNvPr id="23" name="TextBox 22"/>
          <p:cNvSpPr txBox="1"/>
          <p:nvPr/>
        </p:nvSpPr>
        <p:spPr>
          <a:xfrm>
            <a:off x="457200" y="6057900"/>
            <a:ext cx="3733800" cy="400110"/>
          </a:xfrm>
          <a:prstGeom prst="rect">
            <a:avLst/>
          </a:prstGeom>
          <a:noFill/>
        </p:spPr>
        <p:txBody>
          <a:bodyPr wrap="square" rtlCol="0">
            <a:spAutoFit/>
          </a:bodyPr>
          <a:lstStyle/>
          <a:p>
            <a:r>
              <a:rPr lang="en-US" sz="2000" dirty="0"/>
              <a:t>Courtesy of Y. </a:t>
            </a:r>
            <a:r>
              <a:rPr lang="en-US" sz="2000" dirty="0" err="1"/>
              <a:t>Hao</a:t>
            </a:r>
            <a:r>
              <a:rPr lang="en-US" sz="2000" dirty="0"/>
              <a:t> and W. </a:t>
            </a:r>
            <a:r>
              <a:rPr lang="en-US" sz="2000" dirty="0" err="1"/>
              <a:t>Xu</a:t>
            </a:r>
            <a:endParaRPr lang="en-US" sz="2000" dirty="0"/>
          </a:p>
        </p:txBody>
      </p:sp>
      <p:graphicFrame>
        <p:nvGraphicFramePr>
          <p:cNvPr id="14" name="Chart 13"/>
          <p:cNvGraphicFramePr>
            <a:graphicFrameLocks/>
          </p:cNvGraphicFramePr>
          <p:nvPr>
            <p:extLst>
              <p:ext uri="{D42A27DB-BD31-4B8C-83A1-F6EECF244321}">
                <p14:modId xmlns:p14="http://schemas.microsoft.com/office/powerpoint/2010/main" val="1670368728"/>
              </p:ext>
            </p:extLst>
          </p:nvPr>
        </p:nvGraphicFramePr>
        <p:xfrm>
          <a:off x="3810000" y="3276600"/>
          <a:ext cx="5181600" cy="3429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9197871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8" name="Rectangle 6"/>
          <p:cNvSpPr>
            <a:spLocks noGrp="1" noChangeArrowheads="1"/>
          </p:cNvSpPr>
          <p:nvPr>
            <p:ph type="title"/>
          </p:nvPr>
        </p:nvSpPr>
        <p:spPr/>
        <p:txBody>
          <a:bodyPr/>
          <a:lstStyle/>
          <a:p>
            <a:pPr eaLnBrk="1" hangingPunct="1">
              <a:defRPr/>
            </a:pPr>
            <a:r>
              <a:rPr lang="en-US" sz="2400" dirty="0" smtClean="0">
                <a:solidFill>
                  <a:srgbClr val="FF0000"/>
                </a:solidFill>
                <a:latin typeface="Helvetica"/>
                <a:cs typeface="Helvetica"/>
              </a:rPr>
              <a:t>BCS resistance as a function of temperature</a:t>
            </a:r>
          </a:p>
        </p:txBody>
      </p:sp>
      <p:sp>
        <p:nvSpPr>
          <p:cNvPr id="90133" name="Text Box 21"/>
          <p:cNvSpPr txBox="1">
            <a:spLocks noChangeArrowheads="1"/>
          </p:cNvSpPr>
          <p:nvPr/>
        </p:nvSpPr>
        <p:spPr bwMode="auto">
          <a:xfrm>
            <a:off x="2091675" y="5943600"/>
            <a:ext cx="479921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cs typeface="+mn-cs"/>
              </a:rPr>
              <a:t>Residual </a:t>
            </a:r>
            <a:r>
              <a:rPr lang="en-US" dirty="0" smtClean="0">
                <a:cs typeface="+mn-cs"/>
              </a:rPr>
              <a:t>resistance: ~1 </a:t>
            </a:r>
            <a:r>
              <a:rPr lang="en-US" dirty="0">
                <a:cs typeface="+mn-cs"/>
              </a:rPr>
              <a:t>n</a:t>
            </a:r>
            <a:r>
              <a:rPr lang="en-US" dirty="0">
                <a:cs typeface="+mn-cs"/>
                <a:sym typeface="Symbol" charset="0"/>
              </a:rPr>
              <a:t> possible</a:t>
            </a:r>
            <a:r>
              <a:rPr lang="en-US" dirty="0">
                <a:cs typeface="+mn-cs"/>
              </a:rPr>
              <a:t> </a:t>
            </a:r>
          </a:p>
        </p:txBody>
      </p:sp>
      <p:sp>
        <p:nvSpPr>
          <p:cNvPr id="90134" name="Text Box 22"/>
          <p:cNvSpPr txBox="1">
            <a:spLocks noChangeArrowheads="1"/>
          </p:cNvSpPr>
          <p:nvPr/>
        </p:nvSpPr>
        <p:spPr bwMode="auto">
          <a:xfrm>
            <a:off x="4686300" y="5257800"/>
            <a:ext cx="889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cs typeface="+mn-cs"/>
              </a:rPr>
              <a:t>T(</a:t>
            </a:r>
            <a:r>
              <a:rPr lang="en-US" dirty="0">
                <a:cs typeface="Times New Roman" charset="0"/>
              </a:rPr>
              <a:t>º</a:t>
            </a:r>
            <a:r>
              <a:rPr lang="en-US" dirty="0">
                <a:cs typeface="+mn-cs"/>
              </a:rPr>
              <a:t>K)</a:t>
            </a:r>
          </a:p>
        </p:txBody>
      </p:sp>
      <p:sp>
        <p:nvSpPr>
          <p:cNvPr id="90135" name="Text Box 23"/>
          <p:cNvSpPr txBox="1">
            <a:spLocks noChangeArrowheads="1"/>
          </p:cNvSpPr>
          <p:nvPr/>
        </p:nvSpPr>
        <p:spPr bwMode="auto">
          <a:xfrm>
            <a:off x="2514600" y="3429000"/>
            <a:ext cx="646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cs typeface="+mn-cs"/>
              </a:rPr>
              <a:t>n </a:t>
            </a:r>
            <a:r>
              <a:rPr lang="en-US" dirty="0">
                <a:cs typeface="+mn-cs"/>
                <a:sym typeface="Symbol" charset="0"/>
              </a:rPr>
              <a:t></a:t>
            </a:r>
          </a:p>
        </p:txBody>
      </p:sp>
      <p:sp>
        <p:nvSpPr>
          <p:cNvPr id="90136" name="Text Box 24"/>
          <p:cNvSpPr txBox="1">
            <a:spLocks noChangeArrowheads="1"/>
          </p:cNvSpPr>
          <p:nvPr/>
        </p:nvSpPr>
        <p:spPr bwMode="auto">
          <a:xfrm>
            <a:off x="7063925" y="2327275"/>
            <a:ext cx="187097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cs typeface="+mn-cs"/>
              </a:rPr>
              <a:t>Operating</a:t>
            </a:r>
          </a:p>
          <a:p>
            <a:pPr>
              <a:defRPr/>
            </a:pPr>
            <a:r>
              <a:rPr lang="en-US" dirty="0">
                <a:cs typeface="+mn-cs"/>
              </a:rPr>
              <a:t>at </a:t>
            </a:r>
            <a:r>
              <a:rPr lang="en-US" dirty="0" smtClean="0">
                <a:cs typeface="+mn-cs"/>
              </a:rPr>
              <a:t>a lower</a:t>
            </a:r>
          </a:p>
          <a:p>
            <a:pPr>
              <a:defRPr/>
            </a:pPr>
            <a:r>
              <a:rPr lang="en-US" dirty="0" smtClean="0">
                <a:cs typeface="+mn-cs"/>
              </a:rPr>
              <a:t>frequency</a:t>
            </a:r>
            <a:endParaRPr lang="en-US" dirty="0">
              <a:cs typeface="+mn-cs"/>
            </a:endParaRPr>
          </a:p>
          <a:p>
            <a:pPr>
              <a:defRPr/>
            </a:pPr>
            <a:r>
              <a:rPr lang="en-US" dirty="0">
                <a:cs typeface="+mn-cs"/>
              </a:rPr>
              <a:t>can save</a:t>
            </a:r>
          </a:p>
          <a:p>
            <a:pPr>
              <a:defRPr/>
            </a:pPr>
            <a:r>
              <a:rPr lang="en-US" dirty="0">
                <a:cs typeface="+mn-cs"/>
              </a:rPr>
              <a:t>refrigeration</a:t>
            </a:r>
          </a:p>
          <a:p>
            <a:pPr>
              <a:defRPr/>
            </a:pPr>
            <a:r>
              <a:rPr lang="en-US" dirty="0">
                <a:cs typeface="+mn-cs"/>
              </a:rPr>
              <a:t>power!</a:t>
            </a:r>
          </a:p>
        </p:txBody>
      </p:sp>
      <p:graphicFrame>
        <p:nvGraphicFramePr>
          <p:cNvPr id="31751" name="Object 25"/>
          <p:cNvGraphicFramePr>
            <a:graphicFrameLocks noGrp="1" noChangeAspect="1"/>
          </p:cNvGraphicFramePr>
          <p:nvPr>
            <p:ph sz="half" idx="2"/>
            <p:extLst>
              <p:ext uri="{D42A27DB-BD31-4B8C-83A1-F6EECF244321}">
                <p14:modId xmlns:p14="http://schemas.microsoft.com/office/powerpoint/2010/main" val="108283685"/>
              </p:ext>
            </p:extLst>
          </p:nvPr>
        </p:nvGraphicFramePr>
        <p:xfrm>
          <a:off x="1714500" y="2057400"/>
          <a:ext cx="5105400" cy="3571875"/>
        </p:xfrm>
        <a:graphic>
          <a:graphicData uri="http://schemas.openxmlformats.org/presentationml/2006/ole">
            <mc:AlternateContent xmlns:mc="http://schemas.openxmlformats.org/markup-compatibility/2006">
              <mc:Choice xmlns:v="urn:schemas-microsoft-com:vml" Requires="v">
                <p:oleObj spid="_x0000_s13390" name="Mathcad" r:id="rId3" imgW="2886075" imgH="2019300" progId="Mathcad">
                  <p:embed/>
                </p:oleObj>
              </mc:Choice>
              <mc:Fallback>
                <p:oleObj name="Mathcad" r:id="rId3" imgW="2886075" imgH="2019300" progId="Mathca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2057400"/>
                        <a:ext cx="5105400"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5"/>
          <p:cNvGraphicFramePr>
            <a:graphicFrameLocks noGrp="1" noChangeAspect="1"/>
          </p:cNvGraphicFramePr>
          <p:nvPr>
            <p:ph sz="quarter" idx="1"/>
            <p:extLst>
              <p:ext uri="{D42A27DB-BD31-4B8C-83A1-F6EECF244321}">
                <p14:modId xmlns:p14="http://schemas.microsoft.com/office/powerpoint/2010/main" val="1864528217"/>
              </p:ext>
            </p:extLst>
          </p:nvPr>
        </p:nvGraphicFramePr>
        <p:xfrm>
          <a:off x="1371600" y="1143000"/>
          <a:ext cx="5638800" cy="1008063"/>
        </p:xfrm>
        <a:graphic>
          <a:graphicData uri="http://schemas.openxmlformats.org/presentationml/2006/ole">
            <mc:AlternateContent xmlns:mc="http://schemas.openxmlformats.org/markup-compatibility/2006">
              <mc:Choice xmlns:v="urn:schemas-microsoft-com:vml" Requires="v">
                <p:oleObj spid="_x0000_s13391" name="Equation" r:id="rId5" imgW="2628900" imgH="469900" progId="Equation.3">
                  <p:embed/>
                </p:oleObj>
              </mc:Choice>
              <mc:Fallback>
                <p:oleObj name="Equation" r:id="rId5" imgW="2628900" imgH="469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1143000"/>
                        <a:ext cx="5638800" cy="100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Systematic low residual resistivity achieved</a:t>
            </a:r>
            <a:endParaRPr lang="en-US" dirty="0"/>
          </a:p>
        </p:txBody>
      </p:sp>
      <p:pic>
        <p:nvPicPr>
          <p:cNvPr id="7" name="Picture 6"/>
          <p:cNvPicPr>
            <a:picLocks noChangeAspect="1"/>
          </p:cNvPicPr>
          <p:nvPr/>
        </p:nvPicPr>
        <p:blipFill>
          <a:blip r:embed="rId2"/>
          <a:stretch>
            <a:fillRect/>
          </a:stretch>
        </p:blipFill>
        <p:spPr>
          <a:xfrm>
            <a:off x="0" y="711200"/>
            <a:ext cx="9144000" cy="5414682"/>
          </a:xfrm>
          <a:prstGeom prst="rect">
            <a:avLst/>
          </a:prstGeom>
        </p:spPr>
      </p:pic>
      <p:sp>
        <p:nvSpPr>
          <p:cNvPr id="8" name="TextBox 7"/>
          <p:cNvSpPr txBox="1"/>
          <p:nvPr/>
        </p:nvSpPr>
        <p:spPr bwMode="auto">
          <a:xfrm>
            <a:off x="1371600" y="914400"/>
            <a:ext cx="15017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800" b="0" dirty="0" smtClean="0">
                <a:solidFill>
                  <a:srgbClr val="000000"/>
                </a:solidFill>
                <a:latin typeface="Helvetica"/>
                <a:cs typeface="Helvetica"/>
              </a:rPr>
              <a:t>1.3 GHz</a:t>
            </a:r>
          </a:p>
        </p:txBody>
      </p:sp>
    </p:spTree>
    <p:extLst>
      <p:ext uri="{BB962C8B-B14F-4D97-AF65-F5344CB8AC3E}">
        <p14:creationId xmlns:p14="http://schemas.microsoft.com/office/powerpoint/2010/main" val="1181381394"/>
      </p:ext>
    </p:extLst>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1" y="815975"/>
            <a:ext cx="4305300" cy="5699125"/>
          </a:xfrm>
        </p:spPr>
        <p:txBody>
          <a:bodyPr/>
          <a:lstStyle/>
          <a:p>
            <a:r>
              <a:rPr lang="en-US" dirty="0" smtClean="0"/>
              <a:t>Class-F solid state amplifiers</a:t>
            </a:r>
          </a:p>
          <a:p>
            <a:endParaRPr lang="en-US" dirty="0"/>
          </a:p>
          <a:p>
            <a:r>
              <a:rPr lang="en-US" dirty="0" smtClean="0"/>
              <a:t>More choices in transistor material at lower frequencies.</a:t>
            </a:r>
          </a:p>
          <a:p>
            <a:endParaRPr lang="en-US" dirty="0"/>
          </a:p>
          <a:p>
            <a:r>
              <a:rPr lang="en-US" dirty="0" smtClean="0"/>
              <a:t>Efficiency increases with lower frequency. </a:t>
            </a:r>
          </a:p>
          <a:p>
            <a:endParaRPr lang="en-US" dirty="0"/>
          </a:p>
          <a:p>
            <a:r>
              <a:rPr lang="en-US" dirty="0" smtClean="0"/>
              <a:t>RF power is required just for microphonics control.</a:t>
            </a:r>
            <a:endParaRPr lang="en-US" dirty="0"/>
          </a:p>
        </p:txBody>
      </p:sp>
      <p:sp>
        <p:nvSpPr>
          <p:cNvPr id="3" name="Title 2"/>
          <p:cNvSpPr>
            <a:spLocks noGrp="1"/>
          </p:cNvSpPr>
          <p:nvPr>
            <p:ph type="title"/>
          </p:nvPr>
        </p:nvSpPr>
        <p:spPr/>
        <p:txBody>
          <a:bodyPr/>
          <a:lstStyle/>
          <a:p>
            <a:r>
              <a:rPr lang="en-US" dirty="0" smtClean="0"/>
              <a:t>RF Power Efficiency</a:t>
            </a:r>
            <a:endParaRPr lang="en-US" dirty="0"/>
          </a:p>
        </p:txBody>
      </p:sp>
      <p:pic>
        <p:nvPicPr>
          <p:cNvPr id="4" name="Picture 41" descr="S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6300" y="800100"/>
            <a:ext cx="4252711"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6067797"/>
      </p:ext>
    </p:extLst>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1044575"/>
            <a:ext cx="8677275" cy="4784725"/>
          </a:xfrm>
        </p:spPr>
        <p:txBody>
          <a:bodyPr>
            <a:normAutofit/>
          </a:bodyPr>
          <a:lstStyle/>
          <a:p>
            <a:r>
              <a:rPr lang="en-US" dirty="0" smtClean="0"/>
              <a:t>Introduction</a:t>
            </a:r>
          </a:p>
          <a:p>
            <a:endParaRPr lang="en-US" dirty="0"/>
          </a:p>
          <a:p>
            <a:r>
              <a:rPr lang="en-US" dirty="0" smtClean="0"/>
              <a:t>The eRHIC ERL design</a:t>
            </a:r>
          </a:p>
          <a:p>
            <a:pPr marL="0" indent="0">
              <a:buNone/>
            </a:pPr>
            <a:endParaRPr lang="en-US" dirty="0" smtClean="0"/>
          </a:p>
          <a:p>
            <a:r>
              <a:rPr lang="en-US" dirty="0" smtClean="0"/>
              <a:t>The R&amp;D ERL</a:t>
            </a:r>
          </a:p>
          <a:p>
            <a:pPr marL="0" indent="0">
              <a:buNone/>
            </a:pPr>
            <a:endParaRPr lang="en-US" dirty="0" smtClean="0"/>
          </a:p>
          <a:p>
            <a:r>
              <a:rPr lang="en-US" dirty="0" smtClean="0"/>
              <a:t>Frequency Choice </a:t>
            </a:r>
          </a:p>
          <a:p>
            <a:pPr marL="0" indent="0">
              <a:buNone/>
            </a:pPr>
            <a:endParaRPr lang="en-US" dirty="0" smtClean="0"/>
          </a:p>
          <a:p>
            <a:r>
              <a:rPr lang="en-US" dirty="0" smtClean="0"/>
              <a:t>Summary</a:t>
            </a:r>
          </a:p>
          <a:p>
            <a:pPr marL="0" indent="0">
              <a:buNone/>
            </a:pPr>
            <a:endParaRPr lang="en-US" dirty="0" smtClean="0"/>
          </a:p>
          <a:p>
            <a:endParaRPr lang="en-US" dirty="0"/>
          </a:p>
          <a:p>
            <a:pPr marL="0" indent="0">
              <a:buNone/>
            </a:pPr>
            <a:endParaRPr lang="en-US" dirty="0"/>
          </a:p>
        </p:txBody>
      </p:sp>
      <p:sp>
        <p:nvSpPr>
          <p:cNvPr id="3" name="Title 2"/>
          <p:cNvSpPr>
            <a:spLocks noGrp="1"/>
          </p:cNvSpPr>
          <p:nvPr>
            <p:ph type="title"/>
          </p:nvPr>
        </p:nvSpPr>
        <p:spPr/>
        <p:txBody>
          <a:bodyPr/>
          <a:lstStyle/>
          <a:p>
            <a:r>
              <a:rPr lang="en-US" dirty="0" smtClean="0"/>
              <a:t>In this presentation:</a:t>
            </a:r>
            <a:endParaRPr lang="en-US" dirty="0"/>
          </a:p>
        </p:txBody>
      </p:sp>
    </p:spTree>
    <p:extLst>
      <p:ext uri="{BB962C8B-B14F-4D97-AF65-F5344CB8AC3E}">
        <p14:creationId xmlns:p14="http://schemas.microsoft.com/office/powerpoint/2010/main" val="29540127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266700" y="815975"/>
            <a:ext cx="4419599" cy="6042025"/>
          </a:xfrm>
        </p:spPr>
        <p:txBody>
          <a:bodyPr/>
          <a:lstStyle/>
          <a:p>
            <a:r>
              <a:rPr lang="en-US" dirty="0" smtClean="0"/>
              <a:t>Assume </a:t>
            </a:r>
            <a:r>
              <a:rPr lang="en-US" b="1" i="1" dirty="0" err="1" smtClean="0"/>
              <a:t>h~l</a:t>
            </a:r>
            <a:r>
              <a:rPr lang="en-US" dirty="0" smtClean="0"/>
              <a:t>, </a:t>
            </a:r>
            <a:r>
              <a:rPr lang="en-US" b="1" i="1" dirty="0" err="1" smtClean="0"/>
              <a:t>Δf</a:t>
            </a:r>
            <a:r>
              <a:rPr lang="en-US" b="1" i="1" dirty="0" smtClean="0"/>
              <a:t>/f=</a:t>
            </a:r>
            <a:r>
              <a:rPr lang="en-US" b="1" i="1" dirty="0" err="1" smtClean="0"/>
              <a:t>δ</a:t>
            </a:r>
            <a:r>
              <a:rPr lang="en-US" b="1" i="1" baseline="-25000" dirty="0" err="1" smtClean="0"/>
              <a:t>max</a:t>
            </a:r>
            <a:r>
              <a:rPr lang="en-US" b="1" i="1" dirty="0" smtClean="0"/>
              <a:t>/l</a:t>
            </a:r>
            <a:r>
              <a:rPr lang="en-US" dirty="0" smtClean="0"/>
              <a:t>, </a:t>
            </a:r>
            <a:r>
              <a:rPr lang="en-US" b="1" i="1" dirty="0" smtClean="0"/>
              <a:t>f~1/</a:t>
            </a:r>
            <a:r>
              <a:rPr lang="en-US" b="1" i="1" dirty="0" smtClean="0"/>
              <a:t>l</a:t>
            </a:r>
          </a:p>
          <a:p>
            <a:pPr marL="0" indent="0">
              <a:buNone/>
            </a:pPr>
            <a:r>
              <a:rPr lang="en-US" dirty="0" smtClean="0"/>
              <a:t>(h is a transverse dimension of a bar)</a:t>
            </a:r>
            <a:endParaRPr lang="en-US" dirty="0" smtClean="0"/>
          </a:p>
          <a:p>
            <a:r>
              <a:rPr lang="en-US" dirty="0" smtClean="0"/>
              <a:t>Then the frequency deviation per unit force is proportional to</a:t>
            </a:r>
          </a:p>
          <a:p>
            <a:pPr marL="0" indent="0">
              <a:buNone/>
            </a:pPr>
            <a:r>
              <a:rPr lang="en-US" b="1" i="1" dirty="0" smtClean="0"/>
              <a:t>	</a:t>
            </a:r>
            <a:r>
              <a:rPr lang="en-US" b="1" i="1" dirty="0" err="1" smtClean="0"/>
              <a:t>Δf</a:t>
            </a:r>
            <a:r>
              <a:rPr lang="en-US" b="1" i="1" dirty="0" err="1"/>
              <a:t>~</a:t>
            </a:r>
            <a:r>
              <a:rPr lang="en-US" b="1" i="1" dirty="0" err="1" smtClean="0"/>
              <a:t>l</a:t>
            </a:r>
            <a:r>
              <a:rPr lang="en-US" b="1" i="1" dirty="0" smtClean="0"/>
              <a:t> </a:t>
            </a:r>
            <a:r>
              <a:rPr lang="en-US" b="1" i="1" baseline="30000" dirty="0" smtClean="0"/>
              <a:t>-3</a:t>
            </a:r>
          </a:p>
          <a:p>
            <a:r>
              <a:rPr lang="en-US" dirty="0" smtClean="0"/>
              <a:t>The tuning power is given by</a:t>
            </a:r>
          </a:p>
          <a:p>
            <a:pPr marL="0" indent="0">
              <a:buNone/>
            </a:pPr>
            <a:r>
              <a:rPr lang="en-US" dirty="0" smtClean="0"/>
              <a:t>	</a:t>
            </a:r>
            <a:r>
              <a:rPr lang="en-US" b="1" i="1" dirty="0" err="1" smtClean="0"/>
              <a:t>P</a:t>
            </a:r>
            <a:r>
              <a:rPr lang="en-US" b="1" i="1" baseline="-25000" dirty="0" err="1" smtClean="0"/>
              <a:t>rf</a:t>
            </a:r>
            <a:r>
              <a:rPr lang="en-US" b="1" i="1" dirty="0" smtClean="0"/>
              <a:t>=2π</a:t>
            </a:r>
            <a:r>
              <a:rPr lang="en-US" b="1" i="1" dirty="0" err="1" smtClean="0"/>
              <a:t>UΔf</a:t>
            </a:r>
            <a:r>
              <a:rPr lang="en-US" b="1" i="1" dirty="0" smtClean="0"/>
              <a:t> and U~l</a:t>
            </a:r>
            <a:r>
              <a:rPr lang="en-US" b="1" i="1" baseline="30000" dirty="0" smtClean="0"/>
              <a:t>3</a:t>
            </a:r>
            <a:endParaRPr lang="en-US" b="1" i="1" dirty="0"/>
          </a:p>
          <a:p>
            <a:endParaRPr lang="en-US" dirty="0"/>
          </a:p>
          <a:p>
            <a:r>
              <a:rPr lang="en-US" dirty="0" smtClean="0"/>
              <a:t>Thus the RF power required for microphonics control should be independent of the cavity frequency.</a:t>
            </a:r>
          </a:p>
          <a:p>
            <a:r>
              <a:rPr lang="en-US" dirty="0" smtClean="0"/>
              <a:t>However, with larger cavities we need fewer amplifiers!</a:t>
            </a:r>
          </a:p>
          <a:p>
            <a:pPr marL="3175" indent="0">
              <a:buNone/>
            </a:pPr>
            <a:r>
              <a:rPr lang="en-US" b="1" i="1" dirty="0" smtClean="0"/>
              <a:t>	</a:t>
            </a:r>
            <a:endParaRPr lang="en-US" b="1" i="1" baseline="30000" dirty="0" smtClean="0"/>
          </a:p>
          <a:p>
            <a:pPr marL="3175" indent="0">
              <a:buNone/>
            </a:pPr>
            <a:r>
              <a:rPr lang="en-US" dirty="0" smtClean="0"/>
              <a:t> </a:t>
            </a:r>
            <a:endParaRPr lang="en-US" dirty="0"/>
          </a:p>
        </p:txBody>
      </p:sp>
      <p:sp>
        <p:nvSpPr>
          <p:cNvPr id="3" name="Title 2"/>
          <p:cNvSpPr>
            <a:spLocks noGrp="1"/>
          </p:cNvSpPr>
          <p:nvPr>
            <p:ph type="title"/>
          </p:nvPr>
        </p:nvSpPr>
        <p:spPr/>
        <p:txBody>
          <a:bodyPr/>
          <a:lstStyle/>
          <a:p>
            <a:r>
              <a:rPr lang="en-US" dirty="0" smtClean="0"/>
              <a:t>RF power for microphonics and size</a:t>
            </a:r>
            <a:endParaRPr lang="en-US" dirty="0"/>
          </a:p>
        </p:txBody>
      </p:sp>
      <p:pic>
        <p:nvPicPr>
          <p:cNvPr id="6" name="Picture 5"/>
          <p:cNvPicPr>
            <a:picLocks noChangeAspect="1"/>
          </p:cNvPicPr>
          <p:nvPr/>
        </p:nvPicPr>
        <p:blipFill>
          <a:blip r:embed="rId3"/>
          <a:stretch>
            <a:fillRect/>
          </a:stretch>
        </p:blipFill>
        <p:spPr>
          <a:xfrm>
            <a:off x="5143500" y="1485900"/>
            <a:ext cx="3594100" cy="1268506"/>
          </a:xfrm>
          <a:prstGeom prst="rect">
            <a:avLst/>
          </a:prstGeom>
        </p:spPr>
      </p:pic>
      <p:pic>
        <p:nvPicPr>
          <p:cNvPr id="7" name="Picture 6"/>
          <p:cNvPicPr>
            <a:picLocks noChangeAspect="1"/>
          </p:cNvPicPr>
          <p:nvPr/>
        </p:nvPicPr>
        <p:blipFill>
          <a:blip r:embed="rId4"/>
          <a:stretch>
            <a:fillRect/>
          </a:stretch>
        </p:blipFill>
        <p:spPr>
          <a:xfrm>
            <a:off x="5486400" y="3086100"/>
            <a:ext cx="2400300" cy="1244600"/>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1642591588"/>
              </p:ext>
            </p:extLst>
          </p:nvPr>
        </p:nvGraphicFramePr>
        <p:xfrm>
          <a:off x="5105400" y="4457700"/>
          <a:ext cx="3422650" cy="558800"/>
        </p:xfrm>
        <a:graphic>
          <a:graphicData uri="http://schemas.openxmlformats.org/presentationml/2006/ole">
            <mc:AlternateContent xmlns:mc="http://schemas.openxmlformats.org/markup-compatibility/2006">
              <mc:Choice xmlns:v="urn:schemas-microsoft-com:vml" Requires="v">
                <p:oleObj spid="_x0000_s1047" name="Equation" r:id="rId5" imgW="1244600" imgH="203200" progId="Equation.3">
                  <p:embed/>
                </p:oleObj>
              </mc:Choice>
              <mc:Fallback>
                <p:oleObj name="Equation" r:id="rId5" imgW="1244600" imgH="203200" progId="Equation.3">
                  <p:embed/>
                  <p:pic>
                    <p:nvPicPr>
                      <p:cNvPr id="0" name=""/>
                      <p:cNvPicPr/>
                      <p:nvPr/>
                    </p:nvPicPr>
                    <p:blipFill>
                      <a:blip r:embed="rId6"/>
                      <a:stretch>
                        <a:fillRect/>
                      </a:stretch>
                    </p:blipFill>
                    <p:spPr>
                      <a:xfrm>
                        <a:off x="5105400" y="4457700"/>
                        <a:ext cx="3422650" cy="558800"/>
                      </a:xfrm>
                      <a:prstGeom prst="rect">
                        <a:avLst/>
                      </a:prstGeom>
                    </p:spPr>
                  </p:pic>
                </p:oleObj>
              </mc:Fallback>
            </mc:AlternateContent>
          </a:graphicData>
        </a:graphic>
      </p:graphicFrame>
    </p:spTree>
    <p:extLst>
      <p:ext uri="{BB962C8B-B14F-4D97-AF65-F5344CB8AC3E}">
        <p14:creationId xmlns:p14="http://schemas.microsoft.com/office/powerpoint/2010/main" val="29743751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Cost and complexity</a:t>
            </a:r>
            <a:endParaRPr lang="en-US" dirty="0"/>
          </a:p>
        </p:txBody>
      </p:sp>
      <p:sp>
        <p:nvSpPr>
          <p:cNvPr id="10" name="TextBox 9"/>
          <p:cNvSpPr txBox="1"/>
          <p:nvPr/>
        </p:nvSpPr>
        <p:spPr bwMode="auto">
          <a:xfrm>
            <a:off x="3200400" y="3086100"/>
            <a:ext cx="167837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1400" dirty="0" smtClean="0">
                <a:latin typeface="Helvetica"/>
                <a:cs typeface="Helvetica"/>
              </a:rPr>
              <a:t>ILC.</a:t>
            </a:r>
          </a:p>
          <a:p>
            <a:pPr algn="l">
              <a:spcBef>
                <a:spcPct val="50000"/>
              </a:spcBef>
            </a:pPr>
            <a:r>
              <a:rPr lang="en-US" sz="1400" dirty="0" smtClean="0">
                <a:latin typeface="Helvetica"/>
                <a:cs typeface="Helvetica"/>
              </a:rPr>
              <a:t>M. Harrison, P5</a:t>
            </a:r>
          </a:p>
          <a:p>
            <a:pPr algn="l">
              <a:spcBef>
                <a:spcPct val="50000"/>
              </a:spcBef>
            </a:pPr>
            <a:r>
              <a:rPr lang="en-US" sz="1400" dirty="0" smtClean="0">
                <a:latin typeface="Helvetica"/>
                <a:cs typeface="Helvetica"/>
              </a:rPr>
              <a:t>A. Favale, IPAC11</a:t>
            </a:r>
          </a:p>
        </p:txBody>
      </p:sp>
      <p:pic>
        <p:nvPicPr>
          <p:cNvPr id="15" name="Picture 13" descr="Macintosh HD:Users:sergeybelomestnykh:Journals:RAST:hi-beta-srf:figures:fig34_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4625990"/>
            <a:ext cx="858313" cy="1546210"/>
          </a:xfrm>
          <a:prstGeom prst="rect">
            <a:avLst/>
          </a:prstGeom>
          <a:noFill/>
          <a:ln w="381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3" descr="Macintosh HD:Users:sergeybelomestnykh:Journals:RAST:hi-beta-srf:figures:fig34_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2900" y="3140090"/>
            <a:ext cx="1683148" cy="3032110"/>
          </a:xfrm>
          <a:prstGeom prst="rect">
            <a:avLst/>
          </a:prstGeom>
          <a:noFill/>
          <a:ln w="381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13" descr="Macintosh HD:Users:sergeybelomestnykh:Journals:RAST:hi-beta-srf:figures:fig34_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140090"/>
            <a:ext cx="858313" cy="1546210"/>
          </a:xfrm>
          <a:prstGeom prst="rect">
            <a:avLst/>
          </a:prstGeom>
          <a:noFill/>
          <a:ln w="381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t="3244" b="6487"/>
          <a:stretch>
            <a:fillRect/>
          </a:stretch>
        </p:blipFill>
        <p:spPr bwMode="auto">
          <a:xfrm>
            <a:off x="3543301" y="3938271"/>
            <a:ext cx="5029200" cy="2738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2225">
                <a:solidFill>
                  <a:srgbClr val="000000"/>
                </a:solidFill>
                <a:miter lim="800000"/>
                <a:headEnd/>
                <a:tailEnd/>
              </a14:hiddenLine>
            </a:ext>
          </a:extLst>
        </p:spPr>
      </p:pic>
      <p:sp>
        <p:nvSpPr>
          <p:cNvPr id="19" name="TextBox 18"/>
          <p:cNvSpPr txBox="1"/>
          <p:nvPr/>
        </p:nvSpPr>
        <p:spPr bwMode="auto">
          <a:xfrm>
            <a:off x="342900" y="1028700"/>
            <a:ext cx="5030231"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1800" b="0" dirty="0" smtClean="0">
                <a:solidFill>
                  <a:srgbClr val="000000"/>
                </a:solidFill>
                <a:latin typeface="Helvetica"/>
                <a:cs typeface="Helvetica"/>
              </a:rPr>
              <a:t>The cost of the niobium material is a small </a:t>
            </a:r>
          </a:p>
          <a:p>
            <a:pPr algn="l">
              <a:spcBef>
                <a:spcPct val="50000"/>
              </a:spcBef>
            </a:pPr>
            <a:r>
              <a:rPr lang="en-US" sz="1800" b="0" dirty="0" smtClean="0">
                <a:solidFill>
                  <a:srgbClr val="000000"/>
                </a:solidFill>
                <a:latin typeface="Helvetica"/>
                <a:cs typeface="Helvetica"/>
              </a:rPr>
              <a:t>fraction of the linac cost, minimal effect on cost.</a:t>
            </a:r>
          </a:p>
          <a:p>
            <a:pPr algn="l">
              <a:spcBef>
                <a:spcPct val="50000"/>
              </a:spcBef>
            </a:pPr>
            <a:r>
              <a:rPr lang="en-US" sz="1800" b="0" dirty="0" smtClean="0">
                <a:solidFill>
                  <a:srgbClr val="000000"/>
                </a:solidFill>
                <a:latin typeface="Helvetica"/>
                <a:cs typeface="Helvetica"/>
              </a:rPr>
              <a:t>Complexity is reduced with lower frequency.</a:t>
            </a:r>
          </a:p>
          <a:p>
            <a:pPr algn="l">
              <a:spcBef>
                <a:spcPct val="50000"/>
              </a:spcBef>
            </a:pPr>
            <a:r>
              <a:rPr lang="en-US" sz="1800" b="0" dirty="0" smtClean="0">
                <a:solidFill>
                  <a:srgbClr val="000000"/>
                </a:solidFill>
                <a:latin typeface="Helvetica"/>
                <a:cs typeface="Helvetica"/>
              </a:rPr>
              <a:t>Fewer welds per voltage gain for a larger cavity.</a:t>
            </a:r>
            <a:endParaRPr lang="en-US" sz="1800" b="0" dirty="0" smtClean="0">
              <a:solidFill>
                <a:srgbClr val="FFFFFF"/>
              </a:solidFill>
              <a:latin typeface="Helvetica"/>
              <a:cs typeface="Helvetica"/>
            </a:endParaRPr>
          </a:p>
        </p:txBody>
      </p:sp>
      <p:pic>
        <p:nvPicPr>
          <p:cNvPr id="11" name="Picture 10"/>
          <p:cNvPicPr>
            <a:picLocks noChangeAspect="1"/>
          </p:cNvPicPr>
          <p:nvPr/>
        </p:nvPicPr>
        <p:blipFill>
          <a:blip r:embed="rId4"/>
          <a:stretch>
            <a:fillRect/>
          </a:stretch>
        </p:blipFill>
        <p:spPr>
          <a:xfrm>
            <a:off x="5372100" y="685800"/>
            <a:ext cx="3226806" cy="3200400"/>
          </a:xfrm>
          <a:prstGeom prst="rect">
            <a:avLst/>
          </a:prstGeom>
        </p:spPr>
      </p:pic>
    </p:spTree>
    <p:extLst>
      <p:ext uri="{BB962C8B-B14F-4D97-AF65-F5344CB8AC3E}">
        <p14:creationId xmlns:p14="http://schemas.microsoft.com/office/powerpoint/2010/main" val="40970163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At the Accelerator R&amp;D Division of C-AD we are pursuing the design and critical R&amp;D for and ERL based eRHIC.</a:t>
            </a:r>
          </a:p>
          <a:p>
            <a:r>
              <a:rPr lang="en-US" sz="2400" dirty="0" smtClean="0"/>
              <a:t>The eRHIC design is evolving rapidly, using innovative ideas such as a funneling polarized gun, SRF ERL, Coherent electron Cooling and various design features, the latest being the use of a NS-FFAG.</a:t>
            </a:r>
          </a:p>
          <a:p>
            <a:r>
              <a:rPr lang="en-US" sz="2400" dirty="0" smtClean="0"/>
              <a:t>We made choices for the frequency of the ERL based on constraints given by the RHIC bunch structure and circumference as well as a general push towards the lowest plausible ERL frequency.</a:t>
            </a:r>
          </a:p>
          <a:p>
            <a:r>
              <a:rPr lang="en-US" sz="2400" dirty="0" smtClean="0"/>
              <a:t>Some of the considerations leading to the choice of frequency were given above.</a:t>
            </a:r>
            <a:endParaRPr lang="en-US" dirty="0"/>
          </a:p>
          <a:p>
            <a:endParaRPr lang="en-US" dirty="0"/>
          </a:p>
        </p:txBody>
      </p:sp>
      <p:sp>
        <p:nvSpPr>
          <p:cNvPr id="3" name="Title 2"/>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14209333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2900" y="2971800"/>
            <a:ext cx="8458200" cy="719137"/>
          </a:xfrm>
        </p:spPr>
        <p:txBody>
          <a:bodyPr/>
          <a:lstStyle/>
          <a:p>
            <a:r>
              <a:rPr lang="en-US" dirty="0" smtClean="0"/>
              <a:t>Thank you for your attention!</a:t>
            </a:r>
            <a:endParaRPr lang="en-US" dirty="0"/>
          </a:p>
        </p:txBody>
      </p:sp>
    </p:spTree>
    <p:extLst>
      <p:ext uri="{BB962C8B-B14F-4D97-AF65-F5344CB8AC3E}">
        <p14:creationId xmlns:p14="http://schemas.microsoft.com/office/powerpoint/2010/main" val="37773806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685800"/>
            <a:ext cx="8677275" cy="6042025"/>
          </a:xfrm>
        </p:spPr>
        <p:txBody>
          <a:bodyPr/>
          <a:lstStyle/>
          <a:p>
            <a:pPr>
              <a:lnSpc>
                <a:spcPct val="130000"/>
              </a:lnSpc>
            </a:pPr>
            <a:r>
              <a:rPr lang="en-US" dirty="0"/>
              <a:t>The Accelerator R&amp;D Division (ARDD) of C-AD engages in medium-term R&amp;D related to the mission of ONP and provides expertise and support to short term accelerator R&amp;D.</a:t>
            </a:r>
          </a:p>
          <a:p>
            <a:pPr>
              <a:lnSpc>
                <a:spcPct val="130000"/>
              </a:lnSpc>
            </a:pPr>
            <a:r>
              <a:rPr lang="en-US" dirty="0"/>
              <a:t>The ARDD is the site of a unique combination of expertise and facilities:</a:t>
            </a:r>
          </a:p>
          <a:p>
            <a:pPr lvl="1">
              <a:lnSpc>
                <a:spcPct val="130000"/>
              </a:lnSpc>
            </a:pPr>
            <a:r>
              <a:rPr lang="en-US" dirty="0"/>
              <a:t>Electron cooling of unique nature, such as the Coherent electron Cooling and bunched-beam electron cooling for cooling Low Energy RHIC.</a:t>
            </a:r>
          </a:p>
          <a:p>
            <a:pPr lvl="1">
              <a:lnSpc>
                <a:spcPct val="130000"/>
              </a:lnSpc>
            </a:pPr>
            <a:r>
              <a:rPr lang="en-US" dirty="0"/>
              <a:t>Superconducting RF for highly specialized applications such as high-current ERL, storage ring applications and SRF electron guns.</a:t>
            </a:r>
          </a:p>
          <a:p>
            <a:pPr lvl="1">
              <a:lnSpc>
                <a:spcPct val="130000"/>
              </a:lnSpc>
            </a:pPr>
            <a:r>
              <a:rPr lang="en-US" dirty="0"/>
              <a:t>Laser photocathodes, polarized and high QE non-polarized.</a:t>
            </a:r>
          </a:p>
          <a:p>
            <a:pPr>
              <a:lnSpc>
                <a:spcPct val="130000"/>
              </a:lnSpc>
            </a:pPr>
            <a:r>
              <a:rPr lang="en-US" dirty="0"/>
              <a:t>The ARDD has a HEP funded component (LARP, ATF, Muon Accelerator), which benefits the ONP program, e.g. crab cavities, and vice versa – the HEP program benefits from the capabilities within NP.</a:t>
            </a:r>
          </a:p>
          <a:p>
            <a:pPr>
              <a:lnSpc>
                <a:spcPct val="130000"/>
              </a:lnSpc>
            </a:pPr>
            <a:r>
              <a:rPr lang="en-US" dirty="0"/>
              <a:t>The expertise and intellectual interchange with HEP units greatly enhances the capabilities of the ARDD. </a:t>
            </a:r>
          </a:p>
          <a:p>
            <a:endParaRPr lang="en-US" dirty="0"/>
          </a:p>
        </p:txBody>
      </p:sp>
      <p:sp>
        <p:nvSpPr>
          <p:cNvPr id="3" name="Title 2"/>
          <p:cNvSpPr>
            <a:spLocks noGrp="1"/>
          </p:cNvSpPr>
          <p:nvPr>
            <p:ph type="title"/>
          </p:nvPr>
        </p:nvSpPr>
        <p:spPr/>
        <p:txBody>
          <a:bodyPr/>
          <a:lstStyle/>
          <a:p>
            <a:r>
              <a:rPr lang="en-US" dirty="0"/>
              <a:t>The ARDD of the Collider-Accelerator Department</a:t>
            </a:r>
          </a:p>
        </p:txBody>
      </p:sp>
    </p:spTree>
    <p:extLst>
      <p:ext uri="{BB962C8B-B14F-4D97-AF65-F5344CB8AC3E}">
        <p14:creationId xmlns:p14="http://schemas.microsoft.com/office/powerpoint/2010/main" val="15216291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(C-AD is carrying out this research based on these recommendations)</a:t>
            </a:r>
          </a:p>
          <a:p>
            <a:r>
              <a:rPr lang="en-US" dirty="0"/>
              <a:t>eRHIC highest priority:</a:t>
            </a:r>
          </a:p>
          <a:p>
            <a:pPr lvl="1"/>
            <a:r>
              <a:rPr lang="en-US" dirty="0" smtClean="0"/>
              <a:t>High </a:t>
            </a:r>
            <a:r>
              <a:rPr lang="en-US" dirty="0"/>
              <a:t>current (e.g. 50 mA) polarized electron gun </a:t>
            </a:r>
          </a:p>
          <a:p>
            <a:pPr lvl="1"/>
            <a:r>
              <a:rPr lang="en-US" dirty="0"/>
              <a:t>Demonstration of high energy – high current </a:t>
            </a:r>
            <a:r>
              <a:rPr lang="en-US" dirty="0" smtClean="0"/>
              <a:t>ERL </a:t>
            </a:r>
            <a:endParaRPr lang="en-US" dirty="0"/>
          </a:p>
          <a:p>
            <a:pPr lvl="1"/>
            <a:r>
              <a:rPr lang="en-US" dirty="0"/>
              <a:t>Beam-Beam simulations for EIC </a:t>
            </a:r>
          </a:p>
          <a:p>
            <a:pPr lvl="1"/>
            <a:r>
              <a:rPr lang="en-US" dirty="0"/>
              <a:t>Polarized 3He production and acceleration </a:t>
            </a:r>
          </a:p>
          <a:p>
            <a:pPr lvl="1"/>
            <a:r>
              <a:rPr lang="en-US" dirty="0"/>
              <a:t>Coherent electron cooling </a:t>
            </a:r>
          </a:p>
          <a:p>
            <a:r>
              <a:rPr lang="en-US" dirty="0"/>
              <a:t>eRHIC high priority:</a:t>
            </a:r>
          </a:p>
          <a:p>
            <a:pPr lvl="1"/>
            <a:r>
              <a:rPr lang="en-US" dirty="0"/>
              <a:t>Compact loop magnets</a:t>
            </a:r>
          </a:p>
          <a:p>
            <a:pPr lvl="1"/>
            <a:r>
              <a:rPr lang="en-US" dirty="0" smtClean="0"/>
              <a:t>Development </a:t>
            </a:r>
            <a:r>
              <a:rPr lang="en-US" dirty="0"/>
              <a:t>of eRHIC-type SRF cavities </a:t>
            </a:r>
          </a:p>
          <a:p>
            <a:r>
              <a:rPr lang="en-US" dirty="0"/>
              <a:t>eRHIC medium Priority:</a:t>
            </a:r>
          </a:p>
          <a:p>
            <a:pPr lvl="1"/>
            <a:r>
              <a:rPr lang="en-US" dirty="0"/>
              <a:t>Crab cavities (funded by HEP in LARP group</a:t>
            </a:r>
            <a:r>
              <a:rPr lang="en-US" sz="2400" dirty="0" smtClean="0"/>
              <a:t>)</a:t>
            </a:r>
            <a:endParaRPr lang="en-US" sz="2400" dirty="0"/>
          </a:p>
          <a:p>
            <a:pPr marL="0" indent="0">
              <a:buNone/>
            </a:pPr>
            <a:endParaRPr lang="en-US" dirty="0"/>
          </a:p>
        </p:txBody>
      </p:sp>
      <p:sp>
        <p:nvSpPr>
          <p:cNvPr id="3" name="Title 2"/>
          <p:cNvSpPr>
            <a:spLocks noGrp="1"/>
          </p:cNvSpPr>
          <p:nvPr>
            <p:ph type="title"/>
          </p:nvPr>
        </p:nvSpPr>
        <p:spPr/>
        <p:txBody>
          <a:bodyPr/>
          <a:lstStyle/>
          <a:p>
            <a:r>
              <a:rPr lang="en-US" dirty="0"/>
              <a:t>From </a:t>
            </a:r>
            <a:r>
              <a:rPr lang="en-US" dirty="0" smtClean="0"/>
              <a:t>the EICAC </a:t>
            </a:r>
            <a:r>
              <a:rPr lang="en-US" dirty="0"/>
              <a:t>Report on Accelerator R&amp;D Priorities</a:t>
            </a:r>
          </a:p>
        </p:txBody>
      </p:sp>
      <p:sp>
        <p:nvSpPr>
          <p:cNvPr id="4" name="Hexagon 3"/>
          <p:cNvSpPr/>
          <p:nvPr/>
        </p:nvSpPr>
        <p:spPr bwMode="auto">
          <a:xfrm>
            <a:off x="6515100" y="2743200"/>
            <a:ext cx="2057400" cy="1714500"/>
          </a:xfrm>
          <a:prstGeom prst="hex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ook Antiqua" pitchFamily="18" charset="0"/>
                <a:ea typeface="ＭＳ Ｐゴシック" pitchFamily="34" charset="-128"/>
              </a:rPr>
              <a:t>Complex </a:t>
            </a:r>
          </a:p>
          <a:p>
            <a:pPr marL="0" marR="0" indent="0" algn="l" defTabSz="914400" rtl="0" eaLnBrk="0" fontAlgn="base" latinLnBrk="0" hangingPunct="0">
              <a:lnSpc>
                <a:spcPct val="100000"/>
              </a:lnSpc>
              <a:spcBef>
                <a:spcPct val="0"/>
              </a:spcBef>
              <a:spcAft>
                <a:spcPct val="0"/>
              </a:spcAft>
              <a:buClrTx/>
              <a:buSzTx/>
              <a:buFontTx/>
              <a:buNone/>
              <a:tabLst/>
            </a:pPr>
            <a:r>
              <a:rPr lang="en-US" b="0" dirty="0" smtClean="0">
                <a:latin typeface="Book Antiqua" pitchFamily="18" charset="0"/>
                <a:ea typeface="ＭＳ Ｐゴシック" pitchFamily="34" charset="-128"/>
              </a:rPr>
              <a:t>projects!</a:t>
            </a:r>
            <a:endParaRPr kumimoji="0" lang="en-US" sz="2400" b="0" i="0" u="none" strike="noStrike" cap="none" normalizeH="0" baseline="0" dirty="0" smtClean="0">
              <a:ln>
                <a:noFill/>
              </a:ln>
              <a:solidFill>
                <a:schemeClr val="tx1"/>
              </a:solidFill>
              <a:effectLst/>
              <a:latin typeface="Book Antiqua" pitchFamily="18" charset="0"/>
              <a:ea typeface="ＭＳ Ｐゴシック" pitchFamily="34" charset="-128"/>
            </a:endParaRPr>
          </a:p>
        </p:txBody>
      </p:sp>
    </p:spTree>
    <p:extLst>
      <p:ext uri="{BB962C8B-B14F-4D97-AF65-F5344CB8AC3E}">
        <p14:creationId xmlns:p14="http://schemas.microsoft.com/office/powerpoint/2010/main" val="4570310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NS-FFAG eRHIC: Rapidly evolving!</a:t>
            </a:r>
            <a:endParaRPr lang="en-US" dirty="0"/>
          </a:p>
        </p:txBody>
      </p:sp>
      <p:pic>
        <p:nvPicPr>
          <p:cNvPr id="4" name="Picture 3" descr="Screen Shot 2013-11-19 at 11.50.3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00" y="800100"/>
            <a:ext cx="5257800" cy="424982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1004800452"/>
              </p:ext>
            </p:extLst>
          </p:nvPr>
        </p:nvGraphicFramePr>
        <p:xfrm>
          <a:off x="342900" y="3543300"/>
          <a:ext cx="4191000" cy="2682240"/>
        </p:xfrm>
        <a:graphic>
          <a:graphicData uri="http://schemas.openxmlformats.org/drawingml/2006/table">
            <a:tbl>
              <a:tblPr bandRow="1">
                <a:tableStyleId>{0E3FDE45-AF77-4B5C-9715-49D594BDF05E}</a:tableStyleId>
              </a:tblPr>
              <a:tblGrid>
                <a:gridCol w="2708031"/>
                <a:gridCol w="1482969"/>
              </a:tblGrid>
              <a:tr h="296487">
                <a:tc>
                  <a:txBody>
                    <a:bodyPr/>
                    <a:lstStyle/>
                    <a:p>
                      <a:r>
                        <a:rPr lang="en-US" sz="1600" b="0" dirty="0" smtClean="0"/>
                        <a:t>Energy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0.908 </a:t>
                      </a:r>
                      <a:r>
                        <a:rPr lang="en-US" sz="1600" b="0" dirty="0" err="1" smtClean="0"/>
                        <a:t>GeV</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Beam current per pass</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50 mA</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Bunch frequency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9.38 MHz</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Bunch length</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4 mm </a:t>
                      </a:r>
                      <a:r>
                        <a:rPr lang="en-US" sz="1600" b="0" dirty="0" err="1" smtClean="0"/>
                        <a:t>rms</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RF frequency</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412.9 MHz</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Linac</a:t>
                      </a:r>
                      <a:r>
                        <a:rPr lang="en-US" sz="1600" b="0" baseline="0" dirty="0" smtClean="0"/>
                        <a:t> length</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93 m</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Number of cavities</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30</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296487">
                <a:tc>
                  <a:txBody>
                    <a:bodyPr/>
                    <a:lstStyle/>
                    <a:p>
                      <a:r>
                        <a:rPr lang="en-US" sz="1600" b="0" dirty="0" smtClean="0"/>
                        <a:t>Filling factor</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t>0.59</a:t>
                      </a:r>
                      <a:endParaRPr lang="en-US" sz="1600" b="0" dirty="0"/>
                    </a:p>
                  </a:txBody>
                  <a:tcPr>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 name="TextBox 1"/>
          <p:cNvSpPr txBox="1"/>
          <p:nvPr/>
        </p:nvSpPr>
        <p:spPr bwMode="auto">
          <a:xfrm>
            <a:off x="5600700" y="2514600"/>
            <a:ext cx="230000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800" b="0" dirty="0" smtClean="0">
                <a:solidFill>
                  <a:srgbClr val="000000"/>
                </a:solidFill>
                <a:latin typeface="Helvetica"/>
                <a:cs typeface="Helvetica"/>
              </a:rPr>
              <a:t>11 turns</a:t>
            </a:r>
          </a:p>
          <a:p>
            <a:pPr algn="l">
              <a:spcBef>
                <a:spcPct val="50000"/>
              </a:spcBef>
            </a:pPr>
            <a:r>
              <a:rPr lang="en-US" sz="2800" b="0" dirty="0" smtClean="0">
                <a:solidFill>
                  <a:srgbClr val="000000"/>
                </a:solidFill>
                <a:latin typeface="Helvetica"/>
                <a:cs typeface="Helvetica"/>
              </a:rPr>
              <a:t>2 FFAG rings</a:t>
            </a:r>
          </a:p>
          <a:p>
            <a:pPr algn="l">
              <a:spcBef>
                <a:spcPct val="50000"/>
              </a:spcBef>
            </a:pPr>
            <a:r>
              <a:rPr lang="en-US" sz="2800" b="0" dirty="0" smtClean="0">
                <a:solidFill>
                  <a:srgbClr val="000000"/>
                </a:solidFill>
                <a:latin typeface="Helvetica"/>
                <a:cs typeface="Helvetica"/>
              </a:rPr>
              <a:t>50 mA</a:t>
            </a:r>
          </a:p>
        </p:txBody>
      </p:sp>
      <p:sp>
        <p:nvSpPr>
          <p:cNvPr id="7" name="TextBox 6"/>
          <p:cNvSpPr txBox="1"/>
          <p:nvPr/>
        </p:nvSpPr>
        <p:spPr bwMode="auto">
          <a:xfrm>
            <a:off x="342900" y="2743200"/>
            <a:ext cx="41729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a:spcBef>
                <a:spcPct val="50000"/>
              </a:spcBef>
            </a:pPr>
            <a:r>
              <a:rPr lang="en-US" sz="2800" b="0" dirty="0" smtClean="0">
                <a:solidFill>
                  <a:srgbClr val="000000"/>
                </a:solidFill>
                <a:latin typeface="Helvetica"/>
                <a:cs typeface="Helvetica"/>
              </a:rPr>
              <a:t>Current scheme, 10 </a:t>
            </a:r>
            <a:r>
              <a:rPr lang="en-US" sz="2800" b="0" dirty="0" err="1" smtClean="0">
                <a:solidFill>
                  <a:srgbClr val="000000"/>
                </a:solidFill>
                <a:latin typeface="Helvetica"/>
                <a:cs typeface="Helvetica"/>
              </a:rPr>
              <a:t>GeV</a:t>
            </a:r>
            <a:endParaRPr lang="en-US" sz="2800" b="0" dirty="0" smtClean="0">
              <a:solidFill>
                <a:srgbClr val="000000"/>
              </a:solidFill>
              <a:latin typeface="Helvetica"/>
              <a:cs typeface="Helvetica"/>
            </a:endParaRPr>
          </a:p>
        </p:txBody>
      </p:sp>
    </p:spTree>
    <p:extLst>
      <p:ext uri="{BB962C8B-B14F-4D97-AF65-F5344CB8AC3E}">
        <p14:creationId xmlns:p14="http://schemas.microsoft.com/office/powerpoint/2010/main" val="27663659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t>The CeC is a novel technique to cool stored ion beam which combines the best features of stochastic cooling and electron cooling. Such an effective cooling technique can be used to cool RHIC proton beams at full energy, and is a must for any version of </a:t>
            </a:r>
            <a:r>
              <a:rPr lang="en-US" dirty="0" smtClean="0"/>
              <a:t>EIC.</a:t>
            </a:r>
          </a:p>
          <a:p>
            <a:r>
              <a:rPr lang="en-US" dirty="0" smtClean="0"/>
              <a:t>Competitive ONP R</a:t>
            </a:r>
            <a:r>
              <a:rPr lang="en-US" dirty="0"/>
              <a:t>&amp;D </a:t>
            </a:r>
            <a:r>
              <a:rPr lang="en-US" dirty="0" smtClean="0"/>
              <a:t>funding for CeC (M&amp;S only, k$):</a:t>
            </a:r>
          </a:p>
          <a:p>
            <a:pPr lvl="1">
              <a:tabLst>
                <a:tab pos="1138238" algn="l"/>
                <a:tab pos="1944688" algn="l"/>
                <a:tab pos="2862263" algn="l"/>
                <a:tab pos="3770313" algn="l"/>
                <a:tab pos="4514850" algn="l"/>
              </a:tabLst>
            </a:pPr>
            <a:r>
              <a:rPr lang="en-US" dirty="0" smtClean="0"/>
              <a:t>FY11	FY12	FY13 	FY14	FY15	FY16</a:t>
            </a:r>
            <a:br>
              <a:rPr lang="en-US" dirty="0" smtClean="0"/>
            </a:br>
            <a:r>
              <a:rPr lang="en-US" dirty="0" smtClean="0"/>
              <a:t>1488	1280	1410	1727	  370	  272</a:t>
            </a:r>
            <a:endParaRPr lang="en-US" dirty="0"/>
          </a:p>
        </p:txBody>
      </p:sp>
      <p:sp>
        <p:nvSpPr>
          <p:cNvPr id="4" name="Title 3"/>
          <p:cNvSpPr>
            <a:spLocks noGrp="1"/>
          </p:cNvSpPr>
          <p:nvPr>
            <p:ph type="title"/>
          </p:nvPr>
        </p:nvSpPr>
        <p:spPr/>
        <p:txBody>
          <a:bodyPr/>
          <a:lstStyle/>
          <a:p>
            <a:r>
              <a:rPr lang="en-US" dirty="0">
                <a:ea typeface="ＭＳ Ｐゴシック" charset="0"/>
              </a:rPr>
              <a:t>COHERENT </a:t>
            </a:r>
            <a:r>
              <a:rPr lang="en-US" dirty="0" smtClean="0">
                <a:ea typeface="ＭＳ Ｐゴシック" charset="0"/>
              </a:rPr>
              <a:t>ELECTRON COOLING</a:t>
            </a:r>
            <a:endParaRPr lang="en-US" dirty="0"/>
          </a:p>
        </p:txBody>
      </p:sp>
      <p:pic>
        <p:nvPicPr>
          <p:cNvPr id="6" name="Picture 13" descr="Macintosh HD:Users:sergeybelomestnykh:Journals:RAST:hi-beta-srf:figures:fig34_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429000"/>
            <a:ext cx="1683148" cy="3032110"/>
          </a:xfrm>
          <a:prstGeom prst="rect">
            <a:avLst/>
          </a:prstGeom>
          <a:noFill/>
          <a:ln w="3810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2" descr="IMG_20130513_104530.jpg"/>
          <p:cNvPicPr>
            <a:picLocks noChangeAspect="1"/>
          </p:cNvPicPr>
          <p:nvPr/>
        </p:nvPicPr>
        <p:blipFill>
          <a:blip r:embed="rId3">
            <a:extLst>
              <a:ext uri="{28A0092B-C50C-407E-A947-70E740481C1C}">
                <a14:useLocalDpi xmlns:a14="http://schemas.microsoft.com/office/drawing/2010/main" val="0"/>
              </a:ext>
            </a:extLst>
          </a:blip>
          <a:srcRect l="15955" r="5585" b="10812"/>
          <a:stretch>
            <a:fillRect/>
          </a:stretch>
        </p:blipFill>
        <p:spPr bwMode="auto">
          <a:xfrm>
            <a:off x="2857500" y="3429000"/>
            <a:ext cx="1998663" cy="302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60018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a:t>The R&amp;D ERL is aimed at testing ERL issues for </a:t>
            </a:r>
            <a:r>
              <a:rPr lang="en-US" dirty="0" smtClean="0"/>
              <a:t>eRHIC and related projects</a:t>
            </a:r>
            <a:r>
              <a:rPr lang="en-US" dirty="0"/>
              <a:t>, such as Coherent electron Cooling of RHIC. The current of 300 mA is required by eRHIC </a:t>
            </a:r>
            <a:r>
              <a:rPr lang="en-US" dirty="0" smtClean="0"/>
              <a:t>cavities.</a:t>
            </a:r>
          </a:p>
          <a:p>
            <a:r>
              <a:rPr lang="en-US" dirty="0" smtClean="0"/>
              <a:t>The </a:t>
            </a:r>
            <a:r>
              <a:rPr lang="en-US" dirty="0"/>
              <a:t>ERL incorporates originally developed state-of-the-art SRF  laser-photocathode electron gun and a high-current, heavily damped acceleration cavity, the first such designed and built for ERL service.</a:t>
            </a:r>
          </a:p>
        </p:txBody>
      </p:sp>
      <p:sp>
        <p:nvSpPr>
          <p:cNvPr id="4" name="Title 3"/>
          <p:cNvSpPr>
            <a:spLocks noGrp="1"/>
          </p:cNvSpPr>
          <p:nvPr>
            <p:ph type="title"/>
          </p:nvPr>
        </p:nvSpPr>
        <p:spPr/>
        <p:txBody>
          <a:bodyPr/>
          <a:lstStyle/>
          <a:p>
            <a:r>
              <a:rPr lang="en-US" dirty="0" smtClean="0">
                <a:ea typeface="ＭＳ Ｐゴシック" charset="0"/>
              </a:rPr>
              <a:t>Energy Recovery Linac (ERL)</a:t>
            </a:r>
            <a:endParaRPr lang="en-US" dirty="0"/>
          </a:p>
        </p:txBody>
      </p:sp>
      <p:pic>
        <p:nvPicPr>
          <p:cNvPr id="6" name="Picture 40" descr="IMG_20121005_115207.jpg"/>
          <p:cNvPicPr>
            <a:picLocks noChangeAspect="1"/>
          </p:cNvPicPr>
          <p:nvPr/>
        </p:nvPicPr>
        <p:blipFill>
          <a:blip r:embed="rId2">
            <a:extLst>
              <a:ext uri="{28A0092B-C50C-407E-A947-70E740481C1C}">
                <a14:useLocalDpi xmlns:a14="http://schemas.microsoft.com/office/drawing/2010/main" val="0"/>
              </a:ext>
            </a:extLst>
          </a:blip>
          <a:srcRect t="15021" b="4047"/>
          <a:stretch>
            <a:fillRect/>
          </a:stretch>
        </p:blipFill>
        <p:spPr bwMode="auto">
          <a:xfrm>
            <a:off x="571500" y="2971800"/>
            <a:ext cx="3276600" cy="3536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00499" y="2971800"/>
            <a:ext cx="4735181"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876995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66701" y="815975"/>
            <a:ext cx="6019800" cy="6042025"/>
          </a:xfrm>
        </p:spPr>
        <p:txBody>
          <a:bodyPr/>
          <a:lstStyle/>
          <a:p>
            <a:r>
              <a:rPr lang="en-US" dirty="0"/>
              <a:t>We are doing R&amp;D, funded primarily by LDRD, to develop a high-current (50 mA), high-polarization electron gun for </a:t>
            </a:r>
            <a:r>
              <a:rPr lang="en-US" dirty="0" smtClean="0"/>
              <a:t>eRHIC.</a:t>
            </a:r>
          </a:p>
          <a:p>
            <a:r>
              <a:rPr lang="en-US" dirty="0" smtClean="0"/>
              <a:t>The </a:t>
            </a:r>
            <a:r>
              <a:rPr lang="en-US" dirty="0"/>
              <a:t>principle we are aiming to prove is funneling multiple independent beams from 20 </a:t>
            </a:r>
            <a:r>
              <a:rPr lang="en-US" dirty="0" smtClean="0"/>
              <a:t>cathodes.</a:t>
            </a:r>
          </a:p>
          <a:p>
            <a:r>
              <a:rPr lang="en-US" dirty="0" smtClean="0"/>
              <a:t>External </a:t>
            </a:r>
            <a:r>
              <a:rPr lang="en-US" dirty="0"/>
              <a:t>review was carried out in 2012.</a:t>
            </a:r>
          </a:p>
        </p:txBody>
      </p:sp>
      <p:sp>
        <p:nvSpPr>
          <p:cNvPr id="4" name="Title 3"/>
          <p:cNvSpPr>
            <a:spLocks noGrp="1"/>
          </p:cNvSpPr>
          <p:nvPr>
            <p:ph type="title"/>
          </p:nvPr>
        </p:nvSpPr>
        <p:spPr/>
        <p:txBody>
          <a:bodyPr/>
          <a:lstStyle/>
          <a:p>
            <a:r>
              <a:rPr lang="en-US" dirty="0"/>
              <a:t>POLARIZED </a:t>
            </a:r>
            <a:r>
              <a:rPr lang="en-US" dirty="0" smtClean="0"/>
              <a:t>GUN</a:t>
            </a:r>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l="11516" r="13713"/>
          <a:stretch>
            <a:fillRect/>
          </a:stretch>
        </p:blipFill>
        <p:spPr bwMode="auto">
          <a:xfrm>
            <a:off x="6286500" y="685800"/>
            <a:ext cx="2287653" cy="20928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 uri="{FAA26D3D-D897-4be2-8F04-BA451C77F1D7}">
              <ma14:placeholderFlag xmlns:ma14="http://schemas.microsoft.com/office/mac/drawingml/2011/main" val="1"/>
            </a:ext>
          </a:extLst>
        </p:spPr>
      </p:pic>
      <p:pic>
        <p:nvPicPr>
          <p:cNvPr id="2" name="Picture 1" descr="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7300" y="2857500"/>
            <a:ext cx="6057900" cy="3410980"/>
          </a:xfrm>
          <a:prstGeom prst="rect">
            <a:avLst/>
          </a:prstGeom>
        </p:spPr>
      </p:pic>
    </p:spTree>
    <p:extLst>
      <p:ext uri="{BB962C8B-B14F-4D97-AF65-F5344CB8AC3E}">
        <p14:creationId xmlns:p14="http://schemas.microsoft.com/office/powerpoint/2010/main" val="4720222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0"/>
            <a:ext cx="8382000" cy="762000"/>
          </a:xfrm>
        </p:spPr>
        <p:txBody>
          <a:bodyPr/>
          <a:lstStyle/>
          <a:p>
            <a:pPr algn="ctr">
              <a:lnSpc>
                <a:spcPct val="100000"/>
              </a:lnSpc>
            </a:pPr>
            <a:r>
              <a:rPr lang="en-US" sz="3200" dirty="0" smtClean="0">
                <a:latin typeface="Arial" charset="0"/>
                <a:ea typeface="ＭＳ Ｐゴシック" charset="0"/>
                <a:cs typeface="ＭＳ Ｐゴシック" charset="0"/>
              </a:rPr>
              <a:t>Superconducting RF cavity</a:t>
            </a:r>
            <a:endParaRPr lang="en-US" sz="3200" dirty="0">
              <a:latin typeface="Arial" charset="0"/>
              <a:ea typeface="ＭＳ Ｐゴシック" charset="0"/>
              <a:cs typeface="ＭＳ Ｐゴシック" charset="0"/>
            </a:endParaRPr>
          </a:p>
        </p:txBody>
      </p:sp>
      <p:grpSp>
        <p:nvGrpSpPr>
          <p:cNvPr id="6" name="Group 5"/>
          <p:cNvGrpSpPr/>
          <p:nvPr/>
        </p:nvGrpSpPr>
        <p:grpSpPr>
          <a:xfrm>
            <a:off x="917815" y="690236"/>
            <a:ext cx="7692785" cy="2967364"/>
            <a:chOff x="349222" y="980067"/>
            <a:chExt cx="7692785" cy="2967364"/>
          </a:xfrm>
        </p:grpSpPr>
        <p:pic>
          <p:nvPicPr>
            <p:cNvPr id="8" name="Picture 7"/>
            <p:cNvPicPr>
              <a:picLocks noChangeAspect="1" noChangeArrowheads="1"/>
            </p:cNvPicPr>
            <p:nvPr/>
          </p:nvPicPr>
          <p:blipFill>
            <a:blip r:embed="rId2" cstate="print"/>
            <a:srcRect/>
            <a:stretch>
              <a:fillRect/>
            </a:stretch>
          </p:blipFill>
          <p:spPr bwMode="auto">
            <a:xfrm>
              <a:off x="2209800" y="980067"/>
              <a:ext cx="4343400" cy="2967364"/>
            </a:xfrm>
            <a:prstGeom prst="rect">
              <a:avLst/>
            </a:prstGeom>
            <a:noFill/>
            <a:ln w="9525">
              <a:noFill/>
              <a:miter lim="800000"/>
              <a:headEnd/>
              <a:tailEnd/>
            </a:ln>
          </p:spPr>
        </p:pic>
        <p:pic>
          <p:nvPicPr>
            <p:cNvPr id="9" name="Picture 4"/>
            <p:cNvPicPr>
              <a:picLocks noChangeAspect="1" noChangeArrowheads="1"/>
            </p:cNvPicPr>
            <p:nvPr/>
          </p:nvPicPr>
          <p:blipFill rotWithShape="1">
            <a:blip r:embed="rId3" cstate="print"/>
            <a:srcRect l="34812" t="22878" r="20546" b="9518"/>
            <a:stretch/>
          </p:blipFill>
          <p:spPr bwMode="auto">
            <a:xfrm>
              <a:off x="6324600" y="1447800"/>
              <a:ext cx="1645920" cy="1640236"/>
            </a:xfrm>
            <a:prstGeom prst="rect">
              <a:avLst/>
            </a:prstGeom>
            <a:noFill/>
            <a:ln w="12700" algn="ctr">
              <a:noFill/>
              <a:miter lim="800000"/>
              <a:headEnd/>
              <a:tailEnd/>
            </a:ln>
            <a:effectLst/>
          </p:spPr>
        </p:pic>
        <p:pic>
          <p:nvPicPr>
            <p:cNvPr id="10" name="Picture 8"/>
            <p:cNvPicPr>
              <a:picLocks noChangeAspect="1" noChangeArrowheads="1"/>
            </p:cNvPicPr>
            <p:nvPr/>
          </p:nvPicPr>
          <p:blipFill>
            <a:blip r:embed="rId4" cstate="print"/>
            <a:srcRect l="35001" t="21552" r="18680" b="8072"/>
            <a:stretch>
              <a:fillRect/>
            </a:stretch>
          </p:blipFill>
          <p:spPr>
            <a:xfrm rot="3600000">
              <a:off x="349395" y="1532327"/>
              <a:ext cx="1603037" cy="1603383"/>
            </a:xfrm>
            <a:prstGeom prst="rect">
              <a:avLst/>
            </a:prstGeom>
            <a:noFill/>
            <a:ln/>
          </p:spPr>
        </p:pic>
        <p:cxnSp>
          <p:nvCxnSpPr>
            <p:cNvPr id="12" name="Straight Arrow Connector 11"/>
            <p:cNvCxnSpPr/>
            <p:nvPr/>
          </p:nvCxnSpPr>
          <p:spPr>
            <a:xfrm flipV="1">
              <a:off x="2292792" y="2020147"/>
              <a:ext cx="227433" cy="77924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872943" y="2759389"/>
              <a:ext cx="889862" cy="276999"/>
            </a:xfrm>
            <a:prstGeom prst="rect">
              <a:avLst/>
            </a:prstGeom>
            <a:noFill/>
          </p:spPr>
          <p:txBody>
            <a:bodyPr wrap="none" rtlCol="0">
              <a:spAutoFit/>
            </a:bodyPr>
            <a:lstStyle/>
            <a:p>
              <a:r>
                <a:rPr lang="en-US" sz="1200" b="1" dirty="0" smtClean="0"/>
                <a:t>HOM ports</a:t>
              </a:r>
              <a:endParaRPr lang="en-US" sz="1200" b="1" dirty="0"/>
            </a:p>
          </p:txBody>
        </p:sp>
        <p:cxnSp>
          <p:nvCxnSpPr>
            <p:cNvPr id="14" name="Straight Arrow Connector 13"/>
            <p:cNvCxnSpPr>
              <a:stCxn id="15" idx="0"/>
            </p:cNvCxnSpPr>
            <p:nvPr/>
          </p:nvCxnSpPr>
          <p:spPr>
            <a:xfrm flipH="1" flipV="1">
              <a:off x="7243629" y="3039418"/>
              <a:ext cx="434975" cy="26498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7315200" y="3304401"/>
              <a:ext cx="726807" cy="276999"/>
            </a:xfrm>
            <a:prstGeom prst="rect">
              <a:avLst/>
            </a:prstGeom>
            <a:noFill/>
          </p:spPr>
          <p:txBody>
            <a:bodyPr wrap="none" rtlCol="0">
              <a:spAutoFit/>
            </a:bodyPr>
            <a:lstStyle/>
            <a:p>
              <a:r>
                <a:rPr lang="en-US" sz="1200" b="1" dirty="0" smtClean="0"/>
                <a:t>FPC port</a:t>
              </a:r>
              <a:endParaRPr lang="en-US" sz="1200" b="1" dirty="0"/>
            </a:p>
          </p:txBody>
        </p:sp>
        <p:cxnSp>
          <p:nvCxnSpPr>
            <p:cNvPr id="16" name="Straight Arrow Connector 15"/>
            <p:cNvCxnSpPr/>
            <p:nvPr/>
          </p:nvCxnSpPr>
          <p:spPr>
            <a:xfrm flipH="1" flipV="1">
              <a:off x="1676400" y="2209800"/>
              <a:ext cx="631474" cy="58959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a:off x="3810000" y="3810000"/>
            <a:ext cx="5257800" cy="2215991"/>
          </a:xfrm>
          <a:prstGeom prst="rect">
            <a:avLst/>
          </a:prstGeom>
          <a:noFill/>
        </p:spPr>
        <p:txBody>
          <a:bodyPr wrap="square" rtlCol="0">
            <a:spAutoFit/>
          </a:bodyPr>
          <a:lstStyle/>
          <a:p>
            <a:pPr marL="285750" indent="-285750">
              <a:spcAft>
                <a:spcPts val="600"/>
              </a:spcAft>
              <a:buFont typeface="Wingdings" charset="2"/>
              <a:buChar char="§"/>
            </a:pPr>
            <a:r>
              <a:rPr lang="en-US" sz="1600" dirty="0" smtClean="0">
                <a:latin typeface="+mn-lt"/>
                <a:cs typeface="Calibri"/>
              </a:rPr>
              <a:t>A five-cell 703.8 MHz SRF cavity (BNL3) is optimized for high-current linac applications.</a:t>
            </a:r>
          </a:p>
          <a:p>
            <a:pPr marL="285750" indent="-285750">
              <a:spcAft>
                <a:spcPts val="600"/>
              </a:spcAft>
              <a:buFont typeface="Wingdings" charset="2"/>
              <a:buChar char="§"/>
            </a:pPr>
            <a:r>
              <a:rPr lang="en-US" sz="1600" dirty="0">
                <a:latin typeface="+mn-lt"/>
                <a:cs typeface="Calibri"/>
              </a:rPr>
              <a:t>Reduced peak surface magnetic field -&gt; reduced cryogenic load.</a:t>
            </a:r>
          </a:p>
          <a:p>
            <a:pPr marL="285750" indent="-285750">
              <a:spcAft>
                <a:spcPts val="600"/>
              </a:spcAft>
              <a:buFont typeface="Wingdings" charset="2"/>
              <a:buChar char="§"/>
            </a:pPr>
            <a:r>
              <a:rPr lang="en-US" sz="1600" dirty="0" smtClean="0">
                <a:latin typeface="+mn-lt"/>
                <a:cs typeface="Calibri"/>
              </a:rPr>
              <a:t>Three antenna-type couplers will be attached to a large diameter beam pipes at each end of the cavity and will provide strong HOM damping while maintaining good fill factor for the linac.</a:t>
            </a:r>
          </a:p>
        </p:txBody>
      </p:sp>
      <p:graphicFrame>
        <p:nvGraphicFramePr>
          <p:cNvPr id="20" name="Table 19"/>
          <p:cNvGraphicFramePr>
            <a:graphicFrameLocks noGrp="1"/>
          </p:cNvGraphicFramePr>
          <p:nvPr>
            <p:extLst>
              <p:ext uri="{D42A27DB-BD31-4B8C-83A1-F6EECF244321}">
                <p14:modId xmlns:p14="http://schemas.microsoft.com/office/powerpoint/2010/main" val="4241429020"/>
              </p:ext>
            </p:extLst>
          </p:nvPr>
        </p:nvGraphicFramePr>
        <p:xfrm>
          <a:off x="97972" y="3276598"/>
          <a:ext cx="3635828" cy="2819403"/>
        </p:xfrm>
        <a:graphic>
          <a:graphicData uri="http://schemas.openxmlformats.org/drawingml/2006/table">
            <a:tbl>
              <a:tblPr firstRow="1">
                <a:tableStyleId>{08FB837D-C827-4EFA-A057-4D05807E0F7C}</a:tableStyleId>
              </a:tblPr>
              <a:tblGrid>
                <a:gridCol w="1874724"/>
                <a:gridCol w="1761104"/>
              </a:tblGrid>
              <a:tr h="313267">
                <a:tc grid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BNL3 cavity parameters</a:t>
                      </a:r>
                      <a:endParaRPr kumimoji="0" lang="en-US" sz="2800" b="1" i="0" u="none" strike="noStrike" cap="none" normalizeH="0" baseline="0" dirty="0" smtClean="0">
                        <a:ln>
                          <a:noFill/>
                        </a:ln>
                        <a:solidFill>
                          <a:srgbClr val="FFFFFF"/>
                        </a:solidFill>
                        <a:effectLst/>
                        <a:latin typeface="Arial"/>
                        <a:ea typeface="Calibri" charset="0"/>
                        <a:cs typeface="Arial"/>
                      </a:endParaRPr>
                    </a:p>
                  </a:txBody>
                  <a:tcPr marL="68580" marR="68580" marT="0" marB="0" horzOverflow="overflow"/>
                </a:tc>
                <a:tc h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en-US" sz="2000" b="1" i="0" u="none" strike="noStrike" cap="none" normalizeH="0" baseline="0" dirty="0" smtClean="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Frequency</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703.8 MHz</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No. of cells</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5</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Geometry factor </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283 Ohm</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R/Q</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506.3 Ohm</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err="1" smtClean="0">
                          <a:ln>
                            <a:noFill/>
                          </a:ln>
                          <a:effectLst/>
                        </a:rPr>
                        <a:t>E</a:t>
                      </a:r>
                      <a:r>
                        <a:rPr kumimoji="0" lang="en-US" sz="1600" u="none" strike="noStrike" cap="none" normalizeH="0" baseline="-25000" dirty="0" err="1" smtClean="0">
                          <a:ln>
                            <a:noFill/>
                          </a:ln>
                          <a:effectLst/>
                        </a:rPr>
                        <a:t>pk</a:t>
                      </a:r>
                      <a:r>
                        <a:rPr kumimoji="0" lang="en-US" sz="1600" u="none" strike="noStrike" cap="none" normalizeH="0" baseline="0" dirty="0" smtClean="0">
                          <a:ln>
                            <a:noFill/>
                          </a:ln>
                          <a:effectLst/>
                        </a:rPr>
                        <a:t>/</a:t>
                      </a:r>
                      <a:r>
                        <a:rPr kumimoji="0" lang="en-US" sz="1600" u="none" strike="noStrike" cap="none" normalizeH="0" baseline="0" dirty="0" err="1" smtClean="0">
                          <a:ln>
                            <a:noFill/>
                          </a:ln>
                          <a:effectLst/>
                        </a:rPr>
                        <a:t>E</a:t>
                      </a:r>
                      <a:r>
                        <a:rPr kumimoji="0" lang="en-US" sz="1600" u="none" strike="noStrike" cap="none" normalizeH="0" baseline="-25000" dirty="0" err="1" smtClean="0">
                          <a:ln>
                            <a:noFill/>
                          </a:ln>
                          <a:effectLst/>
                        </a:rPr>
                        <a:t>acc</a:t>
                      </a:r>
                      <a:r>
                        <a:rPr kumimoji="0" lang="en-US" sz="1600" u="none" strike="noStrike" cap="none" normalizeH="0" baseline="0" dirty="0" smtClean="0">
                          <a:ln>
                            <a:noFill/>
                          </a:ln>
                          <a:effectLst/>
                        </a:rPr>
                        <a:t> </a:t>
                      </a:r>
                      <a:endParaRPr kumimoji="0" lang="en-US" sz="2800" b="0" i="1"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2.46</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err="1" smtClean="0">
                          <a:ln>
                            <a:noFill/>
                          </a:ln>
                          <a:effectLst/>
                        </a:rPr>
                        <a:t>B</a:t>
                      </a:r>
                      <a:r>
                        <a:rPr kumimoji="0" lang="en-US" sz="1600" u="none" strike="noStrike" cap="none" normalizeH="0" baseline="-25000" dirty="0" err="1" smtClean="0">
                          <a:ln>
                            <a:noFill/>
                          </a:ln>
                          <a:effectLst/>
                        </a:rPr>
                        <a:t>pk</a:t>
                      </a:r>
                      <a:r>
                        <a:rPr kumimoji="0" lang="en-US" sz="1600" u="none" strike="noStrike" cap="none" normalizeH="0" baseline="0" dirty="0" smtClean="0">
                          <a:ln>
                            <a:noFill/>
                          </a:ln>
                          <a:effectLst/>
                        </a:rPr>
                        <a:t>/</a:t>
                      </a:r>
                      <a:r>
                        <a:rPr kumimoji="0" lang="en-US" sz="1600" u="none" strike="noStrike" cap="none" normalizeH="0" baseline="0" dirty="0" err="1" smtClean="0">
                          <a:ln>
                            <a:noFill/>
                          </a:ln>
                          <a:effectLst/>
                        </a:rPr>
                        <a:t>E</a:t>
                      </a:r>
                      <a:r>
                        <a:rPr kumimoji="0" lang="en-US" sz="1600" u="none" strike="noStrike" cap="none" normalizeH="0" baseline="-25000" dirty="0" err="1" smtClean="0">
                          <a:ln>
                            <a:noFill/>
                          </a:ln>
                          <a:effectLst/>
                        </a:rPr>
                        <a:t>acc</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4.26 </a:t>
                      </a:r>
                      <a:r>
                        <a:rPr kumimoji="0" lang="en-US" sz="1600" u="none" strike="noStrike" cap="none" normalizeH="0" baseline="0" dirty="0" err="1" smtClean="0">
                          <a:ln>
                            <a:noFill/>
                          </a:ln>
                          <a:effectLst/>
                        </a:rPr>
                        <a:t>mT</a:t>
                      </a:r>
                      <a:r>
                        <a:rPr kumimoji="0" lang="en-US" sz="1600" u="none" strike="noStrike" cap="none" normalizeH="0" baseline="0" dirty="0" smtClean="0">
                          <a:ln>
                            <a:noFill/>
                          </a:ln>
                          <a:effectLst/>
                        </a:rPr>
                        <a:t>/(MV/m)</a:t>
                      </a:r>
                      <a:endParaRPr kumimoji="0" lang="en-US" sz="28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Length</a:t>
                      </a:r>
                      <a:endParaRPr kumimoji="0" lang="en-US" sz="16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1.58 m</a:t>
                      </a:r>
                      <a:endParaRPr kumimoji="0" lang="en-US" sz="16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r h="31326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Beam pipe radius</a:t>
                      </a:r>
                      <a:endParaRPr kumimoji="0" lang="en-US" sz="16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smtClean="0">
                          <a:ln>
                            <a:noFill/>
                          </a:ln>
                          <a:effectLst/>
                        </a:rPr>
                        <a:t>0.11 m</a:t>
                      </a:r>
                      <a:endParaRPr kumimoji="0" lang="en-US" sz="1600" b="0" i="0" u="none" strike="noStrike" cap="none" normalizeH="0" baseline="0" dirty="0" smtClean="0">
                        <a:ln>
                          <a:noFill/>
                        </a:ln>
                        <a:solidFill>
                          <a:srgbClr val="000000"/>
                        </a:solidFill>
                        <a:effectLst/>
                        <a:latin typeface="Arial"/>
                        <a:ea typeface="Calibri" charset="0"/>
                        <a:cs typeface="Arial"/>
                      </a:endParaRPr>
                    </a:p>
                  </a:txBody>
                  <a:tcPr marL="68580" marR="68580" marT="0" marB="0" horzOverflow="overflow"/>
                </a:tc>
              </a:tr>
            </a:tbl>
          </a:graphicData>
        </a:graphic>
      </p:graphicFrame>
      <p:pic>
        <p:nvPicPr>
          <p:cNvPr id="22"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24" y="-10001"/>
            <a:ext cx="1441635" cy="1295400"/>
          </a:xfrm>
          <a:prstGeom prst="rect">
            <a:avLst/>
          </a:prstGeom>
          <a:noFill/>
          <a:ln w="38100" cmpd="sng">
            <a:noFill/>
            <a:miter lim="800000"/>
            <a:headEnd/>
            <a:tailEnd/>
          </a:ln>
        </p:spPr>
      </p:pic>
    </p:spTree>
    <p:extLst>
      <p:ext uri="{BB962C8B-B14F-4D97-AF65-F5344CB8AC3E}">
        <p14:creationId xmlns:p14="http://schemas.microsoft.com/office/powerpoint/2010/main" val="33577064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Felix Titling"/>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Book Antiqua" pitchFamily="18" charset="0"/>
            <a:ea typeface="ＭＳ Ｐゴシック" pitchFamily="34" charset="-128"/>
          </a:defRPr>
        </a:defP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l">
          <a:spcBef>
            <a:spcPct val="50000"/>
          </a:spcBef>
          <a:defRPr sz="2800" b="0" dirty="0" smtClean="0">
            <a:solidFill>
              <a:srgbClr val="FFFFFF"/>
            </a:solidFill>
            <a:latin typeface="Helvetica"/>
            <a:cs typeface="Helvetica"/>
          </a:defRPr>
        </a:defPPr>
      </a:lstStyle>
    </a:tx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100184</TotalTime>
  <Words>1551</Words>
  <Application>Microsoft Macintosh PowerPoint</Application>
  <PresentationFormat>On-screen Show (4:3)</PresentationFormat>
  <Paragraphs>223</Paragraphs>
  <Slides>23</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23</vt:i4>
      </vt:variant>
    </vt:vector>
  </HeadingPairs>
  <TitlesOfParts>
    <vt:vector size="27" baseType="lpstr">
      <vt:lpstr>1_Default Design</vt:lpstr>
      <vt:lpstr>Document</vt:lpstr>
      <vt:lpstr>Equation</vt:lpstr>
      <vt:lpstr>Mathcad</vt:lpstr>
      <vt:lpstr>BNL ERL and frequency choices</vt:lpstr>
      <vt:lpstr>In this presentation:</vt:lpstr>
      <vt:lpstr>The ARDD of the Collider-Accelerator Department</vt:lpstr>
      <vt:lpstr>From the EICAC Report on Accelerator R&amp;D Priorities</vt:lpstr>
      <vt:lpstr>NS-FFAG eRHIC: Rapidly evolving!</vt:lpstr>
      <vt:lpstr>COHERENT ELECTRON COOLING</vt:lpstr>
      <vt:lpstr>Energy Recovery Linac (ERL)</vt:lpstr>
      <vt:lpstr>POLARIZED GUN</vt:lpstr>
      <vt:lpstr>Superconducting RF cavity</vt:lpstr>
      <vt:lpstr>HOM damping</vt:lpstr>
      <vt:lpstr>Frequency Choice Considerations</vt:lpstr>
      <vt:lpstr>Bunch structure and the frequency choice</vt:lpstr>
      <vt:lpstr>Effect of transient voltage kick</vt:lpstr>
      <vt:lpstr>Energy spread due to wake fields</vt:lpstr>
      <vt:lpstr>Instability mechanism and threshold</vt:lpstr>
      <vt:lpstr>Multi-bunch BBU due to HOM of Cavities</vt:lpstr>
      <vt:lpstr>BCS resistance as a function of temperature</vt:lpstr>
      <vt:lpstr>Systematic low residual resistivity achieved</vt:lpstr>
      <vt:lpstr>RF Power Efficiency</vt:lpstr>
      <vt:lpstr>RF power for microphonics and size</vt:lpstr>
      <vt:lpstr>Cost and complexity</vt:lpstr>
      <vt:lpstr>Summary</vt:lpstr>
      <vt:lpstr>Thank you for your attention!</vt:lpstr>
    </vt:vector>
  </TitlesOfParts>
  <Company>Brookhaven National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Valued Gateway Client</dc:creator>
  <cp:lastModifiedBy>Ilan Ben-Zvi</cp:lastModifiedBy>
  <cp:revision>736</cp:revision>
  <dcterms:created xsi:type="dcterms:W3CDTF">2011-02-21T05:12:41Z</dcterms:created>
  <dcterms:modified xsi:type="dcterms:W3CDTF">2014-01-21T06:34:54Z</dcterms:modified>
</cp:coreProperties>
</file>