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7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8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9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10.xml" ContentType="application/vnd.openxmlformats-officedocument.theme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theme/theme11.xml" ContentType="application/vnd.openxmlformats-officedocument.theme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theme/theme12.xml" ContentType="application/vnd.openxmlformats-officedocument.theme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theme/theme13.xml" ContentType="application/vnd.openxmlformats-officedocument.theme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theme/theme14.xml" ContentType="application/vnd.openxmlformats-officedocument.theme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theme/theme15.xml" ContentType="application/vnd.openxmlformats-officedocument.theme+xml"/>
  <Override PartName="/ppt/embeddings/oleObject1.bin" ContentType="application/vnd.openxmlformats-officedocument.oleObject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6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7.xml" ContentType="application/vnd.openxmlformats-officedocument.theme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theme/theme18.xml" ContentType="application/vnd.openxmlformats-officedocument.theme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theme/theme19.xml" ContentType="application/vnd.openxmlformats-officedocument.theme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theme/theme20.xml" ContentType="application/vnd.openxmlformats-officedocument.theme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theme/theme21.xml" ContentType="application/vnd.openxmlformats-officedocument.theme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theme/theme22.xml" ContentType="application/vnd.openxmlformats-officedocument.theme+xml"/>
  <Override PartName="/ppt/theme/theme23.xml" ContentType="application/vnd.openxmlformats-officedocument.theme+xml"/>
  <Override PartName="/ppt/notesSlides/notesSlide1.xml" ContentType="application/vnd.openxmlformats-officedocument.presentationml.notesSlide+xml"/>
  <Override PartName="/ppt/embeddings/oleObject2.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embeddings/oleObject3.bin" ContentType="application/vnd.openxmlformats-officedocument.oleObject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0" r:id="rId2"/>
    <p:sldMasterId id="2147483681" r:id="rId3"/>
    <p:sldMasterId id="2147483693" r:id="rId4"/>
    <p:sldMasterId id="2147483706" r:id="rId5"/>
    <p:sldMasterId id="2147483718" r:id="rId6"/>
    <p:sldMasterId id="2147483735" r:id="rId7"/>
    <p:sldMasterId id="2147483738" r:id="rId8"/>
    <p:sldMasterId id="2147483747" r:id="rId9"/>
    <p:sldMasterId id="2147483750" r:id="rId10"/>
    <p:sldMasterId id="2147483764" r:id="rId11"/>
    <p:sldMasterId id="2147483774" r:id="rId12"/>
    <p:sldMasterId id="2147483786" r:id="rId13"/>
    <p:sldMasterId id="2147483799" r:id="rId14"/>
    <p:sldMasterId id="2147483805" r:id="rId15"/>
    <p:sldMasterId id="2147483817" r:id="rId16"/>
    <p:sldMasterId id="2147483832" r:id="rId17"/>
    <p:sldMasterId id="2147483858" r:id="rId18"/>
    <p:sldMasterId id="2147483886" r:id="rId19"/>
    <p:sldMasterId id="2147483900" r:id="rId20"/>
    <p:sldMasterId id="2147483912" r:id="rId21"/>
    <p:sldMasterId id="2147483927" r:id="rId22"/>
  </p:sldMasterIdLst>
  <p:notesMasterIdLst>
    <p:notesMasterId r:id="rId56"/>
  </p:notesMasterIdLst>
  <p:sldIdLst>
    <p:sldId id="256" r:id="rId23"/>
    <p:sldId id="258" r:id="rId24"/>
    <p:sldId id="259" r:id="rId25"/>
    <p:sldId id="260" r:id="rId26"/>
    <p:sldId id="263" r:id="rId27"/>
    <p:sldId id="264" r:id="rId28"/>
    <p:sldId id="271" r:id="rId29"/>
    <p:sldId id="265" r:id="rId30"/>
    <p:sldId id="268" r:id="rId31"/>
    <p:sldId id="269" r:id="rId32"/>
    <p:sldId id="276" r:id="rId33"/>
    <p:sldId id="278" r:id="rId34"/>
    <p:sldId id="285" r:id="rId35"/>
    <p:sldId id="279" r:id="rId36"/>
    <p:sldId id="292" r:id="rId37"/>
    <p:sldId id="293" r:id="rId38"/>
    <p:sldId id="357" r:id="rId39"/>
    <p:sldId id="358" r:id="rId40"/>
    <p:sldId id="339" r:id="rId41"/>
    <p:sldId id="342" r:id="rId42"/>
    <p:sldId id="350" r:id="rId43"/>
    <p:sldId id="343" r:id="rId44"/>
    <p:sldId id="344" r:id="rId45"/>
    <p:sldId id="345" r:id="rId46"/>
    <p:sldId id="346" r:id="rId47"/>
    <p:sldId id="347" r:id="rId48"/>
    <p:sldId id="359" r:id="rId49"/>
    <p:sldId id="257" r:id="rId50"/>
    <p:sldId id="311" r:id="rId51"/>
    <p:sldId id="313" r:id="rId52"/>
    <p:sldId id="321" r:id="rId53"/>
    <p:sldId id="351" r:id="rId54"/>
    <p:sldId id="356" r:id="rId5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027" autoAdjust="0"/>
  </p:normalViewPr>
  <p:slideViewPr>
    <p:cSldViewPr snapToGrid="0" snapToObjects="1">
      <p:cViewPr varScale="1">
        <p:scale>
          <a:sx n="120" d="100"/>
          <a:sy n="120" d="100"/>
        </p:scale>
        <p:origin x="-10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5" d="100"/>
        <a:sy n="1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4" Type="http://schemas.openxmlformats.org/officeDocument/2006/relationships/slideMaster" Target="slideMasters/slideMaster14.xml"/><Relationship Id="rId15" Type="http://schemas.openxmlformats.org/officeDocument/2006/relationships/slideMaster" Target="slideMasters/slideMaster15.xml"/><Relationship Id="rId16" Type="http://schemas.openxmlformats.org/officeDocument/2006/relationships/slideMaster" Target="slideMasters/slideMaster16.xml"/><Relationship Id="rId17" Type="http://schemas.openxmlformats.org/officeDocument/2006/relationships/slideMaster" Target="slideMasters/slideMaster17.xml"/><Relationship Id="rId18" Type="http://schemas.openxmlformats.org/officeDocument/2006/relationships/slideMaster" Target="slideMasters/slideMaster18.xml"/><Relationship Id="rId19" Type="http://schemas.openxmlformats.org/officeDocument/2006/relationships/slideMaster" Target="slideMasters/slideMaster19.xml"/><Relationship Id="rId50" Type="http://schemas.openxmlformats.org/officeDocument/2006/relationships/slide" Target="slides/slide28.xml"/><Relationship Id="rId51" Type="http://schemas.openxmlformats.org/officeDocument/2006/relationships/slide" Target="slides/slide29.xml"/><Relationship Id="rId52" Type="http://schemas.openxmlformats.org/officeDocument/2006/relationships/slide" Target="slides/slide30.xml"/><Relationship Id="rId53" Type="http://schemas.openxmlformats.org/officeDocument/2006/relationships/slide" Target="slides/slide31.xml"/><Relationship Id="rId54" Type="http://schemas.openxmlformats.org/officeDocument/2006/relationships/slide" Target="slides/slide32.xml"/><Relationship Id="rId55" Type="http://schemas.openxmlformats.org/officeDocument/2006/relationships/slide" Target="slides/slide33.xml"/><Relationship Id="rId56" Type="http://schemas.openxmlformats.org/officeDocument/2006/relationships/notesMaster" Target="notesMasters/notesMaster1.xml"/><Relationship Id="rId57" Type="http://schemas.openxmlformats.org/officeDocument/2006/relationships/printerSettings" Target="printerSettings/printerSettings1.bin"/><Relationship Id="rId58" Type="http://schemas.openxmlformats.org/officeDocument/2006/relationships/presProps" Target="presProps.xml"/><Relationship Id="rId59" Type="http://schemas.openxmlformats.org/officeDocument/2006/relationships/viewProps" Target="viewProps.xml"/><Relationship Id="rId40" Type="http://schemas.openxmlformats.org/officeDocument/2006/relationships/slide" Target="slides/slide18.xml"/><Relationship Id="rId41" Type="http://schemas.openxmlformats.org/officeDocument/2006/relationships/slide" Target="slides/slide19.xml"/><Relationship Id="rId42" Type="http://schemas.openxmlformats.org/officeDocument/2006/relationships/slide" Target="slides/slide20.xml"/><Relationship Id="rId43" Type="http://schemas.openxmlformats.org/officeDocument/2006/relationships/slide" Target="slides/slide21.xml"/><Relationship Id="rId44" Type="http://schemas.openxmlformats.org/officeDocument/2006/relationships/slide" Target="slides/slide22.xml"/><Relationship Id="rId45" Type="http://schemas.openxmlformats.org/officeDocument/2006/relationships/slide" Target="slides/slide23.xml"/><Relationship Id="rId46" Type="http://schemas.openxmlformats.org/officeDocument/2006/relationships/slide" Target="slides/slide24.xml"/><Relationship Id="rId47" Type="http://schemas.openxmlformats.org/officeDocument/2006/relationships/slide" Target="slides/slide25.xml"/><Relationship Id="rId48" Type="http://schemas.openxmlformats.org/officeDocument/2006/relationships/slide" Target="slides/slide26.xml"/><Relationship Id="rId4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Master" Target="slideMasters/slideMaster9.xml"/><Relationship Id="rId30" Type="http://schemas.openxmlformats.org/officeDocument/2006/relationships/slide" Target="slides/slide8.xml"/><Relationship Id="rId31" Type="http://schemas.openxmlformats.org/officeDocument/2006/relationships/slide" Target="slides/slide9.xml"/><Relationship Id="rId32" Type="http://schemas.openxmlformats.org/officeDocument/2006/relationships/slide" Target="slides/slide10.xml"/><Relationship Id="rId33" Type="http://schemas.openxmlformats.org/officeDocument/2006/relationships/slide" Target="slides/slide11.xml"/><Relationship Id="rId34" Type="http://schemas.openxmlformats.org/officeDocument/2006/relationships/slide" Target="slides/slide12.xml"/><Relationship Id="rId35" Type="http://schemas.openxmlformats.org/officeDocument/2006/relationships/slide" Target="slides/slide13.xml"/><Relationship Id="rId36" Type="http://schemas.openxmlformats.org/officeDocument/2006/relationships/slide" Target="slides/slide14.xml"/><Relationship Id="rId37" Type="http://schemas.openxmlformats.org/officeDocument/2006/relationships/slide" Target="slides/slide15.xml"/><Relationship Id="rId38" Type="http://schemas.openxmlformats.org/officeDocument/2006/relationships/slide" Target="slides/slide16.xml"/><Relationship Id="rId39" Type="http://schemas.openxmlformats.org/officeDocument/2006/relationships/slide" Target="slides/slide17.xml"/><Relationship Id="rId20" Type="http://schemas.openxmlformats.org/officeDocument/2006/relationships/slideMaster" Target="slideMasters/slideMaster20.xml"/><Relationship Id="rId21" Type="http://schemas.openxmlformats.org/officeDocument/2006/relationships/slideMaster" Target="slideMasters/slideMaster21.xml"/><Relationship Id="rId22" Type="http://schemas.openxmlformats.org/officeDocument/2006/relationships/slideMaster" Target="slideMasters/slideMaster22.xml"/><Relationship Id="rId23" Type="http://schemas.openxmlformats.org/officeDocument/2006/relationships/slide" Target="slides/slide1.xml"/><Relationship Id="rId24" Type="http://schemas.openxmlformats.org/officeDocument/2006/relationships/slide" Target="slides/slide2.xml"/><Relationship Id="rId25" Type="http://schemas.openxmlformats.org/officeDocument/2006/relationships/slide" Target="slides/slide3.xml"/><Relationship Id="rId26" Type="http://schemas.openxmlformats.org/officeDocument/2006/relationships/slide" Target="slides/slide4.xml"/><Relationship Id="rId27" Type="http://schemas.openxmlformats.org/officeDocument/2006/relationships/slide" Target="slides/slide5.xml"/><Relationship Id="rId28" Type="http://schemas.openxmlformats.org/officeDocument/2006/relationships/slide" Target="slides/slide6.xml"/><Relationship Id="rId29" Type="http://schemas.openxmlformats.org/officeDocument/2006/relationships/slide" Target="slides/slide7.xml"/><Relationship Id="rId60" Type="http://schemas.openxmlformats.org/officeDocument/2006/relationships/theme" Target="theme/theme1.xml"/><Relationship Id="rId61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0B763E-CCB8-2442-A056-3414A61DD6A0}" type="datetimeFigureOut">
              <a:rPr lang="en-US" smtClean="0"/>
              <a:t>1/14/14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D19461-7F60-E048-BCF6-3888B5F63F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51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Times" charset="0"/>
            </a:endParaRPr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1380">
              <a:defRPr sz="22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678431" indent="-260935" defTabSz="881380">
              <a:defRPr sz="22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043740" indent="-208748" defTabSz="881380">
              <a:defRPr sz="22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461236" indent="-208748" defTabSz="881380">
              <a:defRPr sz="22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1878732" indent="-208748" defTabSz="881380">
              <a:defRPr sz="22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296227" indent="-208748" defTabSz="88138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713724" indent="-208748" defTabSz="88138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131219" indent="-208748" defTabSz="88138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548716" indent="-208748" defTabSz="88138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fld id="{13BF0D23-7060-420B-B8B5-B2837B02A6DB}" type="slidenum">
              <a:rPr lang="en-US" sz="1100">
                <a:solidFill>
                  <a:prstClr val="black"/>
                </a:solidFill>
              </a:rPr>
              <a:pPr/>
              <a:t>2</a:t>
            </a:fld>
            <a:endParaRPr lang="en-US" sz="11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" pitchFamily="-107" charset="0"/>
            </a:endParaRPr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12983">
              <a:defRPr/>
            </a:pPr>
            <a:fld id="{EE41338E-F217-404D-91AF-66146B6CD9D0}" type="slidenum">
              <a:rPr lang="en-US" smtClean="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rPr>
              <a:pPr defTabSz="912983">
                <a:defRPr/>
              </a:pPr>
              <a:t>16</a:t>
            </a:fld>
            <a:endParaRPr lang="en-US" smtClean="0">
              <a:solidFill>
                <a:srgbClr val="000000"/>
              </a:solidFill>
              <a:latin typeface="Times" pitchFamily="-107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>
                <a:solidFill>
                  <a:prstClr val="black"/>
                </a:solidFill>
                <a:latin typeface="Calibri"/>
              </a:rPr>
              <a:t>Eric Voutier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>
                <a:solidFill>
                  <a:prstClr val="black"/>
                </a:solidFill>
                <a:latin typeface="Calibri"/>
              </a:rPr>
              <a:t>XXVth International Workshop on Nuclear Theory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C41BD5-22C0-45EF-A51B-0672DFB25580}" type="slidenum">
              <a:rPr lang="en-US">
                <a:solidFill>
                  <a:prstClr val="black"/>
                </a:solidFill>
                <a:latin typeface="Calibri"/>
              </a:rPr>
              <a:pPr/>
              <a:t>31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9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696" y="686405"/>
            <a:ext cx="4497586" cy="3427489"/>
          </a:xfrm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610" y="4343704"/>
            <a:ext cx="5488781" cy="4113892"/>
          </a:xfrm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" pitchFamily="-107" charset="0"/>
            </a:endParaRPr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14485">
              <a:defRPr/>
            </a:pPr>
            <a:fld id="{6887F363-2D5F-4FAE-8B66-F08CF02A0A3C}" type="slidenum">
              <a:rPr lang="en-US" smtClean="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rPr>
              <a:pPr defTabSz="914485">
                <a:defRPr/>
              </a:pPr>
              <a:t>6</a:t>
            </a:fld>
            <a:endParaRPr lang="en-US" smtClean="0">
              <a:solidFill>
                <a:srgbClr val="000000"/>
              </a:solidFill>
              <a:latin typeface="Times" pitchFamily="-107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9138" y="695476"/>
            <a:ext cx="4478238" cy="3412370"/>
          </a:xfrm>
          <a:ln/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06" y="4342192"/>
            <a:ext cx="5030390" cy="4113893"/>
          </a:xfrm>
          <a:noFill/>
          <a:ln/>
        </p:spPr>
        <p:txBody>
          <a:bodyPr/>
          <a:lstStyle/>
          <a:p>
            <a:pPr defTabSz="891858"/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34E2A8D-005E-49F3-8CDC-39B56D7CF859}" type="slidenum">
              <a:rPr lang="en-US">
                <a:solidFill>
                  <a:prstClr val="black"/>
                </a:solidFill>
                <a:latin typeface="Times" pitchFamily="18" charset="0"/>
              </a:rPr>
              <a:pPr>
                <a:defRPr/>
              </a:pPr>
              <a:t>11</a:t>
            </a:fld>
            <a:endParaRPr lang="en-US" dirty="0">
              <a:solidFill>
                <a:prstClr val="black"/>
              </a:solidFill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D6145F-AE7E-4350-99F9-ED1273ADA0E7}" type="slidenum">
              <a:rPr lang="en-US">
                <a:solidFill>
                  <a:prstClr val="black"/>
                </a:solidFill>
                <a:latin typeface="Times New Roman" charset="0"/>
              </a:rPr>
              <a:pPr/>
              <a:t>14</a:t>
            </a:fld>
            <a:endParaRPr lang="en-US" dirty="0">
              <a:solidFill>
                <a:prstClr val="black"/>
              </a:solidFill>
              <a:latin typeface="Times New Roman" charset="0"/>
            </a:endParaRPr>
          </a:p>
        </p:txBody>
      </p:sp>
      <p:sp>
        <p:nvSpPr>
          <p:cNvPr id="55299" name="Text Box 1"/>
          <p:cNvSpPr txBox="1">
            <a:spLocks noChangeArrowheads="1"/>
          </p:cNvSpPr>
          <p:nvPr/>
        </p:nvSpPr>
        <p:spPr bwMode="auto">
          <a:xfrm>
            <a:off x="1179515" y="686153"/>
            <a:ext cx="4500563" cy="342919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6446" tIns="43224" rIns="86446" bIns="43224" anchor="ctr"/>
          <a:lstStyle/>
          <a:p>
            <a:pPr defTabSz="864931" fontAlgn="base">
              <a:spcBef>
                <a:spcPct val="0"/>
              </a:spcBef>
              <a:spcAft>
                <a:spcPct val="0"/>
              </a:spcAft>
            </a:pPr>
            <a:endParaRPr lang="en-US" sz="2300" dirty="0">
              <a:solidFill>
                <a:prstClr val="black"/>
              </a:solidFill>
              <a:latin typeface="Times" charset="0"/>
              <a:ea typeface="ＭＳ Ｐゴシック" charset="-128"/>
            </a:endParaRPr>
          </a:p>
        </p:txBody>
      </p:sp>
      <p:sp>
        <p:nvSpPr>
          <p:cNvPr id="55300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4069"/>
            <a:ext cx="5486400" cy="4207775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charset="0"/>
            </a:endParaRPr>
          </a:p>
        </p:txBody>
      </p:sp>
      <p:sp>
        <p:nvSpPr>
          <p:cNvPr id="55301" name="Text Box 3"/>
          <p:cNvSpPr txBox="1">
            <a:spLocks noChangeArrowheads="1"/>
          </p:cNvSpPr>
          <p:nvPr/>
        </p:nvSpPr>
        <p:spPr bwMode="auto">
          <a:xfrm>
            <a:off x="3884615" y="8686569"/>
            <a:ext cx="2971800" cy="45586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1551" tIns="45946" rIns="91551" bIns="45946" anchor="b"/>
          <a:lstStyle/>
          <a:p>
            <a:pPr algn="r" defTabSz="864931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862910" algn="l"/>
                <a:tab pos="1727399" algn="l"/>
                <a:tab pos="2591884" algn="l"/>
                <a:tab pos="3456370" algn="l"/>
                <a:tab pos="4320854" algn="l"/>
                <a:tab pos="5185341" algn="l"/>
                <a:tab pos="6049826" algn="l"/>
                <a:tab pos="6914315" algn="l"/>
                <a:tab pos="7778799" algn="l"/>
                <a:tab pos="8643285" algn="l"/>
                <a:tab pos="9507771" algn="l"/>
              </a:tabLst>
            </a:pPr>
            <a:fld id="{243EDCEE-99C5-4FAE-8D80-6625174D46AE}" type="slidenum">
              <a:rPr lang="en-US" sz="1100">
                <a:solidFill>
                  <a:srgbClr val="000000"/>
                </a:solidFill>
                <a:latin typeface="Times" pitchFamily="-107" charset="0"/>
                <a:ea typeface="ＭＳ Ｐゴシック" charset="-128"/>
              </a:rPr>
              <a:pPr algn="r" defTabSz="864931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862910" algn="l"/>
                  <a:tab pos="1727399" algn="l"/>
                  <a:tab pos="2591884" algn="l"/>
                  <a:tab pos="3456370" algn="l"/>
                  <a:tab pos="4320854" algn="l"/>
                  <a:tab pos="5185341" algn="l"/>
                  <a:tab pos="6049826" algn="l"/>
                  <a:tab pos="6914315" algn="l"/>
                  <a:tab pos="7778799" algn="l"/>
                  <a:tab pos="8643285" algn="l"/>
                  <a:tab pos="9507771" algn="l"/>
                </a:tabLst>
              </a:pPr>
              <a:t>14</a:t>
            </a:fld>
            <a:endParaRPr lang="en-US" sz="1100" dirty="0">
              <a:solidFill>
                <a:srgbClr val="000000"/>
              </a:solidFill>
              <a:latin typeface="Times" pitchFamily="-107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" pitchFamily="-107" charset="0"/>
            </a:endParaRPr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15986">
              <a:defRPr/>
            </a:pPr>
            <a:fld id="{09036EEA-AB95-465B-8EB0-6D02F6E0C981}" type="slidenum">
              <a:rPr lang="en-US" smtClean="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rPr>
              <a:pPr defTabSz="915986">
                <a:defRPr/>
              </a:pPr>
              <a:t>15</a:t>
            </a:fld>
            <a:endParaRPr lang="en-US" smtClean="0">
              <a:solidFill>
                <a:srgbClr val="000000"/>
              </a:solidFill>
              <a:latin typeface="Times" pitchFamily="-107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3.jpeg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3.jpe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3.jpeg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1D3AA-F628-8F4E-BE52-707AC18962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hdr="0" ftr="0" dt="0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hf hdr="0" ftr="0" dt="0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" y="895350"/>
            <a:ext cx="4402138" cy="5448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8838" y="895350"/>
            <a:ext cx="4403725" cy="5448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  <p:hf hdr="0" ftr="0" dt="0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19909"/>
            <a:ext cx="7772400" cy="25805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1906" y="922323"/>
            <a:ext cx="8897440" cy="543402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fld id="{2170E7E5-D759-E44D-99F5-2114FE40D280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 algn="ctr"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7341" y="921434"/>
            <a:ext cx="4205013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5517" y="921434"/>
            <a:ext cx="4111283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Slide </a:t>
            </a:r>
            <a:fld id="{2170E7E5-D759-E44D-99F5-2114FE40D280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 algn="ctr"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3682" y="907366"/>
            <a:ext cx="4135145" cy="72630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05650" y="907366"/>
            <a:ext cx="4181150" cy="72630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Slide </a:t>
            </a:r>
            <a:fld id="{2170E7E5-D759-E44D-99F5-2114FE40D280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 algn="ctr"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141905" y="0"/>
            <a:ext cx="8316295" cy="808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 kern="0" dirty="0" smtClean="0">
                <a:solidFill>
                  <a:srgbClr val="000000"/>
                </a:solidFill>
                <a:latin typeface="Arial"/>
              </a:rPr>
              <a:t>Click to edit Master title style</a:t>
            </a:r>
            <a:endParaRPr lang="en-US" sz="3600" b="1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sz="half" idx="12"/>
          </p:nvPr>
        </p:nvSpPr>
        <p:spPr>
          <a:xfrm>
            <a:off x="303682" y="1633673"/>
            <a:ext cx="4135145" cy="3845693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4505651" y="1633673"/>
            <a:ext cx="4181150" cy="3845693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Slide </a:t>
            </a:r>
            <a:fld id="{2170E7E5-D759-E44D-99F5-2114FE40D280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 algn="ctr"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93213"/>
            <a:ext cx="3008313" cy="97095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93213"/>
            <a:ext cx="5111750" cy="531735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64165"/>
            <a:ext cx="3008313" cy="39809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Slide </a:t>
            </a:r>
            <a:fld id="{2170E7E5-D759-E44D-99F5-2114FE40D280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 algn="ctr"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141905" y="0"/>
            <a:ext cx="8316295" cy="808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 kern="0" dirty="0" smtClean="0">
                <a:solidFill>
                  <a:srgbClr val="000000"/>
                </a:solidFill>
                <a:latin typeface="Arial"/>
              </a:rPr>
              <a:t>Click to edit Master title style</a:t>
            </a:r>
            <a:endParaRPr lang="en-US" sz="3600" b="1" kern="0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81831"/>
            <a:ext cx="5486400" cy="391876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Slide </a:t>
            </a:r>
            <a:fld id="{2170E7E5-D759-E44D-99F5-2114FE40D280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 algn="ctr"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141905" y="0"/>
            <a:ext cx="8316295" cy="808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 kern="0" dirty="0" smtClean="0">
                <a:solidFill>
                  <a:srgbClr val="000000"/>
                </a:solidFill>
                <a:latin typeface="Arial"/>
              </a:rPr>
              <a:t>Click to edit Master title style</a:t>
            </a:r>
            <a:endParaRPr lang="en-US" sz="3600" b="1" kern="0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6200000">
            <a:off x="2271890" y="-1104270"/>
            <a:ext cx="4417342" cy="84124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Slide </a:t>
            </a:r>
            <a:fld id="{2170E7E5-D759-E44D-99F5-2114FE40D280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 algn="ctr"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67286" y="893298"/>
            <a:ext cx="8190914" cy="4705729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 smtClean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Slide </a:t>
            </a:r>
            <a:fld id="{2170E7E5-D759-E44D-99F5-2114FE40D280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 algn="ctr"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41905" y="0"/>
            <a:ext cx="8316295" cy="808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 kern="0" dirty="0" smtClean="0">
                <a:solidFill>
                  <a:srgbClr val="000000"/>
                </a:solidFill>
                <a:latin typeface="Arial"/>
              </a:rPr>
              <a:t>Click to edit Master title style</a:t>
            </a:r>
            <a:endParaRPr lang="en-US" sz="3600" b="1" kern="0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239151" y="907367"/>
            <a:ext cx="8447649" cy="44172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Slide </a:t>
            </a:r>
            <a:fld id="{2170E7E5-D759-E44D-99F5-2114FE40D280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 algn="ctr"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 idx="10"/>
          </p:nvPr>
        </p:nvSpPr>
        <p:spPr bwMode="auto">
          <a:xfrm>
            <a:off x="141905" y="0"/>
            <a:ext cx="8316295" cy="808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41905" y="970672"/>
            <a:ext cx="4093642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970672"/>
            <a:ext cx="3810000" cy="25532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523959"/>
            <a:ext cx="3810000" cy="252515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Slide </a:t>
            </a:r>
            <a:fld id="{2170E7E5-D759-E44D-99F5-2114FE40D280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 algn="ctr"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41905" y="0"/>
            <a:ext cx="8316295" cy="808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 kern="0" dirty="0" smtClean="0">
                <a:solidFill>
                  <a:srgbClr val="000000"/>
                </a:solidFill>
                <a:latin typeface="Arial"/>
              </a:rPr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Andrew Hutton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71D3AA-F628-8F4E-BE52-707AC18962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31290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Andrew Hutton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71D3AA-F628-8F4E-BE52-707AC18962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237248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Andrew Hutton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71D3AA-F628-8F4E-BE52-707AC18962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625626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9144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9144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Andrew Hutton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71D3AA-F628-8F4E-BE52-707AC18962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650158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Andrew Hutton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71D3AA-F628-8F4E-BE52-707AC18962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1183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Andrew Hutton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71D3AA-F628-8F4E-BE52-707AC18962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073215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Andrew Hutton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71D3AA-F628-8F4E-BE52-707AC18962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445026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Andrew Hutton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71D3AA-F628-8F4E-BE52-707AC18962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277781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Andrew Hutton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71D3AA-F628-8F4E-BE52-707AC18962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338929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Andrew Hutton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71D3AA-F628-8F4E-BE52-707AC18962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180357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2250" y="0"/>
            <a:ext cx="196215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73405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Andrew Hutton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71D3AA-F628-8F4E-BE52-707AC18962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310869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5922991" y="6448078"/>
            <a:ext cx="2133600" cy="365125"/>
          </a:xfrm>
          <a:prstGeom prst="rect">
            <a:avLst/>
          </a:prstGeom>
        </p:spPr>
        <p:txBody>
          <a:bodyPr/>
          <a:lstStyle/>
          <a:p>
            <a:fld id="{0B71D3AA-F628-8F4E-BE52-707AC18962C1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Andrew Hutton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860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743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57200" indent="-457200">
              <a:defRPr>
                <a:latin typeface="Arial" pitchFamily="34" charset="0"/>
                <a:cs typeface="Arial" pitchFamily="34" charset="0"/>
              </a:defRPr>
            </a:lvl1pPr>
            <a:lvl2pPr marL="914400" indent="-457200">
              <a:defRPr>
                <a:latin typeface="Arial" pitchFamily="34" charset="0"/>
                <a:cs typeface="Arial" pitchFamily="34" charset="0"/>
              </a:defRPr>
            </a:lvl2pPr>
            <a:lvl3pPr marL="1257300" indent="-342900">
              <a:tabLst/>
              <a:defRPr>
                <a:latin typeface="Arial" pitchFamily="34" charset="0"/>
                <a:cs typeface="Arial" pitchFamily="34" charset="0"/>
              </a:defRPr>
            </a:lvl3pPr>
            <a:lvl4pPr marL="1714500" indent="-342900"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Box 5"/>
          <p:cNvSpPr txBox="1">
            <a:spLocks noChangeArrowheads="1"/>
          </p:cNvSpPr>
          <p:nvPr userDrawn="1"/>
        </p:nvSpPr>
        <p:spPr bwMode="auto">
          <a:xfrm>
            <a:off x="1676400" y="6597134"/>
            <a:ext cx="434340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600" i="1" dirty="0" smtClean="0">
                <a:solidFill>
                  <a:srgbClr val="FFFFFF"/>
                </a:solidFill>
                <a:latin typeface="Arial" charset="0"/>
                <a:ea typeface="ＭＳ Ｐゴシック" pitchFamily="34" charset="-128"/>
                <a:cs typeface="Arial" charset="0"/>
              </a:rPr>
              <a:t>	G. Neil 	November 2013            BUSINESS SENSITIVE                    </a:t>
            </a:r>
            <a:r>
              <a:rPr lang="en-US" sz="600" i="1" dirty="0" smtClean="0">
                <a:solidFill>
                  <a:srgbClr val="FFFFFF"/>
                </a:solidFill>
                <a:latin typeface="Arial"/>
                <a:ea typeface="ＭＳ Ｐゴシック" pitchFamily="34" charset="-128"/>
              </a:rPr>
              <a:t>Page </a:t>
            </a:r>
            <a:fld id="{90D66C53-FD60-4B76-87AB-8CA91569D26A}" type="slidenum">
              <a:rPr lang="en-US" sz="600" i="1">
                <a:solidFill>
                  <a:srgbClr val="FFFFFF"/>
                </a:solidFill>
                <a:latin typeface="Arial"/>
                <a:ea typeface="ＭＳ Ｐゴシック" pitchFamily="34" charset="-128"/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600" dirty="0">
              <a:solidFill>
                <a:srgbClr val="FFFFFF"/>
              </a:solidFill>
              <a:latin typeface="Arial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3965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41"/>
          <p:cNvSpPr>
            <a:spLocks noChangeShapeType="1"/>
          </p:cNvSpPr>
          <p:nvPr userDrawn="1"/>
        </p:nvSpPr>
        <p:spPr bwMode="auto">
          <a:xfrm>
            <a:off x="0" y="842963"/>
            <a:ext cx="9144000" cy="0"/>
          </a:xfrm>
          <a:prstGeom prst="line">
            <a:avLst/>
          </a:prstGeom>
          <a:noFill/>
          <a:ln w="57150">
            <a:solidFill>
              <a:srgbClr val="00279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3" name="TextBox 2"/>
          <p:cNvSpPr txBox="1"/>
          <p:nvPr userDrawn="1"/>
        </p:nvSpPr>
        <p:spPr>
          <a:xfrm>
            <a:off x="6743700" y="6419850"/>
            <a:ext cx="12954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38591035-46C3-4322-860A-00B556C9A506}" type="slidenum">
              <a:rPr lang="en-US" sz="1400">
                <a:solidFill>
                  <a:srgbClr val="000000"/>
                </a:solidFill>
                <a:latin typeface="Times" pitchFamily="18" charset="0"/>
                <a:ea typeface="MS PGothic" pitchFamily="34" charset="-128"/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dirty="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69373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0505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63505"/>
            <a:ext cx="4040188" cy="7420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055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63505"/>
            <a:ext cx="4041775" cy="7420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055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97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838200"/>
            <a:ext cx="4038600" cy="5287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038600" cy="5287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030419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6743700" y="6419850"/>
            <a:ext cx="12954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23CABE7D-BC29-4671-BECA-07F8720C6321}" type="slidenum">
              <a:rPr lang="en-US" sz="1400">
                <a:solidFill>
                  <a:srgbClr val="000000"/>
                </a:solidFill>
                <a:latin typeface="Times" pitchFamily="-107" charset="0"/>
                <a:ea typeface="MS PGothic" pitchFamily="34" charset="-128"/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dirty="0">
              <a:solidFill>
                <a:srgbClr val="000000"/>
              </a:solidFill>
              <a:latin typeface="Times" pitchFamily="-107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040900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493309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658551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75440121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47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233740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794805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214696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9699921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172433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21708682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624551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30188"/>
            <a:ext cx="1943100" cy="53324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30188"/>
            <a:ext cx="5676900" cy="53324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813703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76200"/>
            <a:ext cx="7772400" cy="6172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76200"/>
            <a:ext cx="7772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066800"/>
            <a:ext cx="38100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066800"/>
            <a:ext cx="38100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733800"/>
            <a:ext cx="38100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733800"/>
            <a:ext cx="38100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00000"/>
              </a:solidFill>
              <a:latin typeface="Times" pitchFamily="-107" charset="0"/>
              <a:ea typeface="ＭＳ Ｐゴシック" pitchFamily="34" charset="-128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00000"/>
              </a:solidFill>
              <a:latin typeface="Times" pitchFamily="-107" charset="0"/>
              <a:ea typeface="ＭＳ Ｐゴシック" pitchFamily="34" charset="-128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172262D8-691F-410C-B7C6-45777AE80B02}" type="slidenum">
              <a:rPr lang="en-US" sz="240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2400">
              <a:solidFill>
                <a:srgbClr val="000000"/>
              </a:solidFill>
              <a:latin typeface="Times" pitchFamily="-107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84286849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414474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062149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89667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47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296387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431467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489404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5592184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158620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9969173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918583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892511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3588" y="228600"/>
            <a:ext cx="5265737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4478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248586951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3209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" y="895350"/>
            <a:ext cx="4402138" cy="5448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8838" y="895350"/>
            <a:ext cx="4403725" cy="5448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6985000" y="6519863"/>
            <a:ext cx="911225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000000"/>
                </a:solidFill>
                <a:latin typeface="Times"/>
                <a:ea typeface="ＭＳ Ｐゴシック" pitchFamily="34" charset="-128"/>
                <a:cs typeface="Arial" charset="0"/>
              </a:rPr>
              <a:t>Slide </a:t>
            </a:r>
            <a:fld id="{6467D09A-226C-4BBD-A23B-B0C74723064D}" type="slidenum">
              <a:rPr lang="en-US" sz="1600" b="1">
                <a:solidFill>
                  <a:srgbClr val="000000"/>
                </a:solidFill>
                <a:latin typeface="Times"/>
                <a:ea typeface="ＭＳ Ｐゴシック" pitchFamily="34" charset="-128"/>
                <a:cs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600" b="1" dirty="0">
              <a:solidFill>
                <a:srgbClr val="000000"/>
              </a:solidFill>
              <a:latin typeface="Times"/>
              <a:ea typeface="ＭＳ Ｐゴシック" pitchFamily="34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042568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11339480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855118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423138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632134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6815138" y="6488113"/>
            <a:ext cx="911225" cy="3397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000000"/>
                </a:solidFill>
                <a:latin typeface="Times"/>
                <a:ea typeface="ＭＳ Ｐゴシック" pitchFamily="34" charset="-128"/>
                <a:cs typeface="Arial" charset="0"/>
              </a:rPr>
              <a:t>Slide </a:t>
            </a:r>
            <a:fld id="{3B030563-9A2B-489B-9666-C9B768996ABE}" type="slidenum">
              <a:rPr lang="en-US" sz="1600" b="1">
                <a:solidFill>
                  <a:srgbClr val="000000"/>
                </a:solidFill>
                <a:latin typeface="Times"/>
                <a:ea typeface="ＭＳ Ｐゴシック" pitchFamily="34" charset="-128"/>
                <a:cs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600" b="1" dirty="0">
              <a:solidFill>
                <a:srgbClr val="000000"/>
              </a:solidFill>
              <a:latin typeface="Times"/>
              <a:ea typeface="ＭＳ Ｐゴシック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7814832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8752682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2134411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722861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5095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5922991" y="6448078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Slide </a:t>
            </a:r>
            <a:fld id="{16C52258-EF4B-D546-9E8B-AED7F4D5183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76200"/>
            <a:ext cx="7772400" cy="6172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628869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19909"/>
            <a:ext cx="7772400" cy="25805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1906" y="922323"/>
            <a:ext cx="8897440" cy="436712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0000">
                    <a:tint val="75000"/>
                  </a:srgbClr>
                </a:solidFill>
                <a:latin typeface="Arial"/>
              </a:rPr>
              <a:t>Operations Review, July 19-21, 2010</a:t>
            </a:r>
            <a:endParaRPr lang="en-US" dirty="0">
              <a:solidFill>
                <a:srgbClr val="00000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dirty="0" smtClean="0">
                <a:solidFill>
                  <a:srgbClr val="000000">
                    <a:tint val="75000"/>
                  </a:srgbClr>
                </a:solidFill>
                <a:latin typeface="Arial"/>
              </a:rPr>
              <a:t>Slide </a:t>
            </a:r>
            <a:fld id="{2170E7E5-D759-E44D-99F5-2114FE40D280}" type="slidenum">
              <a:rPr lang="en-US" smtClean="0">
                <a:solidFill>
                  <a:srgbClr val="000000">
                    <a:tint val="75000"/>
                  </a:srgbClr>
                </a:solidFill>
                <a:latin typeface="Arial"/>
              </a:rPr>
              <a:pPr algn="ctr"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7341" y="921434"/>
            <a:ext cx="4205013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5517" y="921434"/>
            <a:ext cx="4111283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0000">
                    <a:tint val="75000"/>
                  </a:srgbClr>
                </a:solidFill>
                <a:latin typeface="Arial"/>
              </a:rPr>
              <a:t>Operations Review, July 19-21, 2010</a:t>
            </a:r>
            <a:endParaRPr lang="en-US" dirty="0">
              <a:solidFill>
                <a:srgbClr val="00000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dirty="0" smtClean="0">
                <a:solidFill>
                  <a:srgbClr val="000000">
                    <a:tint val="75000"/>
                  </a:srgbClr>
                </a:solidFill>
                <a:latin typeface="Arial"/>
              </a:rPr>
              <a:t>Slide </a:t>
            </a:r>
            <a:fld id="{2170E7E5-D759-E44D-99F5-2114FE40D280}" type="slidenum">
              <a:rPr lang="en-US" smtClean="0">
                <a:solidFill>
                  <a:srgbClr val="000000">
                    <a:tint val="75000"/>
                  </a:srgbClr>
                </a:solidFill>
                <a:latin typeface="Arial"/>
              </a:rPr>
              <a:pPr algn="ctr"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3682" y="907366"/>
            <a:ext cx="4135145" cy="72630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05650" y="907366"/>
            <a:ext cx="4181150" cy="72630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0000">
                    <a:tint val="75000"/>
                  </a:srgbClr>
                </a:solidFill>
                <a:latin typeface="Arial"/>
              </a:rPr>
              <a:t>Operations Review, July 19-21, 2010</a:t>
            </a:r>
            <a:endParaRPr lang="en-US" dirty="0">
              <a:solidFill>
                <a:srgbClr val="000000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dirty="0" smtClean="0">
                <a:solidFill>
                  <a:srgbClr val="000000">
                    <a:tint val="75000"/>
                  </a:srgbClr>
                </a:solidFill>
                <a:latin typeface="Arial"/>
              </a:rPr>
              <a:t>Slide </a:t>
            </a:r>
            <a:fld id="{2170E7E5-D759-E44D-99F5-2114FE40D280}" type="slidenum">
              <a:rPr lang="en-US" smtClean="0">
                <a:solidFill>
                  <a:srgbClr val="000000">
                    <a:tint val="75000"/>
                  </a:srgbClr>
                </a:solidFill>
                <a:latin typeface="Arial"/>
              </a:rPr>
              <a:pPr algn="ctr"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Title 1"/>
          <p:cNvSpPr txBox="1">
            <a:spLocks/>
          </p:cNvSpPr>
          <p:nvPr userDrawn="1"/>
        </p:nvSpPr>
        <p:spPr bwMode="auto">
          <a:xfrm>
            <a:off x="141905" y="0"/>
            <a:ext cx="8316295" cy="808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 kern="0" dirty="0" smtClean="0">
                <a:solidFill>
                  <a:srgbClr val="000000"/>
                </a:solidFill>
                <a:latin typeface="Arial"/>
              </a:rPr>
              <a:t>Click to edit Master title style</a:t>
            </a:r>
            <a:endParaRPr lang="en-US" sz="3600" b="1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sz="half" idx="12"/>
          </p:nvPr>
        </p:nvSpPr>
        <p:spPr>
          <a:xfrm>
            <a:off x="303682" y="1633673"/>
            <a:ext cx="4135145" cy="3845693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4505651" y="1633673"/>
            <a:ext cx="4181150" cy="3845693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0000">
                    <a:tint val="75000"/>
                  </a:srgbClr>
                </a:solidFill>
                <a:latin typeface="Arial"/>
              </a:rPr>
              <a:t>Operations Review, July 19-21, 2010</a:t>
            </a:r>
            <a:endParaRPr lang="en-US" dirty="0">
              <a:solidFill>
                <a:srgbClr val="000000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dirty="0" smtClean="0">
                <a:solidFill>
                  <a:srgbClr val="000000">
                    <a:tint val="75000"/>
                  </a:srgbClr>
                </a:solidFill>
                <a:latin typeface="Arial"/>
              </a:rPr>
              <a:t>Slide </a:t>
            </a:r>
            <a:fld id="{2170E7E5-D759-E44D-99F5-2114FE40D280}" type="slidenum">
              <a:rPr lang="en-US" smtClean="0">
                <a:solidFill>
                  <a:srgbClr val="000000">
                    <a:tint val="75000"/>
                  </a:srgbClr>
                </a:solidFill>
                <a:latin typeface="Arial"/>
              </a:rPr>
              <a:pPr algn="ctr"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93213"/>
            <a:ext cx="3008313" cy="97095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93213"/>
            <a:ext cx="5111750" cy="531735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64165"/>
            <a:ext cx="3008313" cy="39809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0000">
                    <a:tint val="75000"/>
                  </a:srgbClr>
                </a:solidFill>
                <a:latin typeface="Arial"/>
              </a:rPr>
              <a:t>Operations Review, July 19-21, 2010</a:t>
            </a:r>
            <a:endParaRPr lang="en-US" dirty="0">
              <a:solidFill>
                <a:srgbClr val="00000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dirty="0" smtClean="0">
                <a:solidFill>
                  <a:srgbClr val="000000">
                    <a:tint val="75000"/>
                  </a:srgbClr>
                </a:solidFill>
                <a:latin typeface="Arial"/>
              </a:rPr>
              <a:t>Slide </a:t>
            </a:r>
            <a:fld id="{2170E7E5-D759-E44D-99F5-2114FE40D280}" type="slidenum">
              <a:rPr lang="en-US" smtClean="0">
                <a:solidFill>
                  <a:srgbClr val="000000">
                    <a:tint val="75000"/>
                  </a:srgbClr>
                </a:solidFill>
                <a:latin typeface="Arial"/>
              </a:rPr>
              <a:pPr algn="ctr"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Title 1"/>
          <p:cNvSpPr txBox="1">
            <a:spLocks/>
          </p:cNvSpPr>
          <p:nvPr userDrawn="1"/>
        </p:nvSpPr>
        <p:spPr bwMode="auto">
          <a:xfrm>
            <a:off x="141905" y="0"/>
            <a:ext cx="8316295" cy="808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 kern="0" dirty="0" smtClean="0">
                <a:solidFill>
                  <a:srgbClr val="000000"/>
                </a:solidFill>
                <a:latin typeface="Arial"/>
              </a:rPr>
              <a:t>Click to edit Master title style</a:t>
            </a:r>
            <a:endParaRPr lang="en-US" sz="3600" b="1" kern="0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81831"/>
            <a:ext cx="5486400" cy="391876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0000">
                    <a:tint val="75000"/>
                  </a:srgbClr>
                </a:solidFill>
                <a:latin typeface="Arial"/>
              </a:rPr>
              <a:t>Operations Review, July 19-21, 2010</a:t>
            </a:r>
            <a:endParaRPr lang="en-US" dirty="0">
              <a:solidFill>
                <a:srgbClr val="00000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dirty="0" smtClean="0">
                <a:solidFill>
                  <a:srgbClr val="000000">
                    <a:tint val="75000"/>
                  </a:srgbClr>
                </a:solidFill>
                <a:latin typeface="Arial"/>
              </a:rPr>
              <a:t>Slide </a:t>
            </a:r>
            <a:fld id="{2170E7E5-D759-E44D-99F5-2114FE40D280}" type="slidenum">
              <a:rPr lang="en-US" smtClean="0">
                <a:solidFill>
                  <a:srgbClr val="000000">
                    <a:tint val="75000"/>
                  </a:srgbClr>
                </a:solidFill>
                <a:latin typeface="Arial"/>
              </a:rPr>
              <a:pPr algn="ctr"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6200000">
            <a:off x="2271890" y="-1104270"/>
            <a:ext cx="4417342" cy="84124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0000">
                    <a:tint val="75000"/>
                  </a:srgbClr>
                </a:solidFill>
                <a:latin typeface="Arial"/>
              </a:rPr>
              <a:t>Operations Review, July 19-21, 2010</a:t>
            </a:r>
            <a:endParaRPr lang="en-US" dirty="0">
              <a:solidFill>
                <a:srgbClr val="00000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dirty="0" smtClean="0">
                <a:solidFill>
                  <a:srgbClr val="000000">
                    <a:tint val="75000"/>
                  </a:srgbClr>
                </a:solidFill>
                <a:latin typeface="Arial"/>
              </a:rPr>
              <a:t>Slide </a:t>
            </a:r>
            <a:fld id="{2170E7E5-D759-E44D-99F5-2114FE40D280}" type="slidenum">
              <a:rPr lang="en-US" smtClean="0">
                <a:solidFill>
                  <a:srgbClr val="000000">
                    <a:tint val="75000"/>
                  </a:srgbClr>
                </a:solidFill>
                <a:latin typeface="Arial"/>
              </a:rPr>
              <a:pPr algn="ctr"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67286" y="893298"/>
            <a:ext cx="8190914" cy="4705729"/>
          </a:xfrm>
        </p:spPr>
        <p:txBody>
          <a:bodyPr/>
          <a:lstStyle/>
          <a:p>
            <a:pPr lvl="0"/>
            <a:r>
              <a:rPr lang="en-US" noProof="0" dirty="0" smtClean="0"/>
              <a:t>Click icon to add table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0000">
                    <a:tint val="75000"/>
                  </a:srgbClr>
                </a:solidFill>
                <a:latin typeface="Arial"/>
              </a:rPr>
              <a:t>Operations Review, July 19-21, 2010</a:t>
            </a:r>
            <a:endParaRPr lang="en-US" dirty="0">
              <a:solidFill>
                <a:srgbClr val="00000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dirty="0" smtClean="0">
                <a:solidFill>
                  <a:srgbClr val="000000">
                    <a:tint val="75000"/>
                  </a:srgbClr>
                </a:solidFill>
                <a:latin typeface="Arial"/>
              </a:rPr>
              <a:t>Slide </a:t>
            </a:r>
            <a:fld id="{2170E7E5-D759-E44D-99F5-2114FE40D280}" type="slidenum">
              <a:rPr lang="en-US" smtClean="0">
                <a:solidFill>
                  <a:srgbClr val="000000">
                    <a:tint val="75000"/>
                  </a:srgbClr>
                </a:solidFill>
                <a:latin typeface="Arial"/>
              </a:rPr>
              <a:pPr algn="ctr"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Title 1"/>
          <p:cNvSpPr txBox="1">
            <a:spLocks/>
          </p:cNvSpPr>
          <p:nvPr userDrawn="1"/>
        </p:nvSpPr>
        <p:spPr bwMode="auto">
          <a:xfrm>
            <a:off x="141905" y="0"/>
            <a:ext cx="8316295" cy="808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 kern="0" dirty="0" smtClean="0">
                <a:solidFill>
                  <a:srgbClr val="000000"/>
                </a:solidFill>
                <a:latin typeface="Arial"/>
              </a:rPr>
              <a:t>Click to edit Master title style</a:t>
            </a:r>
            <a:endParaRPr lang="en-US" sz="3600" b="1" kern="0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5922991" y="6448078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Slide </a:t>
            </a:r>
            <a:fld id="{16C52258-EF4B-D546-9E8B-AED7F4D5183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239151" y="907367"/>
            <a:ext cx="8447649" cy="44172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0000">
                    <a:tint val="75000"/>
                  </a:srgbClr>
                </a:solidFill>
                <a:latin typeface="Arial"/>
              </a:rPr>
              <a:t>Operations Review, July 19-21, 2010</a:t>
            </a:r>
            <a:endParaRPr lang="en-US" dirty="0">
              <a:solidFill>
                <a:srgbClr val="000000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dirty="0" smtClean="0">
                <a:solidFill>
                  <a:srgbClr val="000000">
                    <a:tint val="75000"/>
                  </a:srgbClr>
                </a:solidFill>
                <a:latin typeface="Arial"/>
              </a:rPr>
              <a:t>Slide </a:t>
            </a:r>
            <a:fld id="{2170E7E5-D759-E44D-99F5-2114FE40D280}" type="slidenum">
              <a:rPr lang="en-US" smtClean="0">
                <a:solidFill>
                  <a:srgbClr val="000000">
                    <a:tint val="75000"/>
                  </a:srgbClr>
                </a:solidFill>
                <a:latin typeface="Arial"/>
              </a:rPr>
              <a:pPr algn="ctr"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 idx="10"/>
          </p:nvPr>
        </p:nvSpPr>
        <p:spPr bwMode="auto">
          <a:xfrm>
            <a:off x="141905" y="0"/>
            <a:ext cx="8316295" cy="808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41905" y="970672"/>
            <a:ext cx="4093642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970672"/>
            <a:ext cx="3810000" cy="25532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523959"/>
            <a:ext cx="3810000" cy="252515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0000">
                    <a:tint val="75000"/>
                  </a:srgbClr>
                </a:solidFill>
                <a:latin typeface="Arial"/>
              </a:rPr>
              <a:t>Operations Review, July 19-21, 2010</a:t>
            </a:r>
            <a:endParaRPr lang="en-US" dirty="0">
              <a:solidFill>
                <a:srgbClr val="000000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dirty="0" smtClean="0">
                <a:solidFill>
                  <a:srgbClr val="000000">
                    <a:tint val="75000"/>
                  </a:srgbClr>
                </a:solidFill>
                <a:latin typeface="Arial"/>
              </a:rPr>
              <a:t>Slide </a:t>
            </a:r>
            <a:fld id="{2170E7E5-D759-E44D-99F5-2114FE40D280}" type="slidenum">
              <a:rPr lang="en-US" smtClean="0">
                <a:solidFill>
                  <a:srgbClr val="000000">
                    <a:tint val="75000"/>
                  </a:srgbClr>
                </a:solidFill>
                <a:latin typeface="Arial"/>
              </a:rPr>
              <a:pPr algn="ctr"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 userDrawn="1"/>
        </p:nvSpPr>
        <p:spPr bwMode="auto">
          <a:xfrm>
            <a:off x="141905" y="0"/>
            <a:ext cx="8316295" cy="808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 kern="0" dirty="0" smtClean="0">
                <a:solidFill>
                  <a:srgbClr val="000000"/>
                </a:solidFill>
                <a:latin typeface="Arial"/>
              </a:rPr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>
                    <a:tint val="75000"/>
                  </a:srgbClr>
                </a:solidFill>
                <a:latin typeface="Arial"/>
              </a:rPr>
              <a:t>Operations Review, July 19-21, 2010</a:t>
            </a:r>
            <a:endParaRPr lang="en-US" dirty="0">
              <a:solidFill>
                <a:srgbClr val="000000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1DE0D-4D77-4509-A3FB-CFDB4AD4A443}" type="slidenum">
              <a:rPr lang="en-US" smtClean="0">
                <a:solidFill>
                  <a:srgbClr val="00000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1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066800"/>
            <a:ext cx="7772400" cy="51816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19909"/>
            <a:ext cx="7772400" cy="25805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200"/>
            </a:lvl1pPr>
          </a:lstStyle>
          <a:p>
            <a:pPr algn="ctr"/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Arial"/>
              </a:rPr>
              <a:t>Slide </a:t>
            </a:r>
            <a:fld id="{2170E7E5-D759-E44D-99F5-2114FE40D28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 algn="ctr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1906" y="922323"/>
            <a:ext cx="8897440" cy="436712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Arial"/>
              </a:rPr>
              <a:t>Slide </a:t>
            </a:r>
            <a:fld id="{2170E7E5-D759-E44D-99F5-2114FE40D28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 algn="ctr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7341" y="921434"/>
            <a:ext cx="4205013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5517" y="921434"/>
            <a:ext cx="4111283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Arial"/>
              </a:rPr>
              <a:t>Slide </a:t>
            </a:r>
            <a:fld id="{2170E7E5-D759-E44D-99F5-2114FE40D28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 algn="ctr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3682" y="907366"/>
            <a:ext cx="4135145" cy="72630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05650" y="907366"/>
            <a:ext cx="4181150" cy="72630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Arial"/>
              </a:rPr>
              <a:t>Slide </a:t>
            </a:r>
            <a:fld id="{2170E7E5-D759-E44D-99F5-2114FE40D28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 algn="ctr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10" name="Title 1"/>
          <p:cNvSpPr txBox="1">
            <a:spLocks/>
          </p:cNvSpPr>
          <p:nvPr userDrawn="1"/>
        </p:nvSpPr>
        <p:spPr bwMode="auto">
          <a:xfrm>
            <a:off x="141905" y="0"/>
            <a:ext cx="8316295" cy="808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 kern="0" dirty="0" smtClean="0">
                <a:solidFill>
                  <a:srgbClr val="1F497D"/>
                </a:solidFill>
                <a:latin typeface="Arial"/>
              </a:rPr>
              <a:t>Click to edit Master title style</a:t>
            </a:r>
            <a:endParaRPr lang="en-US" sz="3600" b="1" kern="0" dirty="0">
              <a:solidFill>
                <a:srgbClr val="1F497D"/>
              </a:solidFill>
              <a:latin typeface="Arial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sz="half" idx="12"/>
          </p:nvPr>
        </p:nvSpPr>
        <p:spPr>
          <a:xfrm>
            <a:off x="303682" y="1633673"/>
            <a:ext cx="4135145" cy="3845693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4505651" y="1633673"/>
            <a:ext cx="4181150" cy="3845693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Arial"/>
              </a:rPr>
              <a:t>Slide </a:t>
            </a:r>
            <a:fld id="{2170E7E5-D759-E44D-99F5-2114FE40D28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 algn="ctr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93213"/>
            <a:ext cx="3008313" cy="97095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93213"/>
            <a:ext cx="5111750" cy="531735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64165"/>
            <a:ext cx="3008313" cy="39809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Arial"/>
              </a:rPr>
              <a:t>Slide </a:t>
            </a:r>
            <a:fld id="{2170E7E5-D759-E44D-99F5-2114FE40D28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 algn="ctr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Title 1"/>
          <p:cNvSpPr txBox="1">
            <a:spLocks/>
          </p:cNvSpPr>
          <p:nvPr userDrawn="1"/>
        </p:nvSpPr>
        <p:spPr bwMode="auto">
          <a:xfrm>
            <a:off x="141905" y="0"/>
            <a:ext cx="8316295" cy="808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 kern="0" dirty="0" smtClean="0">
                <a:solidFill>
                  <a:srgbClr val="1F497D"/>
                </a:solidFill>
                <a:latin typeface="Arial"/>
              </a:rPr>
              <a:t>Click to edit Master title style</a:t>
            </a:r>
            <a:endParaRPr lang="en-US" sz="3600" b="1" kern="0" dirty="0">
              <a:solidFill>
                <a:srgbClr val="1F497D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1D3AA-F628-8F4E-BE52-707AC18962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269929"/>
      </p:ext>
    </p:extLst>
  </p:cSld>
  <p:clrMapOvr>
    <a:masterClrMapping/>
  </p:clrMapOvr>
  <p:transition xmlns:p14="http://schemas.microsoft.com/office/powerpoint/2010/main"/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81831"/>
            <a:ext cx="5486400" cy="391876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Arial"/>
              </a:rPr>
              <a:t>Slide </a:t>
            </a:r>
            <a:fld id="{2170E7E5-D759-E44D-99F5-2114FE40D28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 algn="ctr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Title 1"/>
          <p:cNvSpPr txBox="1">
            <a:spLocks/>
          </p:cNvSpPr>
          <p:nvPr userDrawn="1"/>
        </p:nvSpPr>
        <p:spPr bwMode="auto">
          <a:xfrm>
            <a:off x="141905" y="0"/>
            <a:ext cx="8316295" cy="808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 kern="0" dirty="0" smtClean="0">
                <a:solidFill>
                  <a:srgbClr val="1F497D"/>
                </a:solidFill>
                <a:latin typeface="Arial"/>
              </a:rPr>
              <a:t>Click to edit Master title style</a:t>
            </a:r>
            <a:endParaRPr lang="en-US" sz="3600" b="1" kern="0" dirty="0">
              <a:solidFill>
                <a:srgbClr val="1F497D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6200000">
            <a:off x="2271890" y="-1104270"/>
            <a:ext cx="4417342" cy="84124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Arial"/>
              </a:rPr>
              <a:t>Slide </a:t>
            </a:r>
            <a:fld id="{2170E7E5-D759-E44D-99F5-2114FE40D28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 algn="ctr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67286" y="893298"/>
            <a:ext cx="8190914" cy="4705729"/>
          </a:xfrm>
        </p:spPr>
        <p:txBody>
          <a:bodyPr/>
          <a:lstStyle/>
          <a:p>
            <a:pPr lvl="0"/>
            <a:r>
              <a:rPr lang="en-US" noProof="0" dirty="0" smtClean="0"/>
              <a:t>Click icon to add table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Arial"/>
              </a:rPr>
              <a:t>Slide </a:t>
            </a:r>
            <a:fld id="{2170E7E5-D759-E44D-99F5-2114FE40D28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 algn="ctr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Title 1"/>
          <p:cNvSpPr txBox="1">
            <a:spLocks/>
          </p:cNvSpPr>
          <p:nvPr userDrawn="1"/>
        </p:nvSpPr>
        <p:spPr bwMode="auto">
          <a:xfrm>
            <a:off x="141905" y="0"/>
            <a:ext cx="8316295" cy="808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 kern="0" dirty="0" smtClean="0">
                <a:solidFill>
                  <a:srgbClr val="1F497D"/>
                </a:solidFill>
                <a:latin typeface="Arial"/>
              </a:rPr>
              <a:t>Click to edit Master title style</a:t>
            </a:r>
            <a:endParaRPr lang="en-US" sz="3600" b="1" kern="0" dirty="0">
              <a:solidFill>
                <a:srgbClr val="1F497D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239151" y="907367"/>
            <a:ext cx="8447649" cy="44172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Arial"/>
              </a:rPr>
              <a:t>Slide </a:t>
            </a:r>
            <a:fld id="{2170E7E5-D759-E44D-99F5-2114FE40D28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 algn="ctr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 idx="10"/>
          </p:nvPr>
        </p:nvSpPr>
        <p:spPr bwMode="auto">
          <a:xfrm>
            <a:off x="141905" y="0"/>
            <a:ext cx="8316295" cy="808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41905" y="970672"/>
            <a:ext cx="4093642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970672"/>
            <a:ext cx="3810000" cy="25532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523959"/>
            <a:ext cx="3810000" cy="252515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Arial"/>
              </a:rPr>
              <a:t>Slide </a:t>
            </a:r>
            <a:fld id="{2170E7E5-D759-E44D-99F5-2114FE40D28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 algn="ctr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 userDrawn="1"/>
        </p:nvSpPr>
        <p:spPr bwMode="auto">
          <a:xfrm>
            <a:off x="141905" y="0"/>
            <a:ext cx="8316295" cy="808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 kern="0" dirty="0" smtClean="0">
                <a:solidFill>
                  <a:srgbClr val="1F497D"/>
                </a:solidFill>
                <a:latin typeface="Arial"/>
              </a:rPr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65D88D-1804-4201-9F9C-71D513F0C399}" type="datetime1">
              <a:rPr lang="en-US"/>
              <a:pPr/>
              <a:t>1/21/14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55DA70-E3EC-4F99-9CB8-0B84A8E0C6E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824726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439410-8BDF-4D9A-9739-2FE9F005B920}" type="datetime1">
              <a:rPr lang="en-US"/>
              <a:pPr/>
              <a:t>1/21/14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AFCCFE-99D3-4CA1-A17E-B222ACC9BBA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528464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5F3964-AF62-452F-925B-B83CD669C64B}" type="datetime1">
              <a:rPr lang="en-US"/>
              <a:pPr/>
              <a:t>1/21/14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6317AA-A140-4BB4-AC57-56DEAEB70FF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359672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31112C-37A2-47A5-8C25-893DAFDBFE28}" type="datetime1">
              <a:rPr lang="en-US"/>
              <a:pPr/>
              <a:t>1/21/14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B6A845-ED20-44D6-9082-CB5D2E16C3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232208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392CDF-DD15-4CC1-9D1A-EFD8730E26E0}" type="datetime1">
              <a:rPr lang="en-US"/>
              <a:pPr/>
              <a:t>1/21/14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2B20BD-5E95-4BF0-935D-8A9C928FB0F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4313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846346"/>
      </p:ext>
    </p:extLst>
  </p:cSld>
  <p:clrMapOvr>
    <a:masterClrMapping/>
  </p:clrMapOvr>
  <p:transition xmlns:p14="http://schemas.microsoft.com/office/powerpoint/2010/main"/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4DB412-0CE1-42CB-A141-69331C36C58A}" type="datetime1">
              <a:rPr lang="en-US"/>
              <a:pPr/>
              <a:t>1/21/14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B2CFFD-B2A1-45CF-BFBA-F28809BB41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722015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C995FE-861C-47F0-BB3F-35D05260D10A}" type="datetime1">
              <a:rPr lang="en-US"/>
              <a:pPr/>
              <a:t>1/21/14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46C55D-323A-4FF4-8DFE-708A67F8E56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47181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017D4C-0585-4296-873B-1B98190EE0ED}" type="datetime1">
              <a:rPr lang="en-US"/>
              <a:pPr/>
              <a:t>1/21/14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D6A162-A0A7-4F71-877E-AD97E16FAEB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444515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36D43A-9653-40F7-8D74-A4A6948235AD}" type="datetime1">
              <a:rPr lang="en-US"/>
              <a:pPr/>
              <a:t>1/21/14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ECF558-9E16-4844-BAC5-EFC4B5C183A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39938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F5A309-B1BF-409D-A96A-A67DCB78DC5E}" type="datetime1">
              <a:rPr lang="en-US"/>
              <a:pPr/>
              <a:t>1/21/14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8F153F-8EEC-4AA9-9A8A-A3CD6A39D2E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712118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F5AC24-43BB-42FB-9418-C6296AEDF6DC}" type="datetime1">
              <a:rPr lang="en-US"/>
              <a:pPr/>
              <a:t>1/21/14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47C958-9CFC-433D-B64F-791F4D70B62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966517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0668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24400" y="1066800"/>
            <a:ext cx="38100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724400" y="3733800"/>
            <a:ext cx="38100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799731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762000" y="1066800"/>
            <a:ext cx="7772400" cy="5181600"/>
          </a:xfrm>
        </p:spPr>
        <p:txBody>
          <a:bodyPr rtlCol="0">
            <a:normAutofit/>
          </a:bodyPr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365719104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76200"/>
            <a:ext cx="7848600" cy="61722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163036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209A-CF3A-2740-B111-6861EFBCF8F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1/21/14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9C6F4-AE56-904F-9B88-DE9B8B3FC58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629151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1086583"/>
      </p:ext>
    </p:extLst>
  </p:cSld>
  <p:clrMapOvr>
    <a:masterClrMapping/>
  </p:clrMapOvr>
  <p:transition xmlns:p14="http://schemas.microsoft.com/office/powerpoint/2010/main"/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209A-CF3A-2740-B111-6861EFBCF8F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1/21/14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9C6F4-AE56-904F-9B88-DE9B8B3FC58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15076379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209A-CF3A-2740-B111-6861EFBCF8F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1/21/14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9C6F4-AE56-904F-9B88-DE9B8B3FC58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64702978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209A-CF3A-2740-B111-6861EFBCF8F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1/21/14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9C6F4-AE56-904F-9B88-DE9B8B3FC58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95611148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209A-CF3A-2740-B111-6861EFBCF8F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1/21/14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9C6F4-AE56-904F-9B88-DE9B8B3FC58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36946108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209A-CF3A-2740-B111-6861EFBCF8F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1/21/14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9C6F4-AE56-904F-9B88-DE9B8B3FC58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49001868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209A-CF3A-2740-B111-6861EFBCF8F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1/21/14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9C6F4-AE56-904F-9B88-DE9B8B3FC58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48200852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209A-CF3A-2740-B111-6861EFBCF8F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1/21/14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9C6F4-AE56-904F-9B88-DE9B8B3FC58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41862001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209A-CF3A-2740-B111-6861EFBCF8F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1/21/14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9C6F4-AE56-904F-9B88-DE9B8B3FC58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53625985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209A-CF3A-2740-B111-6861EFBCF8F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1/21/14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9C6F4-AE56-904F-9B88-DE9B8B3FC58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81256598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209A-CF3A-2740-B111-6861EFBCF8F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1/21/14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9C6F4-AE56-904F-9B88-DE9B8B3FC58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712438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41550" y="1752600"/>
            <a:ext cx="3222625" cy="4784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16575" y="1752600"/>
            <a:ext cx="3222625" cy="4784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168424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311197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848710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3147155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0758439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54647763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936081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1D3AA-F628-8F4E-BE52-707AC18962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3600" y="541338"/>
            <a:ext cx="1655763" cy="59959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41550" y="541338"/>
            <a:ext cx="4819650" cy="59959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659857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498906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062854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8977803"/>
      </p:ext>
    </p:extLst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7500" y="1752600"/>
            <a:ext cx="4184650" cy="4784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752600"/>
            <a:ext cx="4184650" cy="4784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404109"/>
      </p:ext>
    </p:extLst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43148"/>
      </p:ext>
    </p:extLst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495823"/>
      </p:ext>
    </p:extLst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8086388"/>
      </p:ext>
    </p:extLst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8532174"/>
      </p:ext>
    </p:extLst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67835064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0505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63505"/>
            <a:ext cx="4040188" cy="7420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055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63505"/>
            <a:ext cx="4041775" cy="7420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055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1D3AA-F628-8F4E-BE52-707AC18962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583410"/>
      </p:ext>
    </p:extLst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8938" y="541338"/>
            <a:ext cx="2139950" cy="59959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7500" y="541338"/>
            <a:ext cx="6269038" cy="59959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163791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9325" y="541338"/>
            <a:ext cx="6659563" cy="7048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17500" y="1752600"/>
            <a:ext cx="4184650" cy="4784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752600"/>
            <a:ext cx="4184650" cy="4784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573252"/>
      </p:ext>
    </p:extLst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285750" y="1685925"/>
            <a:ext cx="1531938" cy="48768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C1CEFF"/>
              </a:gs>
            </a:gsLst>
            <a:lin ang="5400000" scaled="1"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nl-BE" sz="2400">
              <a:solidFill>
                <a:srgbClr val="000000"/>
              </a:solidFill>
              <a:latin typeface="Arial" charset="0"/>
              <a:ea typeface="ＭＳ Ｐゴシック" pitchFamily="34" charset="-128"/>
              <a:cs typeface="ＭＳ Ｐゴシック" charset="0"/>
            </a:endParaRPr>
          </a:p>
        </p:txBody>
      </p:sp>
      <p:pic>
        <p:nvPicPr>
          <p:cNvPr id="5" name="Picture 9" descr="NL_F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41313"/>
            <a:ext cx="1620838" cy="109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10"/>
          <p:cNvSpPr txBox="1">
            <a:spLocks noChangeArrowheads="1"/>
          </p:cNvSpPr>
          <p:nvPr/>
        </p:nvSpPr>
        <p:spPr bwMode="auto">
          <a:xfrm>
            <a:off x="8559800" y="6375400"/>
            <a:ext cx="400050" cy="30480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74D78BD-B6A3-9843-9DE5-3159F765EF4D}" type="slidenum">
              <a:rPr lang="en-US" smtClean="0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624247"/>
      </p:ext>
    </p:extLst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56263237"/>
      </p:ext>
    </p:extLst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285750" y="1685925"/>
            <a:ext cx="1531938" cy="48768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C1CEFF"/>
              </a:gs>
            </a:gsLst>
            <a:lin ang="5400000" scaled="1"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nl-BE" sz="2400">
              <a:solidFill>
                <a:srgbClr val="000000"/>
              </a:solidFill>
              <a:latin typeface="Arial" charset="0"/>
              <a:ea typeface="ＭＳ Ｐゴシック" pitchFamily="34" charset="-128"/>
              <a:cs typeface="ＭＳ Ｐゴシック" charset="0"/>
            </a:endParaRPr>
          </a:p>
        </p:txBody>
      </p:sp>
      <p:pic>
        <p:nvPicPr>
          <p:cNvPr id="6" name="Picture 9" descr="NL_F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41313"/>
            <a:ext cx="1620838" cy="109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10"/>
          <p:cNvSpPr txBox="1">
            <a:spLocks noChangeArrowheads="1"/>
          </p:cNvSpPr>
          <p:nvPr userDrawn="1"/>
        </p:nvSpPr>
        <p:spPr bwMode="auto">
          <a:xfrm>
            <a:off x="8751888" y="6554788"/>
            <a:ext cx="371475" cy="27781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34DEE26E-FB6B-CD4E-B70D-C4875A3223E0}" type="slidenum">
              <a:rPr lang="en-US" sz="1200" smtClean="0">
                <a:solidFill>
                  <a:srgbClr val="0B52FC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dirty="0" smtClean="0">
              <a:solidFill>
                <a:srgbClr val="0B52FC"/>
              </a:solidFill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 userDrawn="1"/>
        </p:nvSpPr>
        <p:spPr bwMode="auto">
          <a:xfrm>
            <a:off x="2001838" y="6564313"/>
            <a:ext cx="6480175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sz="1200" dirty="0" smtClean="0">
                <a:solidFill>
                  <a:srgbClr val="0B52FC"/>
                </a:solidFill>
              </a:rPr>
              <a:t>ENERI 2010 – Infrastructures for Energy Research – Brussels, 29-30 November 2010</a:t>
            </a:r>
          </a:p>
        </p:txBody>
      </p:sp>
      <p:sp>
        <p:nvSpPr>
          <p:cNvPr id="9" name="TextBox 12"/>
          <p:cNvSpPr txBox="1">
            <a:spLocks noChangeArrowheads="1"/>
          </p:cNvSpPr>
          <p:nvPr userDrawn="1"/>
        </p:nvSpPr>
        <p:spPr bwMode="auto">
          <a:xfrm>
            <a:off x="8559800" y="6375400"/>
            <a:ext cx="403225" cy="3079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35800B02-F534-FE40-967A-D94576574928}" type="slidenum">
              <a:rPr lang="en-US" smtClean="0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41550" y="1752600"/>
            <a:ext cx="3222625" cy="4784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16575" y="1752600"/>
            <a:ext cx="3222625" cy="4784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99289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285750" y="1685925"/>
            <a:ext cx="1531938" cy="48768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C1CEFF"/>
              </a:gs>
            </a:gsLst>
            <a:lin ang="5400000" scaled="1"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nl-BE" sz="2400">
              <a:solidFill>
                <a:srgbClr val="000000"/>
              </a:solidFill>
              <a:latin typeface="Arial" charset="0"/>
              <a:ea typeface="ＭＳ Ｐゴシック" pitchFamily="34" charset="-128"/>
              <a:cs typeface="ＭＳ Ｐゴシック" charset="0"/>
            </a:endParaRPr>
          </a:p>
        </p:txBody>
      </p:sp>
      <p:pic>
        <p:nvPicPr>
          <p:cNvPr id="8" name="Picture 9" descr="NL_F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41313"/>
            <a:ext cx="1620838" cy="109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6"/>
          <p:cNvSpPr txBox="1">
            <a:spLocks noChangeArrowheads="1"/>
          </p:cNvSpPr>
          <p:nvPr userDrawn="1"/>
        </p:nvSpPr>
        <p:spPr bwMode="auto">
          <a:xfrm>
            <a:off x="8751888" y="6554788"/>
            <a:ext cx="371475" cy="27781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E9509A6D-6FD7-9745-AA19-0F87AD458BEE}" type="slidenum">
              <a:rPr lang="en-US" sz="1200" smtClean="0">
                <a:solidFill>
                  <a:srgbClr val="0B52FC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dirty="0" smtClean="0">
              <a:solidFill>
                <a:srgbClr val="0B52FC"/>
              </a:solidFill>
            </a:endParaRPr>
          </a:p>
        </p:txBody>
      </p:sp>
      <p:sp>
        <p:nvSpPr>
          <p:cNvPr id="10" name="Rectangle 5"/>
          <p:cNvSpPr txBox="1">
            <a:spLocks noChangeArrowheads="1"/>
          </p:cNvSpPr>
          <p:nvPr userDrawn="1"/>
        </p:nvSpPr>
        <p:spPr bwMode="auto">
          <a:xfrm>
            <a:off x="2001838" y="6564313"/>
            <a:ext cx="6480175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sz="1200" dirty="0" smtClean="0">
                <a:solidFill>
                  <a:srgbClr val="0B52FC"/>
                </a:solidFill>
              </a:rPr>
              <a:t>ENERI 2010 – Infrastructures for Energy Research – Brussels, 29-30 November 2010</a:t>
            </a:r>
          </a:p>
        </p:txBody>
      </p:sp>
      <p:sp>
        <p:nvSpPr>
          <p:cNvPr id="11" name="TextBox 12"/>
          <p:cNvSpPr txBox="1">
            <a:spLocks noChangeArrowheads="1"/>
          </p:cNvSpPr>
          <p:nvPr userDrawn="1"/>
        </p:nvSpPr>
        <p:spPr bwMode="auto">
          <a:xfrm>
            <a:off x="8559800" y="6375400"/>
            <a:ext cx="403225" cy="3079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7A9916A4-FFE3-4249-A00C-75790D574B05}" type="slidenum">
              <a:rPr lang="en-US" smtClean="0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045312"/>
      </p:ext>
    </p:extLst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23893"/>
      </p:ext>
    </p:extLst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639621"/>
      </p:ext>
    </p:extLst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59775506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1D3AA-F628-8F4E-BE52-707AC18962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07817583"/>
      </p:ext>
    </p:extLst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41550" y="1667536"/>
            <a:ext cx="6597650" cy="47847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535910"/>
      </p:ext>
    </p:extLst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10840"/>
            <a:ext cx="2095500" cy="6262687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134100" cy="6262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024458"/>
      </p:ext>
    </p:extLst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9325" y="541338"/>
            <a:ext cx="6659563" cy="7048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734621"/>
      </p:ext>
    </p:extLst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B11DD3D-92D5-4DA7-B99B-478172BB0A62}" type="slidenum">
              <a:rPr lang="en-US">
                <a:latin typeface="Verdana"/>
                <a:ea typeface="DejaVu Sans"/>
                <a:cs typeface="DejaVu Sans"/>
              </a:rPr>
              <a:pPr/>
              <a:t>‹#›</a:t>
            </a:fld>
            <a:endParaRPr lang="en-US" dirty="0">
              <a:latin typeface="Verdana"/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180570715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478590A-533D-4A08-8A4F-A88988925946}" type="slidenum">
              <a:rPr lang="en-US">
                <a:latin typeface="Verdana"/>
                <a:ea typeface="DejaVu Sans"/>
                <a:cs typeface="DejaVu Sans"/>
              </a:rPr>
              <a:pPr/>
              <a:t>‹#›</a:t>
            </a:fld>
            <a:endParaRPr lang="en-US" dirty="0">
              <a:latin typeface="Verdana"/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72642577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CDD4C2B-7D56-41C0-9AC7-06147ED9E922}" type="slidenum">
              <a:rPr lang="en-US">
                <a:latin typeface="Verdana"/>
                <a:ea typeface="DejaVu Sans"/>
                <a:cs typeface="DejaVu Sans"/>
              </a:rPr>
              <a:pPr/>
              <a:t>‹#›</a:t>
            </a:fld>
            <a:endParaRPr lang="en-US" dirty="0">
              <a:latin typeface="Verdana"/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224873455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2063" cy="4519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263" y="1981200"/>
            <a:ext cx="3803650" cy="4519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77EE547-E63C-4A6B-AF5A-DD1BC2D79380}" type="slidenum">
              <a:rPr lang="en-US">
                <a:latin typeface="Verdana"/>
                <a:ea typeface="DejaVu Sans"/>
                <a:cs typeface="DejaVu Sans"/>
              </a:rPr>
              <a:pPr/>
              <a:t>‹#›</a:t>
            </a:fld>
            <a:endParaRPr lang="en-US" dirty="0">
              <a:latin typeface="Verdana"/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78013830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7338234-6394-42F9-AE02-86261D4785A4}" type="slidenum">
              <a:rPr lang="en-US">
                <a:latin typeface="Verdana"/>
                <a:ea typeface="DejaVu Sans"/>
                <a:cs typeface="DejaVu Sans"/>
              </a:rPr>
              <a:pPr/>
              <a:t>‹#›</a:t>
            </a:fld>
            <a:endParaRPr lang="en-US" dirty="0">
              <a:latin typeface="Verdana"/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106075808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19A8B34-5AF3-4563-A2DA-5C6FCD868D06}" type="slidenum">
              <a:rPr lang="en-US">
                <a:latin typeface="Verdana"/>
                <a:ea typeface="DejaVu Sans"/>
                <a:cs typeface="DejaVu Sans"/>
              </a:rPr>
              <a:pPr/>
              <a:t>‹#›</a:t>
            </a:fld>
            <a:endParaRPr lang="en-US" dirty="0">
              <a:latin typeface="Verdana"/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9190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1D3AA-F628-8F4E-BE52-707AC18962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63C9EA4-4208-4DA4-A2FA-D2DD475E13BE}" type="slidenum">
              <a:rPr lang="en-US">
                <a:latin typeface="Verdana"/>
                <a:ea typeface="DejaVu Sans"/>
                <a:cs typeface="DejaVu Sans"/>
              </a:rPr>
              <a:pPr/>
              <a:t>‹#›</a:t>
            </a:fld>
            <a:endParaRPr lang="en-US" dirty="0">
              <a:latin typeface="Verdana"/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88171017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3CA2D58-DEA4-4769-8685-56E2EEEF04F3}" type="slidenum">
              <a:rPr lang="en-US">
                <a:latin typeface="Verdana"/>
                <a:ea typeface="DejaVu Sans"/>
                <a:cs typeface="DejaVu Sans"/>
              </a:rPr>
              <a:pPr/>
              <a:t>‹#›</a:t>
            </a:fld>
            <a:endParaRPr lang="en-US" dirty="0">
              <a:latin typeface="Verdana"/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73401498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27C6B56-040D-4BCB-916E-3AFDA8DD248C}" type="slidenum">
              <a:rPr lang="en-US">
                <a:latin typeface="Verdana"/>
                <a:ea typeface="DejaVu Sans"/>
                <a:cs typeface="DejaVu Sans"/>
              </a:rPr>
              <a:pPr/>
              <a:t>‹#›</a:t>
            </a:fld>
            <a:endParaRPr lang="en-US" dirty="0">
              <a:latin typeface="Verdana"/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146157281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29ADAF8-CFA6-48B8-A2EE-374B6AC43AB2}" type="slidenum">
              <a:rPr lang="en-US">
                <a:latin typeface="Verdana"/>
                <a:ea typeface="DejaVu Sans"/>
                <a:cs typeface="DejaVu Sans"/>
              </a:rPr>
              <a:pPr/>
              <a:t>‹#›</a:t>
            </a:fld>
            <a:endParaRPr lang="en-US" dirty="0">
              <a:latin typeface="Verdana"/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244833481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05575" y="338138"/>
            <a:ext cx="1938338" cy="61626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38138"/>
            <a:ext cx="5667375" cy="6162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2156D1A-16D7-4E33-97C2-D7FA47EF18D7}" type="slidenum">
              <a:rPr lang="en-US">
                <a:latin typeface="Verdana"/>
                <a:ea typeface="DejaVu Sans"/>
                <a:cs typeface="DejaVu Sans"/>
              </a:rPr>
              <a:pPr/>
              <a:t>‹#›</a:t>
            </a:fld>
            <a:endParaRPr lang="en-US" dirty="0">
              <a:latin typeface="Verdana"/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98156045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338138"/>
            <a:ext cx="6234113" cy="10572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>
          <a:xfrm>
            <a:off x="4343400" y="6248400"/>
            <a:ext cx="976313" cy="366713"/>
          </a:xfrm>
        </p:spPr>
        <p:txBody>
          <a:bodyPr/>
          <a:lstStyle>
            <a:lvl1pPr>
              <a:defRPr/>
            </a:lvl1pPr>
          </a:lstStyle>
          <a:p>
            <a:fld id="{E8EE85F8-95C0-47DD-9D7C-03F647FCD906}" type="slidenum">
              <a:rPr lang="en-US">
                <a:latin typeface="Verdana"/>
                <a:ea typeface="DejaVu Sans"/>
                <a:cs typeface="DejaVu Sans"/>
              </a:rPr>
              <a:pPr/>
              <a:t>‹#›</a:t>
            </a:fld>
            <a:endParaRPr lang="en-US" dirty="0">
              <a:latin typeface="Verdana"/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220739027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338138"/>
            <a:ext cx="6234113" cy="10572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02063" cy="45196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0263" y="1981200"/>
            <a:ext cx="3803650" cy="21828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0263" y="4316413"/>
            <a:ext cx="3803650" cy="218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0"/>
          </p:nvPr>
        </p:nvSpPr>
        <p:spPr>
          <a:xfrm>
            <a:off x="4343400" y="6248400"/>
            <a:ext cx="976313" cy="366713"/>
          </a:xfrm>
        </p:spPr>
        <p:txBody>
          <a:bodyPr/>
          <a:lstStyle>
            <a:lvl1pPr>
              <a:defRPr/>
            </a:lvl1pPr>
          </a:lstStyle>
          <a:p>
            <a:fld id="{B063FB05-874A-44C1-BF84-6B0A48A1E125}" type="slidenum">
              <a:rPr lang="en-US">
                <a:latin typeface="Verdana"/>
                <a:ea typeface="DejaVu Sans"/>
                <a:cs typeface="DejaVu Sans"/>
              </a:rPr>
              <a:pPr/>
              <a:t>‹#›</a:t>
            </a:fld>
            <a:endParaRPr lang="en-US" dirty="0">
              <a:latin typeface="Verdana"/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409405245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338138"/>
            <a:ext cx="6234113" cy="10572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02063" cy="45196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263" y="1981200"/>
            <a:ext cx="3803650" cy="45196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>
          <a:xfrm>
            <a:off x="4343400" y="6248400"/>
            <a:ext cx="976313" cy="366713"/>
          </a:xfrm>
        </p:spPr>
        <p:txBody>
          <a:bodyPr/>
          <a:lstStyle>
            <a:lvl1pPr>
              <a:defRPr/>
            </a:lvl1pPr>
          </a:lstStyle>
          <a:p>
            <a:fld id="{22D9C761-9110-4027-86C8-932C899C5D69}" type="slidenum">
              <a:rPr lang="en-US">
                <a:latin typeface="Verdana"/>
                <a:ea typeface="DejaVu Sans"/>
                <a:cs typeface="DejaVu Sans"/>
              </a:rPr>
              <a:pPr/>
              <a:t>‹#›</a:t>
            </a:fld>
            <a:endParaRPr lang="en-US" dirty="0">
              <a:latin typeface="Verdana"/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417908353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338138"/>
            <a:ext cx="6234113" cy="10572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58113" cy="4519613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>
          <a:xfrm>
            <a:off x="4343400" y="6248400"/>
            <a:ext cx="976313" cy="366713"/>
          </a:xfrm>
        </p:spPr>
        <p:txBody>
          <a:bodyPr/>
          <a:lstStyle>
            <a:lvl1pPr>
              <a:defRPr/>
            </a:lvl1pPr>
          </a:lstStyle>
          <a:p>
            <a:fld id="{B98A8537-0BDE-476F-98A6-23FD63754063}" type="slidenum">
              <a:rPr lang="en-US">
                <a:latin typeface="Verdana"/>
                <a:ea typeface="DejaVu Sans"/>
                <a:cs typeface="DejaVu Sans"/>
              </a:rPr>
              <a:pPr/>
              <a:t>‹#›</a:t>
            </a:fld>
            <a:endParaRPr lang="en-US" dirty="0">
              <a:latin typeface="Verdana"/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95311955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9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" y="6596064"/>
            <a:ext cx="7681546" cy="2619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de-DE" sz="2400" dirty="0">
              <a:solidFill>
                <a:srgbClr val="FFFFFF"/>
              </a:solidFill>
              <a:latin typeface="Times New Roman" pitchFamily="16" charset="0"/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287397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1D3AA-F628-8F4E-BE52-707AC18962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ctr">
              <a:defRPr>
                <a:solidFill>
                  <a:schemeClr val="accent1"/>
                </a:solidFill>
                <a:latin typeface="+mj-lt"/>
              </a:defRPr>
            </a:lvl1pPr>
          </a:lstStyle>
          <a:p>
            <a:pPr>
              <a:defRPr/>
            </a:pPr>
            <a:fld id="{D1EB4AED-45A7-4AE3-83B9-821B6A8BB1E2}" type="slidenum">
              <a:rPr lang="en-GB">
                <a:solidFill>
                  <a:srgbClr val="618FFD"/>
                </a:solidFill>
                <a:latin typeface="Arial"/>
              </a:rPr>
              <a:pPr>
                <a:defRPr/>
              </a:pPr>
              <a:t>‹#›</a:t>
            </a:fld>
            <a:endParaRPr lang="en-GB" dirty="0">
              <a:solidFill>
                <a:srgbClr val="618FFD"/>
              </a:solidFill>
              <a:latin typeface="Arial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nl-BE" dirty="0">
              <a:solidFill>
                <a:srgbClr val="618FFD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nl-BE">
              <a:solidFill>
                <a:srgbClr val="618FF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760212"/>
      </p:ext>
    </p:extLst>
  </p:cSld>
  <p:clrMapOvr>
    <a:masterClrMapping/>
  </p:clrMapOvr>
  <p:transition xmlns:p14="http://schemas.microsoft.com/office/powerpoint/2010/main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4pPr>
              <a:defRPr sz="1600">
                <a:latin typeface="+mj-lt"/>
              </a:defRPr>
            </a:lvl4pPr>
            <a:lvl5pPr>
              <a:defRPr sz="1600"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dirty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ctr">
              <a:defRPr>
                <a:solidFill>
                  <a:schemeClr val="accent1"/>
                </a:solidFill>
                <a:latin typeface="+mj-lt"/>
              </a:defRPr>
            </a:lvl1pPr>
          </a:lstStyle>
          <a:p>
            <a:pPr>
              <a:defRPr/>
            </a:pPr>
            <a:fld id="{BA4AD92B-0D03-4D6C-BE95-2489D59A7F12}" type="slidenum">
              <a:rPr lang="en-GB">
                <a:solidFill>
                  <a:srgbClr val="618FFD"/>
                </a:solidFill>
                <a:latin typeface="Arial"/>
              </a:rPr>
              <a:pPr>
                <a:defRPr/>
              </a:pPr>
              <a:t>‹#›</a:t>
            </a:fld>
            <a:endParaRPr lang="en-GB" dirty="0">
              <a:solidFill>
                <a:srgbClr val="618FFD"/>
              </a:solidFill>
              <a:latin typeface="Arial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nl-BE" dirty="0">
              <a:solidFill>
                <a:srgbClr val="618FFD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nl-BE">
              <a:solidFill>
                <a:srgbClr val="618FF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499852"/>
      </p:ext>
    </p:extLst>
  </p:cSld>
  <p:clrMapOvr>
    <a:masterClrMapping/>
  </p:clrMapOvr>
  <p:transition xmlns:p14="http://schemas.microsoft.com/office/powerpoint/2010/main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45D3F515-5134-F24A-BA9B-935D0017436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45D3F515-5134-F24A-BA9B-935D0017436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45D3F515-5134-F24A-BA9B-935D0017436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0505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63505"/>
            <a:ext cx="4040188" cy="7420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055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63505"/>
            <a:ext cx="4041775" cy="7420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055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45D3F515-5134-F24A-BA9B-935D0017436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45D3F515-5134-F24A-BA9B-935D0017436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45D3F515-5134-F24A-BA9B-935D0017436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45D3F515-5134-F24A-BA9B-935D0017436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" y="895350"/>
            <a:ext cx="4402138" cy="5448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8838" y="895350"/>
            <a:ext cx="4403725" cy="5448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45D3F515-5134-F24A-BA9B-935D0017436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" y="895350"/>
            <a:ext cx="4402138" cy="5448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8838" y="895350"/>
            <a:ext cx="4403725" cy="5448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1D3AA-F628-8F4E-BE52-707AC18962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799" y="2130425"/>
            <a:ext cx="7006975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nl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49347" y="3886200"/>
            <a:ext cx="6996701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nl-BE" dirty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ctr">
              <a:defRPr>
                <a:solidFill>
                  <a:schemeClr val="accent1"/>
                </a:solidFill>
                <a:latin typeface="+mj-lt"/>
              </a:defRPr>
            </a:lvl1pPr>
          </a:lstStyle>
          <a:p>
            <a:pPr>
              <a:defRPr/>
            </a:pPr>
            <a:fld id="{E58CA3CC-6B2E-4299-90E8-D97957AEA46A}" type="slidenum">
              <a:rPr lang="en-GB">
                <a:solidFill>
                  <a:srgbClr val="618FFD"/>
                </a:solidFill>
                <a:latin typeface="Arial"/>
              </a:rPr>
              <a:pPr>
                <a:defRPr/>
              </a:pPr>
              <a:t>‹#›</a:t>
            </a:fld>
            <a:endParaRPr lang="en-GB" dirty="0">
              <a:solidFill>
                <a:srgbClr val="618FFD"/>
              </a:solidFill>
              <a:latin typeface="Arial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nl-BE" dirty="0">
              <a:solidFill>
                <a:srgbClr val="618FFD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nl-BE">
              <a:solidFill>
                <a:srgbClr val="618FF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146733"/>
      </p:ext>
    </p:extLst>
  </p:cSld>
  <p:clrMapOvr>
    <a:masterClrMapping/>
  </p:clrMapOvr>
  <p:transition xmlns:p14="http://schemas.microsoft.com/office/powerpoint/2010/main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4pPr>
              <a:defRPr sz="1600">
                <a:latin typeface="+mj-lt"/>
              </a:defRPr>
            </a:lvl4pPr>
            <a:lvl5pPr>
              <a:defRPr sz="1600"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dirty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ctr">
              <a:defRPr>
                <a:solidFill>
                  <a:schemeClr val="accent1"/>
                </a:solidFill>
                <a:latin typeface="+mj-lt"/>
              </a:defRPr>
            </a:lvl1pPr>
          </a:lstStyle>
          <a:p>
            <a:pPr>
              <a:defRPr/>
            </a:pPr>
            <a:fld id="{57C5BD3A-62A7-426B-B306-E8B441A977B3}" type="slidenum">
              <a:rPr lang="en-GB">
                <a:solidFill>
                  <a:srgbClr val="618FFD"/>
                </a:solidFill>
                <a:latin typeface="Arial"/>
              </a:rPr>
              <a:pPr>
                <a:defRPr/>
              </a:pPr>
              <a:t>‹#›</a:t>
            </a:fld>
            <a:endParaRPr lang="en-GB" dirty="0">
              <a:solidFill>
                <a:srgbClr val="618FFD"/>
              </a:solidFill>
              <a:latin typeface="Arial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nl-BE" dirty="0">
              <a:solidFill>
                <a:srgbClr val="618FFD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nl-BE">
              <a:solidFill>
                <a:srgbClr val="618FF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232787"/>
      </p:ext>
    </p:extLst>
  </p:cSld>
  <p:clrMapOvr>
    <a:masterClrMapping/>
  </p:clrMapOvr>
  <p:transition xmlns:p14="http://schemas.microsoft.com/office/powerpoint/2010/main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5922991" y="6448078"/>
            <a:ext cx="2133600" cy="365125"/>
          </a:xfrm>
          <a:prstGeom prst="rect">
            <a:avLst/>
          </a:prstGeom>
        </p:spPr>
        <p:txBody>
          <a:bodyPr/>
          <a:lstStyle/>
          <a:p>
            <a:fld id="{0B71D3AA-F628-8F4E-BE52-707AC18962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0"/>
            <a:ext cx="22479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5913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991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990600"/>
            <a:ext cx="40386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0" y="990600"/>
            <a:ext cx="4038600" cy="2552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0" y="3695700"/>
            <a:ext cx="4038600" cy="2552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991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81000" y="990600"/>
            <a:ext cx="8229600" cy="52578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 smtClean="0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0505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63505"/>
            <a:ext cx="4040188" cy="7420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055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63505"/>
            <a:ext cx="4041775" cy="7420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055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2.xml"/><Relationship Id="rId12" Type="http://schemas.openxmlformats.org/officeDocument/2006/relationships/slideLayout" Target="../slideLayouts/slideLayout93.xml"/><Relationship Id="rId13" Type="http://schemas.openxmlformats.org/officeDocument/2006/relationships/slideLayout" Target="../slideLayouts/slideLayout94.xml"/><Relationship Id="rId14" Type="http://schemas.openxmlformats.org/officeDocument/2006/relationships/theme" Target="../theme/theme10.xml"/><Relationship Id="rId15" Type="http://schemas.openxmlformats.org/officeDocument/2006/relationships/image" Target="../media/image7.jpeg"/><Relationship Id="rId16" Type="http://schemas.openxmlformats.org/officeDocument/2006/relationships/image" Target="../media/image8.jpeg"/><Relationship Id="rId17" Type="http://schemas.openxmlformats.org/officeDocument/2006/relationships/image" Target="../media/image9.jpeg"/><Relationship Id="rId1" Type="http://schemas.openxmlformats.org/officeDocument/2006/relationships/slideLayout" Target="../slideLayouts/slideLayout82.xml"/><Relationship Id="rId2" Type="http://schemas.openxmlformats.org/officeDocument/2006/relationships/slideLayout" Target="../slideLayouts/slideLayout83.xml"/><Relationship Id="rId3" Type="http://schemas.openxmlformats.org/officeDocument/2006/relationships/slideLayout" Target="../slideLayouts/slideLayout84.xml"/><Relationship Id="rId4" Type="http://schemas.openxmlformats.org/officeDocument/2006/relationships/slideLayout" Target="../slideLayouts/slideLayout85.xml"/><Relationship Id="rId5" Type="http://schemas.openxmlformats.org/officeDocument/2006/relationships/slideLayout" Target="../slideLayouts/slideLayout86.xml"/><Relationship Id="rId6" Type="http://schemas.openxmlformats.org/officeDocument/2006/relationships/slideLayout" Target="../slideLayouts/slideLayout87.xml"/><Relationship Id="rId7" Type="http://schemas.openxmlformats.org/officeDocument/2006/relationships/slideLayout" Target="../slideLayouts/slideLayout88.xml"/><Relationship Id="rId8" Type="http://schemas.openxmlformats.org/officeDocument/2006/relationships/slideLayout" Target="../slideLayouts/slideLayout89.xml"/><Relationship Id="rId9" Type="http://schemas.openxmlformats.org/officeDocument/2006/relationships/slideLayout" Target="../slideLayouts/slideLayout90.xml"/><Relationship Id="rId10" Type="http://schemas.openxmlformats.org/officeDocument/2006/relationships/slideLayout" Target="../slideLayouts/slideLayout91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7.xml"/><Relationship Id="rId4" Type="http://schemas.openxmlformats.org/officeDocument/2006/relationships/slideLayout" Target="../slideLayouts/slideLayout98.xml"/><Relationship Id="rId5" Type="http://schemas.openxmlformats.org/officeDocument/2006/relationships/slideLayout" Target="../slideLayouts/slideLayout99.xml"/><Relationship Id="rId6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1.xml"/><Relationship Id="rId8" Type="http://schemas.openxmlformats.org/officeDocument/2006/relationships/slideLayout" Target="../slideLayouts/slideLayout102.xml"/><Relationship Id="rId9" Type="http://schemas.openxmlformats.org/officeDocument/2006/relationships/slideLayout" Target="../slideLayouts/slideLayout103.xml"/><Relationship Id="rId10" Type="http://schemas.openxmlformats.org/officeDocument/2006/relationships/theme" Target="../theme/theme11.xml"/><Relationship Id="rId11" Type="http://schemas.openxmlformats.org/officeDocument/2006/relationships/image" Target="../media/image1.jpeg"/><Relationship Id="rId1" Type="http://schemas.openxmlformats.org/officeDocument/2006/relationships/slideLayout" Target="../slideLayouts/slideLayout95.xml"/><Relationship Id="rId2" Type="http://schemas.openxmlformats.org/officeDocument/2006/relationships/slideLayout" Target="../slideLayouts/slideLayout96.xml"/></Relationships>
</file>

<file path=ppt/slideMasters/_rels/slideMaster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4.xml"/><Relationship Id="rId12" Type="http://schemas.openxmlformats.org/officeDocument/2006/relationships/theme" Target="../theme/theme12.xml"/><Relationship Id="rId1" Type="http://schemas.openxmlformats.org/officeDocument/2006/relationships/slideLayout" Target="../slideLayouts/slideLayout104.xml"/><Relationship Id="rId2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09.xml"/><Relationship Id="rId7" Type="http://schemas.openxmlformats.org/officeDocument/2006/relationships/slideLayout" Target="../slideLayouts/slideLayout110.xml"/><Relationship Id="rId8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2.xml"/><Relationship Id="rId10" Type="http://schemas.openxmlformats.org/officeDocument/2006/relationships/slideLayout" Target="../slideLayouts/slideLayout113.xml"/></Relationships>
</file>

<file path=ppt/slideMasters/_rels/slideMaster1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5.xml"/><Relationship Id="rId12" Type="http://schemas.openxmlformats.org/officeDocument/2006/relationships/slideLayout" Target="../slideLayouts/slideLayout126.xml"/><Relationship Id="rId13" Type="http://schemas.openxmlformats.org/officeDocument/2006/relationships/theme" Target="../theme/theme13.xml"/><Relationship Id="rId14" Type="http://schemas.openxmlformats.org/officeDocument/2006/relationships/image" Target="../media/image10.jpeg"/><Relationship Id="rId1" Type="http://schemas.openxmlformats.org/officeDocument/2006/relationships/slideLayout" Target="../slideLayouts/slideLayout115.xml"/><Relationship Id="rId2" Type="http://schemas.openxmlformats.org/officeDocument/2006/relationships/slideLayout" Target="../slideLayouts/slideLayout116.xml"/><Relationship Id="rId3" Type="http://schemas.openxmlformats.org/officeDocument/2006/relationships/slideLayout" Target="../slideLayouts/slideLayout117.xml"/><Relationship Id="rId4" Type="http://schemas.openxmlformats.org/officeDocument/2006/relationships/slideLayout" Target="../slideLayouts/slideLayout118.xml"/><Relationship Id="rId5" Type="http://schemas.openxmlformats.org/officeDocument/2006/relationships/slideLayout" Target="../slideLayouts/slideLayout119.xml"/><Relationship Id="rId6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1.xml"/><Relationship Id="rId8" Type="http://schemas.openxmlformats.org/officeDocument/2006/relationships/slideLayout" Target="../slideLayouts/slideLayout122.xml"/><Relationship Id="rId9" Type="http://schemas.openxmlformats.org/officeDocument/2006/relationships/slideLayout" Target="../slideLayouts/slideLayout123.xml"/><Relationship Id="rId10" Type="http://schemas.openxmlformats.org/officeDocument/2006/relationships/slideLayout" Target="../slideLayouts/slideLayout124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9.xml"/><Relationship Id="rId4" Type="http://schemas.openxmlformats.org/officeDocument/2006/relationships/slideLayout" Target="../slideLayouts/slideLayout130.xml"/><Relationship Id="rId5" Type="http://schemas.openxmlformats.org/officeDocument/2006/relationships/slideLayout" Target="../slideLayouts/slideLayout131.xml"/><Relationship Id="rId6" Type="http://schemas.openxmlformats.org/officeDocument/2006/relationships/theme" Target="../theme/theme14.xml"/><Relationship Id="rId7" Type="http://schemas.openxmlformats.org/officeDocument/2006/relationships/image" Target="../media/image10.jpeg"/><Relationship Id="rId1" Type="http://schemas.openxmlformats.org/officeDocument/2006/relationships/slideLayout" Target="../slideLayouts/slideLayout127.xml"/><Relationship Id="rId2" Type="http://schemas.openxmlformats.org/officeDocument/2006/relationships/slideLayout" Target="../slideLayouts/slideLayout128.xml"/></Relationships>
</file>

<file path=ppt/slideMasters/_rels/slideMaster1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2.xml"/><Relationship Id="rId12" Type="http://schemas.openxmlformats.org/officeDocument/2006/relationships/theme" Target="../theme/theme15.xml"/><Relationship Id="rId13" Type="http://schemas.openxmlformats.org/officeDocument/2006/relationships/vmlDrawing" Target="../drawings/vmlDrawing1.vml"/><Relationship Id="rId14" Type="http://schemas.openxmlformats.org/officeDocument/2006/relationships/oleObject" Target="../embeddings/oleObject1.bin"/><Relationship Id="rId15" Type="http://schemas.openxmlformats.org/officeDocument/2006/relationships/image" Target="../media/image11.wmf"/><Relationship Id="rId1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34.xml"/><Relationship Id="rId4" Type="http://schemas.openxmlformats.org/officeDocument/2006/relationships/slideLayout" Target="../slideLayouts/slideLayout135.xml"/><Relationship Id="rId5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38.xml"/><Relationship Id="rId8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0.xml"/><Relationship Id="rId10" Type="http://schemas.openxmlformats.org/officeDocument/2006/relationships/slideLayout" Target="../slideLayouts/slideLayout141.xml"/></Relationships>
</file>

<file path=ppt/slideMasters/_rels/slideMaster1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3.xml"/><Relationship Id="rId12" Type="http://schemas.openxmlformats.org/officeDocument/2006/relationships/slideLayout" Target="../slideLayouts/slideLayout154.xml"/><Relationship Id="rId13" Type="http://schemas.openxmlformats.org/officeDocument/2006/relationships/slideLayout" Target="../slideLayouts/slideLayout155.xml"/><Relationship Id="rId14" Type="http://schemas.openxmlformats.org/officeDocument/2006/relationships/slideLayout" Target="../slideLayouts/slideLayout156.xml"/><Relationship Id="rId15" Type="http://schemas.openxmlformats.org/officeDocument/2006/relationships/theme" Target="../theme/theme16.xml"/><Relationship Id="rId16" Type="http://schemas.openxmlformats.org/officeDocument/2006/relationships/image" Target="../media/image12.jpeg"/><Relationship Id="rId1" Type="http://schemas.openxmlformats.org/officeDocument/2006/relationships/slideLayout" Target="../slideLayouts/slideLayout143.xml"/><Relationship Id="rId2" Type="http://schemas.openxmlformats.org/officeDocument/2006/relationships/slideLayout" Target="../slideLayouts/slideLayout144.xml"/><Relationship Id="rId3" Type="http://schemas.openxmlformats.org/officeDocument/2006/relationships/slideLayout" Target="../slideLayouts/slideLayout145.xml"/><Relationship Id="rId4" Type="http://schemas.openxmlformats.org/officeDocument/2006/relationships/slideLayout" Target="../slideLayouts/slideLayout146.xml"/><Relationship Id="rId5" Type="http://schemas.openxmlformats.org/officeDocument/2006/relationships/slideLayout" Target="../slideLayouts/slideLayout147.xml"/><Relationship Id="rId6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49.xml"/><Relationship Id="rId8" Type="http://schemas.openxmlformats.org/officeDocument/2006/relationships/slideLayout" Target="../slideLayouts/slideLayout150.xml"/><Relationship Id="rId9" Type="http://schemas.openxmlformats.org/officeDocument/2006/relationships/slideLayout" Target="../slideLayouts/slideLayout151.xml"/><Relationship Id="rId10" Type="http://schemas.openxmlformats.org/officeDocument/2006/relationships/slideLayout" Target="../slideLayouts/slideLayout152.xml"/></Relationships>
</file>

<file path=ppt/slideMasters/_rels/slideMaster1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7.xml"/><Relationship Id="rId12" Type="http://schemas.openxmlformats.org/officeDocument/2006/relationships/slideLayout" Target="../slideLayouts/slideLayout168.xml"/><Relationship Id="rId13" Type="http://schemas.openxmlformats.org/officeDocument/2006/relationships/theme" Target="../theme/theme17.xml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" Type="http://schemas.openxmlformats.org/officeDocument/2006/relationships/slideLayout" Target="../slideLayouts/slideLayout157.xml"/><Relationship Id="rId2" Type="http://schemas.openxmlformats.org/officeDocument/2006/relationships/slideLayout" Target="../slideLayouts/slideLayout158.xml"/><Relationship Id="rId3" Type="http://schemas.openxmlformats.org/officeDocument/2006/relationships/slideLayout" Target="../slideLayouts/slideLayout159.xml"/><Relationship Id="rId4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61.xml"/><Relationship Id="rId6" Type="http://schemas.openxmlformats.org/officeDocument/2006/relationships/slideLayout" Target="../slideLayouts/slideLayout162.xml"/><Relationship Id="rId7" Type="http://schemas.openxmlformats.org/officeDocument/2006/relationships/slideLayout" Target="../slideLayouts/slideLayout163.xml"/><Relationship Id="rId8" Type="http://schemas.openxmlformats.org/officeDocument/2006/relationships/slideLayout" Target="../slideLayouts/slideLayout164.xml"/><Relationship Id="rId9" Type="http://schemas.openxmlformats.org/officeDocument/2006/relationships/slideLayout" Target="../slideLayouts/slideLayout165.xml"/><Relationship Id="rId10" Type="http://schemas.openxmlformats.org/officeDocument/2006/relationships/slideLayout" Target="../slideLayouts/slideLayout166.xml"/></Relationships>
</file>

<file path=ppt/slideMasters/_rels/slideMaster1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79.xml"/><Relationship Id="rId12" Type="http://schemas.openxmlformats.org/officeDocument/2006/relationships/slideLayout" Target="../slideLayouts/slideLayout180.xml"/><Relationship Id="rId13" Type="http://schemas.openxmlformats.org/officeDocument/2006/relationships/theme" Target="../theme/theme18.xml"/><Relationship Id="rId14" Type="http://schemas.openxmlformats.org/officeDocument/2006/relationships/image" Target="../media/image12.jpeg"/><Relationship Id="rId1" Type="http://schemas.openxmlformats.org/officeDocument/2006/relationships/slideLayout" Target="../slideLayouts/slideLayout169.xml"/><Relationship Id="rId2" Type="http://schemas.openxmlformats.org/officeDocument/2006/relationships/slideLayout" Target="../slideLayouts/slideLayout170.xml"/><Relationship Id="rId3" Type="http://schemas.openxmlformats.org/officeDocument/2006/relationships/slideLayout" Target="../slideLayouts/slideLayout171.xml"/><Relationship Id="rId4" Type="http://schemas.openxmlformats.org/officeDocument/2006/relationships/slideLayout" Target="../slideLayouts/slideLayout172.xml"/><Relationship Id="rId5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4.xml"/><Relationship Id="rId7" Type="http://schemas.openxmlformats.org/officeDocument/2006/relationships/slideLayout" Target="../slideLayouts/slideLayout175.xml"/><Relationship Id="rId8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77.xml"/><Relationship Id="rId10" Type="http://schemas.openxmlformats.org/officeDocument/2006/relationships/slideLayout" Target="../slideLayouts/slideLayout178.xml"/></Relationships>
</file>

<file path=ppt/slideMasters/_rels/slideMaster1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91.xml"/><Relationship Id="rId12" Type="http://schemas.openxmlformats.org/officeDocument/2006/relationships/slideLayout" Target="../slideLayouts/slideLayout192.xml"/><Relationship Id="rId13" Type="http://schemas.openxmlformats.org/officeDocument/2006/relationships/slideLayout" Target="../slideLayouts/slideLayout193.xml"/><Relationship Id="rId14" Type="http://schemas.openxmlformats.org/officeDocument/2006/relationships/theme" Target="../theme/theme19.xml"/><Relationship Id="rId15" Type="http://schemas.openxmlformats.org/officeDocument/2006/relationships/image" Target="../media/image1.jpeg"/><Relationship Id="rId1" Type="http://schemas.openxmlformats.org/officeDocument/2006/relationships/slideLayout" Target="../slideLayouts/slideLayout181.xml"/><Relationship Id="rId2" Type="http://schemas.openxmlformats.org/officeDocument/2006/relationships/slideLayout" Target="../slideLayouts/slideLayout182.xml"/><Relationship Id="rId3" Type="http://schemas.openxmlformats.org/officeDocument/2006/relationships/slideLayout" Target="../slideLayouts/slideLayout183.xml"/><Relationship Id="rId4" Type="http://schemas.openxmlformats.org/officeDocument/2006/relationships/slideLayout" Target="../slideLayouts/slideLayout184.xml"/><Relationship Id="rId5" Type="http://schemas.openxmlformats.org/officeDocument/2006/relationships/slideLayout" Target="../slideLayouts/slideLayout185.xml"/><Relationship Id="rId6" Type="http://schemas.openxmlformats.org/officeDocument/2006/relationships/slideLayout" Target="../slideLayouts/slideLayout186.xml"/><Relationship Id="rId7" Type="http://schemas.openxmlformats.org/officeDocument/2006/relationships/slideLayout" Target="../slideLayouts/slideLayout187.xml"/><Relationship Id="rId8" Type="http://schemas.openxmlformats.org/officeDocument/2006/relationships/slideLayout" Target="../slideLayouts/slideLayout188.xml"/><Relationship Id="rId9" Type="http://schemas.openxmlformats.org/officeDocument/2006/relationships/slideLayout" Target="../slideLayouts/slideLayout189.xml"/><Relationship Id="rId10" Type="http://schemas.openxmlformats.org/officeDocument/2006/relationships/slideLayout" Target="../slideLayouts/slideLayout19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theme" Target="../theme/theme2.xml"/><Relationship Id="rId12" Type="http://schemas.openxmlformats.org/officeDocument/2006/relationships/image" Target="../media/image2.jpeg"/><Relationship Id="rId1" Type="http://schemas.openxmlformats.org/officeDocument/2006/relationships/slideLayout" Target="../slideLayouts/slideLayout10.xml"/><Relationship Id="rId2" Type="http://schemas.openxmlformats.org/officeDocument/2006/relationships/slideLayout" Target="../slideLayouts/slideLayout11.xml"/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9.xml"/></Relationships>
</file>

<file path=ppt/slideMasters/_rels/slideMaster2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04.xml"/><Relationship Id="rId12" Type="http://schemas.openxmlformats.org/officeDocument/2006/relationships/theme" Target="../theme/theme20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94.xml"/><Relationship Id="rId2" Type="http://schemas.openxmlformats.org/officeDocument/2006/relationships/slideLayout" Target="../slideLayouts/slideLayout195.xml"/><Relationship Id="rId3" Type="http://schemas.openxmlformats.org/officeDocument/2006/relationships/slideLayout" Target="../slideLayouts/slideLayout196.xml"/><Relationship Id="rId4" Type="http://schemas.openxmlformats.org/officeDocument/2006/relationships/slideLayout" Target="../slideLayouts/slideLayout197.xml"/><Relationship Id="rId5" Type="http://schemas.openxmlformats.org/officeDocument/2006/relationships/slideLayout" Target="../slideLayouts/slideLayout198.xml"/><Relationship Id="rId6" Type="http://schemas.openxmlformats.org/officeDocument/2006/relationships/slideLayout" Target="../slideLayouts/slideLayout199.xml"/><Relationship Id="rId7" Type="http://schemas.openxmlformats.org/officeDocument/2006/relationships/slideLayout" Target="../slideLayouts/slideLayout200.xml"/><Relationship Id="rId8" Type="http://schemas.openxmlformats.org/officeDocument/2006/relationships/slideLayout" Target="../slideLayouts/slideLayout201.xml"/><Relationship Id="rId9" Type="http://schemas.openxmlformats.org/officeDocument/2006/relationships/slideLayout" Target="../slideLayouts/slideLayout202.xml"/><Relationship Id="rId10" Type="http://schemas.openxmlformats.org/officeDocument/2006/relationships/slideLayout" Target="../slideLayouts/slideLayout203.xml"/></Relationships>
</file>

<file path=ppt/slideMasters/_rels/slideMaster2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15.xml"/><Relationship Id="rId12" Type="http://schemas.openxmlformats.org/officeDocument/2006/relationships/slideLayout" Target="../slideLayouts/slideLayout216.xml"/><Relationship Id="rId13" Type="http://schemas.openxmlformats.org/officeDocument/2006/relationships/slideLayout" Target="../slideLayouts/slideLayout217.xml"/><Relationship Id="rId14" Type="http://schemas.openxmlformats.org/officeDocument/2006/relationships/slideLayout" Target="../slideLayouts/slideLayout218.xml"/><Relationship Id="rId15" Type="http://schemas.openxmlformats.org/officeDocument/2006/relationships/theme" Target="../theme/theme21.xml"/><Relationship Id="rId1" Type="http://schemas.openxmlformats.org/officeDocument/2006/relationships/slideLayout" Target="../slideLayouts/slideLayout205.xml"/><Relationship Id="rId2" Type="http://schemas.openxmlformats.org/officeDocument/2006/relationships/slideLayout" Target="../slideLayouts/slideLayout206.xml"/><Relationship Id="rId3" Type="http://schemas.openxmlformats.org/officeDocument/2006/relationships/slideLayout" Target="../slideLayouts/slideLayout207.xml"/><Relationship Id="rId4" Type="http://schemas.openxmlformats.org/officeDocument/2006/relationships/slideLayout" Target="../slideLayouts/slideLayout208.xml"/><Relationship Id="rId5" Type="http://schemas.openxmlformats.org/officeDocument/2006/relationships/slideLayout" Target="../slideLayouts/slideLayout209.xml"/><Relationship Id="rId6" Type="http://schemas.openxmlformats.org/officeDocument/2006/relationships/slideLayout" Target="../slideLayouts/slideLayout210.xml"/><Relationship Id="rId7" Type="http://schemas.openxmlformats.org/officeDocument/2006/relationships/slideLayout" Target="../slideLayouts/slideLayout211.xml"/><Relationship Id="rId8" Type="http://schemas.openxmlformats.org/officeDocument/2006/relationships/slideLayout" Target="../slideLayouts/slideLayout212.xml"/><Relationship Id="rId9" Type="http://schemas.openxmlformats.org/officeDocument/2006/relationships/slideLayout" Target="../slideLayouts/slideLayout213.xml"/><Relationship Id="rId10" Type="http://schemas.openxmlformats.org/officeDocument/2006/relationships/slideLayout" Target="../slideLayouts/slideLayout214.xml"/></Relationships>
</file>

<file path=ppt/slideMasters/_rels/slideMaster2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9.xml"/><Relationship Id="rId12" Type="http://schemas.openxmlformats.org/officeDocument/2006/relationships/theme" Target="../theme/theme22.xml"/><Relationship Id="rId1" Type="http://schemas.openxmlformats.org/officeDocument/2006/relationships/slideLayout" Target="../slideLayouts/slideLayout219.xml"/><Relationship Id="rId2" Type="http://schemas.openxmlformats.org/officeDocument/2006/relationships/slideLayout" Target="../slideLayouts/slideLayout220.xml"/><Relationship Id="rId3" Type="http://schemas.openxmlformats.org/officeDocument/2006/relationships/slideLayout" Target="../slideLayouts/slideLayout221.xml"/><Relationship Id="rId4" Type="http://schemas.openxmlformats.org/officeDocument/2006/relationships/slideLayout" Target="../slideLayouts/slideLayout222.xml"/><Relationship Id="rId5" Type="http://schemas.openxmlformats.org/officeDocument/2006/relationships/slideLayout" Target="../slideLayouts/slideLayout223.xml"/><Relationship Id="rId6" Type="http://schemas.openxmlformats.org/officeDocument/2006/relationships/slideLayout" Target="../slideLayouts/slideLayout224.xml"/><Relationship Id="rId7" Type="http://schemas.openxmlformats.org/officeDocument/2006/relationships/slideLayout" Target="../slideLayouts/slideLayout225.xml"/><Relationship Id="rId8" Type="http://schemas.openxmlformats.org/officeDocument/2006/relationships/slideLayout" Target="../slideLayouts/slideLayout226.xml"/><Relationship Id="rId9" Type="http://schemas.openxmlformats.org/officeDocument/2006/relationships/slideLayout" Target="../slideLayouts/slideLayout227.xml"/><Relationship Id="rId10" Type="http://schemas.openxmlformats.org/officeDocument/2006/relationships/slideLayout" Target="../slideLayouts/slideLayout228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13" Type="http://schemas.openxmlformats.org/officeDocument/2006/relationships/image" Target="../media/image3.jpeg"/><Relationship Id="rId1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1.xml"/><Relationship Id="rId3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6.xml"/><Relationship Id="rId8" Type="http://schemas.openxmlformats.org/officeDocument/2006/relationships/slideLayout" Target="../slideLayouts/slideLayout27.xml"/><Relationship Id="rId9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2.xml"/><Relationship Id="rId13" Type="http://schemas.openxmlformats.org/officeDocument/2006/relationships/theme" Target="../theme/theme4.xml"/><Relationship Id="rId14" Type="http://schemas.openxmlformats.org/officeDocument/2006/relationships/image" Target="../media/image3.jpeg"/><Relationship Id="rId1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2.xml"/><Relationship Id="rId3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5.xml"/><Relationship Id="rId6" Type="http://schemas.openxmlformats.org/officeDocument/2006/relationships/slideLayout" Target="../slideLayouts/slideLayout36.xml"/><Relationship Id="rId7" Type="http://schemas.openxmlformats.org/officeDocument/2006/relationships/slideLayout" Target="../slideLayouts/slideLayout37.xml"/><Relationship Id="rId8" Type="http://schemas.openxmlformats.org/officeDocument/2006/relationships/slideLayout" Target="../slideLayouts/slideLayout38.xml"/><Relationship Id="rId9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0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13" Type="http://schemas.openxmlformats.org/officeDocument/2006/relationships/image" Target="../media/image3.jpeg"/><Relationship Id="rId1" Type="http://schemas.openxmlformats.org/officeDocument/2006/relationships/slideLayout" Target="../slideLayouts/slideLayout43.xml"/><Relationship Id="rId2" Type="http://schemas.openxmlformats.org/officeDocument/2006/relationships/slideLayout" Target="../slideLayouts/slideLayout44.xml"/><Relationship Id="rId3" Type="http://schemas.openxmlformats.org/officeDocument/2006/relationships/slideLayout" Target="../slideLayouts/slideLayout45.xml"/><Relationship Id="rId4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7.xml"/><Relationship Id="rId6" Type="http://schemas.openxmlformats.org/officeDocument/2006/relationships/slideLayout" Target="../slideLayouts/slideLayout48.xml"/><Relationship Id="rId7" Type="http://schemas.openxmlformats.org/officeDocument/2006/relationships/slideLayout" Target="../slideLayouts/slideLayout49.xml"/><Relationship Id="rId8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2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5.xml"/><Relationship Id="rId13" Type="http://schemas.openxmlformats.org/officeDocument/2006/relationships/slideLayout" Target="../slideLayouts/slideLayout66.xml"/><Relationship Id="rId14" Type="http://schemas.openxmlformats.org/officeDocument/2006/relationships/slideLayout" Target="../slideLayouts/slideLayout67.xml"/><Relationship Id="rId15" Type="http://schemas.openxmlformats.org/officeDocument/2006/relationships/slideLayout" Target="../slideLayouts/slideLayout68.xml"/><Relationship Id="rId16" Type="http://schemas.openxmlformats.org/officeDocument/2006/relationships/slideLayout" Target="../slideLayouts/slideLayout69.xml"/><Relationship Id="rId17" Type="http://schemas.openxmlformats.org/officeDocument/2006/relationships/theme" Target="../theme/theme6.xml"/><Relationship Id="rId18" Type="http://schemas.openxmlformats.org/officeDocument/2006/relationships/image" Target="../media/image4.png"/><Relationship Id="rId1" Type="http://schemas.openxmlformats.org/officeDocument/2006/relationships/slideLayout" Target="../slideLayouts/slideLayout54.xml"/><Relationship Id="rId2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8.xml"/><Relationship Id="rId6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0.xml"/><Relationship Id="rId8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3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70.xml"/><Relationship Id="rId2" Type="http://schemas.openxmlformats.org/officeDocument/2006/relationships/slideLayout" Target="../slideLayouts/slideLayout71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4.xml"/><Relationship Id="rId4" Type="http://schemas.openxmlformats.org/officeDocument/2006/relationships/slideLayout" Target="../slideLayouts/slideLayout75.xml"/><Relationship Id="rId5" Type="http://schemas.openxmlformats.org/officeDocument/2006/relationships/slideLayout" Target="../slideLayouts/slideLayout76.xml"/><Relationship Id="rId6" Type="http://schemas.openxmlformats.org/officeDocument/2006/relationships/slideLayout" Target="../slideLayouts/slideLayout77.xml"/><Relationship Id="rId7" Type="http://schemas.openxmlformats.org/officeDocument/2006/relationships/slideLayout" Target="../slideLayouts/slideLayout78.xml"/><Relationship Id="rId8" Type="http://schemas.openxmlformats.org/officeDocument/2006/relationships/slideLayout" Target="../slideLayouts/slideLayout79.xml"/><Relationship Id="rId9" Type="http://schemas.openxmlformats.org/officeDocument/2006/relationships/theme" Target="../theme/theme8.xml"/><Relationship Id="rId10" Type="http://schemas.openxmlformats.org/officeDocument/2006/relationships/image" Target="../media/image1.jpeg"/><Relationship Id="rId11" Type="http://schemas.openxmlformats.org/officeDocument/2006/relationships/image" Target="../media/image6.png"/><Relationship Id="rId1" Type="http://schemas.openxmlformats.org/officeDocument/2006/relationships/slideLayout" Target="../slideLayouts/slideLayout72.xml"/><Relationship Id="rId2" Type="http://schemas.openxmlformats.org/officeDocument/2006/relationships/slideLayout" Target="../slideLayouts/slideLayout73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80.xml"/><Relationship Id="rId2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914400"/>
            <a:ext cx="8582025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5922991" y="64480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fld id="{0B71D3AA-F628-8F4E-BE52-707AC18962C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r" rtl="0" eaLnBrk="1" fontAlgn="base" hangingPunct="1">
        <a:spcBef>
          <a:spcPct val="0"/>
        </a:spcBef>
        <a:spcAft>
          <a:spcPct val="0"/>
        </a:spcAft>
        <a:defRPr sz="3200">
          <a:solidFill>
            <a:srgbClr val="0000FF"/>
          </a:solidFill>
          <a:latin typeface="Arial"/>
          <a:ea typeface="ＭＳ Ｐゴシック" charset="-128"/>
          <a:cs typeface="ＭＳ Ｐゴシック" charset="-128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200">
          <a:solidFill>
            <a:srgbClr val="0000FF"/>
          </a:solidFill>
          <a:latin typeface="Arial" charset="0"/>
          <a:ea typeface="ＭＳ Ｐゴシック" charset="-128"/>
          <a:cs typeface="ＭＳ Ｐゴシック" charset="-128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200">
          <a:solidFill>
            <a:srgbClr val="0000FF"/>
          </a:solidFill>
          <a:latin typeface="Arial" charset="0"/>
          <a:ea typeface="ＭＳ Ｐゴシック" charset="-128"/>
          <a:cs typeface="ＭＳ Ｐゴシック" charset="-128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200">
          <a:solidFill>
            <a:srgbClr val="0000FF"/>
          </a:solidFill>
          <a:latin typeface="Arial" charset="0"/>
          <a:ea typeface="ＭＳ Ｐゴシック" charset="-128"/>
          <a:cs typeface="ＭＳ Ｐゴシック" charset="-128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200">
          <a:solidFill>
            <a:srgbClr val="0000FF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9pPr>
    </p:titleStyle>
    <p:bodyStyle>
      <a:lvl1pPr marL="342900" indent="-342900" algn="l" rtl="0" eaLnBrk="1" fontAlgn="base" hangingPunct="1">
        <a:spcBef>
          <a:spcPts val="1200"/>
        </a:spcBef>
        <a:spcAft>
          <a:spcPct val="0"/>
        </a:spcAft>
        <a:buClr>
          <a:srgbClr val="FF6600"/>
        </a:buClr>
        <a:buChar char="•"/>
        <a:defRPr sz="2600">
          <a:solidFill>
            <a:schemeClr val="tx1"/>
          </a:solidFill>
          <a:latin typeface="Calibri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ts val="1200"/>
        </a:spcBef>
        <a:spcAft>
          <a:spcPct val="0"/>
        </a:spcAft>
        <a:buClr>
          <a:srgbClr val="4343CA"/>
        </a:buClr>
        <a:buFont typeface="Arial" charset="0"/>
        <a:buChar char="•"/>
        <a:defRPr sz="2400">
          <a:solidFill>
            <a:schemeClr val="tx1"/>
          </a:solidFill>
          <a:latin typeface="Calibri"/>
          <a:ea typeface="ＭＳ Ｐゴシック" charset="-128"/>
        </a:defRPr>
      </a:lvl2pPr>
      <a:lvl3pPr marL="1143000" indent="-228600" algn="l" rtl="0" eaLnBrk="1" fontAlgn="base" hangingPunct="1">
        <a:spcBef>
          <a:spcPts val="1200"/>
        </a:spcBef>
        <a:spcAft>
          <a:spcPct val="0"/>
        </a:spcAft>
        <a:buClr>
          <a:srgbClr val="660066"/>
        </a:buClr>
        <a:buChar char="•"/>
        <a:defRPr lang="en-US" sz="2200" dirty="0" smtClean="0">
          <a:solidFill>
            <a:schemeClr val="tx1"/>
          </a:solidFill>
          <a:latin typeface="Calibri"/>
          <a:ea typeface="ＭＳ Ｐゴシック" charset="-128"/>
        </a:defRPr>
      </a:lvl3pPr>
      <a:lvl4pPr marL="1600200" indent="-228600" algn="l" rtl="0" eaLnBrk="1" fontAlgn="base" hangingPunct="1">
        <a:spcBef>
          <a:spcPts val="1200"/>
        </a:spcBef>
        <a:spcAft>
          <a:spcPct val="0"/>
        </a:spcAft>
        <a:buClr>
          <a:srgbClr val="008000"/>
        </a:buClr>
        <a:buFont typeface="Arial" charset="0"/>
        <a:buChar char="•"/>
        <a:defRPr lang="en-US" sz="2000" dirty="0" smtClean="0">
          <a:solidFill>
            <a:schemeClr val="tx1"/>
          </a:solidFill>
          <a:latin typeface="Calibri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defRPr sz="800">
          <a:solidFill>
            <a:schemeClr val="tx1"/>
          </a:solidFill>
          <a:latin typeface="Calibri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991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5962" name="Line 10"/>
          <p:cNvSpPr>
            <a:spLocks noChangeShapeType="1"/>
          </p:cNvSpPr>
          <p:nvPr/>
        </p:nvSpPr>
        <p:spPr bwMode="auto">
          <a:xfrm>
            <a:off x="0" y="914400"/>
            <a:ext cx="9144000" cy="0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963" name="Line 11"/>
          <p:cNvSpPr>
            <a:spLocks noChangeShapeType="1"/>
          </p:cNvSpPr>
          <p:nvPr/>
        </p:nvSpPr>
        <p:spPr bwMode="auto">
          <a:xfrm>
            <a:off x="0" y="6400800"/>
            <a:ext cx="9144000" cy="0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30" name="Picture 12" descr="JSA logo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382000" y="6516688"/>
            <a:ext cx="5064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13" descr="New JLab Logo wo words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52400" y="6475413"/>
            <a:ext cx="1524000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15" descr="final_doe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924800" y="6465888"/>
            <a:ext cx="392113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990600"/>
            <a:ext cx="8229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4038600" y="6581001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srgbClr val="000000"/>
                </a:solidFill>
                <a:latin typeface="Arial"/>
              </a:rPr>
              <a:t>    </a:t>
            </a:r>
            <a:fld id="{690DD6C0-B9ED-4D7F-B78E-B546513C6009}" type="slidenum">
              <a:rPr lang="en-US" sz="1200" smtClean="0">
                <a:solidFill>
                  <a:srgbClr val="000000"/>
                </a:solidFill>
                <a:latin typeface="Arial"/>
              </a:rPr>
              <a:pPr algn="r"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dirty="0">
              <a:solidFill>
                <a:srgbClr val="000000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914400"/>
            <a:ext cx="8582025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3200">
          <a:solidFill>
            <a:srgbClr val="0000FF"/>
          </a:solidFill>
          <a:latin typeface="Arial"/>
          <a:ea typeface="ＭＳ Ｐゴシック" charset="-128"/>
          <a:cs typeface="ＭＳ Ｐゴシック" charset="-128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200">
          <a:solidFill>
            <a:srgbClr val="0000FF"/>
          </a:solidFill>
          <a:latin typeface="Arial" charset="0"/>
          <a:ea typeface="ＭＳ Ｐゴシック" charset="-128"/>
          <a:cs typeface="ＭＳ Ｐゴシック" charset="-128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200">
          <a:solidFill>
            <a:srgbClr val="0000FF"/>
          </a:solidFill>
          <a:latin typeface="Arial" charset="0"/>
          <a:ea typeface="ＭＳ Ｐゴシック" charset="-128"/>
          <a:cs typeface="ＭＳ Ｐゴシック" charset="-128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200">
          <a:solidFill>
            <a:srgbClr val="0000FF"/>
          </a:solidFill>
          <a:latin typeface="Arial" charset="0"/>
          <a:ea typeface="ＭＳ Ｐゴシック" charset="-128"/>
          <a:cs typeface="ＭＳ Ｐゴシック" charset="-128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200">
          <a:solidFill>
            <a:srgbClr val="0000FF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6600"/>
        </a:buClr>
        <a:buChar char="•"/>
        <a:defRPr sz="2400">
          <a:solidFill>
            <a:schemeClr val="tx1"/>
          </a:solidFill>
          <a:latin typeface="Calibri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4343CA"/>
        </a:buClr>
        <a:buFont typeface="Arial" charset="0"/>
        <a:buChar char="•"/>
        <a:defRPr sz="2400">
          <a:solidFill>
            <a:schemeClr val="tx1"/>
          </a:solidFill>
          <a:latin typeface="Calibri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660066"/>
        </a:buClr>
        <a:buChar char="•"/>
        <a:defRPr sz="2400">
          <a:solidFill>
            <a:schemeClr val="tx1"/>
          </a:solidFill>
          <a:latin typeface="Calibri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8000"/>
        </a:buClr>
        <a:buFont typeface="Arial" charset="0"/>
        <a:buChar char="•"/>
        <a:defRPr sz="2400">
          <a:solidFill>
            <a:schemeClr val="tx1"/>
          </a:solidFill>
          <a:latin typeface="Calibri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defRPr sz="800">
          <a:solidFill>
            <a:schemeClr val="tx1"/>
          </a:solidFill>
          <a:latin typeface="Calibri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1905" y="0"/>
            <a:ext cx="8316295" cy="808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1906" y="922323"/>
            <a:ext cx="8897440" cy="5173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>
                  <a:tint val="75000"/>
                </a:srgbClr>
              </a:solidFill>
              <a:latin typeface="Time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>
                    <a:tint val="75000"/>
                  </a:srgbClr>
                </a:solidFill>
                <a:latin typeface="Times" charset="0"/>
              </a:rPr>
              <a:t>Slide </a:t>
            </a:r>
            <a:fld id="{2170E7E5-D759-E44D-99F5-2114FE40D280}" type="slidenum">
              <a:rPr lang="en-US" smtClean="0">
                <a:solidFill>
                  <a:srgbClr val="000000">
                    <a:tint val="75000"/>
                  </a:srgbClr>
                </a:solidFill>
                <a:latin typeface="Times" charset="0"/>
              </a:rPr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  <a:latin typeface="Time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6600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3399FF"/>
        </a:buClr>
        <a:buFont typeface="Arial" pitchFamily="34" charset="0"/>
        <a:buChar char="•"/>
        <a:defRPr sz="22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33CC33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6666FF"/>
        </a:buClr>
        <a:buFont typeface="Arial" pitchFamily="34" charset="0"/>
        <a:buChar char="•"/>
        <a:defRPr sz="18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C0000"/>
        </a:buClr>
        <a:buFont typeface="Arial" pitchFamily="34" charset="0"/>
        <a:buChar char="•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None/>
        <a:defRPr sz="8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0" y="804041"/>
            <a:ext cx="9144000" cy="563880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>
              <a:buClr>
                <a:srgbClr val="C00000"/>
              </a:buClr>
            </a:pPr>
            <a:endParaRPr lang="en-US" dirty="0">
              <a:solidFill>
                <a:srgbClr val="002060"/>
              </a:solidFill>
              <a:latin typeface="Times"/>
            </a:endParaRPr>
          </a:p>
          <a:p>
            <a:pPr eaLnBrk="0" hangingPunct="0">
              <a:buClr>
                <a:srgbClr val="C00000"/>
              </a:buClr>
              <a:buFont typeface="Arial" pitchFamily="34" charset="0"/>
              <a:buNone/>
            </a:pPr>
            <a:endParaRPr lang="en-US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0" y="0"/>
            <a:ext cx="9144000" cy="709448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US" sz="40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804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914400"/>
            <a:ext cx="81534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371600" y="64674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Andrew Hutton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334000" y="647110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71D3AA-F628-8F4E-BE52-707AC18962C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b="0">
          <a:solidFill>
            <a:srgbClr val="0000FF"/>
          </a:solidFill>
          <a:latin typeface="Calibri"/>
          <a:ea typeface="+mj-ea"/>
          <a:cs typeface="Calibri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pitchFamily="34" charset="0"/>
        <a:buChar char="•"/>
        <a:defRPr sz="28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pitchFamily="34" charset="0"/>
        <a:buChar char="•"/>
        <a:defRPr sz="2800">
          <a:solidFill>
            <a:schemeClr val="tx1"/>
          </a:solidFill>
          <a:latin typeface="Calibri" pitchFamily="34" charset="0"/>
          <a:cs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3"/>
        </a:buClr>
        <a:buFont typeface="Arial" pitchFamily="34" charset="0"/>
        <a:buChar char="•"/>
        <a:defRPr sz="2800">
          <a:solidFill>
            <a:schemeClr val="tx1"/>
          </a:solidFill>
          <a:latin typeface="Calibri" pitchFamily="34" charset="0"/>
          <a:cs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4"/>
        </a:buClr>
        <a:buFont typeface="Arial" pitchFamily="34" charset="0"/>
        <a:buChar char="•"/>
        <a:defRPr sz="2800">
          <a:solidFill>
            <a:schemeClr val="tx1"/>
          </a:solidFill>
          <a:latin typeface="Calibri" pitchFamily="34" charset="0"/>
          <a:cs typeface="Calibri" pitchFamily="34" charset="0"/>
        </a:defRPr>
      </a:lvl4pPr>
      <a:lvl5pPr marL="1654175" indent="0" algn="l" rtl="0" eaLnBrk="1" fontAlgn="base" hangingPunct="1">
        <a:spcBef>
          <a:spcPct val="20000"/>
        </a:spcBef>
        <a:spcAft>
          <a:spcPct val="0"/>
        </a:spcAft>
        <a:buNone/>
        <a:defRPr sz="8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9144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7198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Arial" pitchFamily="34" charset="0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Arial" pitchFamily="34" charset="0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165100" y="546100"/>
            <a:ext cx="8890000" cy="5613400"/>
          </a:xfrm>
          <a:prstGeom prst="roundRect">
            <a:avLst>
              <a:gd name="adj" fmla="val 5116"/>
            </a:avLst>
          </a:prstGeom>
          <a:solidFill>
            <a:schemeClr val="bg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i="1" smtClean="0">
              <a:solidFill>
                <a:srgbClr val="000000"/>
              </a:solidFill>
              <a:latin typeface="Times New Roman"/>
              <a:ea typeface="ＭＳ Ｐゴシック" pitchFamily="34" charset="-128"/>
            </a:endParaRPr>
          </a:p>
        </p:txBody>
      </p:sp>
      <p:graphicFrame>
        <p:nvGraphicFramePr>
          <p:cNvPr id="1027" name="Object 3">
            <a:hlinkClick r:id="" action="ppaction://ole?verb=0"/>
          </p:cNvPr>
          <p:cNvGraphicFramePr>
            <a:graphicFrameLocks/>
          </p:cNvGraphicFramePr>
          <p:nvPr/>
        </p:nvGraphicFramePr>
        <p:xfrm>
          <a:off x="361950" y="5710238"/>
          <a:ext cx="3371850" cy="995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Microsoft Drawing" r:id="rId14" imgW="10682288" imgH="3676650" progId="MSDraw">
                  <p:embed/>
                </p:oleObj>
              </mc:Choice>
              <mc:Fallback>
                <p:oleObj name="Microsoft Drawing" r:id="rId14" imgW="10682288" imgH="3676650" progId="MSDraw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1950" y="5710238"/>
                        <a:ext cx="3371850" cy="995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478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 useBgFill="1"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763588" y="230188"/>
            <a:ext cx="3565525" cy="530225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Type Slide Name Here</a:t>
            </a: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4419600" y="6248400"/>
            <a:ext cx="3390900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smtClean="0">
                <a:solidFill>
                  <a:srgbClr val="000000"/>
                </a:solidFill>
                <a:latin typeface="Times New Roman"/>
                <a:ea typeface="ＭＳ Ｐゴシック" pitchFamily="34" charset="-128"/>
              </a:rPr>
              <a:t>lkw[DYLLA/FEL MTAC 2000]FEL PROGRAM STATUS REPORT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924800" y="6248400"/>
            <a:ext cx="99377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smtClean="0">
                <a:solidFill>
                  <a:srgbClr val="000000"/>
                </a:solidFill>
                <a:latin typeface="Times New Roman"/>
                <a:ea typeface="ＭＳ Ｐゴシック" pitchFamily="34" charset="-128"/>
              </a:rPr>
              <a:t>10 February 2000</a:t>
            </a:r>
          </a:p>
        </p:txBody>
      </p:sp>
      <p:sp>
        <p:nvSpPr>
          <p:cNvPr id="1032" name="Text Box 10"/>
          <p:cNvSpPr txBox="1">
            <a:spLocks noChangeArrowheads="1"/>
          </p:cNvSpPr>
          <p:nvPr/>
        </p:nvSpPr>
        <p:spPr bwMode="auto">
          <a:xfrm>
            <a:off x="3505200" y="6477000"/>
            <a:ext cx="487045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i="0" smtClean="0">
                <a:solidFill>
                  <a:srgbClr val="000000"/>
                </a:solidFill>
                <a:ea typeface="ＭＳ Ｐゴシック" pitchFamily="34" charset="-128"/>
              </a:rPr>
              <a:t>Operated by the Southeastern Universities Research Association for the U.S. Department Of Energy</a:t>
            </a:r>
            <a:endParaRPr lang="en-US" sz="1000" i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000" i="0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91807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9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9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9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9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9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9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9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9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9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50000"/>
        <a:buChar char=".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50000"/>
        <a:buChar char=".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50000"/>
        <a:buChar char=".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50000"/>
        <a:buChar char=".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50000"/>
        <a:buChar char="."/>
        <a:defRPr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50000"/>
        <a:buChar char="."/>
        <a:defRPr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50000"/>
        <a:buChar char="."/>
        <a:defRPr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50000"/>
        <a:buChar char="."/>
        <a:defRPr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50000"/>
        <a:buChar char=".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62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900863" y="6396038"/>
            <a:ext cx="911225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000000"/>
                </a:solidFill>
                <a:latin typeface="Times" pitchFamily="18" charset="0"/>
                <a:ea typeface="ＭＳ Ｐゴシック" pitchFamily="34" charset="-128"/>
                <a:cs typeface="Arial" charset="0"/>
              </a:rPr>
              <a:t>Slide </a:t>
            </a:r>
            <a:fld id="{988068ED-FA43-4394-997B-57A9FB67E4AD}" type="slidenum">
              <a:rPr lang="en-US" sz="1600" b="1">
                <a:solidFill>
                  <a:srgbClr val="000000"/>
                </a:solidFill>
                <a:latin typeface="Times" pitchFamily="18" charset="0"/>
                <a:ea typeface="ＭＳ Ｐゴシック" pitchFamily="34" charset="-128"/>
                <a:cs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600" b="1" dirty="0">
              <a:solidFill>
                <a:srgbClr val="000000"/>
              </a:solidFill>
              <a:latin typeface="Times" pitchFamily="18" charset="0"/>
              <a:ea typeface="ＭＳ Ｐゴシック" pitchFamily="34" charset="-128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  <p:sldLayoutId id="2147483829" r:id="rId12"/>
    <p:sldLayoutId id="2147483830" r:id="rId13"/>
    <p:sldLayoutId id="2147483831" r:id="rId1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2060"/>
          </a:solidFill>
          <a:latin typeface="+mj-lt"/>
          <a:ea typeface="ＭＳ Ｐゴシック" pitchFamily="34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2060"/>
          </a:solidFill>
          <a:latin typeface="Times" pitchFamily="18" charset="0"/>
          <a:ea typeface="ＭＳ Ｐゴシック" pitchFamily="34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2060"/>
          </a:solidFill>
          <a:latin typeface="Times" pitchFamily="18" charset="0"/>
          <a:ea typeface="ＭＳ Ｐゴシック" pitchFamily="34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2060"/>
          </a:solidFill>
          <a:latin typeface="Times" pitchFamily="18" charset="0"/>
          <a:ea typeface="ＭＳ Ｐゴシック" pitchFamily="34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2060"/>
          </a:solidFill>
          <a:latin typeface="Times" pitchFamily="18" charset="0"/>
          <a:ea typeface="ＭＳ Ｐゴシック" pitchFamily="34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2060"/>
          </a:solidFill>
          <a:latin typeface="+mn-lt"/>
          <a:ea typeface="ＭＳ Ｐゴシック" pitchFamily="34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002060"/>
          </a:solidFill>
          <a:latin typeface="+mn-lt"/>
          <a:ea typeface="ＭＳ Ｐゴシック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2060"/>
          </a:solidFill>
          <a:latin typeface="+mn-lt"/>
          <a:ea typeface="ＭＳ Ｐゴシック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002060"/>
          </a:solidFill>
          <a:latin typeface="+mn-lt"/>
          <a:ea typeface="ＭＳ Ｐゴシック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rgbClr val="002060"/>
          </a:solidFill>
          <a:latin typeface="+mn-lt"/>
          <a:ea typeface="ＭＳ Ｐゴシック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478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 useBgFill="1">
        <p:nvSpPr>
          <p:cNvPr id="102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763588" y="228600"/>
            <a:ext cx="5265737" cy="533400"/>
          </a:xfrm>
          <a:prstGeom prst="rect">
            <a:avLst/>
          </a:prstGeom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8" tIns="44450" rIns="90488" bIns="4445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8"/>
          <p:cNvSpPr>
            <a:spLocks noChangeArrowheads="1"/>
          </p:cNvSpPr>
          <p:nvPr userDrawn="1"/>
        </p:nvSpPr>
        <p:spPr bwMode="auto">
          <a:xfrm>
            <a:off x="1820863" y="6440488"/>
            <a:ext cx="5499100" cy="247650"/>
          </a:xfrm>
          <a:prstGeom prst="rect">
            <a:avLst/>
          </a:prstGeom>
          <a:solidFill>
            <a:schemeClr val="bg1"/>
          </a:solidFill>
          <a:ln w="12699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Times New Roman" charset="0"/>
              <a:ea typeface="ＭＳ Ｐゴシック" pitchFamily="34" charset="-128"/>
            </a:endParaRPr>
          </a:p>
        </p:txBody>
      </p:sp>
      <p:grpSp>
        <p:nvGrpSpPr>
          <p:cNvPr id="1029" name="Group 24"/>
          <p:cNvGrpSpPr>
            <a:grpSpLocks/>
          </p:cNvGrpSpPr>
          <p:nvPr userDrawn="1"/>
        </p:nvGrpSpPr>
        <p:grpSpPr bwMode="auto">
          <a:xfrm>
            <a:off x="0" y="6199188"/>
            <a:ext cx="9144000" cy="658812"/>
            <a:chOff x="0" y="3905"/>
            <a:chExt cx="5760" cy="415"/>
          </a:xfrm>
        </p:grpSpPr>
        <p:sp>
          <p:nvSpPr>
            <p:cNvPr id="1030" name="Rectangle 25"/>
            <p:cNvSpPr>
              <a:spLocks noChangeArrowheads="1"/>
            </p:cNvSpPr>
            <p:nvPr userDrawn="1"/>
          </p:nvSpPr>
          <p:spPr bwMode="auto">
            <a:xfrm>
              <a:off x="1147" y="4057"/>
              <a:ext cx="3464" cy="156"/>
            </a:xfrm>
            <a:prstGeom prst="rect">
              <a:avLst/>
            </a:prstGeom>
            <a:solidFill>
              <a:schemeClr val="bg1"/>
            </a:solidFill>
            <a:ln w="12699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charset="0"/>
                <a:ea typeface="ＭＳ Ｐゴシック" pitchFamily="34" charset="-128"/>
              </a:endParaRPr>
            </a:p>
          </p:txBody>
        </p:sp>
        <p:sp>
          <p:nvSpPr>
            <p:cNvPr id="1031" name="Text Box 26"/>
            <p:cNvSpPr txBox="1">
              <a:spLocks noChangeArrowheads="1"/>
            </p:cNvSpPr>
            <p:nvPr userDrawn="1"/>
          </p:nvSpPr>
          <p:spPr bwMode="auto">
            <a:xfrm>
              <a:off x="9" y="4201"/>
              <a:ext cx="2640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defTabSz="914400" eaLnBrk="0" fontAlgn="base" hangingPunct="0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800" smtClean="0">
                  <a:solidFill>
                    <a:srgbClr val="000000"/>
                  </a:solidFill>
                  <a:ea typeface="ＭＳ Ｐゴシック" pitchFamily="34" charset="-128"/>
                </a:rPr>
                <a:t>Operated by the Southeastern Universities Research Association for the U.S. Dept. of Energy</a:t>
              </a:r>
            </a:p>
          </p:txBody>
        </p:sp>
        <p:sp>
          <p:nvSpPr>
            <p:cNvPr id="1032" name="Line 27"/>
            <p:cNvSpPr>
              <a:spLocks noChangeShapeType="1"/>
            </p:cNvSpPr>
            <p:nvPr userDrawn="1"/>
          </p:nvSpPr>
          <p:spPr bwMode="auto">
            <a:xfrm>
              <a:off x="4182" y="4095"/>
              <a:ext cx="1578" cy="0"/>
            </a:xfrm>
            <a:prstGeom prst="line">
              <a:avLst/>
            </a:prstGeom>
            <a:noFill/>
            <a:ln w="92075">
              <a:solidFill>
                <a:srgbClr val="0066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charset="0"/>
                <a:ea typeface="ＭＳ Ｐゴシック" pitchFamily="34" charset="-128"/>
              </a:endParaRPr>
            </a:p>
          </p:txBody>
        </p:sp>
        <p:sp>
          <p:nvSpPr>
            <p:cNvPr id="1033" name="Line 28"/>
            <p:cNvSpPr>
              <a:spLocks noChangeShapeType="1"/>
            </p:cNvSpPr>
            <p:nvPr userDrawn="1"/>
          </p:nvSpPr>
          <p:spPr bwMode="auto">
            <a:xfrm>
              <a:off x="0" y="4095"/>
              <a:ext cx="1782" cy="0"/>
            </a:xfrm>
            <a:prstGeom prst="line">
              <a:avLst/>
            </a:prstGeom>
            <a:noFill/>
            <a:ln w="92075">
              <a:solidFill>
                <a:srgbClr val="0066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charset="0"/>
                <a:ea typeface="ＭＳ Ｐゴシック" pitchFamily="34" charset="-128"/>
              </a:endParaRPr>
            </a:p>
          </p:txBody>
        </p:sp>
        <p:pic>
          <p:nvPicPr>
            <p:cNvPr id="1034" name="Picture 29" descr="newlogo"/>
            <p:cNvPicPr>
              <a:picLocks noChangeAspect="1" noChangeArrowheads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" y="3910"/>
              <a:ext cx="1056" cy="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5" name="Rectangle 30"/>
            <p:cNvSpPr>
              <a:spLocks noChangeArrowheads="1"/>
            </p:cNvSpPr>
            <p:nvPr userDrawn="1"/>
          </p:nvSpPr>
          <p:spPr bwMode="auto">
            <a:xfrm>
              <a:off x="1766" y="4038"/>
              <a:ext cx="2427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 defTabSz="914400" eaLnBrk="0" fontAlgn="base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400" b="1" smtClean="0">
                  <a:solidFill>
                    <a:srgbClr val="339966"/>
                  </a:solidFill>
                  <a:latin typeface="Century Schoolbook" charset="0"/>
                  <a:ea typeface="ＭＳ Ｐゴシック" pitchFamily="34" charset="-128"/>
                </a:rPr>
                <a:t> </a:t>
              </a:r>
              <a:r>
                <a:rPr lang="en-US" sz="1200" b="1" smtClean="0">
                  <a:solidFill>
                    <a:srgbClr val="339966"/>
                  </a:solidFill>
                  <a:latin typeface="Century Schoolbook" charset="0"/>
                  <a:ea typeface="ＭＳ Ｐゴシック" pitchFamily="34" charset="-128"/>
                </a:rPr>
                <a:t>Thomas Jefferson National Accelerator Facility</a:t>
              </a:r>
            </a:p>
          </p:txBody>
        </p:sp>
        <p:pic>
          <p:nvPicPr>
            <p:cNvPr id="1036" name="Picture 31" descr="Logowh6p"/>
            <p:cNvPicPr>
              <a:picLocks noChangeAspect="1" noChangeArrowheads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2" y="3905"/>
              <a:ext cx="528" cy="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7" name="Text Box 32"/>
            <p:cNvSpPr txBox="1">
              <a:spLocks noChangeArrowheads="1"/>
            </p:cNvSpPr>
            <p:nvPr userDrawn="1"/>
          </p:nvSpPr>
          <p:spPr bwMode="auto">
            <a:xfrm>
              <a:off x="5399" y="4089"/>
              <a:ext cx="361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800" b="1" i="1" smtClean="0">
                  <a:solidFill>
                    <a:srgbClr val="800080"/>
                  </a:solidFill>
                  <a:latin typeface="Trebuchet MS" charset="0"/>
                  <a:ea typeface="ＭＳ Ｐゴシック" pitchFamily="34" charset="-128"/>
                </a:rPr>
                <a:t>FEL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22470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  <p:sldLayoutId id="2147483844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CC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CC"/>
          </a:solidFill>
          <a:latin typeface="Arial Unicode MS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CC"/>
          </a:solidFill>
          <a:latin typeface="Arial Unicode MS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CC"/>
          </a:solidFill>
          <a:latin typeface="Arial Unicode MS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CC"/>
          </a:solidFill>
          <a:latin typeface="Arial Unicode MS" pitchFamily="34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CC"/>
          </a:solidFill>
          <a:latin typeface="Arial Unicode MS" pitchFamily="34" charset="-128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CC"/>
          </a:solidFill>
          <a:latin typeface="Arial Unicode MS" pitchFamily="34" charset="-128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CC"/>
          </a:solidFill>
          <a:latin typeface="Arial Unicode MS" pitchFamily="34" charset="-128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CC"/>
          </a:solidFill>
          <a:latin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charset="2"/>
        <a:buChar char="§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50000"/>
        <a:buChar char=".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50000"/>
        <a:buChar char=".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50000"/>
        <a:buChar char="."/>
        <a:defRPr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50000"/>
        <a:buChar char="."/>
        <a:defRPr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50000"/>
        <a:buChar char="."/>
        <a:defRPr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50000"/>
        <a:buChar char="."/>
        <a:defRPr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50000"/>
        <a:buChar char=".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62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39583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  <p:sldLayoutId id="214748387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1905" y="0"/>
            <a:ext cx="8316295" cy="808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1906" y="922323"/>
            <a:ext cx="8897440" cy="5173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0000">
                    <a:tint val="75000"/>
                  </a:srgbClr>
                </a:solidFill>
                <a:latin typeface="Arial"/>
              </a:rPr>
              <a:t>Operations Review, July 19-21, 2010</a:t>
            </a:r>
            <a:endParaRPr lang="en-US" dirty="0">
              <a:solidFill>
                <a:srgbClr val="00000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dirty="0" smtClean="0">
                <a:solidFill>
                  <a:srgbClr val="000000">
                    <a:tint val="75000"/>
                  </a:srgbClr>
                </a:solidFill>
                <a:latin typeface="Arial"/>
              </a:rPr>
              <a:t>Slide </a:t>
            </a:r>
            <a:fld id="{2170E7E5-D759-E44D-99F5-2114FE40D280}" type="slidenum">
              <a:rPr lang="en-US" smtClean="0">
                <a:solidFill>
                  <a:srgbClr val="000000">
                    <a:tint val="75000"/>
                  </a:srgbClr>
                </a:solidFill>
                <a:latin typeface="Arial"/>
              </a:rPr>
              <a:pPr algn="ctr"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  <p:sldLayoutId id="2147483888" r:id="rId2"/>
    <p:sldLayoutId id="2147483889" r:id="rId3"/>
    <p:sldLayoutId id="2147483890" r:id="rId4"/>
    <p:sldLayoutId id="2147483891" r:id="rId5"/>
    <p:sldLayoutId id="2147483892" r:id="rId6"/>
    <p:sldLayoutId id="2147483893" r:id="rId7"/>
    <p:sldLayoutId id="2147483894" r:id="rId8"/>
    <p:sldLayoutId id="2147483895" r:id="rId9"/>
    <p:sldLayoutId id="2147483896" r:id="rId10"/>
    <p:sldLayoutId id="2147483897" r:id="rId11"/>
    <p:sldLayoutId id="2147483898" r:id="rId12"/>
    <p:sldLayoutId id="2147483899" r:id="rId13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6600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3399FF"/>
        </a:buClr>
        <a:buFont typeface="Arial" pitchFamily="34" charset="0"/>
        <a:buChar char="•"/>
        <a:defRPr sz="22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33CC33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6666FF"/>
        </a:buClr>
        <a:buFont typeface="Arial" pitchFamily="34" charset="0"/>
        <a:buChar char="•"/>
        <a:defRPr sz="18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C0000"/>
        </a:buClr>
        <a:buFont typeface="Arial" pitchFamily="34" charset="0"/>
        <a:buChar char="•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914400"/>
            <a:ext cx="8582025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r" rtl="0" eaLnBrk="1" fontAlgn="base" hangingPunct="1">
        <a:spcBef>
          <a:spcPct val="0"/>
        </a:spcBef>
        <a:spcAft>
          <a:spcPct val="0"/>
        </a:spcAft>
        <a:defRPr sz="3200">
          <a:solidFill>
            <a:srgbClr val="0000FF"/>
          </a:solidFill>
          <a:latin typeface="Arial"/>
          <a:ea typeface="ＭＳ Ｐゴシック" charset="-128"/>
          <a:cs typeface="ＭＳ Ｐゴシック" charset="-128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200">
          <a:solidFill>
            <a:srgbClr val="0000FF"/>
          </a:solidFill>
          <a:latin typeface="Arial" charset="0"/>
          <a:ea typeface="ＭＳ Ｐゴシック" charset="-128"/>
          <a:cs typeface="ＭＳ Ｐゴシック" charset="-128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200">
          <a:solidFill>
            <a:srgbClr val="0000FF"/>
          </a:solidFill>
          <a:latin typeface="Arial" charset="0"/>
          <a:ea typeface="ＭＳ Ｐゴシック" charset="-128"/>
          <a:cs typeface="ＭＳ Ｐゴシック" charset="-128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200">
          <a:solidFill>
            <a:srgbClr val="0000FF"/>
          </a:solidFill>
          <a:latin typeface="Arial" charset="0"/>
          <a:ea typeface="ＭＳ Ｐゴシック" charset="-128"/>
          <a:cs typeface="ＭＳ Ｐゴシック" charset="-128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200">
          <a:solidFill>
            <a:srgbClr val="0000FF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9pPr>
    </p:titleStyle>
    <p:bodyStyle>
      <a:lvl1pPr marL="342900" indent="-342900" algn="l" rtl="0" eaLnBrk="1" fontAlgn="base" hangingPunct="1">
        <a:spcBef>
          <a:spcPts val="1200"/>
        </a:spcBef>
        <a:spcAft>
          <a:spcPct val="0"/>
        </a:spcAft>
        <a:buClr>
          <a:srgbClr val="FF6600"/>
        </a:buClr>
        <a:buChar char="•"/>
        <a:defRPr sz="2800">
          <a:solidFill>
            <a:schemeClr val="tx1"/>
          </a:solidFill>
          <a:latin typeface="Calibri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ts val="1200"/>
        </a:spcBef>
        <a:spcAft>
          <a:spcPct val="0"/>
        </a:spcAft>
        <a:buClr>
          <a:srgbClr val="4343CA"/>
        </a:buClr>
        <a:buFont typeface="Arial" charset="0"/>
        <a:buChar char="•"/>
        <a:defRPr sz="2800">
          <a:solidFill>
            <a:schemeClr val="tx1"/>
          </a:solidFill>
          <a:latin typeface="Calibri"/>
          <a:ea typeface="ＭＳ Ｐゴシック" charset="-128"/>
        </a:defRPr>
      </a:lvl2pPr>
      <a:lvl3pPr marL="1143000" indent="-228600" algn="l" rtl="0" eaLnBrk="1" fontAlgn="base" hangingPunct="1">
        <a:spcBef>
          <a:spcPts val="1200"/>
        </a:spcBef>
        <a:spcAft>
          <a:spcPct val="0"/>
        </a:spcAft>
        <a:buClr>
          <a:srgbClr val="660066"/>
        </a:buClr>
        <a:buChar char="•"/>
        <a:defRPr sz="2800">
          <a:solidFill>
            <a:schemeClr val="tx1"/>
          </a:solidFill>
          <a:latin typeface="Calibri"/>
          <a:ea typeface="ＭＳ Ｐゴシック" charset="-128"/>
        </a:defRPr>
      </a:lvl3pPr>
      <a:lvl4pPr marL="1600200" indent="-228600" algn="l" rtl="0" eaLnBrk="1" fontAlgn="base" hangingPunct="1">
        <a:spcBef>
          <a:spcPts val="1200"/>
        </a:spcBef>
        <a:spcAft>
          <a:spcPct val="0"/>
        </a:spcAft>
        <a:buClr>
          <a:srgbClr val="008000"/>
        </a:buClr>
        <a:buFont typeface="Arial" charset="0"/>
        <a:buChar char="•"/>
        <a:defRPr sz="2800">
          <a:solidFill>
            <a:schemeClr val="tx1"/>
          </a:solidFill>
          <a:latin typeface="Calibri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defRPr sz="800">
          <a:solidFill>
            <a:schemeClr val="tx1"/>
          </a:solidFill>
          <a:latin typeface="Calibri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1905" y="0"/>
            <a:ext cx="8316295" cy="808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1906" y="922323"/>
            <a:ext cx="8897440" cy="5173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Arial"/>
              </a:rPr>
              <a:t>Slide </a:t>
            </a:r>
            <a:fld id="{2170E7E5-D759-E44D-99F5-2114FE40D28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 algn="ctr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69300" y="6704112"/>
            <a:ext cx="774700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" dirty="0" smtClean="0">
                <a:solidFill>
                  <a:prstClr val="black"/>
                </a:solidFill>
                <a:latin typeface="Arial"/>
              </a:rPr>
              <a:t>SRF_BizPlan_31Oct2010_Rev_14</a:t>
            </a:r>
            <a:endParaRPr lang="en-US" sz="300" dirty="0">
              <a:solidFill>
                <a:prstClr val="black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6600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3399FF"/>
        </a:buClr>
        <a:buFont typeface="Arial" pitchFamily="34" charset="0"/>
        <a:buChar char="•"/>
        <a:defRPr sz="22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33CC33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6666FF"/>
        </a:buClr>
        <a:buFont typeface="Arial" pitchFamily="34" charset="0"/>
        <a:buChar char="•"/>
        <a:defRPr sz="18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C0000"/>
        </a:buClr>
        <a:buFont typeface="Arial" pitchFamily="34" charset="0"/>
        <a:buChar char="•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9E0017E-FD1B-478B-A32A-F44FAF632560}" type="datetime1">
              <a:rPr lang="en-US" smtClean="0"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1/21/14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ea typeface="ＭＳ Ｐゴシック" pitchFamily="34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0521FE2-63D2-4052-9884-25ABB9BF3773}" type="slidenum">
              <a:rPr lang="en-US" smtClean="0"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32636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  <p:sldLayoutId id="2147483924" r:id="rId12"/>
    <p:sldLayoutId id="2147483925" r:id="rId13"/>
    <p:sldLayoutId id="2147483926" r:id="rId14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83" charset="-128"/>
          <a:cs typeface="ＭＳ Ｐゴシック" pitchFamily="-83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3" charset="0"/>
          <a:ea typeface="ＭＳ Ｐゴシック" pitchFamily="-83" charset="-128"/>
          <a:cs typeface="ＭＳ Ｐゴシック" pitchFamily="-83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3" charset="0"/>
          <a:ea typeface="ＭＳ Ｐゴシック" pitchFamily="-83" charset="-128"/>
          <a:cs typeface="ＭＳ Ｐゴシック" pitchFamily="-83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3" charset="0"/>
          <a:ea typeface="ＭＳ Ｐゴシック" pitchFamily="-83" charset="-128"/>
          <a:cs typeface="ＭＳ Ｐゴシック" pitchFamily="-83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3" charset="0"/>
          <a:ea typeface="ＭＳ Ｐゴシック" pitchFamily="-83" charset="-128"/>
          <a:cs typeface="ＭＳ Ｐゴシック" pitchFamily="-83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3" charset="0"/>
          <a:ea typeface="ＭＳ Ｐゴシック" pitchFamily="-83" charset="-128"/>
          <a:cs typeface="ＭＳ Ｐゴシック" pitchFamily="-83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3" charset="0"/>
          <a:ea typeface="ＭＳ Ｐゴシック" pitchFamily="-83" charset="-128"/>
          <a:cs typeface="ＭＳ Ｐゴシック" pitchFamily="-83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3" charset="0"/>
          <a:ea typeface="ＭＳ Ｐゴシック" pitchFamily="-83" charset="-128"/>
          <a:cs typeface="ＭＳ Ｐゴシック" pitchFamily="-83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3" charset="0"/>
          <a:ea typeface="ＭＳ Ｐゴシック" pitchFamily="-83" charset="-128"/>
          <a:cs typeface="ＭＳ Ｐゴシック" pitchFamily="-83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83" charset="-128"/>
          <a:cs typeface="ＭＳ Ｐゴシック" pitchFamily="-83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83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83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83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83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8F209A-CF3A-2740-B111-6861EFBCF8F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1/21/14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9C6F4-AE56-904F-9B88-DE9B8B3FC58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36888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  <p:sldLayoutId id="2147483938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66950" y="541338"/>
            <a:ext cx="6602413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7152" tIns="37152" rIns="37152" bIns="37152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41550" y="1752600"/>
            <a:ext cx="6597650" cy="478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83219" tIns="41610" rIns="83219" bIns="416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0"/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2225675" y="1257300"/>
            <a:ext cx="6619875" cy="1524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A2C1FE"/>
              </a:gs>
            </a:gsLst>
            <a:lin ang="5400000" scaled="1"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400" dirty="0">
              <a:solidFill>
                <a:srgbClr val="000000"/>
              </a:solidFill>
              <a:latin typeface="Arial" charset="0"/>
              <a:ea typeface="ＭＳ Ｐゴシック" pitchFamily="34" charset="-128"/>
              <a:cs typeface="ＭＳ Ｐゴシック" charset="0"/>
            </a:endParaRPr>
          </a:p>
        </p:txBody>
      </p:sp>
      <p:sp>
        <p:nvSpPr>
          <p:cNvPr id="1029" name="Rectangle 8"/>
          <p:cNvSpPr>
            <a:spLocks noChangeArrowheads="1"/>
          </p:cNvSpPr>
          <p:nvPr/>
        </p:nvSpPr>
        <p:spPr bwMode="auto">
          <a:xfrm>
            <a:off x="285750" y="1685925"/>
            <a:ext cx="1531938" cy="48768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C1CEFF"/>
              </a:gs>
            </a:gsLst>
            <a:lin ang="5400000" scaled="1"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nl-BE" sz="2400">
              <a:solidFill>
                <a:srgbClr val="000000"/>
              </a:solidFill>
              <a:latin typeface="Arial" charset="0"/>
              <a:ea typeface="ＭＳ Ｐゴシック" pitchFamily="34" charset="-128"/>
              <a:cs typeface="ＭＳ Ｐゴシック" charset="0"/>
            </a:endParaRPr>
          </a:p>
        </p:txBody>
      </p:sp>
      <p:pic>
        <p:nvPicPr>
          <p:cNvPr id="2054" name="Picture 9" descr="NL_F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41313"/>
            <a:ext cx="1620838" cy="109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TextBox 6"/>
          <p:cNvSpPr txBox="1">
            <a:spLocks noChangeArrowheads="1"/>
          </p:cNvSpPr>
          <p:nvPr/>
        </p:nvSpPr>
        <p:spPr bwMode="auto">
          <a:xfrm>
            <a:off x="8751888" y="6554788"/>
            <a:ext cx="371475" cy="27463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609D61B8-E5D4-0446-826C-7DFBC50B6031}" type="slidenum">
              <a:rPr lang="en-US" sz="1200" smtClean="0">
                <a:solidFill>
                  <a:srgbClr val="0B52FC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dirty="0" smtClean="0">
              <a:solidFill>
                <a:srgbClr val="0B52FC"/>
              </a:solidFill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auto">
          <a:xfrm>
            <a:off x="252413" y="6583363"/>
            <a:ext cx="4003675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algn="ctr">
              <a:defRPr sz="1400">
                <a:latin typeface="+mn-lt"/>
              </a:defRPr>
            </a:lvl1pPr>
          </a:lstStyle>
          <a:p>
            <a:pPr algn="l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200" dirty="0" smtClean="0">
                <a:solidFill>
                  <a:srgbClr val="618FFD">
                    <a:lumMod val="75000"/>
                  </a:srgbClr>
                </a:solidFill>
                <a:latin typeface="Arial"/>
                <a:ea typeface="ＭＳ Ｐゴシック" pitchFamily="-18" charset="-128"/>
                <a:cs typeface="ＭＳ Ｐゴシック" charset="0"/>
              </a:rPr>
              <a:t>MYRRHA ADS -  August 2011</a:t>
            </a:r>
            <a:endParaRPr lang="fr-FR" sz="1200" dirty="0">
              <a:solidFill>
                <a:srgbClr val="618FFD">
                  <a:lumMod val="75000"/>
                </a:srgbClr>
              </a:solidFill>
              <a:latin typeface="Arial"/>
              <a:ea typeface="ＭＳ Ｐゴシック" pitchFamily="-18" charset="-128"/>
              <a:cs typeface="ＭＳ Ｐゴシック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rgbClr val="0235AD"/>
          </a:solidFill>
          <a:latin typeface="+mj-lt"/>
          <a:ea typeface="ＭＳ Ｐゴシック" charset="-128"/>
          <a:cs typeface="ＭＳ Ｐゴシック" charset="-128"/>
        </a:defRPr>
      </a:lvl1pPr>
      <a:lvl2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rgbClr val="0235AD"/>
          </a:solidFill>
          <a:latin typeface="Arial" charset="0"/>
          <a:ea typeface="ＭＳ Ｐゴシック" charset="-128"/>
          <a:cs typeface="ＭＳ Ｐゴシック" charset="-128"/>
        </a:defRPr>
      </a:lvl2pPr>
      <a:lvl3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rgbClr val="0235AD"/>
          </a:solidFill>
          <a:latin typeface="Arial" charset="0"/>
          <a:ea typeface="ＭＳ Ｐゴシック" charset="-128"/>
          <a:cs typeface="ＭＳ Ｐゴシック" charset="-128"/>
        </a:defRPr>
      </a:lvl3pPr>
      <a:lvl4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rgbClr val="0235AD"/>
          </a:solidFill>
          <a:latin typeface="Arial" charset="0"/>
          <a:ea typeface="ＭＳ Ｐゴシック" charset="-128"/>
          <a:cs typeface="ＭＳ Ｐゴシック" charset="-128"/>
        </a:defRPr>
      </a:lvl4pPr>
      <a:lvl5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rgbClr val="0235AD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6pPr>
      <a:lvl7pPr marL="9144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7pPr>
      <a:lvl8pPr marL="13716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8pPr>
      <a:lvl9pPr marL="18288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9pPr>
    </p:titleStyle>
    <p:bodyStyle>
      <a:lvl1pPr marL="309563" indent="-309563" algn="l" defTabSz="685800" rtl="0" eaLnBrk="1" fontAlgn="base" hangingPunct="1">
        <a:spcBef>
          <a:spcPct val="20000"/>
        </a:spcBef>
        <a:spcAft>
          <a:spcPct val="0"/>
        </a:spcAft>
        <a:buClr>
          <a:srgbClr val="618FFD"/>
        </a:buClr>
        <a:buSzPct val="100000"/>
        <a:buFont typeface="Wingdings" charset="0"/>
        <a:buChar char="l"/>
        <a:defRPr sz="2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66750" indent="-244475" algn="l" defTabSz="685800" rtl="0" eaLnBrk="1" fontAlgn="base" hangingPunct="1">
        <a:spcBef>
          <a:spcPct val="20000"/>
        </a:spcBef>
        <a:spcAft>
          <a:spcPct val="0"/>
        </a:spcAft>
        <a:buClr>
          <a:srgbClr val="A2C1FE"/>
        </a:buClr>
        <a:buSzPct val="100000"/>
        <a:buFont typeface="Wingdings" charset="0"/>
        <a:buChar char="l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2pPr>
      <a:lvl3pPr marL="1028700" indent="-206375" algn="l" defTabSz="685800" rtl="0" eaLnBrk="1" fontAlgn="base" hangingPunct="1">
        <a:spcBef>
          <a:spcPct val="20000"/>
        </a:spcBef>
        <a:spcAft>
          <a:spcPct val="0"/>
        </a:spcAft>
        <a:buClr>
          <a:srgbClr val="618FFD"/>
        </a:buClr>
        <a:buSzPct val="100000"/>
        <a:buFont typeface="Wingdings" charset="0"/>
        <a:buChar char="l"/>
        <a:defRPr sz="24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3pPr>
      <a:lvl4pPr marL="1439863" indent="-204788" algn="l" defTabSz="685800" rtl="0" eaLnBrk="1" fontAlgn="base" hangingPunct="1">
        <a:spcBef>
          <a:spcPct val="20000"/>
        </a:spcBef>
        <a:spcAft>
          <a:spcPct val="0"/>
        </a:spcAft>
        <a:buChar char="–"/>
        <a:defRPr sz="1900">
          <a:solidFill>
            <a:schemeClr val="tx1"/>
          </a:solidFill>
          <a:latin typeface="Times New Roman" charset="0"/>
          <a:ea typeface="ＭＳ Ｐゴシック" charset="-128"/>
          <a:cs typeface="ＭＳ Ｐゴシック"/>
        </a:defRPr>
      </a:lvl4pPr>
      <a:lvl5pPr marL="18526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charset="0"/>
          <a:ea typeface="ＭＳ Ｐゴシック" charset="-128"/>
          <a:cs typeface="ＭＳ Ｐゴシック"/>
        </a:defRPr>
      </a:lvl5pPr>
      <a:lvl6pPr marL="23098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charset="0"/>
          <a:ea typeface="ＭＳ Ｐゴシック" charset="-128"/>
        </a:defRPr>
      </a:lvl6pPr>
      <a:lvl7pPr marL="27670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charset="0"/>
          <a:ea typeface="ＭＳ Ｐゴシック" charset="-128"/>
        </a:defRPr>
      </a:lvl7pPr>
      <a:lvl8pPr marL="32242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charset="0"/>
          <a:ea typeface="ＭＳ Ｐゴシック" charset="-128"/>
        </a:defRPr>
      </a:lvl8pPr>
      <a:lvl9pPr marL="36814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charset="0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19325" y="541338"/>
            <a:ext cx="6659563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7152" tIns="37152" rIns="37152" bIns="37152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7500" y="1752600"/>
            <a:ext cx="8521700" cy="478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83219" tIns="41610" rIns="83219" bIns="416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0"/>
            <a:endParaRPr lang="en-US"/>
          </a:p>
        </p:txBody>
      </p:sp>
      <p:sp>
        <p:nvSpPr>
          <p:cNvPr id="3076" name="Rectangle 9"/>
          <p:cNvSpPr>
            <a:spLocks noChangeArrowheads="1"/>
          </p:cNvSpPr>
          <p:nvPr/>
        </p:nvSpPr>
        <p:spPr bwMode="auto">
          <a:xfrm>
            <a:off x="2225675" y="1257300"/>
            <a:ext cx="6619875" cy="1524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A2C1FE"/>
              </a:gs>
            </a:gsLst>
            <a:lin ang="5400000" scaled="1"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400" dirty="0">
              <a:solidFill>
                <a:srgbClr val="000000"/>
              </a:solidFill>
              <a:latin typeface="Arial" charset="0"/>
              <a:ea typeface="ＭＳ Ｐゴシック" pitchFamily="34" charset="-128"/>
              <a:cs typeface="ＭＳ Ｐゴシック" charset="0"/>
            </a:endParaRPr>
          </a:p>
        </p:txBody>
      </p:sp>
      <p:pic>
        <p:nvPicPr>
          <p:cNvPr id="4101" name="Picture 10" descr="NL_F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41313"/>
            <a:ext cx="1620838" cy="109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8751888" y="6554788"/>
            <a:ext cx="371475" cy="27463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4CA78F76-B883-AA4E-8E7E-5821C9D7BAA3}" type="slidenum">
              <a:rPr lang="en-US" sz="1200" smtClean="0">
                <a:solidFill>
                  <a:srgbClr val="0B52FC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dirty="0" smtClean="0">
              <a:solidFill>
                <a:srgbClr val="0B52FC"/>
              </a:solidFill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auto">
          <a:xfrm>
            <a:off x="252413" y="6583363"/>
            <a:ext cx="4003675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algn="ctr">
              <a:defRPr sz="1400">
                <a:latin typeface="+mn-lt"/>
              </a:defRPr>
            </a:lvl1pPr>
          </a:lstStyle>
          <a:p>
            <a:pPr algn="l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200" dirty="0" smtClean="0">
                <a:solidFill>
                  <a:srgbClr val="618FFD">
                    <a:lumMod val="75000"/>
                  </a:srgbClr>
                </a:solidFill>
                <a:latin typeface="Arial"/>
                <a:ea typeface="ＭＳ Ｐゴシック" pitchFamily="-18" charset="-128"/>
                <a:cs typeface="ＭＳ Ｐゴシック" charset="0"/>
              </a:rPr>
              <a:t>MYRRHA ADS -  August 2011</a:t>
            </a:r>
            <a:endParaRPr lang="fr-FR" sz="1200" dirty="0">
              <a:solidFill>
                <a:srgbClr val="618FFD">
                  <a:lumMod val="75000"/>
                </a:srgbClr>
              </a:solidFill>
              <a:latin typeface="Arial"/>
              <a:ea typeface="ＭＳ Ｐゴシック" pitchFamily="-18" charset="-128"/>
              <a:cs typeface="ＭＳ Ｐゴシック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rgbClr val="0330D8"/>
          </a:solidFill>
          <a:latin typeface="+mj-lt"/>
          <a:ea typeface="ＭＳ Ｐゴシック" charset="-128"/>
          <a:cs typeface="ＭＳ Ｐゴシック" charset="-128"/>
        </a:defRPr>
      </a:lvl1pPr>
      <a:lvl2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rgbClr val="0330D8"/>
          </a:solidFill>
          <a:latin typeface="Arial" charset="0"/>
          <a:ea typeface="ＭＳ Ｐゴシック" charset="-128"/>
          <a:cs typeface="ＭＳ Ｐゴシック" charset="-128"/>
        </a:defRPr>
      </a:lvl2pPr>
      <a:lvl3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rgbClr val="0330D8"/>
          </a:solidFill>
          <a:latin typeface="Arial" charset="0"/>
          <a:ea typeface="ＭＳ Ｐゴシック" charset="-128"/>
          <a:cs typeface="ＭＳ Ｐゴシック" charset="-128"/>
        </a:defRPr>
      </a:lvl3pPr>
      <a:lvl4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rgbClr val="0330D8"/>
          </a:solidFill>
          <a:latin typeface="Arial" charset="0"/>
          <a:ea typeface="ＭＳ Ｐゴシック" charset="-128"/>
          <a:cs typeface="ＭＳ Ｐゴシック" charset="-128"/>
        </a:defRPr>
      </a:lvl4pPr>
      <a:lvl5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rgbClr val="0330D8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6pPr>
      <a:lvl7pPr marL="9144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7pPr>
      <a:lvl8pPr marL="13716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8pPr>
      <a:lvl9pPr marL="18288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9pPr>
    </p:titleStyle>
    <p:bodyStyle>
      <a:lvl1pPr marL="309563" indent="-309563" algn="l" defTabSz="685800" rtl="0" eaLnBrk="1" fontAlgn="base" hangingPunct="1">
        <a:spcBef>
          <a:spcPct val="20000"/>
        </a:spcBef>
        <a:spcAft>
          <a:spcPct val="0"/>
        </a:spcAft>
        <a:buClr>
          <a:srgbClr val="618FFD"/>
        </a:buClr>
        <a:buSzPct val="100000"/>
        <a:buFont typeface="Wingdings" charset="0"/>
        <a:buChar char="l"/>
        <a:defRPr sz="2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66750" indent="-244475" algn="l" defTabSz="685800" rtl="0" eaLnBrk="1" fontAlgn="base" hangingPunct="1">
        <a:spcBef>
          <a:spcPct val="20000"/>
        </a:spcBef>
        <a:spcAft>
          <a:spcPct val="0"/>
        </a:spcAft>
        <a:buClr>
          <a:srgbClr val="A2C1FE"/>
        </a:buClr>
        <a:buSzPct val="100000"/>
        <a:buFont typeface="Wingdings" charset="0"/>
        <a:buChar char="l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2pPr>
      <a:lvl3pPr marL="1028700" indent="-206375" algn="l" defTabSz="685800" rtl="0" eaLnBrk="1" fontAlgn="base" hangingPunct="1">
        <a:spcBef>
          <a:spcPct val="20000"/>
        </a:spcBef>
        <a:spcAft>
          <a:spcPct val="0"/>
        </a:spcAft>
        <a:buClr>
          <a:srgbClr val="618FFD"/>
        </a:buClr>
        <a:buSzPct val="100000"/>
        <a:buFont typeface="Wingdings" charset="0"/>
        <a:buChar char="•"/>
        <a:defRPr sz="24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3pPr>
      <a:lvl4pPr marL="1439863" indent="-204788" algn="l" defTabSz="685800" rtl="0" eaLnBrk="1" fontAlgn="base" hangingPunct="1">
        <a:spcBef>
          <a:spcPct val="20000"/>
        </a:spcBef>
        <a:spcAft>
          <a:spcPct val="0"/>
        </a:spcAft>
        <a:buChar char="–"/>
        <a:defRPr sz="1900">
          <a:solidFill>
            <a:schemeClr val="tx1"/>
          </a:solidFill>
          <a:latin typeface="Times New Roman" charset="0"/>
          <a:ea typeface="ＭＳ Ｐゴシック" charset="-128"/>
          <a:cs typeface="ＭＳ Ｐゴシック"/>
        </a:defRPr>
      </a:lvl4pPr>
      <a:lvl5pPr marL="18526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charset="0"/>
          <a:ea typeface="ＭＳ Ｐゴシック" charset="-128"/>
          <a:cs typeface="ＭＳ Ｐゴシック"/>
        </a:defRPr>
      </a:lvl5pPr>
      <a:lvl6pPr marL="23098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charset="0"/>
          <a:ea typeface="ＭＳ Ｐゴシック" charset="-128"/>
        </a:defRPr>
      </a:lvl6pPr>
      <a:lvl7pPr marL="27670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charset="0"/>
          <a:ea typeface="ＭＳ Ｐゴシック" charset="-128"/>
        </a:defRPr>
      </a:lvl7pPr>
      <a:lvl8pPr marL="32242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charset="0"/>
          <a:ea typeface="ＭＳ Ｐゴシック" charset="-128"/>
        </a:defRPr>
      </a:lvl8pPr>
      <a:lvl9pPr marL="36814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charset="0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41550" y="1752600"/>
            <a:ext cx="6597650" cy="478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83219" tIns="41610" rIns="83219" bIns="416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0"/>
            <a:endParaRPr lang="en-US"/>
          </a:p>
        </p:txBody>
      </p:sp>
      <p:sp>
        <p:nvSpPr>
          <p:cNvPr id="2051" name="Rectangle 8"/>
          <p:cNvSpPr>
            <a:spLocks noChangeArrowheads="1"/>
          </p:cNvSpPr>
          <p:nvPr/>
        </p:nvSpPr>
        <p:spPr bwMode="auto">
          <a:xfrm>
            <a:off x="285750" y="1685925"/>
            <a:ext cx="1531938" cy="48768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C1CEFF"/>
              </a:gs>
            </a:gsLst>
            <a:lin ang="5400000" scaled="1"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nl-BE" sz="2400">
              <a:solidFill>
                <a:srgbClr val="000000"/>
              </a:solidFill>
              <a:latin typeface="Arial" charset="0"/>
              <a:ea typeface="ＭＳ Ｐゴシック" pitchFamily="34" charset="-128"/>
              <a:cs typeface="ＭＳ Ｐゴシック" charset="0"/>
            </a:endParaRPr>
          </a:p>
        </p:txBody>
      </p:sp>
      <p:pic>
        <p:nvPicPr>
          <p:cNvPr id="3076" name="Picture 9" descr="NL_F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41313"/>
            <a:ext cx="1620838" cy="109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TextBox 6"/>
          <p:cNvSpPr txBox="1">
            <a:spLocks noChangeArrowheads="1"/>
          </p:cNvSpPr>
          <p:nvPr/>
        </p:nvSpPr>
        <p:spPr bwMode="auto">
          <a:xfrm>
            <a:off x="8751888" y="6554788"/>
            <a:ext cx="371475" cy="27463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292062A9-850D-B44D-84DB-D9F623DA6683}" type="slidenum">
              <a:rPr lang="en-US" sz="1200" smtClean="0">
                <a:solidFill>
                  <a:srgbClr val="0B52FC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dirty="0" smtClean="0">
              <a:solidFill>
                <a:srgbClr val="0B52FC"/>
              </a:solidFill>
            </a:endParaRP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252413" y="6567488"/>
            <a:ext cx="4003675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algn="ctr">
              <a:defRPr sz="1400">
                <a:latin typeface="+mn-lt"/>
              </a:defRPr>
            </a:lvl1pPr>
          </a:lstStyle>
          <a:p>
            <a:pPr algn="l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200" dirty="0" smtClean="0">
                <a:solidFill>
                  <a:srgbClr val="618FFD">
                    <a:lumMod val="75000"/>
                  </a:srgbClr>
                </a:solidFill>
                <a:latin typeface="Arial"/>
                <a:ea typeface="ＭＳ Ｐゴシック" pitchFamily="-18" charset="-128"/>
                <a:cs typeface="ＭＳ Ｐゴシック" charset="0"/>
              </a:rPr>
              <a:t>MYRRHA ADS -  August 2011</a:t>
            </a:r>
            <a:endParaRPr lang="fr-FR" sz="1200" dirty="0">
              <a:solidFill>
                <a:srgbClr val="618FFD">
                  <a:lumMod val="75000"/>
                </a:srgbClr>
              </a:solidFill>
              <a:latin typeface="Arial"/>
              <a:ea typeface="ＭＳ Ｐゴシック" pitchFamily="-18" charset="-128"/>
              <a:cs typeface="ＭＳ Ｐゴシック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tx2"/>
          </a:solidFill>
          <a:latin typeface="Arial" charset="0"/>
        </a:defRPr>
      </a:lvl6pPr>
      <a:lvl7pPr marL="9144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tx2"/>
          </a:solidFill>
          <a:latin typeface="Arial" charset="0"/>
        </a:defRPr>
      </a:lvl7pPr>
      <a:lvl8pPr marL="13716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tx2"/>
          </a:solidFill>
          <a:latin typeface="Arial" charset="0"/>
        </a:defRPr>
      </a:lvl8pPr>
      <a:lvl9pPr marL="18288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tx2"/>
          </a:solidFill>
          <a:latin typeface="Arial" charset="0"/>
        </a:defRPr>
      </a:lvl9pPr>
    </p:titleStyle>
    <p:bodyStyle>
      <a:lvl1pPr marL="309563" indent="-309563" algn="l" defTabSz="685800" rtl="0" eaLnBrk="1" fontAlgn="base" hangingPunct="1">
        <a:spcBef>
          <a:spcPct val="20000"/>
        </a:spcBef>
        <a:spcAft>
          <a:spcPct val="0"/>
        </a:spcAft>
        <a:buClr>
          <a:srgbClr val="618FFD"/>
        </a:buClr>
        <a:buSzPct val="100000"/>
        <a:buFont typeface="Wingdings" charset="0"/>
        <a:buChar char="l"/>
        <a:defRPr sz="2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66750" indent="-244475" algn="l" defTabSz="685800" rtl="0" eaLnBrk="1" fontAlgn="base" hangingPunct="1">
        <a:spcBef>
          <a:spcPct val="20000"/>
        </a:spcBef>
        <a:spcAft>
          <a:spcPct val="0"/>
        </a:spcAft>
        <a:buClr>
          <a:srgbClr val="A2C1FE"/>
        </a:buClr>
        <a:buSzPct val="100000"/>
        <a:buFont typeface="Wingdings" charset="0"/>
        <a:buChar char="l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2pPr>
      <a:lvl3pPr marL="1028700" indent="-206375" algn="l" defTabSz="685800" rtl="0" eaLnBrk="1" fontAlgn="base" hangingPunct="1">
        <a:spcBef>
          <a:spcPct val="20000"/>
        </a:spcBef>
        <a:spcAft>
          <a:spcPct val="0"/>
        </a:spcAft>
        <a:buClr>
          <a:srgbClr val="618FFD"/>
        </a:buClr>
        <a:buSzPct val="100000"/>
        <a:buFont typeface="Wingdings" charset="0"/>
        <a:buChar char="•"/>
        <a:defRPr sz="24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3pPr>
      <a:lvl4pPr marL="1439863" indent="-204788" algn="l" defTabSz="685800" rtl="0" eaLnBrk="1" fontAlgn="base" hangingPunct="1">
        <a:spcBef>
          <a:spcPct val="20000"/>
        </a:spcBef>
        <a:spcAft>
          <a:spcPct val="0"/>
        </a:spcAft>
        <a:buChar char="–"/>
        <a:defRPr sz="1900">
          <a:solidFill>
            <a:schemeClr val="tx1"/>
          </a:solidFill>
          <a:latin typeface="Times New Roman" charset="0"/>
          <a:ea typeface="ＭＳ Ｐゴシック" charset="-128"/>
          <a:cs typeface="ＭＳ Ｐゴシック"/>
        </a:defRPr>
      </a:lvl4pPr>
      <a:lvl5pPr marL="18526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charset="0"/>
          <a:ea typeface="ＭＳ Ｐゴシック" charset="-128"/>
          <a:cs typeface="ＭＳ Ｐゴシック"/>
        </a:defRPr>
      </a:lvl5pPr>
      <a:lvl6pPr marL="23098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charset="0"/>
          <a:ea typeface="ＭＳ Ｐゴシック" charset="-128"/>
        </a:defRPr>
      </a:lvl6pPr>
      <a:lvl7pPr marL="27670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charset="0"/>
          <a:ea typeface="ＭＳ Ｐゴシック" charset="-128"/>
        </a:defRPr>
      </a:lvl7pPr>
      <a:lvl8pPr marL="32242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charset="0"/>
          <a:ea typeface="ＭＳ Ｐゴシック" charset="-128"/>
        </a:defRPr>
      </a:lvl8pPr>
      <a:lvl9pPr marL="36814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charset="0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81000" y="1524000"/>
            <a:ext cx="1828800" cy="5334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CCCC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nl-BE" sz="2400">
              <a:solidFill>
                <a:srgbClr val="FFFFFF"/>
              </a:solidFill>
              <a:latin typeface="Times New Roman" pitchFamily="16" charset="0"/>
              <a:ea typeface="DejaVu Sans"/>
              <a:cs typeface="DejaVu Sans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nl-BE" sz="2400">
              <a:solidFill>
                <a:srgbClr val="FFFFFF"/>
              </a:solidFill>
              <a:latin typeface="Times New Roman" pitchFamily="16" charset="0"/>
              <a:ea typeface="DejaVu Sans"/>
              <a:cs typeface="DejaVu Sans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58113" cy="4519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29628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133600" y="338138"/>
            <a:ext cx="6234113" cy="105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209800" y="1447800"/>
            <a:ext cx="2743200" cy="76200"/>
          </a:xfrm>
          <a:prstGeom prst="rect">
            <a:avLst/>
          </a:prstGeom>
          <a:solidFill>
            <a:srgbClr val="CC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nl-BE" sz="2400">
              <a:solidFill>
                <a:srgbClr val="FFFFFF"/>
              </a:solidFill>
              <a:latin typeface="Times New Roman" pitchFamily="16" charset="0"/>
              <a:ea typeface="DejaVu Sans"/>
              <a:cs typeface="DejaVu Sans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" y="455613"/>
            <a:ext cx="1530350" cy="98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31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4343400" y="6248400"/>
            <a:ext cx="9763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1" compatLnSpc="1">
            <a:prstTxWarp prst="textNoShape">
              <a:avLst/>
            </a:prstTxWarp>
          </a:bodyPr>
          <a:lstStyle>
            <a:lvl1pPr algn="r">
              <a:lnSpc>
                <a:spcPct val="96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fld id="{EF99D212-6DBB-47F0-A310-43472C8ED813}" type="slidenum">
              <a:rPr lang="en-US">
                <a:latin typeface="Verdana"/>
                <a:ea typeface="DejaVu Sans"/>
                <a:cs typeface="DejaVu Sans"/>
              </a:rPr>
              <a:pPr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t>‹#›</a:t>
            </a:fld>
            <a:endParaRPr lang="en-US" dirty="0">
              <a:latin typeface="Verdana"/>
              <a:ea typeface="DejaVu Sans"/>
              <a:cs typeface="DejaVu San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32" r:id="rId14"/>
    <p:sldLayoutId id="2147483733" r:id="rId15"/>
    <p:sldLayoutId id="2147483734" r:id="rId16"/>
  </p:sldLayoutIdLst>
  <p:hf hdr="0" ftr="0" dt="0"/>
  <p:txStyles>
    <p:titleStyle>
      <a:lvl1pPr algn="ctr" defTabSz="457200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Verdana" pitchFamily="32" charset="0"/>
          <a:ea typeface="DejaVu Sans" charset="0"/>
          <a:cs typeface="DejaVu Sans" charset="0"/>
        </a:defRPr>
      </a:lvl2pPr>
      <a:lvl3pPr marL="1143000" indent="-228600" algn="ctr" defTabSz="457200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Verdana" pitchFamily="32" charset="0"/>
          <a:ea typeface="DejaVu Sans" charset="0"/>
          <a:cs typeface="DejaVu Sans" charset="0"/>
        </a:defRPr>
      </a:lvl3pPr>
      <a:lvl4pPr marL="1600200" indent="-228600" algn="ctr" defTabSz="457200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Verdana" pitchFamily="32" charset="0"/>
          <a:ea typeface="DejaVu Sans" charset="0"/>
          <a:cs typeface="DejaVu Sans" charset="0"/>
        </a:defRPr>
      </a:lvl4pPr>
      <a:lvl5pPr marL="2057400" indent="-228600" algn="ctr" defTabSz="457200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Verdana" pitchFamily="32" charset="0"/>
          <a:ea typeface="DejaVu Sans" charset="0"/>
          <a:cs typeface="DejaVu Sans" charset="0"/>
        </a:defRPr>
      </a:lvl5pPr>
      <a:lvl6pPr marL="2514600" indent="-228600" algn="ctr" defTabSz="457200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Verdana" pitchFamily="32" charset="0"/>
          <a:ea typeface="DejaVu Sans" charset="0"/>
          <a:cs typeface="DejaVu Sans" charset="0"/>
        </a:defRPr>
      </a:lvl6pPr>
      <a:lvl7pPr marL="2971800" indent="-228600" algn="ctr" defTabSz="457200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Verdana" pitchFamily="32" charset="0"/>
          <a:ea typeface="DejaVu Sans" charset="0"/>
          <a:cs typeface="DejaVu Sans" charset="0"/>
        </a:defRPr>
      </a:lvl7pPr>
      <a:lvl8pPr marL="3429000" indent="-228600" algn="ctr" defTabSz="457200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Verdana" pitchFamily="32" charset="0"/>
          <a:ea typeface="DejaVu Sans" charset="0"/>
          <a:cs typeface="DejaVu Sans" charset="0"/>
        </a:defRPr>
      </a:lvl8pPr>
      <a:lvl9pPr marL="3886200" indent="-228600" algn="ctr" defTabSz="457200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Verdana" pitchFamily="32" charset="0"/>
          <a:ea typeface="DejaVu Sans" charset="0"/>
          <a:cs typeface="DejaVu Sans" charset="0"/>
        </a:defRPr>
      </a:lvl9pPr>
    </p:titleStyle>
    <p:bodyStyle>
      <a:lvl1pPr marL="342900" indent="-342900" algn="l" defTabSz="457200" rtl="0" eaLnBrk="1" fontAlgn="base" hangingPunct="1">
        <a:lnSpc>
          <a:spcPct val="66000"/>
        </a:lnSpc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1" fontAlgn="base" hangingPunct="1">
        <a:lnSpc>
          <a:spcPct val="86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Times New Roman" pitchFamily="16" charset="0"/>
          <a:ea typeface="+mn-ea"/>
          <a:cs typeface="+mn-cs"/>
        </a:defRPr>
      </a:lvl3pPr>
      <a:lvl4pPr marL="1600200" indent="-228600" algn="l" defTabSz="457200" rtl="0" eaLnBrk="1" fontAlgn="base" hangingPunct="1">
        <a:lnSpc>
          <a:spcPct val="86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Times New Roman" pitchFamily="16" charset="0"/>
          <a:ea typeface="+mn-ea"/>
          <a:cs typeface="+mn-cs"/>
        </a:defRPr>
      </a:lvl4pPr>
      <a:lvl5pPr marL="2057400" indent="-228600" algn="l" defTabSz="457200" rtl="0" eaLnBrk="1" fontAlgn="base" hangingPunct="1">
        <a:lnSpc>
          <a:spcPct val="86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Times New Roman" pitchFamily="16" charset="0"/>
          <a:ea typeface="+mn-ea"/>
          <a:cs typeface="+mn-cs"/>
        </a:defRPr>
      </a:lvl5pPr>
      <a:lvl6pPr marL="2514600" indent="-228600" algn="l" defTabSz="457200" rtl="0" eaLnBrk="1" fontAlgn="base" hangingPunct="1">
        <a:lnSpc>
          <a:spcPct val="86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Times New Roman" pitchFamily="16" charset="0"/>
          <a:ea typeface="+mn-ea"/>
          <a:cs typeface="+mn-cs"/>
        </a:defRPr>
      </a:lvl6pPr>
      <a:lvl7pPr marL="2971800" indent="-228600" algn="l" defTabSz="457200" rtl="0" eaLnBrk="1" fontAlgn="base" hangingPunct="1">
        <a:lnSpc>
          <a:spcPct val="86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Times New Roman" pitchFamily="16" charset="0"/>
          <a:ea typeface="+mn-ea"/>
          <a:cs typeface="+mn-cs"/>
        </a:defRPr>
      </a:lvl7pPr>
      <a:lvl8pPr marL="3429000" indent="-228600" algn="l" defTabSz="457200" rtl="0" eaLnBrk="1" fontAlgn="base" hangingPunct="1">
        <a:lnSpc>
          <a:spcPct val="86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Times New Roman" pitchFamily="16" charset="0"/>
          <a:ea typeface="+mn-ea"/>
          <a:cs typeface="+mn-cs"/>
        </a:defRPr>
      </a:lvl8pPr>
      <a:lvl9pPr marL="3886200" indent="-228600" algn="l" defTabSz="457200" rtl="0" eaLnBrk="1" fontAlgn="base" hangingPunct="1">
        <a:lnSpc>
          <a:spcPct val="86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Times New Roman" pitchFamily="16" charset="0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19325" y="541338"/>
            <a:ext cx="6659563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7152" tIns="37152" rIns="37152" bIns="37152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7500" y="1752600"/>
            <a:ext cx="8521700" cy="478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3219" tIns="41610" rIns="83219" bIns="416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0"/>
            <a:endParaRPr lang="en-US" smtClean="0"/>
          </a:p>
        </p:txBody>
      </p:sp>
      <p:sp>
        <p:nvSpPr>
          <p:cNvPr id="3076" name="Rectangle 9"/>
          <p:cNvSpPr>
            <a:spLocks noChangeArrowheads="1"/>
          </p:cNvSpPr>
          <p:nvPr/>
        </p:nvSpPr>
        <p:spPr bwMode="auto">
          <a:xfrm>
            <a:off x="2225675" y="1257300"/>
            <a:ext cx="6619875" cy="1524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A2C1FE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nl-BE" sz="140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3077" name="Picture 10" descr="NL_F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41313"/>
            <a:ext cx="1620838" cy="109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562725"/>
            <a:ext cx="9144000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>
                <a:solidFill>
                  <a:schemeClr val="accent1"/>
                </a:solidFill>
                <a:latin typeface="+mj-lt"/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84A4517-B1E0-4AC4-9B70-1097203F4665}" type="slidenum">
              <a:rPr lang="en-GB" sz="1400">
                <a:solidFill>
                  <a:srgbClr val="618FFD"/>
                </a:solidFill>
                <a:latin typeface="Arial"/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sz="1400" dirty="0">
              <a:solidFill>
                <a:srgbClr val="618FFD"/>
              </a:solidFill>
              <a:latin typeface="Arial"/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85750" y="6562725"/>
            <a:ext cx="1531938" cy="2857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nl-BE" dirty="0">
              <a:solidFill>
                <a:srgbClr val="618FFD"/>
              </a:solidFill>
              <a:latin typeface="Arial" charset="0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499350" y="6562725"/>
            <a:ext cx="1439863" cy="295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nl-BE">
              <a:solidFill>
                <a:srgbClr val="618FFD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</p:sldLayoutIdLst>
  <p:transition xmlns:p14="http://schemas.microsoft.com/office/powerpoint/2010/main"/>
  <p:hf hdr="0" ftr="0" dt="0"/>
  <p:txStyles>
    <p:titleStyle>
      <a:lvl1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+mj-lt"/>
          <a:ea typeface="+mj-ea"/>
          <a:cs typeface="+mj-cs"/>
        </a:defRPr>
      </a:lvl1pPr>
      <a:lvl2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2pPr>
      <a:lvl3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3pPr>
      <a:lvl4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4pPr>
      <a:lvl5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5pPr>
      <a:lvl6pPr marL="4572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6pPr>
      <a:lvl7pPr marL="9144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7pPr>
      <a:lvl8pPr marL="13716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8pPr>
      <a:lvl9pPr marL="18288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9pPr>
    </p:titleStyle>
    <p:bodyStyle>
      <a:lvl1pPr marL="309563" indent="-309563" algn="l" defTabSz="685800" rtl="0" eaLnBrk="1" fontAlgn="base" hangingPunct="1">
        <a:spcBef>
          <a:spcPct val="20000"/>
        </a:spcBef>
        <a:spcAft>
          <a:spcPct val="0"/>
        </a:spcAft>
        <a:buClr>
          <a:srgbClr val="618FFD"/>
        </a:buClr>
        <a:buSzPct val="100000"/>
        <a:buFont typeface="Wingdings" pitchFamily="2" charset="2"/>
        <a:buChar char="l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666750" indent="-244475" algn="l" defTabSz="685800" rtl="0" eaLnBrk="1" fontAlgn="base" hangingPunct="1">
        <a:spcBef>
          <a:spcPct val="20000"/>
        </a:spcBef>
        <a:spcAft>
          <a:spcPct val="0"/>
        </a:spcAft>
        <a:buClr>
          <a:srgbClr val="A2C1FE"/>
        </a:buClr>
        <a:buSzPct val="10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2pPr>
      <a:lvl3pPr marL="1108075" indent="-285750" algn="l" defTabSz="685800" rtl="0" eaLnBrk="1" fontAlgn="base" hangingPunct="1">
        <a:spcBef>
          <a:spcPct val="20000"/>
        </a:spcBef>
        <a:spcAft>
          <a:spcPct val="0"/>
        </a:spcAft>
        <a:buClr>
          <a:srgbClr val="618FFD"/>
        </a:buClr>
        <a:buSzPct val="150000"/>
        <a:buFont typeface="Symbol" pitchFamily="18" charset="2"/>
        <a:buChar char=""/>
        <a:defRPr>
          <a:solidFill>
            <a:schemeClr val="tx1"/>
          </a:solidFill>
          <a:latin typeface="+mn-lt"/>
        </a:defRPr>
      </a:lvl3pPr>
      <a:lvl4pPr marL="1439863" indent="-204788" algn="l" defTabSz="685800" rtl="0" eaLnBrk="1" fontAlgn="base" hangingPunct="1">
        <a:spcBef>
          <a:spcPct val="20000"/>
        </a:spcBef>
        <a:spcAft>
          <a:spcPct val="0"/>
        </a:spcAft>
        <a:buChar char="–"/>
        <a:defRPr sz="1900">
          <a:solidFill>
            <a:schemeClr val="tx1"/>
          </a:solidFill>
          <a:latin typeface="Times New Roman" pitchFamily="18" charset="0"/>
        </a:defRPr>
      </a:lvl4pPr>
      <a:lvl5pPr marL="18526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pitchFamily="18" charset="0"/>
        </a:defRPr>
      </a:lvl5pPr>
      <a:lvl6pPr marL="23098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pitchFamily="18" charset="0"/>
        </a:defRPr>
      </a:lvl6pPr>
      <a:lvl7pPr marL="27670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pitchFamily="18" charset="0"/>
        </a:defRPr>
      </a:lvl7pPr>
      <a:lvl8pPr marL="32242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pitchFamily="18" charset="0"/>
        </a:defRPr>
      </a:lvl8pPr>
      <a:lvl9pPr marL="36814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914400"/>
            <a:ext cx="8582025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543800" y="0"/>
            <a:ext cx="1600200" cy="156568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018477" y="641034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Slide </a:t>
            </a:r>
            <a:fld id="{45D3F515-5134-F24A-BA9B-935D0017436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00FF"/>
          </a:solidFill>
          <a:latin typeface="Arial"/>
          <a:ea typeface="ＭＳ Ｐゴシック" charset="-128"/>
          <a:cs typeface="ＭＳ Ｐゴシック" charset="-128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200">
          <a:solidFill>
            <a:srgbClr val="0000FF"/>
          </a:solidFill>
          <a:latin typeface="Arial" charset="0"/>
          <a:ea typeface="ＭＳ Ｐゴシック" charset="-128"/>
          <a:cs typeface="ＭＳ Ｐゴシック" charset="-128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200">
          <a:solidFill>
            <a:srgbClr val="0000FF"/>
          </a:solidFill>
          <a:latin typeface="Arial" charset="0"/>
          <a:ea typeface="ＭＳ Ｐゴシック" charset="-128"/>
          <a:cs typeface="ＭＳ Ｐゴシック" charset="-128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200">
          <a:solidFill>
            <a:srgbClr val="0000FF"/>
          </a:solidFill>
          <a:latin typeface="Arial" charset="0"/>
          <a:ea typeface="ＭＳ Ｐゴシック" charset="-128"/>
          <a:cs typeface="ＭＳ Ｐゴシック" charset="-128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200">
          <a:solidFill>
            <a:srgbClr val="0000FF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9pPr>
    </p:titleStyle>
    <p:bodyStyle>
      <a:lvl1pPr marL="342900" indent="-342900" algn="l" rtl="0" eaLnBrk="1" fontAlgn="base" hangingPunct="1">
        <a:spcBef>
          <a:spcPts val="1200"/>
        </a:spcBef>
        <a:spcAft>
          <a:spcPct val="0"/>
        </a:spcAft>
        <a:buClr>
          <a:srgbClr val="FF6600"/>
        </a:buClr>
        <a:buChar char="•"/>
        <a:defRPr sz="2800">
          <a:solidFill>
            <a:schemeClr val="tx1"/>
          </a:solidFill>
          <a:latin typeface="Calibri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ts val="1200"/>
        </a:spcBef>
        <a:spcAft>
          <a:spcPct val="0"/>
        </a:spcAft>
        <a:buClr>
          <a:srgbClr val="4343CA"/>
        </a:buClr>
        <a:buFont typeface="Arial" charset="0"/>
        <a:buChar char="•"/>
        <a:defRPr sz="2800">
          <a:solidFill>
            <a:schemeClr val="tx1"/>
          </a:solidFill>
          <a:latin typeface="Calibri"/>
          <a:ea typeface="ＭＳ Ｐゴシック" charset="-128"/>
        </a:defRPr>
      </a:lvl2pPr>
      <a:lvl3pPr marL="1143000" indent="-228600" algn="l" rtl="0" eaLnBrk="1" fontAlgn="base" hangingPunct="1">
        <a:spcBef>
          <a:spcPts val="1200"/>
        </a:spcBef>
        <a:spcAft>
          <a:spcPct val="0"/>
        </a:spcAft>
        <a:buClr>
          <a:srgbClr val="660066"/>
        </a:buClr>
        <a:buChar char="•"/>
        <a:defRPr sz="2800">
          <a:solidFill>
            <a:schemeClr val="tx1"/>
          </a:solidFill>
          <a:latin typeface="Calibri"/>
          <a:ea typeface="ＭＳ Ｐゴシック" charset="-128"/>
        </a:defRPr>
      </a:lvl3pPr>
      <a:lvl4pPr marL="1600200" indent="-228600" algn="l" rtl="0" eaLnBrk="1" fontAlgn="base" hangingPunct="1">
        <a:spcBef>
          <a:spcPts val="1200"/>
        </a:spcBef>
        <a:spcAft>
          <a:spcPct val="0"/>
        </a:spcAft>
        <a:buClr>
          <a:srgbClr val="008000"/>
        </a:buClr>
        <a:buFont typeface="Arial" charset="0"/>
        <a:buChar char="•"/>
        <a:defRPr sz="2800">
          <a:solidFill>
            <a:schemeClr val="tx1"/>
          </a:solidFill>
          <a:latin typeface="Calibri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defRPr sz="800">
          <a:solidFill>
            <a:schemeClr val="tx1"/>
          </a:solidFill>
          <a:latin typeface="Calibri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66950" y="541338"/>
            <a:ext cx="6602413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7152" tIns="37152" rIns="37152" bIns="37152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41550" y="1752600"/>
            <a:ext cx="6597650" cy="478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3219" tIns="41610" rIns="83219" bIns="416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0"/>
            <a:endParaRPr lang="en-US" smtClean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2225675" y="1257300"/>
            <a:ext cx="6619875" cy="1524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A2C1FE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nl-BE" sz="1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9" name="Rectangle 8"/>
          <p:cNvSpPr>
            <a:spLocks noChangeArrowheads="1"/>
          </p:cNvSpPr>
          <p:nvPr/>
        </p:nvSpPr>
        <p:spPr bwMode="auto">
          <a:xfrm>
            <a:off x="285750" y="1685925"/>
            <a:ext cx="1531938" cy="48768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C1CE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nl-BE" sz="240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030" name="Picture 9" descr="NL_F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41313"/>
            <a:ext cx="1620838" cy="109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36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562725"/>
            <a:ext cx="9144000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>
                <a:solidFill>
                  <a:schemeClr val="accent1"/>
                </a:solidFill>
                <a:latin typeface="+mj-lt"/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9442888F-E488-4528-89CE-23D73B5B178F}" type="slidenum">
              <a:rPr lang="en-GB" sz="1400">
                <a:solidFill>
                  <a:srgbClr val="618FFD"/>
                </a:solidFill>
                <a:latin typeface="Arial"/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sz="1400" dirty="0">
              <a:solidFill>
                <a:srgbClr val="618FFD"/>
              </a:solidFill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85750" y="6562725"/>
            <a:ext cx="1531938" cy="2857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nl-BE" dirty="0">
              <a:solidFill>
                <a:srgbClr val="618FFD"/>
              </a:solidFill>
              <a:latin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499350" y="6562725"/>
            <a:ext cx="1439863" cy="295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nl-BE">
              <a:solidFill>
                <a:srgbClr val="618FFD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</p:sldLayoutIdLst>
  <p:transition xmlns:p14="http://schemas.microsoft.com/office/powerpoint/2010/main"/>
  <p:hf hdr="0" ftr="0" dt="0"/>
  <p:txStyles>
    <p:titleStyle>
      <a:lvl1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+mj-lt"/>
          <a:ea typeface="+mj-ea"/>
          <a:cs typeface="+mj-cs"/>
        </a:defRPr>
      </a:lvl1pPr>
      <a:lvl2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2pPr>
      <a:lvl3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3pPr>
      <a:lvl4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4pPr>
      <a:lvl5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5pPr>
      <a:lvl6pPr marL="4572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6pPr>
      <a:lvl7pPr marL="9144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7pPr>
      <a:lvl8pPr marL="13716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8pPr>
      <a:lvl9pPr marL="18288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9pPr>
    </p:titleStyle>
    <p:bodyStyle>
      <a:lvl1pPr marL="309563" indent="-309563" algn="l" defTabSz="685800" rtl="0" eaLnBrk="1" fontAlgn="base" hangingPunct="1">
        <a:spcBef>
          <a:spcPct val="20000"/>
        </a:spcBef>
        <a:spcAft>
          <a:spcPct val="0"/>
        </a:spcAft>
        <a:buClr>
          <a:srgbClr val="618FFD"/>
        </a:buClr>
        <a:buSzPct val="100000"/>
        <a:buFont typeface="Wingdings" pitchFamily="2" charset="2"/>
        <a:buChar char="l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666750" indent="-244475" algn="l" defTabSz="685800" rtl="0" eaLnBrk="1" fontAlgn="base" hangingPunct="1">
        <a:spcBef>
          <a:spcPct val="20000"/>
        </a:spcBef>
        <a:spcAft>
          <a:spcPct val="0"/>
        </a:spcAft>
        <a:buClr>
          <a:srgbClr val="A2C1FE"/>
        </a:buClr>
        <a:buSzPct val="10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2pPr>
      <a:lvl3pPr marL="1028700" indent="-206375" algn="l" defTabSz="685800" rtl="0" eaLnBrk="1" fontAlgn="base" hangingPunct="1">
        <a:spcBef>
          <a:spcPct val="20000"/>
        </a:spcBef>
        <a:spcAft>
          <a:spcPct val="0"/>
        </a:spcAft>
        <a:buClr>
          <a:srgbClr val="618FFD"/>
        </a:buClr>
        <a:buSzPct val="100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3pPr>
      <a:lvl4pPr marL="1439863" indent="-204788" algn="l" defTabSz="685800" rtl="0" eaLnBrk="1" fontAlgn="base" hangingPunct="1">
        <a:spcBef>
          <a:spcPct val="20000"/>
        </a:spcBef>
        <a:spcAft>
          <a:spcPct val="0"/>
        </a:spcAft>
        <a:buChar char="–"/>
        <a:defRPr sz="1900">
          <a:solidFill>
            <a:schemeClr val="tx1"/>
          </a:solidFill>
          <a:latin typeface="Times New Roman" pitchFamily="18" charset="0"/>
        </a:defRPr>
      </a:lvl4pPr>
      <a:lvl5pPr marL="18526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pitchFamily="18" charset="0"/>
        </a:defRPr>
      </a:lvl5pPr>
      <a:lvl6pPr marL="23098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pitchFamily="18" charset="0"/>
        </a:defRPr>
      </a:lvl6pPr>
      <a:lvl7pPr marL="27670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pitchFamily="18" charset="0"/>
        </a:defRPr>
      </a:lvl7pPr>
      <a:lvl8pPr marL="32242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pitchFamily="18" charset="0"/>
        </a:defRPr>
      </a:lvl8pPr>
      <a:lvl9pPr marL="36814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8.xml"/><Relationship Id="rId2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0.xml"/><Relationship Id="rId2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149.xml"/><Relationship Id="rId2" Type="http://schemas.openxmlformats.org/officeDocument/2006/relationships/notesSlide" Target="../notesSlides/notesSlide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jpeg"/><Relationship Id="rId1" Type="http://schemas.openxmlformats.org/officeDocument/2006/relationships/slideLayout" Target="../slideLayouts/slideLayout206.xml"/><Relationship Id="rId2" Type="http://schemas.openxmlformats.org/officeDocument/2006/relationships/notesSlide" Target="../notesSlides/notesSlide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40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9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oleObject" Target="../embeddings/oleObject2.bin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3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image" Target="../media/image41.w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19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5.xml"/><Relationship Id="rId2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5.xml"/><Relationship Id="rId2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5.xml"/><Relationship Id="rId2" Type="http://schemas.openxmlformats.org/officeDocument/2006/relationships/image" Target="../media/image44.png"/><Relationship Id="rId3" Type="http://schemas.openxmlformats.org/officeDocument/2006/relationships/image" Target="../media/image4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4" Type="http://schemas.openxmlformats.org/officeDocument/2006/relationships/image" Target="../media/image48.jpeg"/><Relationship Id="rId5" Type="http://schemas.openxmlformats.org/officeDocument/2006/relationships/image" Target="../media/image49.jpeg"/><Relationship Id="rId6" Type="http://schemas.openxmlformats.org/officeDocument/2006/relationships/image" Target="../media/image50.jpeg"/><Relationship Id="rId1" Type="http://schemas.openxmlformats.org/officeDocument/2006/relationships/slideLayout" Target="../slideLayouts/slideLayout224.xml"/><Relationship Id="rId2" Type="http://schemas.openxmlformats.org/officeDocument/2006/relationships/image" Target="../media/image4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jpeg"/><Relationship Id="rId5" Type="http://schemas.openxmlformats.org/officeDocument/2006/relationships/image" Target="../media/image19.jpeg"/><Relationship Id="rId6" Type="http://schemas.openxmlformats.org/officeDocument/2006/relationships/image" Target="../media/image20.jpeg"/><Relationship Id="rId7" Type="http://schemas.openxmlformats.org/officeDocument/2006/relationships/image" Target="../media/image21.jpeg"/><Relationship Id="rId8" Type="http://schemas.openxmlformats.org/officeDocument/2006/relationships/image" Target="../media/image22.jpeg"/><Relationship Id="rId9" Type="http://schemas.openxmlformats.org/officeDocument/2006/relationships/image" Target="../media/image23.jpeg"/><Relationship Id="rId10" Type="http://schemas.openxmlformats.org/officeDocument/2006/relationships/image" Target="../media/image24.jpeg"/><Relationship Id="rId1" Type="http://schemas.openxmlformats.org/officeDocument/2006/relationships/slideLayout" Target="../slideLayouts/slideLayout128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4" Type="http://schemas.openxmlformats.org/officeDocument/2006/relationships/image" Target="../media/image52.png"/><Relationship Id="rId5" Type="http://schemas.openxmlformats.org/officeDocument/2006/relationships/image" Target="../media/image53.png"/><Relationship Id="rId1" Type="http://schemas.openxmlformats.org/officeDocument/2006/relationships/slideLayout" Target="../slideLayouts/slideLayout192.xml"/><Relationship Id="rId2" Type="http://schemas.openxmlformats.org/officeDocument/2006/relationships/notesSlide" Target="../notesSlides/notesSlide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5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oleObject" Target="../embeddings/oleObject3.bin"/><Relationship Id="rId5" Type="http://schemas.openxmlformats.org/officeDocument/2006/relationships/image" Target="../media/image26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3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8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6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4.xml"/><Relationship Id="rId2" Type="http://schemas.openxmlformats.org/officeDocument/2006/relationships/image" Target="../media/image3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JLab </a:t>
            </a:r>
            <a:r>
              <a:rPr lang="en-US" dirty="0" smtClean="0"/>
              <a:t>ERL,</a:t>
            </a:r>
            <a:br>
              <a:rPr lang="en-US" dirty="0" smtClean="0"/>
            </a:br>
            <a:r>
              <a:rPr lang="en-US" dirty="0" smtClean="0"/>
              <a:t> 802 </a:t>
            </a:r>
            <a:r>
              <a:rPr lang="en-US" dirty="0"/>
              <a:t>MHZ cavity </a:t>
            </a:r>
            <a:r>
              <a:rPr lang="en-US" dirty="0" smtClean="0"/>
              <a:t>design, </a:t>
            </a:r>
            <a:br>
              <a:rPr lang="en-US" dirty="0" smtClean="0"/>
            </a:br>
            <a:r>
              <a:rPr lang="en-US" dirty="0" smtClean="0"/>
              <a:t>and Polarized Source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Andrew </a:t>
            </a:r>
            <a:r>
              <a:rPr lang="en-US" dirty="0" smtClean="0"/>
              <a:t>Hutton</a:t>
            </a:r>
          </a:p>
          <a:p>
            <a:r>
              <a:rPr lang="en-US" dirty="0" smtClean="0"/>
              <a:t>Jefferson Lab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34685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188597"/>
            <a:ext cx="8169275" cy="951543"/>
          </a:xfrm>
        </p:spPr>
        <p:txBody>
          <a:bodyPr wrap="square"/>
          <a:lstStyle/>
          <a:p>
            <a:r>
              <a:rPr lang="en-US" dirty="0" smtClean="0"/>
              <a:t>The M55 cavity system can map out phase response of any of the elements in the injector</a:t>
            </a:r>
          </a:p>
        </p:txBody>
      </p:sp>
      <p:pic>
        <p:nvPicPr>
          <p:cNvPr id="2051" name="Picture 4" descr="m55towiggl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650" y="1408113"/>
            <a:ext cx="7019925" cy="488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1499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866775" y="0"/>
            <a:ext cx="7953375" cy="7366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solidFill>
                  <a:schemeClr val="tx1"/>
                </a:solidFill>
                <a:latin typeface="Arial" pitchFamily="34" charset="0"/>
              </a:rPr>
              <a:t>Major R&amp;D Efforts Around the World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2750" y="858838"/>
            <a:ext cx="8510588" cy="50292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spcAft>
                <a:spcPct val="5000"/>
              </a:spcAft>
              <a:buFontTx/>
              <a:buNone/>
              <a:tabLst>
                <a:tab pos="5778500" algn="l"/>
              </a:tabLst>
            </a:pPr>
            <a:r>
              <a:rPr lang="en-US" sz="2000" b="1" dirty="0" smtClean="0">
                <a:latin typeface="Arial" pitchFamily="34" charset="0"/>
                <a:cs typeface="Times New Roman" pitchFamily="18" charset="0"/>
                <a:sym typeface="Symbol" pitchFamily="18" charset="2"/>
              </a:rPr>
              <a:t>Injector, injector, injector!  No existing injector delivers required CW brightness.  Many groups are working on this:  LBNL, Cornell, Wisconsin, JLab, KEK, </a:t>
            </a:r>
            <a:r>
              <a:rPr lang="en-US" sz="2000" b="1" dirty="0" err="1" smtClean="0">
                <a:latin typeface="Arial" pitchFamily="34" charset="0"/>
                <a:cs typeface="Times New Roman" pitchFamily="18" charset="0"/>
                <a:sym typeface="Symbol" pitchFamily="18" charset="2"/>
              </a:rPr>
              <a:t>Daresbury</a:t>
            </a:r>
            <a:r>
              <a:rPr lang="en-US" sz="2000" b="1" dirty="0" smtClean="0">
                <a:latin typeface="Arial" pitchFamily="34" charset="0"/>
                <a:cs typeface="Times New Roman" pitchFamily="18" charset="0"/>
                <a:sym typeface="Symbol" pitchFamily="18" charset="2"/>
              </a:rPr>
              <a:t>, BNL, PKU…</a:t>
            </a:r>
            <a:endParaRPr lang="en-US" b="1" dirty="0" smtClean="0">
              <a:latin typeface="Arial" pitchFamily="34" charset="0"/>
              <a:cs typeface="Times New Roman" pitchFamily="18" charset="0"/>
              <a:sym typeface="Symbol" pitchFamily="18" charset="2"/>
            </a:endParaRPr>
          </a:p>
          <a:p>
            <a:pPr eaLnBrk="1" hangingPunct="1">
              <a:lnSpc>
                <a:spcPct val="105000"/>
              </a:lnSpc>
              <a:spcAft>
                <a:spcPct val="5000"/>
              </a:spcAft>
              <a:buFontTx/>
              <a:buNone/>
              <a:tabLst>
                <a:tab pos="5778500" algn="l"/>
              </a:tabLst>
            </a:pPr>
            <a:r>
              <a:rPr lang="en-US" sz="1800" b="1" dirty="0" smtClean="0">
                <a:latin typeface="Arial" pitchFamily="34" charset="0"/>
                <a:cs typeface="Times New Roman" pitchFamily="18" charset="0"/>
                <a:sym typeface="Symbol" pitchFamily="18" charset="2"/>
              </a:rPr>
              <a:t>Brightness preservation: Solutions to coherent synchrotron radiation (CSR) emittance  degradation, longitudinal space charge (LSC) in pulse compression</a:t>
            </a:r>
          </a:p>
          <a:p>
            <a:pPr eaLnBrk="1" hangingPunct="1">
              <a:lnSpc>
                <a:spcPct val="105000"/>
              </a:lnSpc>
              <a:spcAft>
                <a:spcPct val="5000"/>
              </a:spcAft>
              <a:buFontTx/>
              <a:buNone/>
              <a:tabLst>
                <a:tab pos="5778500" algn="l"/>
              </a:tabLst>
            </a:pPr>
            <a:r>
              <a:rPr lang="en-US" sz="1800" b="1" dirty="0" smtClean="0">
                <a:latin typeface="Arial" pitchFamily="34" charset="0"/>
                <a:cs typeface="Times New Roman" pitchFamily="18" charset="0"/>
                <a:sym typeface="Symbol" pitchFamily="18" charset="2"/>
              </a:rPr>
              <a:t>Halo control essential for CW – non-Gaussian tails!!!</a:t>
            </a:r>
          </a:p>
          <a:p>
            <a:pPr eaLnBrk="1" hangingPunct="1">
              <a:lnSpc>
                <a:spcPct val="105000"/>
              </a:lnSpc>
              <a:spcAft>
                <a:spcPct val="5000"/>
              </a:spcAft>
              <a:buFontTx/>
              <a:buNone/>
              <a:tabLst>
                <a:tab pos="5778500" algn="l"/>
              </a:tabLst>
            </a:pPr>
            <a:r>
              <a:rPr lang="en-US" sz="1800" b="1" dirty="0" smtClean="0">
                <a:latin typeface="Arial" pitchFamily="34" charset="0"/>
                <a:cs typeface="Times New Roman" pitchFamily="18" charset="0"/>
                <a:sym typeface="Symbol" pitchFamily="18" charset="2"/>
              </a:rPr>
              <a:t>High order mode &amp; beam breakup control in cavities</a:t>
            </a:r>
          </a:p>
          <a:p>
            <a:pPr eaLnBrk="1" hangingPunct="1">
              <a:lnSpc>
                <a:spcPct val="105000"/>
              </a:lnSpc>
              <a:spcAft>
                <a:spcPct val="5000"/>
              </a:spcAft>
              <a:buFontTx/>
              <a:buNone/>
              <a:tabLst>
                <a:tab pos="5778500" algn="l"/>
              </a:tabLst>
            </a:pPr>
            <a:r>
              <a:rPr lang="en-US" sz="1800" b="1" dirty="0" smtClean="0">
                <a:latin typeface="Arial" pitchFamily="34" charset="0"/>
                <a:cs typeface="Times New Roman" pitchFamily="18" charset="0"/>
                <a:sym typeface="Symbol" pitchFamily="18" charset="2"/>
              </a:rPr>
              <a:t>Wakefield and propagating mode damping</a:t>
            </a:r>
          </a:p>
          <a:p>
            <a:pPr eaLnBrk="1" hangingPunct="1">
              <a:lnSpc>
                <a:spcPct val="105000"/>
              </a:lnSpc>
              <a:spcAft>
                <a:spcPct val="5000"/>
              </a:spcAft>
              <a:buFontTx/>
              <a:buNone/>
              <a:tabLst>
                <a:tab pos="5778500" algn="l"/>
              </a:tabLst>
            </a:pPr>
            <a:r>
              <a:rPr lang="en-US" sz="1800" b="1" dirty="0" smtClean="0">
                <a:latin typeface="Arial" pitchFamily="34" charset="0"/>
                <a:cs typeface="Times New Roman" pitchFamily="18" charset="0"/>
                <a:sym typeface="Symbol" pitchFamily="18" charset="2"/>
              </a:rPr>
              <a:t>Handling sizeable (~ 20 kW! @ 100 </a:t>
            </a:r>
            <a:r>
              <a:rPr lang="en-US" sz="1800" b="1" dirty="0" err="1" smtClean="0">
                <a:latin typeface="Arial" pitchFamily="34" charset="0"/>
                <a:cs typeface="Times New Roman" pitchFamily="18" charset="0"/>
                <a:sym typeface="Symbol" pitchFamily="18" charset="2"/>
              </a:rPr>
              <a:t>mA</a:t>
            </a:r>
            <a:r>
              <a:rPr lang="en-US" sz="1800" b="1" dirty="0" smtClean="0">
                <a:latin typeface="Arial" pitchFamily="34" charset="0"/>
                <a:cs typeface="Times New Roman" pitchFamily="18" charset="0"/>
                <a:sym typeface="Symbol" pitchFamily="18" charset="2"/>
              </a:rPr>
              <a:t>) THz radiation in bends</a:t>
            </a:r>
          </a:p>
          <a:p>
            <a:pPr eaLnBrk="1" hangingPunct="1">
              <a:lnSpc>
                <a:spcPct val="105000"/>
              </a:lnSpc>
              <a:spcAft>
                <a:spcPct val="5000"/>
              </a:spcAft>
              <a:buFontTx/>
              <a:buNone/>
              <a:tabLst>
                <a:tab pos="5778500" algn="l"/>
              </a:tabLst>
            </a:pPr>
            <a:r>
              <a:rPr lang="en-US" sz="1800" b="1" dirty="0" smtClean="0">
                <a:latin typeface="Arial" pitchFamily="34" charset="0"/>
                <a:cs typeface="Times New Roman" pitchFamily="18" charset="0"/>
                <a:sym typeface="Symbol" pitchFamily="18" charset="2"/>
              </a:rPr>
              <a:t>Resistive wall heating in </a:t>
            </a:r>
            <a:r>
              <a:rPr lang="en-US" sz="1800" b="1" dirty="0" err="1" smtClean="0">
                <a:latin typeface="Arial" pitchFamily="34" charset="0"/>
                <a:cs typeface="Times New Roman" pitchFamily="18" charset="0"/>
                <a:sym typeface="Symbol" pitchFamily="18" charset="2"/>
              </a:rPr>
              <a:t>undulators</a:t>
            </a:r>
            <a:endParaRPr lang="en-US" sz="1800" b="1" dirty="0" smtClean="0">
              <a:latin typeface="Arial" pitchFamily="34" charset="0"/>
              <a:cs typeface="Times New Roman" pitchFamily="18" charset="0"/>
              <a:sym typeface="Symbol" pitchFamily="18" charset="2"/>
            </a:endParaRPr>
          </a:p>
          <a:p>
            <a:pPr eaLnBrk="1" hangingPunct="1">
              <a:lnSpc>
                <a:spcPct val="105000"/>
              </a:lnSpc>
              <a:spcAft>
                <a:spcPct val="5000"/>
              </a:spcAft>
              <a:buFontTx/>
              <a:buNone/>
              <a:tabLst>
                <a:tab pos="5778500" algn="l"/>
              </a:tabLst>
            </a:pPr>
            <a:r>
              <a:rPr lang="en-US" sz="1800" b="1" dirty="0" smtClean="0">
                <a:latin typeface="Arial" pitchFamily="34" charset="0"/>
                <a:cs typeface="Times New Roman" pitchFamily="18" charset="0"/>
                <a:sym typeface="Symbol" pitchFamily="18" charset="2"/>
              </a:rPr>
              <a:t>Reducing </a:t>
            </a:r>
            <a:r>
              <a:rPr lang="en-US" sz="1800" b="1" dirty="0" err="1" smtClean="0">
                <a:latin typeface="Arial" pitchFamily="34" charset="0"/>
                <a:cs typeface="Times New Roman" pitchFamily="18" charset="0"/>
                <a:sym typeface="Symbol" pitchFamily="18" charset="2"/>
              </a:rPr>
              <a:t>srf</a:t>
            </a:r>
            <a:r>
              <a:rPr lang="en-US" sz="1800" b="1" dirty="0" smtClean="0">
                <a:latin typeface="Arial" pitchFamily="34" charset="0"/>
                <a:cs typeface="Times New Roman" pitchFamily="18" charset="0"/>
                <a:sym typeface="Symbol" pitchFamily="18" charset="2"/>
              </a:rPr>
              <a:t> dynamic load to lower refrigerator costs; probably more important than increasing gradient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360609" y="3193576"/>
            <a:ext cx="27833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FF0000"/>
                </a:solidFill>
                <a:latin typeface="Times" pitchFamily="-107" charset="0"/>
                <a:ea typeface="MS PGothic" pitchFamily="34" charset="-128"/>
                <a:cs typeface="Arial" pitchFamily="34" charset="0"/>
              </a:rPr>
              <a:t>&lt; 1</a:t>
            </a:r>
            <a:r>
              <a:rPr lang="en-US" sz="2000" b="1" dirty="0" smtClean="0">
                <a:solidFill>
                  <a:srgbClr val="FF0000"/>
                </a:solidFill>
                <a:latin typeface="Symbol" pitchFamily="18" charset="2"/>
                <a:ea typeface="MS PGothic" pitchFamily="34" charset="-128"/>
                <a:cs typeface="Arial" pitchFamily="34" charset="0"/>
              </a:rPr>
              <a:t>m</a:t>
            </a:r>
            <a:r>
              <a:rPr lang="en-US" sz="2000" b="1" dirty="0" smtClean="0">
                <a:solidFill>
                  <a:srgbClr val="FF0000"/>
                </a:solidFill>
                <a:latin typeface="Times" pitchFamily="-107" charset="0"/>
                <a:ea typeface="MS PGothic" pitchFamily="34" charset="-128"/>
                <a:cs typeface="Arial" pitchFamily="34" charset="0"/>
              </a:rPr>
              <a:t>A local loss allowed</a:t>
            </a:r>
            <a:endParaRPr lang="en-US" sz="2000" b="1" dirty="0">
              <a:solidFill>
                <a:srgbClr val="FF0000"/>
              </a:solidFill>
              <a:latin typeface="Times" pitchFamily="-107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88149" y="3591636"/>
            <a:ext cx="29558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FF0000"/>
                </a:solidFill>
                <a:latin typeface="Times" pitchFamily="-107" charset="0"/>
                <a:ea typeface="MS PGothic" pitchFamily="34" charset="-128"/>
                <a:cs typeface="Arial" pitchFamily="34" charset="0"/>
              </a:rPr>
              <a:t>High HOM power lost at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err="1" smtClean="0">
                <a:solidFill>
                  <a:srgbClr val="FF0000"/>
                </a:solidFill>
                <a:latin typeface="Times" pitchFamily="-107" charset="0"/>
                <a:ea typeface="MS PGothic" pitchFamily="34" charset="-128"/>
                <a:cs typeface="Arial" pitchFamily="34" charset="0"/>
              </a:rPr>
              <a:t>srf</a:t>
            </a:r>
            <a:r>
              <a:rPr lang="en-US" sz="2000" b="1" dirty="0" smtClean="0">
                <a:solidFill>
                  <a:srgbClr val="FF0000"/>
                </a:solidFill>
                <a:latin typeface="Times" pitchFamily="-107" charset="0"/>
                <a:ea typeface="MS PGothic" pitchFamily="34" charset="-128"/>
                <a:cs typeface="Arial" pitchFamily="34" charset="0"/>
              </a:rPr>
              <a:t> temps?</a:t>
            </a:r>
            <a:endParaRPr lang="en-US" sz="2000" b="1" dirty="0">
              <a:solidFill>
                <a:srgbClr val="FF0000"/>
              </a:solidFill>
              <a:latin typeface="Times" pitchFamily="-107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63653" y="4644788"/>
            <a:ext cx="38477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FF0000"/>
                </a:solidFill>
                <a:latin typeface="Times" pitchFamily="-107" charset="0"/>
                <a:ea typeface="MS PGothic" pitchFamily="34" charset="-128"/>
                <a:cs typeface="Arial" pitchFamily="34" charset="0"/>
              </a:rPr>
              <a:t>100W/m at 4mA on JLab IR FEL</a:t>
            </a:r>
            <a:endParaRPr lang="en-US" sz="2000" b="1" dirty="0">
              <a:solidFill>
                <a:srgbClr val="FF0000"/>
              </a:solidFill>
              <a:latin typeface="Times" pitchFamily="-107" charset="0"/>
              <a:ea typeface="MS PGothic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55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9762"/>
          </a:xfrm>
        </p:spPr>
        <p:txBody>
          <a:bodyPr>
            <a:normAutofit/>
          </a:bodyPr>
          <a:lstStyle/>
          <a:p>
            <a:r>
              <a:rPr lang="en-US" sz="3200" dirty="0" err="1" smtClean="0"/>
              <a:t>JLab</a:t>
            </a:r>
            <a:r>
              <a:rPr lang="en-US" sz="3200" dirty="0" smtClean="0"/>
              <a:t> FEL Accelerator Capabilities</a:t>
            </a: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0252042"/>
              </p:ext>
            </p:extLst>
          </p:nvPr>
        </p:nvGraphicFramePr>
        <p:xfrm>
          <a:off x="1282263" y="888649"/>
          <a:ext cx="6476999" cy="52611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3862"/>
                <a:gridCol w="1610755"/>
                <a:gridCol w="1651191"/>
                <a:gridCol w="1651191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Near Term Capability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Full Capability</a:t>
                      </a:r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Internal Target</a:t>
                      </a:r>
                    </a:p>
                    <a:p>
                      <a:pPr algn="ctr"/>
                      <a:r>
                        <a:rPr lang="en-US" dirty="0" smtClean="0"/>
                        <a:t>(Near Term)</a:t>
                      </a:r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external target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external</a:t>
                      </a:r>
                      <a:r>
                        <a:rPr lang="en-US" baseline="0" dirty="0" smtClean="0"/>
                        <a:t> target</a:t>
                      </a:r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internal</a:t>
                      </a:r>
                      <a:r>
                        <a:rPr lang="en-US" baseline="0" dirty="0" smtClean="0"/>
                        <a:t> target</a:t>
                      </a:r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 (</a:t>
                      </a:r>
                      <a:r>
                        <a:rPr lang="en-US" dirty="0" err="1" smtClean="0"/>
                        <a:t>MeV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80-320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80-610</a:t>
                      </a:r>
                      <a:endParaRPr lang="en-US" sz="1400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80-165</a:t>
                      </a:r>
                      <a:endParaRPr lang="en-US" sz="14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</a:t>
                      </a:r>
                      <a:r>
                        <a:rPr lang="en-US" baseline="-25000" dirty="0" err="1" smtClean="0"/>
                        <a:t>max</a:t>
                      </a:r>
                      <a:r>
                        <a:rPr lang="en-US" dirty="0" smtClean="0"/>
                        <a:t> (kW)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100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300</a:t>
                      </a:r>
                      <a:endParaRPr lang="en-US" sz="1400" b="1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1650</a:t>
                      </a:r>
                      <a:endParaRPr lang="en-US" sz="1400" b="1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 (</a:t>
                      </a:r>
                      <a:r>
                        <a:rPr lang="en-US" dirty="0" err="1" smtClean="0"/>
                        <a:t>mA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0.31-</a:t>
                      </a:r>
                      <a:r>
                        <a:rPr lang="en-US" sz="1400" b="1" dirty="0" smtClean="0"/>
                        <a:t>1.25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0.5/</a:t>
                      </a:r>
                      <a:r>
                        <a:rPr lang="en-US" sz="1400" b="1" dirty="0" smtClean="0"/>
                        <a:t>3.75</a:t>
                      </a:r>
                      <a:endParaRPr lang="en-US" sz="1400" b="1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baseline="0" dirty="0" smtClean="0"/>
                        <a:t>10</a:t>
                      </a:r>
                      <a:endParaRPr lang="en-US" sz="1400" b="1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baseline="0" dirty="0" err="1" smtClean="0"/>
                        <a:t>f</a:t>
                      </a:r>
                      <a:r>
                        <a:rPr lang="en-US" baseline="-25000" dirty="0" err="1" smtClean="0"/>
                        <a:t>bunch</a:t>
                      </a:r>
                      <a:r>
                        <a:rPr lang="en-US" baseline="-25000" dirty="0" smtClean="0"/>
                        <a:t> </a:t>
                      </a:r>
                      <a:r>
                        <a:rPr lang="en-US" dirty="0" smtClean="0"/>
                        <a:t>(MHz)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750/75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750/75</a:t>
                      </a:r>
                      <a:endParaRPr lang="en-US" sz="1400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750/75</a:t>
                      </a:r>
                      <a:endParaRPr lang="en-US" sz="14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Q</a:t>
                      </a:r>
                      <a:r>
                        <a:rPr lang="en-US" baseline="-25000" dirty="0" err="1" smtClean="0"/>
                        <a:t>bunch</a:t>
                      </a:r>
                      <a:r>
                        <a:rPr lang="en-US" dirty="0" smtClean="0"/>
                        <a:t> (</a:t>
                      </a:r>
                      <a:r>
                        <a:rPr lang="en-US" dirty="0" err="1" smtClean="0"/>
                        <a:t>pC</a:t>
                      </a:r>
                      <a:r>
                        <a:rPr lang="en-US" dirty="0" smtClean="0"/>
                        <a:t>)</a:t>
                      </a:r>
                      <a:endParaRPr lang="en-US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1.67-0.4/16.7-4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5-0.67/50-6.7</a:t>
                      </a:r>
                      <a:endParaRPr lang="en-US" sz="1400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13.5/135</a:t>
                      </a:r>
                      <a:endParaRPr lang="en-US" sz="14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err="1" smtClean="0">
                          <a:latin typeface="Symbol" pitchFamily="18" charset="2"/>
                        </a:rPr>
                        <a:t>e</a:t>
                      </a:r>
                      <a:r>
                        <a:rPr lang="en-US" baseline="-25000" dirty="0" err="1" smtClean="0"/>
                        <a:t>transverse</a:t>
                      </a:r>
                      <a:endParaRPr lang="en-US" baseline="-25000" dirty="0" smtClean="0"/>
                    </a:p>
                    <a:p>
                      <a:r>
                        <a:rPr lang="en-US" sz="1600" dirty="0" smtClean="0"/>
                        <a:t>(mm-</a:t>
                      </a:r>
                      <a:r>
                        <a:rPr lang="en-US" sz="1600" dirty="0" err="1" smtClean="0"/>
                        <a:t>mrad</a:t>
                      </a:r>
                      <a:r>
                        <a:rPr lang="en-US" sz="1600" dirty="0" smtClean="0"/>
                        <a:t>)</a:t>
                      </a:r>
                      <a:endParaRPr lang="en-US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~1/~3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~2/~5</a:t>
                      </a:r>
                      <a:endParaRPr lang="en-US" sz="1400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~3/~10</a:t>
                      </a:r>
                      <a:endParaRPr lang="en-US" sz="14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230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err="1" smtClean="0">
                          <a:latin typeface="Symbol" pitchFamily="18" charset="2"/>
                        </a:rPr>
                        <a:t>e</a:t>
                      </a:r>
                      <a:r>
                        <a:rPr lang="en-US" baseline="-25000" dirty="0" err="1" smtClean="0">
                          <a:latin typeface="+mn-lt"/>
                        </a:rPr>
                        <a:t>longitudinal</a:t>
                      </a:r>
                      <a:endParaRPr lang="en-US" baseline="-25000" dirty="0" smtClean="0"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(</a:t>
                      </a:r>
                      <a:r>
                        <a:rPr lang="en-US" sz="1600" baseline="0" dirty="0" err="1" smtClean="0"/>
                        <a:t>keV-psec</a:t>
                      </a:r>
                      <a:r>
                        <a:rPr lang="en-US" sz="1600" baseline="0" dirty="0" smtClean="0"/>
                        <a:t>)</a:t>
                      </a:r>
                      <a:endParaRPr lang="en-US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~5/~15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~10/~25</a:t>
                      </a:r>
                      <a:endParaRPr lang="en-US" sz="1400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~15/~50</a:t>
                      </a:r>
                      <a:endParaRPr lang="en-US" sz="14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Polarization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Up to</a:t>
                      </a:r>
                      <a:r>
                        <a:rPr lang="en-US" sz="1400" b="1" baseline="0" dirty="0" smtClean="0"/>
                        <a:t> 600 </a:t>
                      </a:r>
                      <a:r>
                        <a:rPr lang="en-US" sz="1400" b="1" baseline="0" dirty="0" smtClean="0">
                          <a:latin typeface="Symbol" pitchFamily="18" charset="2"/>
                        </a:rPr>
                        <a:t>m</a:t>
                      </a:r>
                      <a:r>
                        <a:rPr lang="en-US" sz="1400" b="1" baseline="0" dirty="0" smtClean="0"/>
                        <a:t>A</a:t>
                      </a:r>
                      <a:endParaRPr lang="en-US" sz="1400" b="1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No</a:t>
                      </a:r>
                      <a:endParaRPr lang="en-US" sz="14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75</a:t>
                      </a:r>
                      <a:r>
                        <a:rPr lang="en-US" sz="1400" baseline="0" dirty="0" smtClean="0"/>
                        <a:t>0 MHz </a:t>
                      </a:r>
                      <a:r>
                        <a:rPr lang="en-US" sz="1400" dirty="0" smtClean="0"/>
                        <a:t>drive</a:t>
                      </a:r>
                      <a:r>
                        <a:rPr lang="en-US" sz="1400" baseline="0" dirty="0" smtClean="0"/>
                        <a:t> laser; single F100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12 </a:t>
                      </a:r>
                      <a:r>
                        <a:rPr lang="en-US" sz="1400" dirty="0" err="1" smtClean="0"/>
                        <a:t>GeV</a:t>
                      </a:r>
                      <a:r>
                        <a:rPr lang="en-US" sz="1400" baseline="0" dirty="0" smtClean="0"/>
                        <a:t> RF drive; three F100s</a:t>
                      </a:r>
                      <a:endParaRPr lang="en-US" sz="1400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12 </a:t>
                      </a:r>
                      <a:r>
                        <a:rPr lang="en-US" sz="1400" dirty="0" err="1" smtClean="0"/>
                        <a:t>GeV</a:t>
                      </a:r>
                      <a:r>
                        <a:rPr lang="en-US" sz="1400" baseline="0" dirty="0" smtClean="0"/>
                        <a:t> RF drive; three F100s</a:t>
                      </a:r>
                      <a:endParaRPr lang="en-US" sz="14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5240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729064" y="889535"/>
            <a:ext cx="7772400" cy="4585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00FF"/>
              </a:buClr>
            </a:pPr>
            <a:r>
              <a:rPr lang="en-US" b="1" dirty="0" smtClean="0">
                <a:solidFill>
                  <a:srgbClr val="000000"/>
                </a:solidFill>
                <a:cs typeface="Arial" charset="0"/>
                <a:sym typeface="Symbol" charset="0"/>
              </a:rPr>
              <a:t>Four sorts of the unwanted beam (beam </a:t>
            </a:r>
            <a:r>
              <a:rPr lang="en-US" i="1" dirty="0" smtClean="0">
                <a:solidFill>
                  <a:srgbClr val="000000"/>
                </a:solidFill>
                <a:cs typeface="Arial" charset="0"/>
                <a:sym typeface="Symbol" charset="0"/>
              </a:rPr>
              <a:t>halo</a:t>
            </a:r>
            <a:r>
              <a:rPr lang="en-US" b="1" dirty="0" smtClean="0">
                <a:solidFill>
                  <a:srgbClr val="000000"/>
                </a:solidFill>
                <a:cs typeface="Arial" charset="0"/>
                <a:sym typeface="Symbol" charset="0"/>
              </a:rPr>
              <a:t>)</a:t>
            </a:r>
          </a:p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00FF"/>
              </a:buClr>
            </a:pPr>
            <a:endParaRPr lang="en-US" b="1" dirty="0" smtClean="0">
              <a:solidFill>
                <a:srgbClr val="000000"/>
              </a:solidFill>
              <a:cs typeface="Arial" charset="0"/>
              <a:sym typeface="Symbol" charset="0"/>
            </a:endParaRPr>
          </a:p>
          <a:p>
            <a:pPr marL="342900" indent="-342900" defTabSz="91440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FontTx/>
              <a:buAutoNum type="arabicPeriod"/>
            </a:pPr>
            <a:r>
              <a:rPr lang="en-US" sz="2000" dirty="0" smtClean="0">
                <a:solidFill>
                  <a:srgbClr val="000000"/>
                </a:solidFill>
                <a:cs typeface="Arial" charset="0"/>
                <a:sym typeface="Symbol" charset="0"/>
              </a:rPr>
              <a:t>Fraction of the phase space distribution that is far away</a:t>
            </a:r>
            <a:br>
              <a:rPr lang="en-US" sz="2000" dirty="0" smtClean="0">
                <a:solidFill>
                  <a:srgbClr val="000000"/>
                </a:solidFill>
                <a:cs typeface="Arial" charset="0"/>
                <a:sym typeface="Symbol" charset="0"/>
              </a:rPr>
            </a:br>
            <a:r>
              <a:rPr lang="en-US" sz="2000" dirty="0" smtClean="0">
                <a:solidFill>
                  <a:srgbClr val="000000"/>
                </a:solidFill>
                <a:cs typeface="Arial" charset="0"/>
                <a:sym typeface="Symbol" charset="0"/>
              </a:rPr>
              <a:t>from the core (due to the beam dynamics)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3300"/>
              </a:buClr>
            </a:pPr>
            <a:endParaRPr lang="en-US" sz="2000" dirty="0" smtClean="0">
              <a:solidFill>
                <a:srgbClr val="000000"/>
              </a:solidFill>
              <a:cs typeface="Arial" charset="0"/>
              <a:sym typeface="Symbol" charset="0"/>
            </a:endParaRPr>
          </a:p>
          <a:p>
            <a:pPr marL="342900" indent="-342900" defTabSz="91440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FF"/>
              </a:buClr>
              <a:buFontTx/>
              <a:buAutoNum type="arabicPeriod"/>
            </a:pPr>
            <a:r>
              <a:rPr lang="en-US" sz="2000" dirty="0" smtClean="0">
                <a:solidFill>
                  <a:srgbClr val="000000"/>
                </a:solidFill>
                <a:cs typeface="Arial" charset="0"/>
                <a:sym typeface="Symbol" charset="0"/>
              </a:rPr>
              <a:t>Low charge due to not well attenuated Cathode Laser (ERLs) – but real bunches that have proper timing for acceleration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FF"/>
              </a:buClr>
            </a:pPr>
            <a:endParaRPr lang="en-US" sz="2000" dirty="0" smtClean="0">
              <a:solidFill>
                <a:srgbClr val="000000"/>
              </a:solidFill>
              <a:cs typeface="Arial" charset="0"/>
              <a:sym typeface="Symbol" charset="0"/>
            </a:endParaRPr>
          </a:p>
          <a:p>
            <a:pPr marL="342900" indent="-342900" defTabSz="91440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FF"/>
              </a:buClr>
              <a:buFontTx/>
              <a:buAutoNum type="arabicPeriod"/>
            </a:pPr>
            <a:r>
              <a:rPr lang="en-US" sz="2000" dirty="0" smtClean="0">
                <a:solidFill>
                  <a:srgbClr val="000000"/>
                </a:solidFill>
                <a:cs typeface="Arial" charset="0"/>
                <a:sym typeface="Symbol" charset="0"/>
              </a:rPr>
              <a:t>Due to the Cathode Laser  but not properly timed (scattered and reflected light)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FF"/>
              </a:buClr>
            </a:pPr>
            <a:endParaRPr lang="en-US" sz="2000" dirty="0" smtClean="0">
              <a:solidFill>
                <a:srgbClr val="000000"/>
              </a:solidFill>
              <a:cs typeface="Arial" charset="0"/>
              <a:sym typeface="Symbol" charset="0"/>
            </a:endParaRPr>
          </a:p>
          <a:p>
            <a:pPr marL="342900" indent="-342900" defTabSz="91440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FF"/>
              </a:buClr>
              <a:buFontTx/>
              <a:buAutoNum type="arabicPeriod"/>
            </a:pPr>
            <a:r>
              <a:rPr lang="en-US" sz="2000" dirty="0" smtClean="0">
                <a:solidFill>
                  <a:srgbClr val="000000"/>
                </a:solidFill>
                <a:cs typeface="Arial" charset="0"/>
                <a:sym typeface="Symbol" charset="0"/>
              </a:rPr>
              <a:t>Field emission: Gun (can be DC or RF), Accelerator itself (can be accelerated in both directions)</a:t>
            </a:r>
            <a:endParaRPr lang="en-US" sz="2000" dirty="0">
              <a:solidFill>
                <a:srgbClr val="000000"/>
              </a:solidFill>
              <a:cs typeface="Arial" charset="0"/>
              <a:sym typeface="Symbol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25631" y="0"/>
            <a:ext cx="877586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kern="0" dirty="0" smtClean="0">
                <a:solidFill>
                  <a:srgbClr val="00009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High Dynamic Range Diagnostic Development is Essential</a:t>
            </a:r>
            <a:endParaRPr lang="en-US" sz="2400" b="1" i="1" kern="0" dirty="0" smtClean="0">
              <a:solidFill>
                <a:srgbClr val="00009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64477" y="5866532"/>
            <a:ext cx="16369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rPr>
              <a:t>Evtushenko</a:t>
            </a:r>
            <a:endParaRPr lang="en-US" sz="2400" dirty="0">
              <a:solidFill>
                <a:srgbClr val="000000"/>
              </a:solidFill>
              <a:latin typeface="Times" pitchFamily="-107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40338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457200" y="104775"/>
            <a:ext cx="8153400" cy="581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1" dirty="0" err="1" smtClean="0">
                <a:solidFill>
                  <a:srgbClr val="0000B8"/>
                </a:solidFill>
                <a:latin typeface="Arial" charset="0"/>
                <a:ea typeface="ＭＳ Ｐゴシック" charset="-128"/>
              </a:rPr>
              <a:t>DarkLight</a:t>
            </a:r>
            <a:r>
              <a:rPr lang="en-US" sz="2400" b="1" dirty="0" smtClean="0">
                <a:solidFill>
                  <a:srgbClr val="0000B8"/>
                </a:solidFill>
                <a:latin typeface="Arial" charset="0"/>
                <a:ea typeface="ＭＳ Ｐゴシック" charset="-128"/>
              </a:rPr>
              <a:t> Feasibility Test</a:t>
            </a:r>
            <a:r>
              <a:rPr lang="en-US" sz="2800" b="1" dirty="0">
                <a:solidFill>
                  <a:srgbClr val="385D8A"/>
                </a:solidFill>
                <a:latin typeface="Arial" charset="0"/>
                <a:ea typeface="ＭＳ Ｐゴシック" charset="-128"/>
              </a:rPr>
              <a:t>	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33229" y="1058301"/>
            <a:ext cx="541517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rPr>
              <a:t>Goal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rPr>
              <a:t>Simulate high-power </a:t>
            </a:r>
            <a:r>
              <a:rPr lang="en-US" b="1" dirty="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rPr>
              <a:t>ERL operation with an internal gas-jet </a:t>
            </a:r>
            <a:r>
              <a:rPr lang="en-US" b="1" dirty="0" smtClean="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rPr>
              <a:t>target controlling </a:t>
            </a:r>
            <a:r>
              <a:rPr lang="en-US" b="1" dirty="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rPr>
              <a:t>power deposition from beam loss and impedance/wake effects from both beam core and halo </a:t>
            </a:r>
            <a:r>
              <a:rPr lang="en-US" b="1" dirty="0" smtClean="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rPr>
              <a:t>components </a:t>
            </a:r>
            <a:r>
              <a:rPr lang="en-US" b="1" dirty="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rPr>
              <a:t>through a </a:t>
            </a:r>
            <a:r>
              <a:rPr lang="en-US" b="1" dirty="0" smtClean="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rPr>
              <a:t>10 </a:t>
            </a:r>
            <a:r>
              <a:rPr lang="en-US" b="1" dirty="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rPr>
              <a:t>cm </a:t>
            </a:r>
            <a:r>
              <a:rPr lang="en-US" b="1" dirty="0" smtClean="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rPr>
              <a:t>long </a:t>
            </a:r>
            <a:r>
              <a:rPr lang="en-US" b="1" dirty="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rPr>
              <a:t>small aperture (6, 4, or 2 mm diameter</a:t>
            </a:r>
            <a:r>
              <a:rPr lang="en-US" b="1" dirty="0" smtClean="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rPr>
              <a:t>)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b="1" dirty="0">
              <a:solidFill>
                <a:srgbClr val="000000"/>
              </a:solidFill>
              <a:latin typeface="Times" pitchFamily="-107" charset="0"/>
              <a:ea typeface="ＭＳ Ｐゴシック" pitchFamily="34" charset="-128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rPr>
              <a:t>i.e., put &gt; 400 kW through a coffee stirrer! 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b="1" dirty="0">
              <a:solidFill>
                <a:srgbClr val="000000"/>
              </a:solidFill>
              <a:latin typeface="Times" pitchFamily="-107" charset="0"/>
              <a:ea typeface="ＭＳ Ｐゴシック" pitchFamily="34" charset="-128"/>
            </a:endParaRPr>
          </a:p>
        </p:txBody>
      </p:sp>
      <p:pic>
        <p:nvPicPr>
          <p:cNvPr id="12" name="Picture 1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04549"/>
            <a:ext cx="6499836" cy="2650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5"/>
          <p:cNvGrpSpPr/>
          <p:nvPr/>
        </p:nvGrpSpPr>
        <p:grpSpPr>
          <a:xfrm>
            <a:off x="5841250" y="915154"/>
            <a:ext cx="3352800" cy="3562493"/>
            <a:chOff x="2438400" y="1362075"/>
            <a:chExt cx="4267200" cy="413385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657600" y="1362075"/>
              <a:ext cx="2094983" cy="4133850"/>
            </a:xfrm>
            <a:prstGeom prst="rect">
              <a:avLst/>
            </a:prstGeom>
          </p:spPr>
        </p:pic>
        <p:sp>
          <p:nvSpPr>
            <p:cNvPr id="4" name="TextBox 24"/>
            <p:cNvSpPr txBox="1"/>
            <p:nvPr/>
          </p:nvSpPr>
          <p:spPr>
            <a:xfrm>
              <a:off x="2438400" y="1514475"/>
              <a:ext cx="18288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charset="0"/>
                  <a:ea typeface="+mn-ea"/>
                  <a:cs typeface="+mn-cs"/>
                </a:defRPr>
              </a:lvl9pPr>
            </a:lstStyle>
            <a:p>
              <a:pPr defTabSz="914400"/>
              <a:r>
                <a:rPr lang="en-US" sz="2000" dirty="0" smtClean="0">
                  <a:solidFill>
                    <a:srgbClr val="000000"/>
                  </a:solidFill>
                  <a:latin typeface="Calibri"/>
                  <a:cs typeface="Calibri"/>
                </a:rPr>
                <a:t>Target</a:t>
              </a:r>
            </a:p>
            <a:p>
              <a:pPr defTabSz="914400"/>
              <a:r>
                <a:rPr lang="en-US" sz="2000" dirty="0" smtClean="0">
                  <a:solidFill>
                    <a:srgbClr val="000000"/>
                  </a:solidFill>
                  <a:latin typeface="Calibri"/>
                  <a:cs typeface="Calibri"/>
                </a:rPr>
                <a:t>Chamber</a:t>
              </a:r>
            </a:p>
          </p:txBody>
        </p:sp>
        <p:sp>
          <p:nvSpPr>
            <p:cNvPr id="5" name="TextBox 28"/>
            <p:cNvSpPr txBox="1"/>
            <p:nvPr/>
          </p:nvSpPr>
          <p:spPr>
            <a:xfrm>
              <a:off x="2438400" y="4323864"/>
              <a:ext cx="1828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charset="0"/>
                  <a:ea typeface="+mn-ea"/>
                  <a:cs typeface="+mn-cs"/>
                </a:defRPr>
              </a:lvl9pPr>
            </a:lstStyle>
            <a:p>
              <a:pPr defTabSz="914400"/>
              <a:r>
                <a:rPr lang="en-US" sz="2000" dirty="0" smtClean="0">
                  <a:solidFill>
                    <a:srgbClr val="000000"/>
                  </a:solidFill>
                  <a:latin typeface="Calibri"/>
                  <a:cs typeface="Calibri"/>
                </a:rPr>
                <a:t>Tube block</a:t>
              </a:r>
            </a:p>
          </p:txBody>
        </p:sp>
        <p:cxnSp>
          <p:nvCxnSpPr>
            <p:cNvPr id="7" name="Straight Arrow Connector 6"/>
            <p:cNvCxnSpPr/>
            <p:nvPr/>
          </p:nvCxnSpPr>
          <p:spPr>
            <a:xfrm rot="10800000" flipV="1">
              <a:off x="4876800" y="2200275"/>
              <a:ext cx="838200" cy="533400"/>
            </a:xfrm>
            <a:prstGeom prst="straightConnector1">
              <a:avLst/>
            </a:prstGeom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>
              <a:off x="3276600" y="4714875"/>
              <a:ext cx="1219200" cy="1588"/>
            </a:xfrm>
            <a:prstGeom prst="straightConnector1">
              <a:avLst/>
            </a:prstGeom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rot="16200000" flipH="1">
              <a:off x="3897841" y="2569634"/>
              <a:ext cx="901699" cy="10581"/>
            </a:xfrm>
            <a:prstGeom prst="straightConnector1">
              <a:avLst/>
            </a:prstGeom>
            <a:ln>
              <a:solidFill>
                <a:srgbClr val="3366FF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29"/>
            <p:cNvSpPr txBox="1"/>
            <p:nvPr/>
          </p:nvSpPr>
          <p:spPr>
            <a:xfrm>
              <a:off x="4876800" y="1601546"/>
              <a:ext cx="1828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charset="0"/>
                  <a:ea typeface="+mn-ea"/>
                  <a:cs typeface="+mn-cs"/>
                </a:defRPr>
              </a:lvl9pPr>
            </a:lstStyle>
            <a:p>
              <a:pPr defTabSz="914400"/>
              <a:r>
                <a:rPr lang="en-US" sz="2000" dirty="0" smtClean="0">
                  <a:solidFill>
                    <a:srgbClr val="000000"/>
                  </a:solidFill>
                  <a:latin typeface="Calibri"/>
                  <a:cs typeface="Calibri"/>
                </a:rPr>
                <a:t>Stepper motor</a:t>
              </a: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6772612" y="4646474"/>
            <a:ext cx="226860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rPr>
              <a:t>Designed and constructed  by MIT-Bates R&amp;E </a:t>
            </a:r>
            <a:r>
              <a:rPr lang="en-US" dirty="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rPr>
              <a:t>Center </a:t>
            </a:r>
            <a:r>
              <a:rPr lang="en-US" dirty="0" smtClean="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rPr>
              <a:t/>
            </a:r>
            <a:br>
              <a:rPr lang="en-US" dirty="0" smtClean="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rPr>
            </a:br>
            <a:r>
              <a:rPr lang="en-US" dirty="0" smtClean="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rPr>
              <a:t>in </a:t>
            </a:r>
            <a:r>
              <a:rPr lang="en-US" dirty="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rPr>
              <a:t>collaboration with </a:t>
            </a:r>
            <a:r>
              <a:rPr lang="en-US" dirty="0" err="1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rPr>
              <a:t>JLab</a:t>
            </a:r>
            <a:r>
              <a:rPr lang="en-US" dirty="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rPr>
              <a:t> FEL staff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39579" y="6068294"/>
            <a:ext cx="22220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err="1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DarkLight</a:t>
            </a:r>
            <a:r>
              <a:rPr lang="en-US" sz="1400" b="1" dirty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 Collaboration</a:t>
            </a:r>
            <a:endParaRPr lang="en-US" sz="1400" b="1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18820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6" descr="Picture2crop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888" y="1165225"/>
            <a:ext cx="8242300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TextBox 14"/>
          <p:cNvSpPr txBox="1">
            <a:spLocks noChangeArrowheads="1"/>
          </p:cNvSpPr>
          <p:nvPr/>
        </p:nvSpPr>
        <p:spPr bwMode="auto">
          <a:xfrm>
            <a:off x="0" y="968375"/>
            <a:ext cx="752475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b="1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rPr>
              <a:t>600 MeV,  2 pass acceleration</a:t>
            </a:r>
          </a:p>
          <a:p>
            <a:pPr marL="342900" indent="-342900"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b="1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rPr>
              <a:t>200 pC, 1 mm mrad injector</a:t>
            </a:r>
          </a:p>
          <a:p>
            <a:pPr marL="342900" indent="-342900"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b="1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rPr>
              <a:t>Up to 4.68 MHz CW repetition rate</a:t>
            </a:r>
          </a:p>
          <a:p>
            <a:pPr marL="342900" indent="-342900"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b="1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rPr>
              <a:t>Recirculation and energy recovery</a:t>
            </a:r>
          </a:p>
          <a:p>
            <a:pPr marL="342900" indent="-342900"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b="1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rPr>
              <a:t>10 nm fundamental output, 10 nm/H harmonic</a:t>
            </a:r>
          </a:p>
          <a:p>
            <a:pPr marL="342900" indent="-342900"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b="1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rPr>
              <a:t>50 fs-1000 fs near-Fourier-limited pulses</a:t>
            </a:r>
          </a:p>
        </p:txBody>
      </p:sp>
      <p:sp>
        <p:nvSpPr>
          <p:cNvPr id="29700" name="TextBox 37"/>
          <p:cNvSpPr txBox="1">
            <a:spLocks noChangeArrowheads="1"/>
          </p:cNvSpPr>
          <p:nvPr/>
        </p:nvSpPr>
        <p:spPr bwMode="auto">
          <a:xfrm>
            <a:off x="0" y="0"/>
            <a:ext cx="9144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JLAMP FEL designed for unparalleled </a:t>
            </a:r>
            <a:br>
              <a:rPr lang="en-US" sz="2400" b="1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</a:br>
            <a:r>
              <a:rPr lang="en-US" sz="2400" b="1" dirty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average brightness of 10-100 </a:t>
            </a:r>
            <a:r>
              <a:rPr lang="en-US" sz="2400" b="1" dirty="0" err="1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eV</a:t>
            </a:r>
            <a:r>
              <a:rPr lang="en-US" sz="2400" b="1" dirty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 photons </a:t>
            </a:r>
            <a:endParaRPr lang="en-US" sz="2400" b="1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cxnSp>
        <p:nvCxnSpPr>
          <p:cNvPr id="29701" name="Straight Connector 6"/>
          <p:cNvCxnSpPr>
            <a:cxnSpLocks noChangeShapeType="1"/>
          </p:cNvCxnSpPr>
          <p:nvPr/>
        </p:nvCxnSpPr>
        <p:spPr bwMode="auto">
          <a:xfrm>
            <a:off x="0" y="781050"/>
            <a:ext cx="9144000" cy="15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6" name="TextBox 5"/>
          <p:cNvSpPr txBox="1"/>
          <p:nvPr/>
        </p:nvSpPr>
        <p:spPr>
          <a:xfrm>
            <a:off x="4340225" y="5035550"/>
            <a:ext cx="4772025" cy="10779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indent="-342900"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sz="1600" b="1" dirty="0">
                <a:solidFill>
                  <a:srgbClr val="000000"/>
                </a:solidFill>
                <a:latin typeface="Times" pitchFamily="18" charset="0"/>
                <a:ea typeface="MS PGothic" pitchFamily="34" charset="-128"/>
              </a:rPr>
              <a:t>Baseline: seeded amplifier operation using HHG</a:t>
            </a:r>
          </a:p>
          <a:p>
            <a:pPr marL="342900" indent="-342900"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sz="1600" b="1" dirty="0">
                <a:solidFill>
                  <a:srgbClr val="000000"/>
                </a:solidFill>
                <a:latin typeface="Times" pitchFamily="18" charset="0"/>
                <a:ea typeface="MS PGothic" pitchFamily="34" charset="-128"/>
              </a:rPr>
              <a:t>HGHG amplifier + oscillator capability</a:t>
            </a:r>
          </a:p>
          <a:p>
            <a:pPr marL="342900" indent="-342900"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sz="1600" b="1" dirty="0">
                <a:solidFill>
                  <a:srgbClr val="000000"/>
                </a:solidFill>
                <a:latin typeface="Times" pitchFamily="18" charset="0"/>
                <a:ea typeface="MS PGothic" pitchFamily="34" charset="-128"/>
              </a:rPr>
              <a:t>THz Wiggler for  synchronized pump/probe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600" dirty="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433388" y="0"/>
            <a:ext cx="8243887" cy="8286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lIns="90488" tIns="44450" rIns="90488" bIns="44450" anchor="ctr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CW operation gives high average brightness in both fundamental and harmonics</a:t>
            </a:r>
          </a:p>
        </p:txBody>
      </p:sp>
      <p:grpSp>
        <p:nvGrpSpPr>
          <p:cNvPr id="30723" name="Group 23"/>
          <p:cNvGrpSpPr>
            <a:grpSpLocks/>
          </p:cNvGrpSpPr>
          <p:nvPr/>
        </p:nvGrpSpPr>
        <p:grpSpPr bwMode="auto">
          <a:xfrm>
            <a:off x="1506538" y="830263"/>
            <a:ext cx="7172325" cy="5538787"/>
            <a:chOff x="1506538" y="830263"/>
            <a:chExt cx="7172325" cy="5538787"/>
          </a:xfrm>
        </p:grpSpPr>
        <p:pic>
          <p:nvPicPr>
            <p:cNvPr id="30726" name="Picture 12"/>
            <p:cNvPicPr>
              <a:picLocks noChangeAspect="1" noChangeArrowheads="1"/>
            </p:cNvPicPr>
            <p:nvPr/>
          </p:nvPicPr>
          <p:blipFill>
            <a:blip r:embed="rId3"/>
            <a:srcRect l="3931" t="16277" r="32967" b="18759"/>
            <a:stretch>
              <a:fillRect/>
            </a:stretch>
          </p:blipFill>
          <p:spPr bwMode="auto">
            <a:xfrm>
              <a:off x="1506538" y="830263"/>
              <a:ext cx="7172325" cy="5538787"/>
            </a:xfrm>
            <a:prstGeom prst="rect">
              <a:avLst/>
            </a:prstGeom>
            <a:gradFill rotWithShape="1">
              <a:gsLst>
                <a:gs pos="0">
                  <a:srgbClr val="FDDBF2"/>
                </a:gs>
                <a:gs pos="50000">
                  <a:srgbClr val="D5B8CB"/>
                </a:gs>
                <a:gs pos="100000">
                  <a:srgbClr val="947F8D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</p:spPr>
        </p:pic>
        <p:sp>
          <p:nvSpPr>
            <p:cNvPr id="30727" name="TextBox 9"/>
            <p:cNvSpPr txBox="1">
              <a:spLocks noChangeArrowheads="1"/>
            </p:cNvSpPr>
            <p:nvPr/>
          </p:nvSpPr>
          <p:spPr bwMode="auto">
            <a:xfrm>
              <a:off x="3267075" y="2624138"/>
              <a:ext cx="858838" cy="338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>
                  <a:solidFill>
                    <a:srgbClr val="3333FF"/>
                  </a:solidFill>
                  <a:latin typeface="Arial" pitchFamily="34" charset="0"/>
                  <a:ea typeface="ＭＳ Ｐゴシック" pitchFamily="34" charset="-128"/>
                </a:rPr>
                <a:t>4</a:t>
              </a:r>
              <a:r>
                <a:rPr lang="en-US" sz="1600" baseline="30000">
                  <a:solidFill>
                    <a:srgbClr val="3333FF"/>
                  </a:solidFill>
                  <a:latin typeface="Arial" pitchFamily="34" charset="0"/>
                  <a:ea typeface="ＭＳ Ｐゴシック" pitchFamily="34" charset="-128"/>
                </a:rPr>
                <a:t>th</a:t>
              </a:r>
              <a:r>
                <a:rPr lang="en-US" sz="1600">
                  <a:solidFill>
                    <a:srgbClr val="3333FF"/>
                  </a:solidFill>
                  <a:latin typeface="Arial" pitchFamily="34" charset="0"/>
                  <a:ea typeface="ＭＳ Ｐゴシック" pitchFamily="34" charset="-128"/>
                </a:rPr>
                <a:t> Gen</a:t>
              </a:r>
            </a:p>
          </p:txBody>
        </p:sp>
        <p:sp>
          <p:nvSpPr>
            <p:cNvPr id="30728" name="TextBox 10"/>
            <p:cNvSpPr txBox="1">
              <a:spLocks noChangeArrowheads="1"/>
            </p:cNvSpPr>
            <p:nvPr/>
          </p:nvSpPr>
          <p:spPr bwMode="auto">
            <a:xfrm>
              <a:off x="3363913" y="4313238"/>
              <a:ext cx="893762" cy="338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>
                  <a:solidFill>
                    <a:srgbClr val="FF0000"/>
                  </a:solidFill>
                  <a:latin typeface="Arial" pitchFamily="34" charset="0"/>
                  <a:ea typeface="ＭＳ Ｐゴシック" pitchFamily="34" charset="-128"/>
                </a:rPr>
                <a:t>3</a:t>
              </a:r>
              <a:r>
                <a:rPr lang="en-US" sz="1600" baseline="30000">
                  <a:solidFill>
                    <a:srgbClr val="FF0000"/>
                  </a:solidFill>
                  <a:latin typeface="Arial" pitchFamily="34" charset="0"/>
                  <a:ea typeface="ＭＳ Ｐゴシック" pitchFamily="34" charset="-128"/>
                </a:rPr>
                <a:t>rd</a:t>
              </a:r>
              <a:r>
                <a:rPr lang="en-US" sz="1600">
                  <a:solidFill>
                    <a:srgbClr val="FF0000"/>
                  </a:solidFill>
                  <a:latin typeface="Arial" pitchFamily="34" charset="0"/>
                  <a:ea typeface="ＭＳ Ｐゴシック" pitchFamily="34" charset="-128"/>
                </a:rPr>
                <a:t> Gen</a:t>
              </a:r>
            </a:p>
          </p:txBody>
        </p:sp>
        <p:sp>
          <p:nvSpPr>
            <p:cNvPr id="30729" name="TextBox 12"/>
            <p:cNvSpPr txBox="1">
              <a:spLocks noChangeArrowheads="1"/>
            </p:cNvSpPr>
            <p:nvPr/>
          </p:nvSpPr>
          <p:spPr bwMode="auto">
            <a:xfrm>
              <a:off x="3352800" y="5026025"/>
              <a:ext cx="895350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>
                  <a:solidFill>
                    <a:srgbClr val="7030A0"/>
                  </a:solidFill>
                  <a:latin typeface="Arial" pitchFamily="34" charset="0"/>
                  <a:ea typeface="ＭＳ Ｐゴシック" pitchFamily="34" charset="-128"/>
                </a:rPr>
                <a:t>2</a:t>
              </a:r>
              <a:r>
                <a:rPr lang="en-US" sz="1600" baseline="30000">
                  <a:solidFill>
                    <a:srgbClr val="7030A0"/>
                  </a:solidFill>
                  <a:latin typeface="Arial" pitchFamily="34" charset="0"/>
                  <a:ea typeface="ＭＳ Ｐゴシック" pitchFamily="34" charset="-128"/>
                </a:rPr>
                <a:t>nd</a:t>
              </a:r>
              <a:r>
                <a:rPr lang="en-US" sz="1600">
                  <a:solidFill>
                    <a:srgbClr val="7030A0"/>
                  </a:solidFill>
                  <a:latin typeface="Arial" pitchFamily="34" charset="0"/>
                  <a:ea typeface="ＭＳ Ｐゴシック" pitchFamily="34" charset="-128"/>
                </a:rPr>
                <a:t> Gen</a:t>
              </a:r>
            </a:p>
          </p:txBody>
        </p:sp>
        <p:sp>
          <p:nvSpPr>
            <p:cNvPr id="30730" name="Oval 7"/>
            <p:cNvSpPr>
              <a:spLocks noChangeArrowheads="1"/>
            </p:cNvSpPr>
            <p:nvPr/>
          </p:nvSpPr>
          <p:spPr bwMode="auto">
            <a:xfrm rot="-1377250">
              <a:off x="4749209" y="2436328"/>
              <a:ext cx="1096277" cy="334962"/>
            </a:xfrm>
            <a:prstGeom prst="ellipse">
              <a:avLst/>
            </a:prstGeom>
            <a:gradFill rotWithShape="1">
              <a:gsLst>
                <a:gs pos="0">
                  <a:srgbClr val="9E9EFF"/>
                </a:gs>
                <a:gs pos="50000">
                  <a:srgbClr val="C3C3FF"/>
                </a:gs>
                <a:gs pos="100000">
                  <a:srgbClr val="E1E1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>
                  <a:solidFill>
                    <a:srgbClr val="000000"/>
                  </a:solidFill>
                  <a:latin typeface="Arial Unicode MS" pitchFamily="34" charset="-128"/>
                  <a:ea typeface="ＭＳ Ｐゴシック" pitchFamily="34" charset="-128"/>
                </a:rPr>
                <a:t>  JLAB-UV FEL   </a:t>
              </a:r>
            </a:p>
          </p:txBody>
        </p:sp>
        <p:sp>
          <p:nvSpPr>
            <p:cNvPr id="30731" name="Oval 7"/>
            <p:cNvSpPr>
              <a:spLocks noChangeArrowheads="1"/>
            </p:cNvSpPr>
            <p:nvPr/>
          </p:nvSpPr>
          <p:spPr bwMode="auto">
            <a:xfrm rot="-1683108">
              <a:off x="2687638" y="3327400"/>
              <a:ext cx="1430337" cy="334963"/>
            </a:xfrm>
            <a:prstGeom prst="ellipse">
              <a:avLst/>
            </a:prstGeom>
            <a:gradFill rotWithShape="1">
              <a:gsLst>
                <a:gs pos="0">
                  <a:srgbClr val="9E9EFF"/>
                </a:gs>
                <a:gs pos="50000">
                  <a:srgbClr val="C3C3FF"/>
                </a:gs>
                <a:gs pos="100000">
                  <a:srgbClr val="E1E1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>
                  <a:solidFill>
                    <a:srgbClr val="000000"/>
                  </a:solidFill>
                  <a:latin typeface="Arial Unicode MS" pitchFamily="34" charset="-128"/>
                  <a:ea typeface="ＭＳ Ｐゴシック" pitchFamily="34" charset="-128"/>
                </a:rPr>
                <a:t>  JLAB-THz   </a:t>
              </a:r>
            </a:p>
          </p:txBody>
        </p:sp>
        <p:sp>
          <p:nvSpPr>
            <p:cNvPr id="30732" name="Oval 7"/>
            <p:cNvSpPr>
              <a:spLocks noChangeArrowheads="1"/>
            </p:cNvSpPr>
            <p:nvPr/>
          </p:nvSpPr>
          <p:spPr bwMode="auto">
            <a:xfrm rot="-1377250">
              <a:off x="5672463" y="2765698"/>
              <a:ext cx="689511" cy="312625"/>
            </a:xfrm>
            <a:prstGeom prst="ellipse">
              <a:avLst/>
            </a:prstGeom>
            <a:gradFill rotWithShape="1">
              <a:gsLst>
                <a:gs pos="0">
                  <a:srgbClr val="9E9EFF"/>
                </a:gs>
                <a:gs pos="50000">
                  <a:srgbClr val="C3C3FF"/>
                </a:gs>
                <a:gs pos="100000">
                  <a:srgbClr val="E1E1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>
                  <a:solidFill>
                    <a:srgbClr val="000000"/>
                  </a:solidFill>
                  <a:latin typeface="Arial Unicode MS" pitchFamily="34" charset="-128"/>
                  <a:ea typeface="ＭＳ Ｐゴシック" pitchFamily="34" charset="-128"/>
                </a:rPr>
                <a:t>  UV harm</a:t>
              </a: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solidFill>
                  <a:srgbClr val="000000"/>
                </a:solidFill>
                <a:latin typeface="Arial Unicode MS" pitchFamily="34" charset="-128"/>
                <a:ea typeface="ＭＳ Ｐゴシック" pitchFamily="34" charset="-128"/>
              </a:endParaRPr>
            </a:p>
          </p:txBody>
        </p:sp>
        <p:sp>
          <p:nvSpPr>
            <p:cNvPr id="30733" name="Oval 7"/>
            <p:cNvSpPr>
              <a:spLocks noChangeArrowheads="1"/>
            </p:cNvSpPr>
            <p:nvPr/>
          </p:nvSpPr>
          <p:spPr bwMode="auto">
            <a:xfrm>
              <a:off x="7405688" y="1473200"/>
              <a:ext cx="1071562" cy="387350"/>
            </a:xfrm>
            <a:prstGeom prst="ellipse">
              <a:avLst/>
            </a:prstGeom>
            <a:gradFill rotWithShape="1">
              <a:gsLst>
                <a:gs pos="0">
                  <a:srgbClr val="9E9EFF"/>
                </a:gs>
                <a:gs pos="50000">
                  <a:srgbClr val="C3C3FF"/>
                </a:gs>
                <a:gs pos="100000">
                  <a:srgbClr val="E1E1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srgbClr val="000000"/>
                  </a:solidFill>
                  <a:latin typeface="Arial Unicode MS" pitchFamily="34" charset="-128"/>
                  <a:ea typeface="ＭＳ Ｐゴシック" pitchFamily="34" charset="-128"/>
                </a:rPr>
                <a:t>  NLS  </a:t>
              </a:r>
            </a:p>
          </p:txBody>
        </p:sp>
        <p:sp>
          <p:nvSpPr>
            <p:cNvPr id="30734" name="Rounded Rectangle 20"/>
            <p:cNvSpPr>
              <a:spLocks noChangeArrowheads="1"/>
            </p:cNvSpPr>
            <p:nvPr/>
          </p:nvSpPr>
          <p:spPr bwMode="auto">
            <a:xfrm rot="-1431039">
              <a:off x="3154363" y="3529013"/>
              <a:ext cx="2366962" cy="3175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endParaRPr>
            </a:p>
          </p:txBody>
        </p:sp>
        <p:sp>
          <p:nvSpPr>
            <p:cNvPr id="30735" name="TextBox 21"/>
            <p:cNvSpPr txBox="1">
              <a:spLocks noChangeArrowheads="1"/>
            </p:cNvSpPr>
            <p:nvPr/>
          </p:nvSpPr>
          <p:spPr bwMode="auto">
            <a:xfrm rot="-1456841">
              <a:off x="3579813" y="3400425"/>
              <a:ext cx="1736725" cy="401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  <a:latin typeface="Arial" pitchFamily="34" charset="0"/>
                  <a:ea typeface="ＭＳ Ｐゴシック" pitchFamily="34" charset="-128"/>
                </a:rPr>
                <a:t>Infrared FELs</a:t>
              </a:r>
            </a:p>
          </p:txBody>
        </p:sp>
        <p:sp>
          <p:nvSpPr>
            <p:cNvPr id="30736" name="Rounded Rectangle 22"/>
            <p:cNvSpPr>
              <a:spLocks noChangeArrowheads="1"/>
            </p:cNvSpPr>
            <p:nvPr/>
          </p:nvSpPr>
          <p:spPr bwMode="auto">
            <a:xfrm rot="-876781">
              <a:off x="6048375" y="3171825"/>
              <a:ext cx="1087438" cy="263525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endParaRPr>
            </a:p>
          </p:txBody>
        </p:sp>
        <p:sp>
          <p:nvSpPr>
            <p:cNvPr id="30737" name="TextBox 23"/>
            <p:cNvSpPr txBox="1">
              <a:spLocks noChangeArrowheads="1"/>
            </p:cNvSpPr>
            <p:nvPr/>
          </p:nvSpPr>
          <p:spPr bwMode="auto">
            <a:xfrm rot="-902583">
              <a:off x="6035675" y="3114675"/>
              <a:ext cx="1012825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  <a:latin typeface="Arial" pitchFamily="34" charset="0"/>
                  <a:ea typeface="ＭＳ Ｐゴシック" pitchFamily="34" charset="-128"/>
                </a:rPr>
                <a:t>FLASH</a:t>
              </a:r>
            </a:p>
          </p:txBody>
        </p:sp>
        <p:grpSp>
          <p:nvGrpSpPr>
            <p:cNvPr id="30738" name="Group 26"/>
            <p:cNvGrpSpPr>
              <a:grpSpLocks/>
            </p:cNvGrpSpPr>
            <p:nvPr/>
          </p:nvGrpSpPr>
          <p:grpSpPr bwMode="auto">
            <a:xfrm>
              <a:off x="7348538" y="2451106"/>
              <a:ext cx="1087437" cy="400051"/>
              <a:chOff x="7348845" y="2451540"/>
              <a:chExt cx="1087411" cy="400110"/>
            </a:xfrm>
          </p:grpSpPr>
          <p:sp>
            <p:nvSpPr>
              <p:cNvPr id="30742" name="Rounded Rectangle 24"/>
              <p:cNvSpPr>
                <a:spLocks noChangeArrowheads="1"/>
              </p:cNvSpPr>
              <p:nvPr/>
            </p:nvSpPr>
            <p:spPr bwMode="auto">
              <a:xfrm>
                <a:off x="7348845" y="2508384"/>
                <a:ext cx="1087411" cy="262419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" pitchFamily="-107" charset="0"/>
                  <a:ea typeface="ＭＳ Ｐゴシック" pitchFamily="34" charset="-128"/>
                </a:endParaRPr>
              </a:p>
            </p:txBody>
          </p:sp>
          <p:sp>
            <p:nvSpPr>
              <p:cNvPr id="30743" name="TextBox 25"/>
              <p:cNvSpPr txBox="1">
                <a:spLocks noChangeArrowheads="1"/>
              </p:cNvSpPr>
              <p:nvPr/>
            </p:nvSpPr>
            <p:spPr bwMode="auto">
              <a:xfrm rot="-25802">
                <a:off x="7429699" y="2451540"/>
                <a:ext cx="827471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000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LCLS</a:t>
                </a:r>
              </a:p>
            </p:txBody>
          </p:sp>
        </p:grpSp>
        <p:grpSp>
          <p:nvGrpSpPr>
            <p:cNvPr id="30739" name="Group 27"/>
            <p:cNvGrpSpPr>
              <a:grpSpLocks/>
            </p:cNvGrpSpPr>
            <p:nvPr/>
          </p:nvGrpSpPr>
          <p:grpSpPr bwMode="auto">
            <a:xfrm>
              <a:off x="7319963" y="1968506"/>
              <a:ext cx="1087437" cy="400051"/>
              <a:chOff x="7348845" y="2451540"/>
              <a:chExt cx="1087411" cy="400110"/>
            </a:xfrm>
          </p:grpSpPr>
          <p:sp>
            <p:nvSpPr>
              <p:cNvPr id="30740" name="Rounded Rectangle 28"/>
              <p:cNvSpPr>
                <a:spLocks noChangeArrowheads="1"/>
              </p:cNvSpPr>
              <p:nvPr/>
            </p:nvSpPr>
            <p:spPr bwMode="auto">
              <a:xfrm>
                <a:off x="7348845" y="2508384"/>
                <a:ext cx="1087411" cy="262419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" pitchFamily="-107" charset="0"/>
                  <a:ea typeface="ＭＳ Ｐゴシック" pitchFamily="34" charset="-128"/>
                </a:endParaRPr>
              </a:p>
            </p:txBody>
          </p:sp>
          <p:sp>
            <p:nvSpPr>
              <p:cNvPr id="30741" name="TextBox 29"/>
              <p:cNvSpPr txBox="1">
                <a:spLocks noChangeArrowheads="1"/>
              </p:cNvSpPr>
              <p:nvPr/>
            </p:nvSpPr>
            <p:spPr bwMode="auto">
              <a:xfrm rot="-25802">
                <a:off x="7497712" y="2451540"/>
                <a:ext cx="827471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000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XFEL</a:t>
                </a:r>
              </a:p>
            </p:txBody>
          </p:sp>
        </p:grpSp>
      </p:grpSp>
      <p:sp>
        <p:nvSpPr>
          <p:cNvPr id="30724" name="Oval 7"/>
          <p:cNvSpPr>
            <a:spLocks noChangeArrowheads="1"/>
          </p:cNvSpPr>
          <p:nvPr/>
        </p:nvSpPr>
        <p:spPr bwMode="auto">
          <a:xfrm rot="-1330918">
            <a:off x="6269038" y="2406650"/>
            <a:ext cx="1143000" cy="334963"/>
          </a:xfrm>
          <a:prstGeom prst="ellipse">
            <a:avLst/>
          </a:prstGeom>
          <a:gradFill rotWithShape="1"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5400000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>
                <a:solidFill>
                  <a:srgbClr val="000000"/>
                </a:solidFill>
                <a:latin typeface="Arial Unicode MS" pitchFamily="34" charset="-128"/>
                <a:ea typeface="ＭＳ Ｐゴシック" pitchFamily="34" charset="-128"/>
              </a:rPr>
              <a:t>  JLAMP harm </a:t>
            </a:r>
          </a:p>
        </p:txBody>
      </p:sp>
      <p:sp>
        <p:nvSpPr>
          <p:cNvPr id="30725" name="Oval 7"/>
          <p:cNvSpPr>
            <a:spLocks noChangeArrowheads="1"/>
          </p:cNvSpPr>
          <p:nvPr/>
        </p:nvSpPr>
        <p:spPr bwMode="auto">
          <a:xfrm rot="-1330918">
            <a:off x="5753100" y="1911350"/>
            <a:ext cx="1354138" cy="334963"/>
          </a:xfrm>
          <a:prstGeom prst="ellipse">
            <a:avLst/>
          </a:prstGeom>
          <a:gradFill rotWithShape="1"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5400000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Arial Unicode MS" pitchFamily="34" charset="-128"/>
                <a:ea typeface="ＭＳ Ｐゴシック" pitchFamily="34" charset="-128"/>
              </a:rPr>
              <a:t>  JLAMP   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2" descr="M:\caduser\images\jhenry\C100\c100 cryomodule 19mar08C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999"/>
          <a:stretch>
            <a:fillRect/>
          </a:stretch>
        </p:blipFill>
        <p:spPr bwMode="auto">
          <a:xfrm>
            <a:off x="53975" y="2516188"/>
            <a:ext cx="8890000" cy="380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499" name="Content Placeholder 4"/>
          <p:cNvSpPr>
            <a:spLocks noGrp="1"/>
          </p:cNvSpPr>
          <p:nvPr>
            <p:ph idx="1"/>
          </p:nvPr>
        </p:nvSpPr>
        <p:spPr>
          <a:xfrm>
            <a:off x="228600" y="990600"/>
            <a:ext cx="5334000" cy="53340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sz="2800" dirty="0" smtClean="0">
                <a:solidFill>
                  <a:srgbClr val="0000FF"/>
                </a:solidFill>
                <a:ea typeface="ＭＳ Ｐゴシック" pitchFamily="34" charset="-128"/>
              </a:rPr>
              <a:t>108 MV,  20 MV/m, 7-cell cavities</a:t>
            </a:r>
          </a:p>
          <a:p>
            <a:pPr marL="0" indent="0" eaLnBrk="1" hangingPunct="1">
              <a:buFontTx/>
              <a:buNone/>
            </a:pPr>
            <a:r>
              <a:rPr lang="en-US" sz="2800" dirty="0" smtClean="0">
                <a:solidFill>
                  <a:srgbClr val="0000FF"/>
                </a:solidFill>
                <a:ea typeface="ＭＳ Ｐゴシック" pitchFamily="34" charset="-128"/>
              </a:rPr>
              <a:t>20 </a:t>
            </a:r>
            <a:r>
              <a:rPr lang="en-US" sz="2800" dirty="0" smtClean="0">
                <a:solidFill>
                  <a:srgbClr val="0000FF"/>
                </a:solidFill>
                <a:ea typeface="ＭＳ Ｐゴシック" pitchFamily="34" charset="-128"/>
              </a:rPr>
              <a:t>MV, 5 MV/m, 5-cell </a:t>
            </a:r>
            <a:r>
              <a:rPr lang="en-US" sz="2800" dirty="0" smtClean="0">
                <a:solidFill>
                  <a:srgbClr val="0000FF"/>
                </a:solidFill>
                <a:ea typeface="ＭＳ Ｐゴシック" pitchFamily="34" charset="-128"/>
              </a:rPr>
              <a:t>cavities</a:t>
            </a:r>
          </a:p>
          <a:p>
            <a:pPr marL="0" indent="0" eaLnBrk="1" hangingPunct="1">
              <a:buFontTx/>
              <a:buNone/>
            </a:pPr>
            <a:r>
              <a:rPr lang="en-US" sz="2800" dirty="0" smtClean="0">
                <a:solidFill>
                  <a:srgbClr val="0000FF"/>
                </a:solidFill>
                <a:ea typeface="ＭＳ Ｐゴシック" pitchFamily="34" charset="-128"/>
              </a:rPr>
              <a:t>HOM Damping increased for FEL application</a:t>
            </a:r>
          </a:p>
          <a:p>
            <a:pPr marL="0" indent="0" eaLnBrk="1" hangingPunct="1">
              <a:buFontTx/>
              <a:buNone/>
            </a:pPr>
            <a:r>
              <a:rPr lang="en-US" sz="2800" dirty="0" smtClean="0">
                <a:solidFill>
                  <a:srgbClr val="0000FF"/>
                </a:solidFill>
                <a:ea typeface="ＭＳ Ｐゴシック" pitchFamily="34" charset="-128"/>
              </a:rPr>
              <a:t>Meets all CERN ERL requirements except frequency</a:t>
            </a:r>
            <a:endParaRPr lang="en-US" sz="2800" dirty="0" smtClean="0">
              <a:solidFill>
                <a:srgbClr val="0000FF"/>
              </a:solidFill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endParaRPr lang="en-US" sz="1200" dirty="0" smtClean="0">
              <a:solidFill>
                <a:srgbClr val="FF0000"/>
              </a:solidFill>
              <a:ea typeface="ＭＳ Ｐゴシック" pitchFamily="34" charset="-128"/>
            </a:endParaRPr>
          </a:p>
        </p:txBody>
      </p:sp>
      <p:sp>
        <p:nvSpPr>
          <p:cNvPr id="10650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8686800" cy="762000"/>
          </a:xfrm>
        </p:spPr>
        <p:txBody>
          <a:bodyPr/>
          <a:lstStyle/>
          <a:p>
            <a:pPr algn="l" eaLnBrk="1" hangingPunct="1"/>
            <a:r>
              <a:rPr lang="en-US" sz="3200" dirty="0" smtClean="0">
                <a:ea typeface="ＭＳ Ｐゴシック" pitchFamily="34" charset="-128"/>
              </a:rPr>
              <a:t>F100 Cryomodule </a:t>
            </a:r>
            <a:endParaRPr lang="en-US" sz="3200" dirty="0" smtClean="0">
              <a:ea typeface="ＭＳ Ｐゴシック" pitchFamily="34" charset="-128"/>
            </a:endParaRPr>
          </a:p>
        </p:txBody>
      </p:sp>
      <p:pic>
        <p:nvPicPr>
          <p:cNvPr id="106501" name="Picture 4" descr="ALBA_talk_Page_07_Image_0003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7" t="8817"/>
          <a:stretch>
            <a:fillRect/>
          </a:stretch>
        </p:blipFill>
        <p:spPr bwMode="auto">
          <a:xfrm>
            <a:off x="5634038" y="0"/>
            <a:ext cx="3509962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502" name="TextBox 5"/>
          <p:cNvSpPr txBox="1">
            <a:spLocks noChangeArrowheads="1"/>
          </p:cNvSpPr>
          <p:nvPr/>
        </p:nvSpPr>
        <p:spPr bwMode="auto">
          <a:xfrm>
            <a:off x="2667000" y="5953125"/>
            <a:ext cx="56499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b="1" smtClean="0">
                <a:solidFill>
                  <a:prstClr val="black"/>
                </a:solidFill>
                <a:latin typeface="Calibri" pitchFamily="34" charset="0"/>
              </a:rPr>
              <a:t>Upgrade made possible by advances in SRF</a:t>
            </a:r>
          </a:p>
        </p:txBody>
      </p:sp>
    </p:spTree>
    <p:extLst>
      <p:ext uri="{BB962C8B-B14F-4D97-AF65-F5344CB8AC3E}">
        <p14:creationId xmlns:p14="http://schemas.microsoft.com/office/powerpoint/2010/main" val="106468288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F100 Cavity String December 2013 </a:t>
            </a:r>
            <a:endParaRPr lang="en-US" dirty="0"/>
          </a:p>
        </p:txBody>
      </p:sp>
      <p:pic>
        <p:nvPicPr>
          <p:cNvPr id="4" name="Content Placeholder 3" descr="JLB_6083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3" b="2053"/>
          <a:stretch>
            <a:fillRect/>
          </a:stretch>
        </p:blipFill>
        <p:spPr>
          <a:xfrm>
            <a:off x="0" y="1009645"/>
            <a:ext cx="9144000" cy="5845665"/>
          </a:xfrm>
        </p:spPr>
      </p:pic>
    </p:spTree>
    <p:extLst>
      <p:ext uri="{BB962C8B-B14F-4D97-AF65-F5344CB8AC3E}">
        <p14:creationId xmlns:p14="http://schemas.microsoft.com/office/powerpoint/2010/main" val="30115938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733647" y="2870298"/>
            <a:ext cx="7772400" cy="1438498"/>
          </a:xfrm>
        </p:spPr>
        <p:txBody>
          <a:bodyPr/>
          <a:lstStyle/>
          <a:p>
            <a:pPr marL="0" indent="0" algn="ctr"/>
            <a:r>
              <a:rPr lang="en-US" sz="3200" b="0" dirty="0">
                <a:solidFill>
                  <a:srgbClr val="0000FF"/>
                </a:solidFill>
              </a:rPr>
              <a:t>SRF Cryomodules for </a:t>
            </a:r>
            <a:r>
              <a:rPr lang="en-US" sz="3200" b="0" dirty="0" smtClean="0">
                <a:solidFill>
                  <a:srgbClr val="0000FF"/>
                </a:solidFill>
              </a:rPr>
              <a:t>LHeC</a:t>
            </a:r>
            <a:r>
              <a:rPr lang="en-US" sz="3200" b="0" dirty="0" smtClean="0">
                <a:solidFill>
                  <a:srgbClr val="0000FF"/>
                </a:solidFill>
              </a:rPr>
              <a:t>: </a:t>
            </a:r>
            <a:r>
              <a:rPr lang="en-US" sz="3200" b="0" dirty="0" smtClean="0">
                <a:solidFill>
                  <a:srgbClr val="0000FF"/>
                </a:solidFill>
              </a:rPr>
              <a:t/>
            </a:r>
            <a:br>
              <a:rPr lang="en-US" sz="3200" b="0" dirty="0" smtClean="0">
                <a:solidFill>
                  <a:srgbClr val="0000FF"/>
                </a:solidFill>
              </a:rPr>
            </a:br>
            <a:r>
              <a:rPr lang="en-US" sz="3200" b="0" dirty="0" smtClean="0">
                <a:solidFill>
                  <a:srgbClr val="0000FF"/>
                </a:solidFill>
              </a:rPr>
              <a:t>SNS-Style Conceptual Design</a:t>
            </a:r>
            <a:endParaRPr lang="en-US" sz="3200" b="0" dirty="0">
              <a:solidFill>
                <a:srgbClr val="0000FF"/>
              </a:solidFill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255488" cy="1752600"/>
          </a:xfrm>
        </p:spPr>
        <p:txBody>
          <a:bodyPr/>
          <a:lstStyle/>
          <a:p>
            <a:endParaRPr lang="en-US" sz="1400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  <a:p>
            <a:endParaRPr lang="en-US" sz="1400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E. Daly, J. Henry, A. Hutton, J. Preble and R. Rimmer</a:t>
            </a:r>
          </a:p>
          <a:p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JLab Accelerator Division</a:t>
            </a:r>
          </a:p>
          <a:p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20-JAN-2014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Arial"/>
              </a:rPr>
              <a:t>Slide </a:t>
            </a:r>
            <a:fld id="{2170E7E5-D759-E44D-99F5-2114FE40D28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 algn="ctr"/>
              <a:t>19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4083770"/>
              </p:ext>
            </p:extLst>
          </p:nvPr>
        </p:nvGraphicFramePr>
        <p:xfrm>
          <a:off x="2423584" y="306917"/>
          <a:ext cx="4276646" cy="26084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8" name="Bitmap Image" r:id="rId3" imgW="0" imgH="0" progId="PBrush">
                  <p:embed/>
                </p:oleObj>
              </mc:Choice>
              <mc:Fallback>
                <p:oleObj name="Bitmap Image" r:id="rId3" imgW="0" imgH="0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3584" y="306917"/>
                        <a:ext cx="4276646" cy="26084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4310387" y="2280315"/>
            <a:ext cx="9427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  <a:latin typeface="Arial"/>
              </a:rPr>
              <a:t>4 cavity SNS Style</a:t>
            </a:r>
            <a:endParaRPr lang="en-US" sz="12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15218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6"/>
          <p:cNvSpPr>
            <a:spLocks noChangeArrowheads="1"/>
          </p:cNvSpPr>
          <p:nvPr/>
        </p:nvSpPr>
        <p:spPr bwMode="auto">
          <a:xfrm>
            <a:off x="1444625" y="322263"/>
            <a:ext cx="180975" cy="576262"/>
          </a:xfrm>
          <a:prstGeom prst="rect">
            <a:avLst/>
          </a:prstGeom>
          <a:solidFill>
            <a:srgbClr val="FCFCF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 anchor="ctr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009999"/>
              </a:solidFill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2053" name="Rectangle 12"/>
          <p:cNvSpPr>
            <a:spLocks noGrp="1" noChangeArrowheads="1"/>
          </p:cNvSpPr>
          <p:nvPr>
            <p:ph type="title" idx="4294967295"/>
          </p:nvPr>
        </p:nvSpPr>
        <p:spPr>
          <a:xfrm>
            <a:off x="666750" y="0"/>
            <a:ext cx="7772400" cy="609600"/>
          </a:xfrm>
        </p:spPr>
        <p:txBody>
          <a:bodyPr/>
          <a:lstStyle/>
          <a:p>
            <a:r>
              <a:rPr lang="en-US" sz="2800" dirty="0" smtClean="0">
                <a:solidFill>
                  <a:schemeClr val="tx1"/>
                </a:solidFill>
                <a:latin typeface="Arial" pitchFamily="34" charset="0"/>
              </a:rPr>
              <a:t>Jefferson Lab IR Demo Free-electron Laser</a:t>
            </a: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1066800" y="2586038"/>
          <a:ext cx="7086600" cy="3357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Photo Editor Photo" r:id="rId4" imgW="7239627" imgH="3429297" progId="MSPhotoEd.3">
                  <p:embed/>
                </p:oleObj>
              </mc:Choice>
              <mc:Fallback>
                <p:oleObj name="Photo Editor Photo" r:id="rId4" imgW="7239627" imgH="3429297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2586038"/>
                        <a:ext cx="7086600" cy="3357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054" name="Group 14"/>
          <p:cNvGrpSpPr>
            <a:grpSpLocks/>
          </p:cNvGrpSpPr>
          <p:nvPr/>
        </p:nvGrpSpPr>
        <p:grpSpPr bwMode="auto">
          <a:xfrm>
            <a:off x="152400" y="838200"/>
            <a:ext cx="5943600" cy="1600200"/>
            <a:chOff x="1734" y="0"/>
            <a:chExt cx="4026" cy="996"/>
          </a:xfrm>
        </p:grpSpPr>
        <p:sp>
          <p:nvSpPr>
            <p:cNvPr id="27663" name="Rectangle 15"/>
            <p:cNvSpPr>
              <a:spLocks noChangeArrowheads="1"/>
            </p:cNvSpPr>
            <p:nvPr/>
          </p:nvSpPr>
          <p:spPr bwMode="auto">
            <a:xfrm>
              <a:off x="1734" y="0"/>
              <a:ext cx="4026" cy="9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0000FF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000000"/>
                </a:solidFill>
                <a:latin typeface="Times" pitchFamily="-107" charset="0"/>
                <a:ea typeface="MS PGothic" pitchFamily="34" charset="-128"/>
              </a:endParaRPr>
            </a:p>
          </p:txBody>
        </p:sp>
        <p:pic>
          <p:nvPicPr>
            <p:cNvPr id="2059" name="Picture 1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279" t="23004" r="10635" b="50009"/>
            <a:stretch>
              <a:fillRect/>
            </a:stretch>
          </p:blipFill>
          <p:spPr bwMode="auto">
            <a:xfrm>
              <a:off x="1826" y="45"/>
              <a:ext cx="3524" cy="8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7666" name="Rectangle 18"/>
          <p:cNvSpPr>
            <a:spLocks noChangeArrowheads="1"/>
          </p:cNvSpPr>
          <p:nvPr/>
        </p:nvSpPr>
        <p:spPr bwMode="auto">
          <a:xfrm>
            <a:off x="5638800" y="1371600"/>
            <a:ext cx="3316288" cy="1300163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00000"/>
              </a:solidFill>
              <a:latin typeface="Times" pitchFamily="-107" charset="0"/>
              <a:ea typeface="MS PGothic" pitchFamily="34" charset="-128"/>
            </a:endParaRPr>
          </a:p>
        </p:txBody>
      </p:sp>
      <p:sp>
        <p:nvSpPr>
          <p:cNvPr id="2056" name="Text Box 19"/>
          <p:cNvSpPr txBox="1">
            <a:spLocks noChangeArrowheads="1"/>
          </p:cNvSpPr>
          <p:nvPr/>
        </p:nvSpPr>
        <p:spPr bwMode="auto">
          <a:xfrm>
            <a:off x="5664200" y="1524000"/>
            <a:ext cx="3098800" cy="1066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Symbol" pitchFamily="18" charset="2"/>
              <a:buNone/>
            </a:pPr>
            <a:r>
              <a:rPr lang="en-US" sz="1600" b="1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     FEL Specifications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Symbol" pitchFamily="18" charset="2"/>
              <a:buChar char="·"/>
            </a:pPr>
            <a:r>
              <a:rPr lang="en-US" sz="120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   2 – 8 microns at &gt; 1 kW average power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Symbol" pitchFamily="18" charset="2"/>
              <a:buChar char="·"/>
            </a:pPr>
            <a:r>
              <a:rPr lang="en-US" sz="1200">
                <a:solidFill>
                  <a:srgbClr val="FF0000"/>
                </a:solidFill>
                <a:latin typeface="Comic Sans MS" pitchFamily="66" charset="0"/>
              </a:rPr>
              <a:t>   sub-picosecond pulse length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Symbol" pitchFamily="18" charset="2"/>
              <a:buChar char="·"/>
            </a:pPr>
            <a:r>
              <a:rPr lang="en-US" sz="1200">
                <a:solidFill>
                  <a:srgbClr val="FF0000"/>
                </a:solidFill>
                <a:latin typeface="Comic Sans MS" pitchFamily="66" charset="0"/>
              </a:rPr>
              <a:t>   up to 75 MHz rep rate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Symbol" pitchFamily="18" charset="2"/>
              <a:buChar char="·"/>
            </a:pPr>
            <a:r>
              <a:rPr lang="en-US" sz="1200">
                <a:solidFill>
                  <a:srgbClr val="FF0000"/>
                </a:solidFill>
                <a:latin typeface="Comic Sans MS" pitchFamily="66" charset="0"/>
              </a:rPr>
              <a:t>   3-40 keV sub picosecond x-rays</a:t>
            </a:r>
          </a:p>
        </p:txBody>
      </p:sp>
    </p:spTree>
    <p:extLst>
      <p:ext uri="{BB962C8B-B14F-4D97-AF65-F5344CB8AC3E}">
        <p14:creationId xmlns:p14="http://schemas.microsoft.com/office/powerpoint/2010/main" val="1968575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905" y="0"/>
            <a:ext cx="8654765" cy="808806"/>
          </a:xfrm>
        </p:spPr>
        <p:txBody>
          <a:bodyPr/>
          <a:lstStyle/>
          <a:p>
            <a:r>
              <a:rPr lang="en-US" sz="2800" b="0" dirty="0" smtClean="0">
                <a:solidFill>
                  <a:srgbClr val="0000FF"/>
                </a:solidFill>
              </a:rPr>
              <a:t>Proposal </a:t>
            </a:r>
            <a:r>
              <a:rPr lang="en-US" sz="2800" b="0" dirty="0">
                <a:solidFill>
                  <a:srgbClr val="0000FF"/>
                </a:solidFill>
              </a:rPr>
              <a:t>: </a:t>
            </a:r>
            <a:r>
              <a:rPr lang="en-US" sz="2800" b="0" dirty="0" smtClean="0">
                <a:solidFill>
                  <a:srgbClr val="0000FF"/>
                </a:solidFill>
              </a:rPr>
              <a:t>SNS-Style </a:t>
            </a:r>
            <a:r>
              <a:rPr lang="en-US" sz="2800" b="0" dirty="0" smtClean="0">
                <a:solidFill>
                  <a:srgbClr val="0000FF"/>
                </a:solidFill>
              </a:rPr>
              <a:t>Cryomodule</a:t>
            </a:r>
            <a:br>
              <a:rPr lang="en-US" sz="2800" b="0" dirty="0" smtClean="0">
                <a:solidFill>
                  <a:srgbClr val="0000FF"/>
                </a:solidFill>
              </a:rPr>
            </a:br>
            <a:r>
              <a:rPr lang="en-US" sz="2800" b="0" dirty="0" smtClean="0">
                <a:solidFill>
                  <a:srgbClr val="0000FF"/>
                </a:solidFill>
              </a:rPr>
              <a:t>4 </a:t>
            </a:r>
            <a:r>
              <a:rPr lang="en-US" sz="2800" b="0" dirty="0" smtClean="0">
                <a:solidFill>
                  <a:srgbClr val="0000FF"/>
                </a:solidFill>
              </a:rPr>
              <a:t>cavities per CM, 802.5 </a:t>
            </a:r>
            <a:r>
              <a:rPr lang="en-US" sz="2800" b="0" dirty="0">
                <a:solidFill>
                  <a:srgbClr val="0000FF"/>
                </a:solidFill>
              </a:rPr>
              <a:t>MHz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Arial"/>
              </a:rPr>
              <a:t>Slide </a:t>
            </a:r>
            <a:fld id="{2170E7E5-D759-E44D-99F5-2114FE40D28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 algn="ctr"/>
              <a:t>20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853917" y="1932035"/>
            <a:ext cx="9427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  <a:latin typeface="Arial"/>
              </a:rPr>
              <a:t>Supply End Can</a:t>
            </a:r>
            <a:endParaRPr lang="en-US" sz="1200" dirty="0">
              <a:solidFill>
                <a:prstClr val="black"/>
              </a:solidFill>
              <a:latin typeface="Arial"/>
            </a:endParaRPr>
          </a:p>
        </p:txBody>
      </p:sp>
      <p:cxnSp>
        <p:nvCxnSpPr>
          <p:cNvPr id="13" name="Straight Arrow Connector 12"/>
          <p:cNvCxnSpPr>
            <a:stCxn id="12" idx="2"/>
          </p:cNvCxnSpPr>
          <p:nvPr/>
        </p:nvCxnSpPr>
        <p:spPr bwMode="auto">
          <a:xfrm flipH="1">
            <a:off x="8183652" y="2393700"/>
            <a:ext cx="141642" cy="57998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4626013" y="3718090"/>
            <a:ext cx="9427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  <a:latin typeface="Arial"/>
              </a:rPr>
              <a:t>Return End Can</a:t>
            </a:r>
            <a:endParaRPr lang="en-US" sz="1200" dirty="0">
              <a:solidFill>
                <a:prstClr val="black"/>
              </a:solidFill>
              <a:latin typeface="Arial"/>
            </a:endParaRPr>
          </a:p>
        </p:txBody>
      </p:sp>
      <p:cxnSp>
        <p:nvCxnSpPr>
          <p:cNvPr id="15" name="Straight Arrow Connector 14"/>
          <p:cNvCxnSpPr>
            <a:stCxn id="14" idx="2"/>
          </p:cNvCxnSpPr>
          <p:nvPr/>
        </p:nvCxnSpPr>
        <p:spPr bwMode="auto">
          <a:xfrm>
            <a:off x="5097390" y="4179755"/>
            <a:ext cx="634070" cy="33791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191386" y="1118296"/>
            <a:ext cx="3952573" cy="3630914"/>
          </a:xfrm>
        </p:spPr>
        <p:txBody>
          <a:bodyPr>
            <a:noAutofit/>
          </a:bodyPr>
          <a:lstStyle/>
          <a:p>
            <a:pPr>
              <a:buClr>
                <a:srgbClr val="0070C0"/>
              </a:buClr>
            </a:pPr>
            <a:r>
              <a:rPr lang="en-US" sz="2000" dirty="0"/>
              <a:t>Based on </a:t>
            </a:r>
            <a:r>
              <a:rPr lang="en-US" sz="2000" dirty="0" smtClean="0"/>
              <a:t>SNS </a:t>
            </a:r>
            <a:r>
              <a:rPr lang="en-US" sz="2000" dirty="0"/>
              <a:t>CM</a:t>
            </a:r>
          </a:p>
          <a:p>
            <a:pPr lvl="1">
              <a:buClr>
                <a:srgbClr val="0070C0"/>
              </a:buClr>
            </a:pPr>
            <a:r>
              <a:rPr lang="en-US" sz="1800" dirty="0">
                <a:solidFill>
                  <a:srgbClr val="00B050"/>
                </a:solidFill>
              </a:rPr>
              <a:t>5</a:t>
            </a:r>
            <a:r>
              <a:rPr lang="en-US" sz="1800" dirty="0" smtClean="0">
                <a:solidFill>
                  <a:srgbClr val="00B050"/>
                </a:solidFill>
              </a:rPr>
              <a:t>-cell </a:t>
            </a:r>
            <a:r>
              <a:rPr lang="en-US" sz="1800" dirty="0">
                <a:solidFill>
                  <a:srgbClr val="00B050"/>
                </a:solidFill>
              </a:rPr>
              <a:t>Low Loss Shape</a:t>
            </a:r>
          </a:p>
          <a:p>
            <a:pPr lvl="1">
              <a:buClr>
                <a:srgbClr val="0070C0"/>
              </a:buClr>
            </a:pPr>
            <a:r>
              <a:rPr lang="en-US" sz="1800" dirty="0" smtClean="0"/>
              <a:t>Coaxial </a:t>
            </a:r>
            <a:r>
              <a:rPr lang="en-US" sz="1800" dirty="0"/>
              <a:t>Fundamental Power Coupler</a:t>
            </a:r>
          </a:p>
          <a:p>
            <a:pPr lvl="1">
              <a:buClr>
                <a:srgbClr val="0070C0"/>
              </a:buClr>
            </a:pPr>
            <a:r>
              <a:rPr lang="en-US" sz="1800" dirty="0" smtClean="0"/>
              <a:t>Single </a:t>
            </a:r>
            <a:r>
              <a:rPr lang="en-US" sz="1800" dirty="0"/>
              <a:t>RF Window</a:t>
            </a:r>
          </a:p>
          <a:p>
            <a:pPr lvl="1">
              <a:buClr>
                <a:srgbClr val="0070C0"/>
              </a:buClr>
            </a:pPr>
            <a:r>
              <a:rPr lang="en-US" sz="1800" dirty="0"/>
              <a:t>DESY-style HOM Couplers</a:t>
            </a:r>
          </a:p>
          <a:p>
            <a:pPr lvl="1">
              <a:buClr>
                <a:srgbClr val="0070C0"/>
              </a:buClr>
            </a:pPr>
            <a:r>
              <a:rPr lang="en-US" sz="1800" dirty="0" smtClean="0"/>
              <a:t>Cold </a:t>
            </a:r>
            <a:r>
              <a:rPr lang="en-US" sz="1800" dirty="0"/>
              <a:t>Tuner Drive</a:t>
            </a:r>
          </a:p>
          <a:p>
            <a:pPr>
              <a:buClr>
                <a:srgbClr val="0070C0"/>
              </a:buClr>
            </a:pPr>
            <a:endParaRPr lang="en-US" sz="2000" dirty="0"/>
          </a:p>
          <a:p>
            <a:pPr>
              <a:buClr>
                <a:srgbClr val="0070C0"/>
              </a:buClr>
            </a:pPr>
            <a:r>
              <a:rPr lang="en-US" sz="2000" dirty="0"/>
              <a:t>Overall Length – </a:t>
            </a:r>
            <a:r>
              <a:rPr lang="en-US" sz="2000" dirty="0" smtClean="0"/>
              <a:t>7.524 m</a:t>
            </a:r>
            <a:endParaRPr lang="en-US" sz="2000" dirty="0"/>
          </a:p>
          <a:p>
            <a:pPr>
              <a:buClr>
                <a:srgbClr val="0070C0"/>
              </a:buClr>
            </a:pPr>
            <a:r>
              <a:rPr lang="en-US" sz="2000" dirty="0"/>
              <a:t>Beamline Length – </a:t>
            </a:r>
            <a:r>
              <a:rPr lang="en-US" sz="2000" dirty="0" smtClean="0"/>
              <a:t>6.705 </a:t>
            </a:r>
            <a:r>
              <a:rPr lang="en-US" sz="2000" dirty="0"/>
              <a:t>m</a:t>
            </a:r>
          </a:p>
          <a:p>
            <a:pPr>
              <a:buClr>
                <a:srgbClr val="0070C0"/>
              </a:buClr>
            </a:pPr>
            <a:endParaRPr lang="en-US" sz="2000" dirty="0" smtClean="0"/>
          </a:p>
          <a:p>
            <a:pPr>
              <a:buClr>
                <a:srgbClr val="0070C0"/>
              </a:buClr>
            </a:pPr>
            <a:r>
              <a:rPr lang="en-US" sz="2000" dirty="0" smtClean="0">
                <a:solidFill>
                  <a:srgbClr val="0000FF"/>
                </a:solidFill>
              </a:rPr>
              <a:t>End Cans include integral heat exchanger for improved efficiency at 2K </a:t>
            </a:r>
            <a:r>
              <a:rPr lang="en-US" sz="2000" dirty="0" smtClean="0">
                <a:solidFill>
                  <a:srgbClr val="0000FF"/>
                </a:solidFill>
              </a:rPr>
              <a:t>operations</a:t>
            </a:r>
            <a:endParaRPr lang="en-US" sz="1800" dirty="0" smtClean="0">
              <a:solidFill>
                <a:srgbClr val="0000FF"/>
              </a:solidFill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4337280"/>
              </p:ext>
            </p:extLst>
          </p:nvPr>
        </p:nvGraphicFramePr>
        <p:xfrm>
          <a:off x="4143960" y="2960292"/>
          <a:ext cx="4215063" cy="25718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2" name="Bitmap Image" r:id="rId3" imgW="12020400" imgH="7334280" progId="PBrush">
                  <p:embed/>
                </p:oleObj>
              </mc:Choice>
              <mc:Fallback>
                <p:oleObj name="Bitmap Image" r:id="rId3" imgW="12020400" imgH="7334280" progId="PBrus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143960" y="2960292"/>
                        <a:ext cx="4215063" cy="25718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6444916" y="5124368"/>
            <a:ext cx="1098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/>
              </a:rPr>
              <a:t>4</a:t>
            </a:r>
            <a:r>
              <a:rPr lang="en-US" sz="1200" dirty="0" smtClean="0">
                <a:solidFill>
                  <a:prstClr val="black"/>
                </a:solidFill>
                <a:latin typeface="Arial"/>
              </a:rPr>
              <a:t>X RF Power Coupler</a:t>
            </a:r>
            <a:endParaRPr lang="en-US" sz="12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6" name="Right Brace 5"/>
          <p:cNvSpPr/>
          <p:nvPr/>
        </p:nvSpPr>
        <p:spPr bwMode="auto">
          <a:xfrm>
            <a:off x="3509889" y="2946009"/>
            <a:ext cx="317036" cy="520824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prstClr val="black"/>
              </a:solidFill>
              <a:latin typeface="Times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17748" y="3022294"/>
            <a:ext cx="2045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Arial"/>
              </a:rPr>
              <a:t>Scaled for </a:t>
            </a:r>
            <a:r>
              <a:rPr lang="el-GR" dirty="0" smtClean="0">
                <a:solidFill>
                  <a:prstClr val="black"/>
                </a:solidFill>
                <a:latin typeface="Arial"/>
              </a:rPr>
              <a:t>β</a:t>
            </a:r>
            <a:r>
              <a:rPr lang="en-US" dirty="0" smtClean="0">
                <a:solidFill>
                  <a:prstClr val="black"/>
                </a:solidFill>
                <a:latin typeface="Arial"/>
              </a:rPr>
              <a:t> = 1</a:t>
            </a:r>
            <a:endParaRPr lang="en-US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015282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>
                <a:solidFill>
                  <a:srgbClr val="0000FF"/>
                </a:solidFill>
              </a:rPr>
              <a:t>SNS High Beta </a:t>
            </a:r>
            <a:r>
              <a:rPr lang="en-US" b="0" dirty="0" err="1" smtClean="0">
                <a:solidFill>
                  <a:srgbClr val="0000FF"/>
                </a:solidFill>
              </a:rPr>
              <a:t>Cryomodule</a:t>
            </a:r>
            <a:endParaRPr lang="en-US" b="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Slide </a:t>
            </a:r>
            <a:fld id="{2170E7E5-D759-E44D-99F5-2114FE40D28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 algn="ctr"/>
              <a:t>21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9" t="18475" r="4340" b="2584"/>
          <a:stretch/>
        </p:blipFill>
        <p:spPr bwMode="auto">
          <a:xfrm>
            <a:off x="333153" y="1339684"/>
            <a:ext cx="8353648" cy="43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62296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0"/>
            <a:ext cx="8458200" cy="808806"/>
          </a:xfrm>
        </p:spPr>
        <p:txBody>
          <a:bodyPr/>
          <a:lstStyle/>
          <a:p>
            <a:r>
              <a:rPr lang="en-US" sz="2800" b="0" dirty="0" smtClean="0">
                <a:solidFill>
                  <a:srgbClr val="0000FF"/>
                </a:solidFill>
              </a:rPr>
              <a:t>Example of Low</a:t>
            </a:r>
            <a:r>
              <a:rPr lang="en-US" sz="2800" b="0" dirty="0" smtClean="0">
                <a:solidFill>
                  <a:srgbClr val="0000FF"/>
                </a:solidFill>
              </a:rPr>
              <a:t>-Loss Cavity Parameters </a:t>
            </a:r>
            <a:r>
              <a:rPr lang="en-US" sz="2800" b="0" dirty="0" smtClean="0">
                <a:solidFill>
                  <a:srgbClr val="0000FF"/>
                </a:solidFill>
              </a:rPr>
              <a:t>(</a:t>
            </a:r>
            <a:r>
              <a:rPr lang="en-US" sz="2800" b="0" dirty="0" smtClean="0">
                <a:solidFill>
                  <a:srgbClr val="0000FF"/>
                </a:solidFill>
              </a:rPr>
              <a:t>805 MHz</a:t>
            </a:r>
            <a:r>
              <a:rPr lang="en-US" sz="2800" b="0" dirty="0" smtClean="0">
                <a:solidFill>
                  <a:srgbClr val="0000FF"/>
                </a:solidFill>
              </a:rPr>
              <a:t>) </a:t>
            </a:r>
            <a:r>
              <a:rPr lang="en-US" sz="2800" b="0" dirty="0" smtClean="0">
                <a:solidFill>
                  <a:srgbClr val="0000FF"/>
                </a:solidFill>
              </a:rPr>
              <a:t>to be modified for 802.5 MHz</a:t>
            </a:r>
            <a:endParaRPr lang="en-US" sz="2800" b="0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4648200" cy="5181600"/>
          </a:xfrm>
        </p:spPr>
        <p:txBody>
          <a:bodyPr/>
          <a:lstStyle/>
          <a:p>
            <a:r>
              <a:rPr lang="en-US" sz="2200" dirty="0" smtClean="0"/>
              <a:t>0 degree wall angle</a:t>
            </a:r>
          </a:p>
          <a:p>
            <a:r>
              <a:rPr lang="en-US" sz="2200" dirty="0" smtClean="0"/>
              <a:t>Same shape for </a:t>
            </a:r>
            <a:r>
              <a:rPr lang="en-US" sz="2200" dirty="0" smtClean="0"/>
              <a:t>mid &amp; end </a:t>
            </a:r>
            <a:r>
              <a:rPr lang="en-US" sz="2200" dirty="0" smtClean="0"/>
              <a:t>cell</a:t>
            </a:r>
          </a:p>
          <a:p>
            <a:pPr lvl="0"/>
            <a:r>
              <a:rPr lang="en-US" sz="2200" dirty="0" smtClean="0">
                <a:solidFill>
                  <a:srgbClr val="000000"/>
                </a:solidFill>
              </a:rPr>
              <a:t>Could use SNS </a:t>
            </a:r>
            <a:r>
              <a:rPr lang="en-US" sz="2200" dirty="0" err="1" smtClean="0">
                <a:solidFill>
                  <a:srgbClr val="000000"/>
                </a:solidFill>
              </a:rPr>
              <a:t>cryomodule</a:t>
            </a:r>
            <a:endParaRPr lang="en-US" sz="2200" dirty="0" smtClean="0">
              <a:solidFill>
                <a:srgbClr val="000000"/>
              </a:solidFill>
            </a:endParaRPr>
          </a:p>
          <a:p>
            <a:pPr lvl="0"/>
            <a:r>
              <a:rPr lang="en-US" sz="2200" dirty="0" smtClean="0">
                <a:solidFill>
                  <a:srgbClr val="000000"/>
                </a:solidFill>
              </a:rPr>
              <a:t>N</a:t>
            </a:r>
            <a:r>
              <a:rPr lang="en-US" sz="2200" baseline="30000" dirty="0" smtClean="0">
                <a:solidFill>
                  <a:srgbClr val="000000"/>
                </a:solidFill>
              </a:rPr>
              <a:t>2</a:t>
            </a:r>
            <a:r>
              <a:rPr lang="en-US" sz="2200" dirty="0" smtClean="0">
                <a:solidFill>
                  <a:srgbClr val="000000"/>
                </a:solidFill>
              </a:rPr>
              <a:t>/k~3000, better than JLab-LL</a:t>
            </a:r>
          </a:p>
          <a:p>
            <a:pPr lvl="0"/>
            <a:r>
              <a:rPr lang="en-US" sz="2200" dirty="0" smtClean="0">
                <a:solidFill>
                  <a:srgbClr val="000000"/>
                </a:solidFill>
              </a:rPr>
              <a:t>Assuming </a:t>
            </a:r>
            <a:r>
              <a:rPr lang="en-US" sz="2200" dirty="0" err="1" smtClean="0">
                <a:solidFill>
                  <a:srgbClr val="000000"/>
                </a:solidFill>
              </a:rPr>
              <a:t>E</a:t>
            </a:r>
            <a:r>
              <a:rPr lang="en-US" sz="2200" baseline="-25000" dirty="0" err="1" smtClean="0">
                <a:solidFill>
                  <a:srgbClr val="000000"/>
                </a:solidFill>
              </a:rPr>
              <a:t>a</a:t>
            </a:r>
            <a:r>
              <a:rPr lang="en-US" sz="2200" dirty="0" smtClean="0">
                <a:solidFill>
                  <a:srgbClr val="000000"/>
                </a:solidFill>
              </a:rPr>
              <a:t>=15MV/m, then E</a:t>
            </a:r>
            <a:r>
              <a:rPr lang="en-US" sz="2200" baseline="-25000" dirty="0" smtClean="0">
                <a:solidFill>
                  <a:srgbClr val="000000"/>
                </a:solidFill>
              </a:rPr>
              <a:t>p</a:t>
            </a:r>
            <a:r>
              <a:rPr lang="en-US" sz="2200" dirty="0" smtClean="0">
                <a:solidFill>
                  <a:srgbClr val="000000"/>
                </a:solidFill>
              </a:rPr>
              <a:t>=36MV/m</a:t>
            </a:r>
            <a:r>
              <a:rPr lang="en-US" sz="2200" dirty="0">
                <a:solidFill>
                  <a:srgbClr val="000000"/>
                </a:solidFill>
              </a:rPr>
              <a:t>, </a:t>
            </a:r>
            <a:r>
              <a:rPr lang="en-US" sz="2200" dirty="0" err="1" smtClean="0">
                <a:solidFill>
                  <a:srgbClr val="000000"/>
                </a:solidFill>
              </a:rPr>
              <a:t>B</a:t>
            </a:r>
            <a:r>
              <a:rPr lang="en-US" sz="2200" baseline="-25000" dirty="0" err="1" smtClean="0">
                <a:solidFill>
                  <a:srgbClr val="000000"/>
                </a:solidFill>
              </a:rPr>
              <a:t>p</a:t>
            </a:r>
            <a:r>
              <a:rPr lang="en-US" sz="2200" dirty="0" smtClean="0">
                <a:solidFill>
                  <a:srgbClr val="000000"/>
                </a:solidFill>
              </a:rPr>
              <a:t>=50mT.</a:t>
            </a:r>
          </a:p>
          <a:p>
            <a:pPr lvl="0"/>
            <a:r>
              <a:rPr lang="en-US" sz="2200" dirty="0" smtClean="0">
                <a:solidFill>
                  <a:srgbClr val="000000"/>
                </a:solidFill>
              </a:rPr>
              <a:t>Assume Rres~10n</a:t>
            </a:r>
            <a:r>
              <a:rPr lang="el-GR" sz="2200" kern="1200" dirty="0" smtClean="0"/>
              <a:t>Ω</a:t>
            </a:r>
            <a:r>
              <a:rPr lang="en-US" sz="2200" kern="1200" dirty="0" smtClean="0"/>
              <a:t> at 2K, so Q</a:t>
            </a:r>
            <a:r>
              <a:rPr lang="en-US" sz="2200" kern="1200" baseline="-25000" dirty="0" smtClean="0"/>
              <a:t>0</a:t>
            </a:r>
            <a:r>
              <a:rPr lang="en-US" sz="2200" kern="1200" dirty="0" smtClean="0"/>
              <a:t>~2.0e10, P</a:t>
            </a:r>
            <a:r>
              <a:rPr lang="en-US" sz="2200" kern="1200" baseline="-25000" dirty="0" smtClean="0"/>
              <a:t>loss</a:t>
            </a:r>
            <a:r>
              <a:rPr lang="en-US" sz="2200" kern="1200" dirty="0" smtClean="0"/>
              <a:t>~12.6W at 15MV/m</a:t>
            </a:r>
          </a:p>
          <a:p>
            <a:pPr lvl="0"/>
            <a:r>
              <a:rPr lang="en-US" sz="2200" kern="1200" dirty="0" smtClean="0">
                <a:solidFill>
                  <a:srgbClr val="000000"/>
                </a:solidFill>
              </a:rPr>
              <a:t>MP and HOM </a:t>
            </a:r>
            <a:r>
              <a:rPr lang="en-US" sz="2200" kern="1200" dirty="0" smtClean="0">
                <a:solidFill>
                  <a:srgbClr val="FF0000"/>
                </a:solidFill>
              </a:rPr>
              <a:t>NOT</a:t>
            </a:r>
            <a:r>
              <a:rPr lang="en-US" sz="2200" kern="1200" dirty="0" smtClean="0">
                <a:solidFill>
                  <a:srgbClr val="000000"/>
                </a:solidFill>
              </a:rPr>
              <a:t> investigated yet</a:t>
            </a:r>
            <a:endParaRPr lang="en-US" sz="2200" dirty="0" smtClean="0">
              <a:solidFill>
                <a:srgbClr val="00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249317"/>
              </p:ext>
            </p:extLst>
          </p:nvPr>
        </p:nvGraphicFramePr>
        <p:xfrm>
          <a:off x="4876801" y="990600"/>
          <a:ext cx="4190999" cy="3352799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52297"/>
                <a:gridCol w="1438702"/>
              </a:tblGrid>
              <a:tr h="29787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Frequency [MHz]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805</a:t>
                      </a:r>
                      <a:endParaRPr lang="en-US" sz="1400" dirty="0"/>
                    </a:p>
                  </a:txBody>
                  <a:tcPr anchor="ctr"/>
                </a:tc>
              </a:tr>
              <a:tr h="29787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Cavity inner diameter [mm]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316.7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29787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Beam</a:t>
                      </a:r>
                      <a:r>
                        <a:rPr lang="en-US" sz="1400" baseline="0" dirty="0" smtClean="0"/>
                        <a:t> pipe diameter [mm]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75.74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29787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Cavity total length [mm]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1165</a:t>
                      </a:r>
                    </a:p>
                  </a:txBody>
                  <a:tcPr anchor="ctr"/>
                </a:tc>
              </a:tr>
              <a:tr h="29787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Cavity active length [mm]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mtClean="0">
                          <a:solidFill>
                            <a:schemeClr val="tx1"/>
                          </a:solidFill>
                        </a:rPr>
                        <a:t>925.2</a:t>
                      </a:r>
                    </a:p>
                  </a:txBody>
                  <a:tcPr anchor="ctr"/>
                </a:tc>
              </a:tr>
              <a:tr h="297873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 smtClean="0"/>
                        <a:t>Ep/Ea</a:t>
                      </a:r>
                      <a:endParaRPr 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2.40</a:t>
                      </a:r>
                    </a:p>
                  </a:txBody>
                  <a:tcPr anchor="ctr"/>
                </a:tc>
              </a:tr>
              <a:tr h="297873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 smtClean="0"/>
                        <a:t>Bp/Ea [mT/(MV/m)]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3.34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87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Geometry</a:t>
                      </a:r>
                      <a:r>
                        <a:rPr lang="en-US" sz="1400" baseline="0" dirty="0" smtClean="0"/>
                        <a:t> factor </a:t>
                      </a:r>
                      <a:r>
                        <a:rPr lang="en-US" sz="1400" dirty="0" smtClean="0"/>
                        <a:t>[</a:t>
                      </a:r>
                      <a:r>
                        <a:rPr lang="el-GR" sz="1400" baseline="0" dirty="0" smtClean="0"/>
                        <a:t>Ω</a:t>
                      </a:r>
                      <a:r>
                        <a:rPr lang="en-US" sz="1400" baseline="0" dirty="0" smtClean="0"/>
                        <a:t>]</a:t>
                      </a:r>
                      <a:endParaRPr lang="en-US" sz="1400" dirty="0" smtClean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288</a:t>
                      </a:r>
                      <a:endParaRPr lang="en-US" sz="14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97873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 smtClean="0"/>
                        <a:t>Ra/Q [</a:t>
                      </a:r>
                      <a:r>
                        <a:rPr lang="el-GR" sz="1400" kern="1200" dirty="0" smtClean="0"/>
                        <a:t>Ω</a:t>
                      </a:r>
                      <a:r>
                        <a:rPr lang="en-US" sz="1400" kern="1200" dirty="0" smtClean="0"/>
                        <a:t>]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764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29787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Ra*Rs</a:t>
                      </a:r>
                      <a:r>
                        <a:rPr lang="en-US" sz="1400" baseline="0" dirty="0" smtClean="0"/>
                        <a:t> (=G*Ra/Q) [</a:t>
                      </a:r>
                      <a:r>
                        <a:rPr lang="el-GR" sz="1400" baseline="0" dirty="0" smtClean="0"/>
                        <a:t>Ω</a:t>
                      </a:r>
                      <a:r>
                        <a:rPr lang="en-US" sz="1400" baseline="30000" dirty="0" smtClean="0"/>
                        <a:t>2</a:t>
                      </a:r>
                      <a:r>
                        <a:rPr lang="en-US" sz="1400" baseline="0" dirty="0" smtClean="0"/>
                        <a:t>]</a:t>
                      </a:r>
                      <a:endParaRPr lang="en-US" sz="14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2.20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x 10</a:t>
                      </a:r>
                      <a:r>
                        <a:rPr lang="en-US" sz="1400" baseline="30000" dirty="0" smtClean="0"/>
                        <a:t>5</a:t>
                      </a:r>
                      <a:endParaRPr lang="en-US" sz="1400" b="0" baseline="30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87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Cell-to-cell</a:t>
                      </a:r>
                      <a:r>
                        <a:rPr lang="en-US" sz="1400" baseline="0" dirty="0" smtClean="0"/>
                        <a:t> coupling k</a:t>
                      </a:r>
                      <a:endParaRPr lang="en-US" sz="14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0.84%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0509"/>
            <a:ext cx="9144000" cy="2207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278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8458200" cy="838200"/>
          </a:xfrm>
        </p:spPr>
        <p:txBody>
          <a:bodyPr/>
          <a:lstStyle/>
          <a:p>
            <a:r>
              <a:rPr lang="en-US" b="0" dirty="0" smtClean="0">
                <a:solidFill>
                  <a:srgbClr val="0000FF"/>
                </a:solidFill>
              </a:rPr>
              <a:t>Measured Results </a:t>
            </a:r>
            <a:r>
              <a:rPr lang="en-US" b="0" dirty="0" smtClean="0">
                <a:solidFill>
                  <a:srgbClr val="0000FF"/>
                </a:solidFill>
              </a:rPr>
              <a:t>for Production      SNS </a:t>
            </a:r>
            <a:r>
              <a:rPr lang="en-US" b="0" dirty="0" smtClean="0">
                <a:solidFill>
                  <a:srgbClr val="0000FF"/>
                </a:solidFill>
              </a:rPr>
              <a:t>High Beta Cavity</a:t>
            </a:r>
            <a:endParaRPr lang="en-US" b="0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24399" y="1796017"/>
            <a:ext cx="450636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Arial"/>
              </a:rPr>
              <a:t>Average </a:t>
            </a:r>
            <a:r>
              <a:rPr lang="en-US" sz="2000" dirty="0" err="1" smtClean="0">
                <a:solidFill>
                  <a:prstClr val="black"/>
                </a:solidFill>
                <a:latin typeface="Arial"/>
              </a:rPr>
              <a:t>Q</a:t>
            </a:r>
            <a:r>
              <a:rPr lang="en-US" sz="2000" baseline="-25000" dirty="0" err="1" smtClean="0">
                <a:solidFill>
                  <a:prstClr val="black"/>
                </a:solidFill>
                <a:latin typeface="Arial"/>
              </a:rPr>
              <a:t>o</a:t>
            </a:r>
            <a:r>
              <a:rPr lang="en-US" sz="2000" dirty="0" smtClean="0">
                <a:solidFill>
                  <a:prstClr val="black"/>
                </a:solidFill>
                <a:latin typeface="Arial"/>
              </a:rPr>
              <a:t> at 10 MV/m = 2.0E10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Arial"/>
              </a:rPr>
              <a:t>Dissipated Power = 8.4 Watts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prstClr val="black"/>
              </a:solidFill>
              <a:latin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Arial"/>
              </a:rPr>
              <a:t>Average </a:t>
            </a:r>
            <a:r>
              <a:rPr lang="en-US" sz="2000" dirty="0" err="1" smtClean="0">
                <a:solidFill>
                  <a:prstClr val="black"/>
                </a:solidFill>
                <a:latin typeface="Arial"/>
              </a:rPr>
              <a:t>Q</a:t>
            </a:r>
            <a:r>
              <a:rPr lang="en-US" sz="2000" baseline="-25000" dirty="0" err="1" smtClean="0">
                <a:solidFill>
                  <a:prstClr val="black"/>
                </a:solidFill>
                <a:latin typeface="Arial"/>
              </a:rPr>
              <a:t>o</a:t>
            </a:r>
            <a:r>
              <a:rPr lang="en-US" sz="2000" dirty="0" smtClean="0">
                <a:solidFill>
                  <a:prstClr val="black"/>
                </a:solidFill>
                <a:latin typeface="Arial"/>
              </a:rPr>
              <a:t> at 15 MV/m = 1.64E10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Arial"/>
              </a:rPr>
              <a:t>Dissipated Power = 23.2 W</a:t>
            </a:r>
            <a:endParaRPr lang="en-US" sz="2000" dirty="0">
              <a:solidFill>
                <a:prstClr val="black"/>
              </a:solidFill>
              <a:latin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4401351"/>
            <a:ext cx="3225563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Arial"/>
              </a:rPr>
              <a:t>T = 2.0 K</a:t>
            </a:r>
          </a:p>
          <a:p>
            <a:r>
              <a:rPr lang="en-US" dirty="0" smtClean="0">
                <a:solidFill>
                  <a:prstClr val="black"/>
                </a:solidFill>
                <a:latin typeface="Arial"/>
              </a:rPr>
              <a:t>Sample size = 7 Cavities</a:t>
            </a:r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393913"/>
            <a:ext cx="4343399" cy="2957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5011348" y="3591455"/>
            <a:ext cx="3600450" cy="1700470"/>
            <a:chOff x="4208463" y="2813050"/>
            <a:chExt cx="4325937" cy="2043113"/>
          </a:xfrm>
        </p:grpSpPr>
        <p:pic>
          <p:nvPicPr>
            <p:cNvPr id="8" name="Picture 5" descr="SNS_HeV_ISO_Sec"/>
            <p:cNvPicPr preferRelativeResize="0"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440" b="4144"/>
            <a:stretch>
              <a:fillRect/>
            </a:stretch>
          </p:blipFill>
          <p:spPr bwMode="auto">
            <a:xfrm>
              <a:off x="5041900" y="2813050"/>
              <a:ext cx="2897188" cy="1900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 Box 6"/>
            <p:cNvSpPr txBox="1">
              <a:spLocks noChangeArrowheads="1"/>
            </p:cNvSpPr>
            <p:nvPr/>
          </p:nvSpPr>
          <p:spPr bwMode="auto">
            <a:xfrm>
              <a:off x="6173788" y="4483100"/>
              <a:ext cx="1370012" cy="373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r>
                <a:rPr lang="en-US" altLang="ko-KR" sz="1050" b="1" i="1">
                  <a:solidFill>
                    <a:srgbClr val="1F497D"/>
                  </a:solidFill>
                  <a:latin typeface="Times" charset="0"/>
                </a:rPr>
                <a:t>Fundamental Power Coupler</a:t>
              </a:r>
            </a:p>
          </p:txBody>
        </p:sp>
        <p:sp>
          <p:nvSpPr>
            <p:cNvPr id="10" name="Line 7"/>
            <p:cNvSpPr>
              <a:spLocks noChangeShapeType="1"/>
            </p:cNvSpPr>
            <p:nvPr/>
          </p:nvSpPr>
          <p:spPr bwMode="auto">
            <a:xfrm flipV="1">
              <a:off x="7291388" y="4075113"/>
              <a:ext cx="177800" cy="46831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2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11" name="Text Box 8"/>
            <p:cNvSpPr txBox="1">
              <a:spLocks noChangeArrowheads="1"/>
            </p:cNvSpPr>
            <p:nvPr/>
          </p:nvSpPr>
          <p:spPr bwMode="auto">
            <a:xfrm>
              <a:off x="7758113" y="3143250"/>
              <a:ext cx="776287" cy="363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r>
                <a:rPr lang="en-US" altLang="ko-KR" sz="1050" b="1" i="1">
                  <a:solidFill>
                    <a:srgbClr val="1F497D"/>
                  </a:solidFill>
                  <a:latin typeface="Times" charset="0"/>
                </a:rPr>
                <a:t>HOM Coupler</a:t>
              </a:r>
            </a:p>
          </p:txBody>
        </p:sp>
        <p:sp>
          <p:nvSpPr>
            <p:cNvPr id="12" name="Text Box 9"/>
            <p:cNvSpPr txBox="1">
              <a:spLocks noChangeArrowheads="1"/>
            </p:cNvSpPr>
            <p:nvPr/>
          </p:nvSpPr>
          <p:spPr bwMode="auto">
            <a:xfrm>
              <a:off x="4208463" y="3876675"/>
              <a:ext cx="804862" cy="363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r>
                <a:rPr lang="en-US" altLang="ko-KR" sz="1050" b="1" i="1">
                  <a:solidFill>
                    <a:srgbClr val="1F497D"/>
                  </a:solidFill>
                  <a:latin typeface="Times" charset="0"/>
                </a:rPr>
                <a:t>HOM Coupler</a:t>
              </a:r>
            </a:p>
          </p:txBody>
        </p:sp>
        <p:sp>
          <p:nvSpPr>
            <p:cNvPr id="13" name="Line 10"/>
            <p:cNvSpPr>
              <a:spLocks noChangeShapeType="1"/>
            </p:cNvSpPr>
            <p:nvPr/>
          </p:nvSpPr>
          <p:spPr bwMode="auto">
            <a:xfrm flipH="1">
              <a:off x="7550150" y="3359150"/>
              <a:ext cx="261938" cy="6032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2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14" name="Text Box 11"/>
            <p:cNvSpPr txBox="1">
              <a:spLocks noChangeArrowheads="1"/>
            </p:cNvSpPr>
            <p:nvPr/>
          </p:nvSpPr>
          <p:spPr bwMode="auto">
            <a:xfrm>
              <a:off x="4619625" y="3121025"/>
              <a:ext cx="612775" cy="363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r>
                <a:rPr lang="en-US" altLang="ko-KR" sz="1050" b="1" i="1">
                  <a:solidFill>
                    <a:srgbClr val="1F497D"/>
                  </a:solidFill>
                  <a:latin typeface="Times" charset="0"/>
                </a:rPr>
                <a:t>Field Probe</a:t>
              </a:r>
            </a:p>
          </p:txBody>
        </p:sp>
        <p:sp>
          <p:nvSpPr>
            <p:cNvPr id="15" name="Line 12"/>
            <p:cNvSpPr>
              <a:spLocks noChangeShapeType="1"/>
            </p:cNvSpPr>
            <p:nvPr/>
          </p:nvSpPr>
          <p:spPr bwMode="auto">
            <a:xfrm flipV="1">
              <a:off x="4933950" y="3908425"/>
              <a:ext cx="436563" cy="1778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20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16" name="Line 13"/>
            <p:cNvSpPr>
              <a:spLocks noChangeShapeType="1"/>
            </p:cNvSpPr>
            <p:nvPr/>
          </p:nvSpPr>
          <p:spPr bwMode="auto">
            <a:xfrm>
              <a:off x="5227638" y="3413125"/>
              <a:ext cx="119062" cy="24606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200">
                <a:solidFill>
                  <a:prstClr val="black"/>
                </a:solidFill>
                <a:latin typeface="Arial"/>
              </a:endParaRPr>
            </a:p>
          </p:txBody>
        </p:sp>
      </p:grpSp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837126" y="5422005"/>
            <a:ext cx="8178321" cy="1435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96600"/>
              </a:buClr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399FF"/>
              </a:buClr>
              <a:buFont typeface="Arial" pitchFamily="34" charset="0"/>
              <a:buChar char="•"/>
              <a:defRPr sz="22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3CC33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66FF"/>
              </a:buClr>
              <a:buFont typeface="Arial" pitchFamily="34" charset="0"/>
              <a:buChar char="•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9pPr>
          </a:lstStyle>
          <a:p>
            <a:pPr defTabSz="914400">
              <a:buClr>
                <a:srgbClr val="0070C0"/>
              </a:buClr>
            </a:pPr>
            <a:r>
              <a:rPr lang="en-US" kern="0" dirty="0" smtClean="0">
                <a:solidFill>
                  <a:prstClr val="black"/>
                </a:solidFill>
                <a:latin typeface="Arial"/>
              </a:rPr>
              <a:t>SNS-style CM : 4 cavities at 15 MV/m, 56 MV total</a:t>
            </a:r>
          </a:p>
          <a:p>
            <a:pPr lvl="1" defTabSz="914400">
              <a:buClr>
                <a:srgbClr val="0070C0"/>
              </a:buClr>
            </a:pPr>
            <a:r>
              <a:rPr lang="en-US" kern="0" dirty="0" smtClean="0">
                <a:solidFill>
                  <a:prstClr val="black"/>
                </a:solidFill>
                <a:latin typeface="Arial"/>
              </a:rPr>
              <a:t>Q</a:t>
            </a:r>
            <a:r>
              <a:rPr lang="en-US" kern="0" baseline="-25000" dirty="0" smtClean="0">
                <a:solidFill>
                  <a:prstClr val="black"/>
                </a:solidFill>
                <a:latin typeface="Arial"/>
              </a:rPr>
              <a:t>o</a:t>
            </a:r>
            <a:r>
              <a:rPr lang="en-US" kern="0" dirty="0" smtClean="0">
                <a:solidFill>
                  <a:prstClr val="black"/>
                </a:solidFill>
                <a:latin typeface="Arial"/>
              </a:rPr>
              <a:t> = </a:t>
            </a:r>
            <a:r>
              <a:rPr lang="en-US" kern="0" dirty="0" smtClean="0">
                <a:solidFill>
                  <a:prstClr val="black"/>
                </a:solidFill>
                <a:latin typeface="Arial"/>
              </a:rPr>
              <a:t>1.64x10</a:t>
            </a:r>
            <a:r>
              <a:rPr lang="en-US" kern="0" baseline="30000" dirty="0" smtClean="0">
                <a:solidFill>
                  <a:prstClr val="black"/>
                </a:solidFill>
                <a:latin typeface="Arial"/>
              </a:rPr>
              <a:t>10</a:t>
            </a:r>
            <a:r>
              <a:rPr lang="en-US" kern="0" dirty="0" smtClean="0">
                <a:solidFill>
                  <a:prstClr val="black"/>
                </a:solidFill>
                <a:latin typeface="Arial"/>
              </a:rPr>
              <a:t>	~110 W per </a:t>
            </a:r>
            <a:r>
              <a:rPr lang="en-US" kern="0" dirty="0" smtClean="0">
                <a:solidFill>
                  <a:prstClr val="black"/>
                </a:solidFill>
                <a:latin typeface="Arial"/>
              </a:rPr>
              <a:t>Cryomodule</a:t>
            </a:r>
            <a:endParaRPr lang="en-US" kern="0" dirty="0" smtClean="0">
              <a:solidFill>
                <a:prstClr val="black"/>
              </a:solidFill>
              <a:latin typeface="Arial"/>
            </a:endParaRPr>
          </a:p>
          <a:p>
            <a:pPr lvl="1" defTabSz="914400">
              <a:buClr>
                <a:srgbClr val="0070C0"/>
              </a:buClr>
            </a:pPr>
            <a:r>
              <a:rPr lang="en-US" kern="0" dirty="0" smtClean="0">
                <a:solidFill>
                  <a:prstClr val="black"/>
                </a:solidFill>
                <a:latin typeface="Arial"/>
              </a:rPr>
              <a:t>Q</a:t>
            </a:r>
            <a:r>
              <a:rPr lang="en-US" kern="0" baseline="-25000" dirty="0" smtClean="0">
                <a:solidFill>
                  <a:prstClr val="black"/>
                </a:solidFill>
                <a:latin typeface="Arial"/>
              </a:rPr>
              <a:t>o</a:t>
            </a:r>
            <a:r>
              <a:rPr lang="en-US" kern="0" dirty="0" smtClean="0">
                <a:solidFill>
                  <a:prstClr val="black"/>
                </a:solidFill>
                <a:latin typeface="Arial"/>
              </a:rPr>
              <a:t> = </a:t>
            </a:r>
            <a:r>
              <a:rPr lang="en-US" kern="0" dirty="0" smtClean="0">
                <a:solidFill>
                  <a:prstClr val="black"/>
                </a:solidFill>
                <a:latin typeface="Arial"/>
              </a:rPr>
              <a:t>3.0x10</a:t>
            </a:r>
            <a:r>
              <a:rPr lang="en-US" kern="0" baseline="30000" dirty="0" smtClean="0">
                <a:solidFill>
                  <a:prstClr val="black"/>
                </a:solidFill>
                <a:latin typeface="Arial"/>
              </a:rPr>
              <a:t>10</a:t>
            </a:r>
            <a:r>
              <a:rPr lang="en-US" kern="0" dirty="0" smtClean="0">
                <a:solidFill>
                  <a:prstClr val="black"/>
                </a:solidFill>
                <a:latin typeface="Arial"/>
              </a:rPr>
              <a:t>	</a:t>
            </a:r>
            <a:r>
              <a:rPr lang="en-US" kern="0" dirty="0" smtClean="0">
                <a:solidFill>
                  <a:prstClr val="black"/>
                </a:solidFill>
                <a:latin typeface="Arial"/>
              </a:rPr>
              <a:t>~  60 </a:t>
            </a:r>
            <a:r>
              <a:rPr lang="en-US" kern="0" dirty="0" smtClean="0">
                <a:solidFill>
                  <a:prstClr val="black"/>
                </a:solidFill>
                <a:latin typeface="Arial"/>
              </a:rPr>
              <a:t>W per </a:t>
            </a:r>
            <a:r>
              <a:rPr lang="en-US" kern="0" dirty="0" smtClean="0">
                <a:solidFill>
                  <a:prstClr val="black"/>
                </a:solidFill>
                <a:latin typeface="Arial"/>
              </a:rPr>
              <a:t>Cryomodule</a:t>
            </a:r>
            <a:endParaRPr lang="en-US" kern="0" dirty="0" smtClean="0">
              <a:solidFill>
                <a:prstClr val="black"/>
              </a:solidFill>
              <a:latin typeface="Arial"/>
            </a:endParaRPr>
          </a:p>
          <a:p>
            <a:pPr lvl="1" defTabSz="914400">
              <a:buClr>
                <a:srgbClr val="0070C0"/>
              </a:buClr>
            </a:pPr>
            <a:endParaRPr lang="en-US" kern="0" dirty="0" smtClean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136586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0" dirty="0" smtClean="0">
                <a:solidFill>
                  <a:srgbClr val="0000FF"/>
                </a:solidFill>
              </a:rPr>
              <a:t>Performance/Design Maturity and </a:t>
            </a:r>
            <a:r>
              <a:rPr lang="en-US" sz="2800" b="0" dirty="0" smtClean="0">
                <a:solidFill>
                  <a:srgbClr val="0000FF"/>
                </a:solidFill>
              </a:rPr>
              <a:t>                     Cost </a:t>
            </a:r>
            <a:r>
              <a:rPr lang="en-US" sz="2800" b="0" dirty="0" smtClean="0">
                <a:solidFill>
                  <a:srgbClr val="0000FF"/>
                </a:solidFill>
              </a:rPr>
              <a:t>Considerations</a:t>
            </a:r>
            <a:endParaRPr lang="en-US" sz="2800" b="0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387" y="900965"/>
            <a:ext cx="8709196" cy="5289551"/>
          </a:xfrm>
        </p:spPr>
        <p:txBody>
          <a:bodyPr>
            <a:noAutofit/>
          </a:bodyPr>
          <a:lstStyle/>
          <a:p>
            <a:pPr>
              <a:buClr>
                <a:srgbClr val="0070C0"/>
              </a:buClr>
            </a:pPr>
            <a:r>
              <a:rPr lang="en-US" dirty="0" smtClean="0"/>
              <a:t>Design maturity</a:t>
            </a:r>
          </a:p>
          <a:p>
            <a:pPr lvl="1">
              <a:buClr>
                <a:srgbClr val="0070C0"/>
              </a:buClr>
            </a:pPr>
            <a:r>
              <a:rPr lang="en-US" dirty="0" smtClean="0"/>
              <a:t>Cryostat design is complete, SNS cryostat and cryogenic connection is a “drop in” design</a:t>
            </a:r>
          </a:p>
          <a:p>
            <a:pPr lvl="1">
              <a:buClr>
                <a:srgbClr val="0070C0"/>
              </a:buClr>
            </a:pPr>
            <a:r>
              <a:rPr lang="en-US" dirty="0" smtClean="0"/>
              <a:t>Jefferson Lab has existing 750 MHz and 800 MHz cavity designs</a:t>
            </a:r>
          </a:p>
          <a:p>
            <a:pPr lvl="2">
              <a:buClr>
                <a:srgbClr val="0070C0"/>
              </a:buClr>
            </a:pPr>
            <a:r>
              <a:rPr lang="en-US" dirty="0" smtClean="0"/>
              <a:t>Needs HOM coupling design, detail SNS style coupler for this application</a:t>
            </a:r>
          </a:p>
          <a:p>
            <a:pPr lvl="2">
              <a:buClr>
                <a:srgbClr val="0070C0"/>
              </a:buClr>
            </a:pPr>
            <a:r>
              <a:rPr lang="en-US" dirty="0" smtClean="0"/>
              <a:t>Can use SNS coupler with minimal changes for CW operations (lower average power in this case, makes the design simpler)</a:t>
            </a:r>
            <a:endParaRPr lang="en-US" dirty="0" smtClean="0"/>
          </a:p>
          <a:p>
            <a:pPr>
              <a:buClr>
                <a:srgbClr val="0070C0"/>
              </a:buClr>
            </a:pPr>
            <a:r>
              <a:rPr lang="en-US" dirty="0" smtClean="0"/>
              <a:t>Production </a:t>
            </a:r>
            <a:endParaRPr lang="en-US" dirty="0" smtClean="0"/>
          </a:p>
          <a:p>
            <a:pPr lvl="1">
              <a:buClr>
                <a:srgbClr val="0070C0"/>
              </a:buClr>
            </a:pPr>
            <a:r>
              <a:rPr lang="en-US" dirty="0" smtClean="0"/>
              <a:t>Cryostat and power coupler costs from SNS </a:t>
            </a:r>
            <a:r>
              <a:rPr lang="en-US" dirty="0" smtClean="0"/>
              <a:t>production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smtClean="0"/>
              <a:t>2002</a:t>
            </a:r>
            <a:r>
              <a:rPr lang="en-US" dirty="0" smtClean="0"/>
              <a:t>) available</a:t>
            </a:r>
          </a:p>
          <a:p>
            <a:pPr lvl="2">
              <a:buClr>
                <a:srgbClr val="0070C0"/>
              </a:buClr>
            </a:pPr>
            <a:r>
              <a:rPr lang="en-US" dirty="0" smtClean="0"/>
              <a:t>Costs </a:t>
            </a:r>
            <a:r>
              <a:rPr lang="en-US" dirty="0"/>
              <a:t>need to be corrected for small quantity production and </a:t>
            </a:r>
            <a:r>
              <a:rPr lang="en-US" dirty="0" smtClean="0"/>
              <a:t>escalation</a:t>
            </a:r>
          </a:p>
          <a:p>
            <a:pPr lvl="1">
              <a:buClr>
                <a:srgbClr val="0070C0"/>
              </a:buClr>
            </a:pPr>
            <a:r>
              <a:rPr lang="en-US" dirty="0" smtClean="0"/>
              <a:t>Jefferson Lab in-house cavity </a:t>
            </a:r>
            <a:r>
              <a:rPr lang="en-US" dirty="0" smtClean="0"/>
              <a:t>assembly </a:t>
            </a:r>
            <a:r>
              <a:rPr lang="en-US" dirty="0" smtClean="0"/>
              <a:t>to control schedule</a:t>
            </a:r>
          </a:p>
          <a:p>
            <a:pPr lvl="2">
              <a:buClr>
                <a:srgbClr val="0070C0"/>
              </a:buClr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Arial"/>
              </a:rPr>
              <a:t>Slide </a:t>
            </a:r>
            <a:fld id="{2170E7E5-D759-E44D-99F5-2114FE40D28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 algn="ctr"/>
              <a:t>24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9371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905" y="0"/>
            <a:ext cx="8654765" cy="808806"/>
          </a:xfrm>
        </p:spPr>
        <p:txBody>
          <a:bodyPr/>
          <a:lstStyle/>
          <a:p>
            <a:r>
              <a:rPr lang="en-US" sz="2800" b="0" dirty="0" smtClean="0">
                <a:solidFill>
                  <a:srgbClr val="0000FF"/>
                </a:solidFill>
              </a:rPr>
              <a:t>Engineering </a:t>
            </a:r>
            <a:r>
              <a:rPr lang="en-US" sz="2800" b="0" dirty="0" smtClean="0">
                <a:solidFill>
                  <a:srgbClr val="0000FF"/>
                </a:solidFill>
              </a:rPr>
              <a:t>and Design Effort</a:t>
            </a:r>
            <a:endParaRPr lang="en-US" sz="2800" b="0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387" y="914401"/>
            <a:ext cx="8435162" cy="3094890"/>
          </a:xfrm>
        </p:spPr>
        <p:txBody>
          <a:bodyPr>
            <a:normAutofit fontScale="85000" lnSpcReduction="20000"/>
          </a:bodyPr>
          <a:lstStyle/>
          <a:p>
            <a:pPr>
              <a:buClr>
                <a:srgbClr val="0070C0"/>
              </a:buClr>
            </a:pPr>
            <a:r>
              <a:rPr lang="en-US" sz="2000" dirty="0" smtClean="0"/>
              <a:t>Table illustrates estimated labor effort for engineering design activities including analysis, design drawings, assembly drawing and technical specifications for a complete engineering design – “Ready for Production”</a:t>
            </a:r>
          </a:p>
          <a:p>
            <a:pPr>
              <a:buClr>
                <a:srgbClr val="0070C0"/>
              </a:buClr>
            </a:pPr>
            <a:r>
              <a:rPr lang="en-US" sz="2000" dirty="0" smtClean="0"/>
              <a:t>Design activities are split into three groups – cavity, helium vessel &amp; tuner and cryostat</a:t>
            </a:r>
          </a:p>
          <a:p>
            <a:pPr>
              <a:buClr>
                <a:srgbClr val="0070C0"/>
              </a:buClr>
            </a:pPr>
            <a:r>
              <a:rPr lang="en-US" sz="2000" dirty="0" smtClean="0"/>
              <a:t>Assumes only incremental changes (scaling) from SNS Designs</a:t>
            </a:r>
          </a:p>
          <a:p>
            <a:pPr>
              <a:buClr>
                <a:srgbClr val="0070C0"/>
              </a:buClr>
            </a:pPr>
            <a:r>
              <a:rPr lang="en-US" sz="2000" dirty="0" smtClean="0"/>
              <a:t>PRELIMINARY costs to be confirmed upon scope agreement</a:t>
            </a:r>
          </a:p>
          <a:p>
            <a:pPr>
              <a:buClr>
                <a:srgbClr val="0070C0"/>
              </a:buClr>
            </a:pPr>
            <a:r>
              <a:rPr lang="en-US" sz="2000" dirty="0" smtClean="0"/>
              <a:t>Documentation generated is sufficient to support procurement and production for JLAB scope of work.</a:t>
            </a:r>
          </a:p>
          <a:p>
            <a:pPr>
              <a:buClr>
                <a:srgbClr val="0070C0"/>
              </a:buClr>
            </a:pPr>
            <a:r>
              <a:rPr lang="en-US" sz="2000" dirty="0" smtClean="0"/>
              <a:t>Option 2b represents one possible split of work</a:t>
            </a:r>
          </a:p>
          <a:p>
            <a:pPr lvl="1">
              <a:buClr>
                <a:srgbClr val="0070C0"/>
              </a:buClr>
            </a:pPr>
            <a:r>
              <a:rPr lang="en-US" sz="1800" dirty="0"/>
              <a:t>JLAB collaborates with CERN on their scope while designing the cryostat components (vacuum vessel, thermal shield, magnetic shield, cryogenic piping, end cans, etc.)</a:t>
            </a:r>
          </a:p>
          <a:p>
            <a:pPr lvl="1">
              <a:buClr>
                <a:srgbClr val="0070C0"/>
              </a:buClr>
            </a:pPr>
            <a:r>
              <a:rPr lang="en-US" sz="1800" dirty="0" smtClean="0">
                <a:solidFill>
                  <a:srgbClr val="00B050"/>
                </a:solidFill>
              </a:rPr>
              <a:t>CERN designs cavity, helium vessel and tuner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Arial"/>
              </a:rPr>
              <a:t>Slide </a:t>
            </a:r>
            <a:fld id="{2170E7E5-D759-E44D-99F5-2114FE40D28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 algn="ctr"/>
              <a:t>25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5908560"/>
              </p:ext>
            </p:extLst>
          </p:nvPr>
        </p:nvGraphicFramePr>
        <p:xfrm>
          <a:off x="1322900" y="4132880"/>
          <a:ext cx="7811634" cy="2223470"/>
        </p:xfrm>
        <a:graphic>
          <a:graphicData uri="http://schemas.openxmlformats.org/drawingml/2006/table">
            <a:tbl>
              <a:tblPr>
                <a:tableStyleId>{F5AB1C69-6EDB-4FF4-983F-18BD219EF322}</a:tableStyleId>
              </a:tblPr>
              <a:tblGrid>
                <a:gridCol w="948062"/>
                <a:gridCol w="992501"/>
                <a:gridCol w="918711"/>
                <a:gridCol w="698356"/>
                <a:gridCol w="976022"/>
                <a:gridCol w="947332"/>
                <a:gridCol w="1165325"/>
                <a:gridCol w="1165325"/>
              </a:tblGrid>
              <a:tr h="8445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Option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Design Team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Cavity Type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Cavity</a:t>
                      </a:r>
                    </a:p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(weeks)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Helium Vessel &amp; Tuner (weeks)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Cryostat</a:t>
                      </a:r>
                    </a:p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(weeks)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Total</a:t>
                      </a:r>
                    </a:p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(weeks)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54127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2a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JLAB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SNS-Style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43.5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71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127.5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4188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2b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JLAB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SNS-Style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4.35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1.3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71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76.65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804"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solidFill>
                            <a:srgbClr val="00B050"/>
                          </a:solidFill>
                          <a:effectLst/>
                        </a:rPr>
                        <a:t>CERN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43.5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13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solidFill>
                            <a:srgbClr val="00B050"/>
                          </a:solidFill>
                          <a:effectLst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56.5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 bwMode="auto">
          <a:xfrm>
            <a:off x="7979833" y="4009291"/>
            <a:ext cx="1164167" cy="244654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9455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>
                <a:solidFill>
                  <a:srgbClr val="0000FF"/>
                </a:solidFill>
              </a:rPr>
              <a:t>Conclusion</a:t>
            </a:r>
            <a:endParaRPr lang="en-US" b="0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387" y="1100666"/>
            <a:ext cx="8553602" cy="5258373"/>
          </a:xfrm>
        </p:spPr>
        <p:txBody>
          <a:bodyPr>
            <a:noAutofit/>
          </a:bodyPr>
          <a:lstStyle/>
          <a:p>
            <a:pPr>
              <a:buClr>
                <a:srgbClr val="0070C0"/>
              </a:buClr>
            </a:pPr>
            <a:r>
              <a:rPr lang="en-US" sz="2800" dirty="0" smtClean="0"/>
              <a:t>SNS-Style </a:t>
            </a:r>
            <a:r>
              <a:rPr lang="en-US" sz="2800" dirty="0" smtClean="0"/>
              <a:t>Cryomodule</a:t>
            </a:r>
            <a:endParaRPr lang="en-US" sz="2800" dirty="0" smtClean="0"/>
          </a:p>
          <a:p>
            <a:pPr lvl="1">
              <a:buClr>
                <a:srgbClr val="0070C0"/>
              </a:buClr>
            </a:pPr>
            <a:r>
              <a:rPr lang="en-US" sz="2800" dirty="0" smtClean="0"/>
              <a:t>Design work is primarily the cavities</a:t>
            </a:r>
          </a:p>
          <a:p>
            <a:pPr lvl="2">
              <a:buClr>
                <a:srgbClr val="0070C0"/>
              </a:buClr>
            </a:pPr>
            <a:r>
              <a:rPr lang="en-US" sz="2800" dirty="0"/>
              <a:t>L</a:t>
            </a:r>
            <a:r>
              <a:rPr lang="en-US" sz="2800" dirty="0" smtClean="0"/>
              <a:t>everage </a:t>
            </a:r>
            <a:r>
              <a:rPr lang="en-US" sz="2800" dirty="0" smtClean="0"/>
              <a:t>CERN </a:t>
            </a:r>
            <a:r>
              <a:rPr lang="en-US" sz="2800" dirty="0" smtClean="0"/>
              <a:t>engineering resources</a:t>
            </a:r>
          </a:p>
          <a:p>
            <a:pPr lvl="4">
              <a:buClr>
                <a:srgbClr val="0070C0"/>
              </a:buClr>
            </a:pPr>
            <a:endParaRPr lang="en-US" sz="1400" dirty="0" smtClean="0"/>
          </a:p>
          <a:p>
            <a:pPr>
              <a:buClr>
                <a:srgbClr val="0070C0"/>
              </a:buClr>
            </a:pPr>
            <a:r>
              <a:rPr lang="en-US" sz="2800" dirty="0" smtClean="0"/>
              <a:t>CERN participation </a:t>
            </a:r>
            <a:r>
              <a:rPr lang="en-US" sz="2800" dirty="0" smtClean="0"/>
              <a:t>in </a:t>
            </a:r>
            <a:r>
              <a:rPr lang="en-US" sz="2800" dirty="0" smtClean="0"/>
              <a:t>engineering </a:t>
            </a:r>
            <a:r>
              <a:rPr lang="en-US" sz="2800" dirty="0" smtClean="0"/>
              <a:t>and </a:t>
            </a:r>
            <a:r>
              <a:rPr lang="en-US" sz="2800" dirty="0" smtClean="0"/>
              <a:t>design welcome</a:t>
            </a:r>
          </a:p>
          <a:p>
            <a:pPr lvl="3">
              <a:buClr>
                <a:srgbClr val="0070C0"/>
              </a:buClr>
            </a:pPr>
            <a:endParaRPr lang="en-US" sz="1400" dirty="0" smtClean="0"/>
          </a:p>
          <a:p>
            <a:pPr>
              <a:buClr>
                <a:srgbClr val="0070C0"/>
              </a:buClr>
            </a:pPr>
            <a:r>
              <a:rPr lang="en-US" sz="2800" dirty="0" smtClean="0"/>
              <a:t>MESA cryomodule could be prototype</a:t>
            </a:r>
            <a:endParaRPr lang="en-US" sz="28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Arial"/>
              </a:rPr>
              <a:t>Slide </a:t>
            </a:r>
            <a:fld id="{2170E7E5-D759-E44D-99F5-2114FE40D28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 algn="ctr"/>
              <a:t>26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06611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07963"/>
            <a:ext cx="8229600" cy="6000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600" dirty="0" smtClean="0">
                <a:latin typeface="Calibri" charset="0"/>
                <a:ea typeface="ＭＳ Ｐゴシック" charset="0"/>
                <a:cs typeface="ＭＳ Ｐゴシック" charset="0"/>
              </a:rPr>
              <a:t>JLab 750 </a:t>
            </a:r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MHz </a:t>
            </a:r>
            <a:r>
              <a:rPr lang="en-US" sz="3600" dirty="0" smtClean="0">
                <a:latin typeface="Calibri" charset="0"/>
                <a:ea typeface="ＭＳ Ｐゴシック" charset="0"/>
                <a:cs typeface="ＭＳ Ｐゴシック" charset="0"/>
              </a:rPr>
              <a:t>FEL </a:t>
            </a:r>
            <a:r>
              <a:rPr lang="en-US" sz="3600" dirty="0" err="1" smtClean="0">
                <a:latin typeface="Calibri" charset="0"/>
                <a:ea typeface="ＭＳ Ｐゴシック" charset="0"/>
                <a:cs typeface="ＭＳ Ｐゴシック" charset="0"/>
              </a:rPr>
              <a:t>Cryomodule</a:t>
            </a:r>
            <a:r>
              <a:rPr lang="en-US" sz="3600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Concept</a:t>
            </a:r>
          </a:p>
        </p:txBody>
      </p:sp>
      <p:pic>
        <p:nvPicPr>
          <p:cNvPr id="54275" name="Picture 7" descr="cryomodule1 07jul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7" t="8749" r="1527" b="7500"/>
          <a:stretch>
            <a:fillRect/>
          </a:stretch>
        </p:blipFill>
        <p:spPr bwMode="auto">
          <a:xfrm>
            <a:off x="2895600" y="2971800"/>
            <a:ext cx="5638800" cy="297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6" name="AutoShape 10"/>
          <p:cNvSpPr>
            <a:spLocks/>
          </p:cNvSpPr>
          <p:nvPr/>
        </p:nvSpPr>
        <p:spPr bwMode="auto">
          <a:xfrm>
            <a:off x="7196138" y="4838700"/>
            <a:ext cx="1274762" cy="298450"/>
          </a:xfrm>
          <a:prstGeom prst="callout1">
            <a:avLst>
              <a:gd name="adj1" fmla="val 38296"/>
              <a:gd name="adj2" fmla="val -5977"/>
              <a:gd name="adj3" fmla="val -117551"/>
              <a:gd name="adj4" fmla="val -74597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0"/>
          <a:lstStyle/>
          <a:p>
            <a:r>
              <a:rPr lang="en-US" sz="1400">
                <a:solidFill>
                  <a:prstClr val="black"/>
                </a:solidFill>
                <a:latin typeface="Calibri" charset="0"/>
                <a:cs typeface="Calibri" charset="0"/>
              </a:rPr>
              <a:t>Cavity / Helium Vessel / FPC / Warm Window</a:t>
            </a:r>
          </a:p>
        </p:txBody>
      </p:sp>
      <p:sp>
        <p:nvSpPr>
          <p:cNvPr id="54277" name="AutoShape 11"/>
          <p:cNvSpPr>
            <a:spLocks/>
          </p:cNvSpPr>
          <p:nvPr/>
        </p:nvSpPr>
        <p:spPr bwMode="auto">
          <a:xfrm>
            <a:off x="4360863" y="5705475"/>
            <a:ext cx="1274762" cy="128588"/>
          </a:xfrm>
          <a:prstGeom prst="callout1">
            <a:avLst>
              <a:gd name="adj1" fmla="val 88889"/>
              <a:gd name="adj2" fmla="val -5977"/>
              <a:gd name="adj3" fmla="val -87653"/>
              <a:gd name="adj4" fmla="val -47694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0"/>
          <a:lstStyle/>
          <a:p>
            <a:r>
              <a:rPr lang="en-US" sz="1400">
                <a:solidFill>
                  <a:prstClr val="black"/>
                </a:solidFill>
                <a:latin typeface="Calibri" charset="0"/>
                <a:cs typeface="Calibri" charset="0"/>
              </a:rPr>
              <a:t>Top Hat Bellows</a:t>
            </a:r>
          </a:p>
        </p:txBody>
      </p:sp>
      <p:sp>
        <p:nvSpPr>
          <p:cNvPr id="54278" name="AutoShape 13"/>
          <p:cNvSpPr>
            <a:spLocks/>
          </p:cNvSpPr>
          <p:nvPr/>
        </p:nvSpPr>
        <p:spPr bwMode="auto">
          <a:xfrm>
            <a:off x="5513388" y="5622925"/>
            <a:ext cx="1274762" cy="128588"/>
          </a:xfrm>
          <a:prstGeom prst="callout1">
            <a:avLst>
              <a:gd name="adj1" fmla="val 88889"/>
              <a:gd name="adj2" fmla="val -5977"/>
              <a:gd name="adj3" fmla="val -461727"/>
              <a:gd name="adj4" fmla="val -120796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0"/>
          <a:lstStyle/>
          <a:p>
            <a:r>
              <a:rPr lang="en-US" sz="1400">
                <a:solidFill>
                  <a:prstClr val="black"/>
                </a:solidFill>
                <a:latin typeface="Calibri" charset="0"/>
                <a:cs typeface="Calibri" charset="0"/>
              </a:rPr>
              <a:t>Returm Header</a:t>
            </a:r>
          </a:p>
        </p:txBody>
      </p:sp>
      <p:pic>
        <p:nvPicPr>
          <p:cNvPr id="54279" name="Picture 17" descr="CRYOMODULE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066800"/>
            <a:ext cx="5334000" cy="296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80" name="AutoShape 18"/>
          <p:cNvSpPr>
            <a:spLocks/>
          </p:cNvSpPr>
          <p:nvPr/>
        </p:nvSpPr>
        <p:spPr bwMode="auto">
          <a:xfrm>
            <a:off x="5216525" y="3198813"/>
            <a:ext cx="1062038" cy="76200"/>
          </a:xfrm>
          <a:prstGeom prst="callout1">
            <a:avLst>
              <a:gd name="adj1" fmla="val 150000"/>
              <a:gd name="adj2" fmla="val 107176"/>
              <a:gd name="adj3" fmla="val 437500"/>
              <a:gd name="adj4" fmla="val 160986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0"/>
          <a:lstStyle/>
          <a:p>
            <a:r>
              <a:rPr lang="en-US" sz="1400">
                <a:solidFill>
                  <a:prstClr val="black"/>
                </a:solidFill>
                <a:latin typeface="Calibri" charset="0"/>
                <a:cs typeface="Calibri" charset="0"/>
              </a:rPr>
              <a:t>Spaceframe</a:t>
            </a:r>
          </a:p>
        </p:txBody>
      </p:sp>
      <p:sp>
        <p:nvSpPr>
          <p:cNvPr id="54281" name="AutoShape 19"/>
          <p:cNvSpPr>
            <a:spLocks/>
          </p:cNvSpPr>
          <p:nvPr/>
        </p:nvSpPr>
        <p:spPr bwMode="auto">
          <a:xfrm>
            <a:off x="3549650" y="3940175"/>
            <a:ext cx="1290638" cy="228600"/>
          </a:xfrm>
          <a:prstGeom prst="callout1">
            <a:avLst>
              <a:gd name="adj1" fmla="val 50000"/>
              <a:gd name="adj2" fmla="val 105556"/>
              <a:gd name="adj3" fmla="val 168750"/>
              <a:gd name="adj4" fmla="val 151505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0"/>
          <a:lstStyle/>
          <a:p>
            <a:r>
              <a:rPr lang="en-US" sz="1400">
                <a:solidFill>
                  <a:prstClr val="black"/>
                </a:solidFill>
                <a:latin typeface="Calibri" charset="0"/>
                <a:cs typeface="Calibri" charset="0"/>
              </a:rPr>
              <a:t>Thermal Shield</a:t>
            </a:r>
          </a:p>
        </p:txBody>
      </p:sp>
      <p:sp>
        <p:nvSpPr>
          <p:cNvPr id="54282" name="Text Box 20"/>
          <p:cNvSpPr txBox="1">
            <a:spLocks noChangeArrowheads="1"/>
          </p:cNvSpPr>
          <p:nvPr/>
        </p:nvSpPr>
        <p:spPr bwMode="auto">
          <a:xfrm>
            <a:off x="3352800" y="3367088"/>
            <a:ext cx="11430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>
                <a:solidFill>
                  <a:prstClr val="black"/>
                </a:solidFill>
                <a:latin typeface="Helvetica" charset="0"/>
              </a:rPr>
              <a:t>~10 m</a:t>
            </a:r>
          </a:p>
        </p:txBody>
      </p:sp>
      <p:sp>
        <p:nvSpPr>
          <p:cNvPr id="54283" name="Line 21"/>
          <p:cNvSpPr>
            <a:spLocks noChangeShapeType="1"/>
          </p:cNvSpPr>
          <p:nvPr/>
        </p:nvSpPr>
        <p:spPr bwMode="auto">
          <a:xfrm flipV="1">
            <a:off x="4114800" y="2590800"/>
            <a:ext cx="19050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4284" name="Line 22"/>
          <p:cNvSpPr>
            <a:spLocks noChangeShapeType="1"/>
          </p:cNvSpPr>
          <p:nvPr/>
        </p:nvSpPr>
        <p:spPr bwMode="auto">
          <a:xfrm flipH="1">
            <a:off x="1371600" y="3657600"/>
            <a:ext cx="19050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54285" name="Picture 15" descr="fig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876300"/>
            <a:ext cx="3048000" cy="200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86" name="Picture 2" descr="CM26AUG05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633913"/>
            <a:ext cx="1978025" cy="197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87" name="AutoShape 12"/>
          <p:cNvSpPr>
            <a:spLocks/>
          </p:cNvSpPr>
          <p:nvPr/>
        </p:nvSpPr>
        <p:spPr bwMode="auto">
          <a:xfrm>
            <a:off x="1971675" y="4419600"/>
            <a:ext cx="1065213" cy="457200"/>
          </a:xfrm>
          <a:prstGeom prst="callout1">
            <a:avLst>
              <a:gd name="adj1" fmla="val 81824"/>
              <a:gd name="adj2" fmla="val 102343"/>
              <a:gd name="adj3" fmla="val 130264"/>
              <a:gd name="adj4" fmla="val 136736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0"/>
          <a:lstStyle/>
          <a:p>
            <a:pPr algn="ctr"/>
            <a:r>
              <a:rPr lang="en-US" sz="1400">
                <a:solidFill>
                  <a:prstClr val="black"/>
                </a:solidFill>
                <a:latin typeface="Calibri" charset="0"/>
                <a:cs typeface="Calibri" charset="0"/>
              </a:rPr>
              <a:t>HOM Waveguides</a:t>
            </a:r>
          </a:p>
        </p:txBody>
      </p:sp>
      <p:pic>
        <p:nvPicPr>
          <p:cNvPr id="54288" name="Picture 5" descr="P7170015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" y="960438"/>
            <a:ext cx="1990725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itle 4"/>
          <p:cNvSpPr txBox="1">
            <a:spLocks/>
          </p:cNvSpPr>
          <p:nvPr/>
        </p:nvSpPr>
        <p:spPr>
          <a:xfrm>
            <a:off x="1998984" y="6267129"/>
            <a:ext cx="7096125" cy="5635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prstClr val="black"/>
                </a:solidFill>
                <a:latin typeface="Calibri"/>
              </a:rPr>
              <a:t>Tank diameter increased to accommodate HOM loads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30690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Polarized Electron Gun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485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Source Parameter Comparison</a:t>
            </a:r>
          </a:p>
        </p:txBody>
      </p:sp>
      <p:graphicFrame>
        <p:nvGraphicFramePr>
          <p:cNvPr id="106429" name="Group 9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1346255"/>
              </p:ext>
            </p:extLst>
          </p:nvPr>
        </p:nvGraphicFramePr>
        <p:xfrm>
          <a:off x="152402" y="838200"/>
          <a:ext cx="8839201" cy="5029200"/>
        </p:xfrm>
        <a:graphic>
          <a:graphicData uri="http://schemas.openxmlformats.org/drawingml/2006/table">
            <a:tbl>
              <a:tblPr/>
              <a:tblGrid>
                <a:gridCol w="2171700"/>
                <a:gridCol w="788555"/>
                <a:gridCol w="849745"/>
                <a:gridCol w="868218"/>
                <a:gridCol w="836757"/>
                <a:gridCol w="742950"/>
                <a:gridCol w="876300"/>
                <a:gridCol w="866775"/>
                <a:gridCol w="838201"/>
              </a:tblGrid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Parameter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CEBAF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JLab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/FEL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Nuclear Physics at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Jlab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FEL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Cornell ERL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LHeC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eRHIC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CLIC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ILC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Polarization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Number electrons/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microbunch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2.5 x 10</a:t>
                      </a:r>
                      <a:r>
                        <a:rPr kumimoji="0" lang="en-US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8.3 x 10</a:t>
                      </a:r>
                      <a:r>
                        <a:rPr kumimoji="0" lang="en-US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4.4 x 10</a:t>
                      </a:r>
                      <a:r>
                        <a:rPr kumimoji="0" lang="en-US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4.8 x 10</a:t>
                      </a:r>
                      <a:r>
                        <a:rPr kumimoji="0" lang="en-US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 x 10</a:t>
                      </a:r>
                      <a:r>
                        <a:rPr kumimoji="0" lang="en-US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2.2 x 10</a:t>
                      </a:r>
                      <a:r>
                        <a:rPr kumimoji="0" lang="en-US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x 10</a:t>
                      </a:r>
                      <a:r>
                        <a:rPr kumimoji="0" lang="en-US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en-US" sz="12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x 10</a:t>
                      </a:r>
                      <a:r>
                        <a:rPr kumimoji="0" lang="en-US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Number of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microbunches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CW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CW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CW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312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3000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Width of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microbunch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ps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ps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ps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ps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~ 100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ps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~ 100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ps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~ 100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ps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~ 1 ns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Time between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microbunches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ns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13 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0.67 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0.77 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25 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71.4 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0.5002 ns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337 ns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Microbunch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rep rate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499 MHz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 MHz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1497 MHz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1300MHz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40MHz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14MHz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1999 MHz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MHz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Width of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macropulse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156 ns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ms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Macropulse repetition rate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 Hz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Hz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Charge per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micropulse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0.4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pC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133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pC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0.7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pC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77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pC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160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pC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3.6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nC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0.96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nC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4.8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nC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Charge per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macropulse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300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nC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14420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nC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Average current from gun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uA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mA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100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mA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6.5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mA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50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mA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uA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uA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Average current in macropulse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1.9 A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0.0144 A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Duty Factor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2.5 x 10</a:t>
                      </a:r>
                      <a:r>
                        <a:rPr kumimoji="0" lang="en-US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2.6 x 10</a:t>
                      </a:r>
                      <a:r>
                        <a:rPr kumimoji="0" lang="en-US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5.2 x 10</a:t>
                      </a:r>
                      <a:r>
                        <a:rPr kumimoji="0" lang="en-US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2.6 x 10</a:t>
                      </a:r>
                      <a:r>
                        <a:rPr kumimoji="0" lang="en-US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 x 10</a:t>
                      </a:r>
                      <a:r>
                        <a:rPr kumimoji="0" lang="en-US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1.4 x 10</a:t>
                      </a:r>
                      <a:r>
                        <a:rPr kumimoji="0" lang="en-US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3x10</a:t>
                      </a:r>
                      <a:r>
                        <a:rPr kumimoji="0" lang="en-US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-3</a:t>
                      </a:r>
                      <a:endParaRPr kumimoji="0" lang="en-US" sz="12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Peak current of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micropulse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3.8 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 mA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38.5 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1.6 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35.7 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9.6 A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4.8 A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Current density* 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 A/cm</a:t>
                      </a:r>
                      <a:r>
                        <a:rPr kumimoji="0" lang="en-US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 A/cm</a:t>
                      </a:r>
                      <a:r>
                        <a:rPr kumimoji="0" lang="en-US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  A/cm</a:t>
                      </a:r>
                      <a:r>
                        <a:rPr kumimoji="0" lang="en-US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500 A/cm</a:t>
                      </a:r>
                      <a:r>
                        <a:rPr kumimoji="0" lang="en-US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  A/cm</a:t>
                      </a:r>
                      <a:r>
                        <a:rPr kumimoji="0" lang="en-US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182 A/cm</a:t>
                      </a:r>
                      <a:r>
                        <a:rPr kumimoji="0" lang="en-US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A/cm</a:t>
                      </a:r>
                      <a:r>
                        <a:rPr kumimoji="0" lang="en-US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A/cm</a:t>
                      </a:r>
                      <a:r>
                        <a:rPr kumimoji="0" lang="en-US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Laser Spot Size*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0.05 cm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0.5 cm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0.1 cm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0.3 cm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0.5 cm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0.5 cm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 cm</a:t>
                      </a:r>
                      <a:endParaRPr kumimoji="0" lang="en-US" sz="1200" b="0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 cm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" name="Left Brace 12"/>
          <p:cNvSpPr/>
          <p:nvPr/>
        </p:nvSpPr>
        <p:spPr bwMode="auto">
          <a:xfrm rot="16200000">
            <a:off x="3071302" y="5172822"/>
            <a:ext cx="146279" cy="1635922"/>
          </a:xfrm>
          <a:prstGeom prst="leftBrace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Times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48151" y="6059429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Arial"/>
              </a:rPr>
              <a:t>Existing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Left Brace 14"/>
          <p:cNvSpPr/>
          <p:nvPr/>
        </p:nvSpPr>
        <p:spPr bwMode="auto">
          <a:xfrm rot="16200000">
            <a:off x="6817420" y="3938622"/>
            <a:ext cx="192248" cy="4165847"/>
          </a:xfrm>
          <a:prstGeom prst="leftBrace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Times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27486" y="6059429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Arial"/>
              </a:rPr>
              <a:t>Proposed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5800" y="5917643"/>
            <a:ext cx="1404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Arial"/>
              </a:rPr>
              <a:t>* Loose estimates</a:t>
            </a:r>
            <a:endParaRPr lang="en-US" sz="12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41444" y="6428761"/>
            <a:ext cx="4799712" cy="338554"/>
          </a:xfrm>
          <a:prstGeom prst="rect">
            <a:avLst/>
          </a:prstGeom>
          <a:solidFill>
            <a:srgbClr val="CCFFCC"/>
          </a:solidFill>
          <a:ln>
            <a:solidFill>
              <a:srgbClr val="CCFF66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Arial"/>
              </a:rPr>
              <a:t>C</a:t>
            </a:r>
            <a:r>
              <a:rPr lang="en-US" sz="1600" dirty="0" smtClean="0">
                <a:solidFill>
                  <a:srgbClr val="000000"/>
                </a:solidFill>
                <a:latin typeface="Arial"/>
              </a:rPr>
              <a:t>hallenges depend on specific beam requirements</a:t>
            </a:r>
            <a:endParaRPr lang="en-US" sz="16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Oval 1"/>
          <p:cNvSpPr/>
          <p:nvPr/>
        </p:nvSpPr>
        <p:spPr bwMode="auto">
          <a:xfrm>
            <a:off x="5656521" y="4178596"/>
            <a:ext cx="765544" cy="340242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Times" pitchFamily="18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5656521" y="3650512"/>
            <a:ext cx="765544" cy="340242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Times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443038" y="1922463"/>
            <a:ext cx="7586662" cy="2101850"/>
            <a:chOff x="909" y="1651"/>
            <a:chExt cx="4779" cy="1324"/>
          </a:xfrm>
        </p:grpSpPr>
        <p:pic>
          <p:nvPicPr>
            <p:cNvPr id="35973" name="Picture 3" descr="FEL compact injector cropped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2056091">
              <a:off x="4094" y="1856"/>
              <a:ext cx="1594" cy="520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</p:spPr>
        </p:pic>
        <p:pic>
          <p:nvPicPr>
            <p:cNvPr id="35974" name="Picture 4" descr="FEL compact main cropped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909" y="1819"/>
              <a:ext cx="3634" cy="961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</p:spPr>
        </p:pic>
        <p:pic>
          <p:nvPicPr>
            <p:cNvPr id="35975" name="Picture 5" descr="FEL compact injector cropped inj magnet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rot="861644">
              <a:off x="4011" y="1835"/>
              <a:ext cx="68" cy="78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</p:spPr>
        </p:pic>
        <p:pic>
          <p:nvPicPr>
            <p:cNvPr id="35976" name="Picture 6" descr="FEL compact injector cropped beam line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576" y="1787"/>
              <a:ext cx="446" cy="153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</p:spPr>
        </p:pic>
        <p:pic>
          <p:nvPicPr>
            <p:cNvPr id="35977" name="Picture 7" descr="FEL compact injector cropped narrow beam line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 rot="726411">
              <a:off x="4080" y="1888"/>
              <a:ext cx="377" cy="64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</p:spPr>
        </p:pic>
        <p:pic>
          <p:nvPicPr>
            <p:cNvPr id="35978" name="Picture 8" descr="FEL compact injector cropped inj cryo mod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 rot="804587">
              <a:off x="4452" y="1896"/>
              <a:ext cx="156" cy="145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</p:spPr>
        </p:pic>
        <p:sp>
          <p:nvSpPr>
            <p:cNvPr id="35979" name="Rectangle 9"/>
            <p:cNvSpPr>
              <a:spLocks noChangeAspect="1" noChangeArrowheads="1"/>
            </p:cNvSpPr>
            <p:nvPr/>
          </p:nvSpPr>
          <p:spPr bwMode="auto">
            <a:xfrm rot="1006143">
              <a:off x="4950" y="2280"/>
              <a:ext cx="611" cy="433"/>
            </a:xfrm>
            <a:prstGeom prst="rect">
              <a:avLst/>
            </a:prstGeom>
            <a:solidFill>
              <a:srgbClr val="FFFFFF"/>
            </a:solidFill>
            <a:ln w="9525" algn="in">
              <a:noFill/>
              <a:miter lim="800000"/>
              <a:headEnd/>
              <a:tailEnd/>
            </a:ln>
          </p:spPr>
          <p:txBody>
            <a:bodyPr lIns="36576" tIns="36576" rIns="36576" bIns="36576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18" charset="0"/>
                <a:ea typeface="MS PGothic" pitchFamily="34" charset="-128"/>
              </a:endParaRPr>
            </a:p>
          </p:txBody>
        </p:sp>
        <p:sp>
          <p:nvSpPr>
            <p:cNvPr id="35980" name="Text Box 10"/>
            <p:cNvSpPr txBox="1">
              <a:spLocks noChangeArrowheads="1"/>
            </p:cNvSpPr>
            <p:nvPr/>
          </p:nvSpPr>
          <p:spPr bwMode="auto">
            <a:xfrm>
              <a:off x="4538" y="1729"/>
              <a:ext cx="534" cy="187"/>
            </a:xfrm>
            <a:prstGeom prst="rect">
              <a:avLst/>
            </a:prstGeom>
            <a:noFill/>
            <a:ln w="12699" algn="ctr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defTabSz="914400" eaLnBrk="0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600">
                  <a:solidFill>
                    <a:srgbClr val="00279F"/>
                  </a:solidFill>
                  <a:latin typeface="Arial" pitchFamily="34" charset="0"/>
                  <a:ea typeface="MS PGothic" pitchFamily="34" charset="-128"/>
                </a:rPr>
                <a:t>Injector</a:t>
              </a:r>
            </a:p>
          </p:txBody>
        </p:sp>
        <p:sp>
          <p:nvSpPr>
            <p:cNvPr id="35981" name="Text Box 11"/>
            <p:cNvSpPr txBox="1">
              <a:spLocks noChangeArrowheads="1"/>
            </p:cNvSpPr>
            <p:nvPr/>
          </p:nvSpPr>
          <p:spPr bwMode="auto">
            <a:xfrm>
              <a:off x="2179" y="1651"/>
              <a:ext cx="803" cy="187"/>
            </a:xfrm>
            <a:prstGeom prst="rect">
              <a:avLst/>
            </a:prstGeom>
            <a:noFill/>
            <a:ln w="12699" algn="ctr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defTabSz="914400" eaLnBrk="0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600">
                  <a:solidFill>
                    <a:srgbClr val="003399"/>
                  </a:solidFill>
                  <a:latin typeface="Arial" pitchFamily="34" charset="0"/>
                  <a:ea typeface="MS PGothic" pitchFamily="34" charset="-128"/>
                </a:rPr>
                <a:t>Cryomodule</a:t>
              </a:r>
            </a:p>
          </p:txBody>
        </p:sp>
        <p:sp>
          <p:nvSpPr>
            <p:cNvPr id="35982" name="Text Box 12"/>
            <p:cNvSpPr txBox="1">
              <a:spLocks noChangeArrowheads="1"/>
            </p:cNvSpPr>
            <p:nvPr/>
          </p:nvSpPr>
          <p:spPr bwMode="auto">
            <a:xfrm>
              <a:off x="2624" y="2788"/>
              <a:ext cx="547" cy="187"/>
            </a:xfrm>
            <a:prstGeom prst="rect">
              <a:avLst/>
            </a:prstGeom>
            <a:noFill/>
            <a:ln w="12699" algn="ctr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defTabSz="914400" eaLnBrk="0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600">
                  <a:solidFill>
                    <a:srgbClr val="0033CC"/>
                  </a:solidFill>
                  <a:latin typeface="Arial" pitchFamily="34" charset="0"/>
                  <a:ea typeface="MS PGothic" pitchFamily="34" charset="-128"/>
                </a:rPr>
                <a:t>Wiggler</a:t>
              </a:r>
            </a:p>
          </p:txBody>
        </p:sp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1254" y="2144"/>
              <a:ext cx="464" cy="385"/>
              <a:chOff x="1158" y="2150"/>
              <a:chExt cx="464" cy="385"/>
            </a:xfrm>
          </p:grpSpPr>
          <p:pic>
            <p:nvPicPr>
              <p:cNvPr id="35987" name="Picture 14" descr="FEL dump 4"/>
              <p:cNvPicPr>
                <a:picLocks noChangeAspect="1" noChangeArrowheads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>
                <a:off x="1158" y="2205"/>
                <a:ext cx="365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5988" name="Picture 15" descr="FEL compact injector cryomodule"/>
              <p:cNvPicPr>
                <a:picLocks noChangeAspect="1" noChangeArrowheads="1"/>
              </p:cNvPicPr>
              <p:nvPr/>
            </p:nvPicPr>
            <p:blipFill>
              <a:blip r:embed="rId10"/>
              <a:srcRect/>
              <a:stretch>
                <a:fillRect/>
              </a:stretch>
            </p:blipFill>
            <p:spPr bwMode="auto">
              <a:xfrm rot="4270013">
                <a:off x="1335" y="2107"/>
                <a:ext cx="244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5989" name="Line 16"/>
              <p:cNvSpPr>
                <a:spLocks noChangeShapeType="1"/>
              </p:cNvSpPr>
              <p:nvPr/>
            </p:nvSpPr>
            <p:spPr bwMode="auto">
              <a:xfrm flipH="1">
                <a:off x="1307" y="2368"/>
                <a:ext cx="37" cy="31"/>
              </a:xfrm>
              <a:prstGeom prst="line">
                <a:avLst/>
              </a:prstGeom>
              <a:noFill/>
              <a:ln w="76200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 lIns="90488" tIns="44450" rIns="90488" bIns="44450" anchor="ctr"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" pitchFamily="18" charset="0"/>
                  <a:ea typeface="MS PGothic" pitchFamily="34" charset="-128"/>
                </a:endParaRPr>
              </a:p>
            </p:txBody>
          </p:sp>
          <p:sp>
            <p:nvSpPr>
              <p:cNvPr id="35990" name="Line 17"/>
              <p:cNvSpPr>
                <a:spLocks noChangeShapeType="1"/>
              </p:cNvSpPr>
              <p:nvPr/>
            </p:nvSpPr>
            <p:spPr bwMode="auto">
              <a:xfrm flipH="1">
                <a:off x="1568" y="2154"/>
                <a:ext cx="25" cy="22"/>
              </a:xfrm>
              <a:prstGeom prst="line">
                <a:avLst/>
              </a:prstGeom>
              <a:noFill/>
              <a:ln w="12699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 lIns="90488" tIns="44450" rIns="90488" bIns="44450" anchor="ctr"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" pitchFamily="18" charset="0"/>
                  <a:ea typeface="MS PGothic" pitchFamily="34" charset="-128"/>
                </a:endParaRPr>
              </a:p>
            </p:txBody>
          </p:sp>
        </p:grpSp>
        <p:sp>
          <p:nvSpPr>
            <p:cNvPr id="35984" name="Text Box 18"/>
            <p:cNvSpPr txBox="1">
              <a:spLocks noChangeArrowheads="1"/>
            </p:cNvSpPr>
            <p:nvPr/>
          </p:nvSpPr>
          <p:spPr bwMode="auto">
            <a:xfrm>
              <a:off x="1654" y="2266"/>
              <a:ext cx="747" cy="187"/>
            </a:xfrm>
            <a:prstGeom prst="rect">
              <a:avLst/>
            </a:prstGeom>
            <a:noFill/>
            <a:ln w="12699" algn="ctr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defTabSz="914400" eaLnBrk="0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600">
                  <a:solidFill>
                    <a:srgbClr val="00279F"/>
                  </a:solidFill>
                  <a:latin typeface="Arial" pitchFamily="34" charset="0"/>
                  <a:ea typeface="MS PGothic" pitchFamily="34" charset="-128"/>
                </a:rPr>
                <a:t>Beam Stop</a:t>
              </a:r>
            </a:p>
          </p:txBody>
        </p:sp>
        <p:sp>
          <p:nvSpPr>
            <p:cNvPr id="35985" name="Rectangle 19"/>
            <p:cNvSpPr>
              <a:spLocks noChangeArrowheads="1"/>
            </p:cNvSpPr>
            <p:nvPr/>
          </p:nvSpPr>
          <p:spPr bwMode="auto">
            <a:xfrm rot="-2493444">
              <a:off x="1910" y="1832"/>
              <a:ext cx="161" cy="56"/>
            </a:xfrm>
            <a:prstGeom prst="rect">
              <a:avLst/>
            </a:prstGeom>
            <a:solidFill>
              <a:schemeClr val="bg1"/>
            </a:solidFill>
            <a:ln w="12699" algn="ctr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90488" tIns="44450" rIns="90488" bIns="44450" anchor="ctr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18" charset="0"/>
                <a:ea typeface="MS PGothic" pitchFamily="34" charset="-128"/>
              </a:endParaRPr>
            </a:p>
          </p:txBody>
        </p:sp>
        <p:sp>
          <p:nvSpPr>
            <p:cNvPr id="35986" name="Text Box 20"/>
            <p:cNvSpPr txBox="1">
              <a:spLocks noChangeArrowheads="1"/>
            </p:cNvSpPr>
            <p:nvPr/>
          </p:nvSpPr>
          <p:spPr bwMode="auto">
            <a:xfrm>
              <a:off x="5039" y="2227"/>
              <a:ext cx="356" cy="187"/>
            </a:xfrm>
            <a:prstGeom prst="rect">
              <a:avLst/>
            </a:prstGeom>
            <a:noFill/>
            <a:ln w="12699" algn="ctr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defTabSz="914400" eaLnBrk="0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600">
                  <a:solidFill>
                    <a:srgbClr val="00279F"/>
                  </a:solidFill>
                  <a:latin typeface="Arial" pitchFamily="34" charset="0"/>
                  <a:ea typeface="MS PGothic" pitchFamily="34" charset="-128"/>
                </a:rPr>
                <a:t>Gun</a:t>
              </a:r>
            </a:p>
          </p:txBody>
        </p:sp>
      </p:grpSp>
      <p:sp>
        <p:nvSpPr>
          <p:cNvPr id="35843" name="Rectangle 21"/>
          <p:cNvSpPr>
            <a:spLocks noChangeAspect="1" noChangeArrowheads="1"/>
          </p:cNvSpPr>
          <p:nvPr/>
        </p:nvSpPr>
        <p:spPr bwMode="auto">
          <a:xfrm rot="1006143">
            <a:off x="7772400" y="3263900"/>
            <a:ext cx="969963" cy="687388"/>
          </a:xfrm>
          <a:prstGeom prst="rect">
            <a:avLst/>
          </a:prstGeom>
          <a:solidFill>
            <a:srgbClr val="FFFFFF"/>
          </a:solidFill>
          <a:ln w="9525" algn="in">
            <a:noFill/>
            <a:miter lim="800000"/>
            <a:headEnd/>
            <a:tailEnd/>
          </a:ln>
        </p:spPr>
        <p:txBody>
          <a:bodyPr lIns="36576" tIns="36576" rIns="36576" bIns="36576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35844" name="Rectangle 22"/>
          <p:cNvSpPr>
            <a:spLocks noChangeArrowheads="1"/>
          </p:cNvSpPr>
          <p:nvPr/>
        </p:nvSpPr>
        <p:spPr bwMode="auto">
          <a:xfrm rot="-2493444">
            <a:off x="3032125" y="2209800"/>
            <a:ext cx="255588" cy="88900"/>
          </a:xfrm>
          <a:prstGeom prst="rect">
            <a:avLst/>
          </a:prstGeom>
          <a:solidFill>
            <a:schemeClr val="bg1"/>
          </a:solidFill>
          <a:ln w="12699" algn="ctr">
            <a:solidFill>
              <a:schemeClr val="bg1"/>
            </a:solidFill>
            <a:miter lim="800000"/>
            <a:headEnd/>
            <a:tailEnd/>
          </a:ln>
        </p:spPr>
        <p:txBody>
          <a:bodyPr wrap="none" lIns="90488" tIns="44450" rIns="90488" bIns="44450" anchor="ctr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939031" name="Oval 23"/>
          <p:cNvSpPr>
            <a:spLocks noChangeAspect="1" noChangeArrowheads="1"/>
          </p:cNvSpPr>
          <p:nvPr/>
        </p:nvSpPr>
        <p:spPr bwMode="auto">
          <a:xfrm>
            <a:off x="1441450" y="3473450"/>
            <a:ext cx="182563" cy="182563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939032" name="Oval 24"/>
          <p:cNvSpPr>
            <a:spLocks noChangeArrowheads="1"/>
          </p:cNvSpPr>
          <p:nvPr/>
        </p:nvSpPr>
        <p:spPr bwMode="auto">
          <a:xfrm>
            <a:off x="1470025" y="3500438"/>
            <a:ext cx="128588" cy="128587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939033" name="Oval 25"/>
          <p:cNvSpPr>
            <a:spLocks noChangeArrowheads="1"/>
          </p:cNvSpPr>
          <p:nvPr/>
        </p:nvSpPr>
        <p:spPr bwMode="auto">
          <a:xfrm>
            <a:off x="8001000" y="2578100"/>
            <a:ext cx="136525" cy="1365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35848" name="Freeform 26"/>
          <p:cNvSpPr>
            <a:spLocks/>
          </p:cNvSpPr>
          <p:nvPr/>
        </p:nvSpPr>
        <p:spPr bwMode="auto">
          <a:xfrm>
            <a:off x="8210550" y="2554288"/>
            <a:ext cx="74613" cy="207962"/>
          </a:xfrm>
          <a:custGeom>
            <a:avLst/>
            <a:gdLst>
              <a:gd name="T0" fmla="*/ 0 w 47"/>
              <a:gd name="T1" fmla="*/ 2147483647 h 131"/>
              <a:gd name="T2" fmla="*/ 2147483647 w 47"/>
              <a:gd name="T3" fmla="*/ 0 h 131"/>
              <a:gd name="T4" fmla="*/ 2147483647 w 47"/>
              <a:gd name="T5" fmla="*/ 2147483647 h 131"/>
              <a:gd name="T6" fmla="*/ 0 w 47"/>
              <a:gd name="T7" fmla="*/ 2147483647 h 131"/>
              <a:gd name="T8" fmla="*/ 0 60000 65536"/>
              <a:gd name="T9" fmla="*/ 0 60000 65536"/>
              <a:gd name="T10" fmla="*/ 0 60000 65536"/>
              <a:gd name="T11" fmla="*/ 0 60000 65536"/>
              <a:gd name="T12" fmla="*/ 0 w 47"/>
              <a:gd name="T13" fmla="*/ 0 h 131"/>
              <a:gd name="T14" fmla="*/ 47 w 47"/>
              <a:gd name="T15" fmla="*/ 131 h 13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7" h="131">
                <a:moveTo>
                  <a:pt x="0" y="131"/>
                </a:moveTo>
                <a:lnTo>
                  <a:pt x="21" y="0"/>
                </a:lnTo>
                <a:cubicBezTo>
                  <a:pt x="27" y="26"/>
                  <a:pt x="47" y="43"/>
                  <a:pt x="38" y="84"/>
                </a:cubicBezTo>
                <a:cubicBezTo>
                  <a:pt x="29" y="125"/>
                  <a:pt x="0" y="131"/>
                  <a:pt x="0" y="131"/>
                </a:cubicBez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35849" name="Rectangle 27"/>
          <p:cNvSpPr>
            <a:spLocks noChangeArrowheads="1"/>
          </p:cNvSpPr>
          <p:nvPr/>
        </p:nvSpPr>
        <p:spPr bwMode="auto">
          <a:xfrm rot="722367">
            <a:off x="8161338" y="2533650"/>
            <a:ext cx="58737" cy="215900"/>
          </a:xfrm>
          <a:prstGeom prst="rect">
            <a:avLst/>
          </a:prstGeom>
          <a:solidFill>
            <a:srgbClr val="B2B2B2"/>
          </a:solidFill>
          <a:ln w="9525">
            <a:solidFill>
              <a:srgbClr val="B2B2B2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35850" name="Line 28"/>
          <p:cNvSpPr>
            <a:spLocks noChangeShapeType="1"/>
          </p:cNvSpPr>
          <p:nvPr/>
        </p:nvSpPr>
        <p:spPr bwMode="auto">
          <a:xfrm>
            <a:off x="4949825" y="3925888"/>
            <a:ext cx="307975" cy="5699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  <p:grpSp>
        <p:nvGrpSpPr>
          <p:cNvPr id="4" name="Group 29"/>
          <p:cNvGrpSpPr>
            <a:grpSpLocks/>
          </p:cNvGrpSpPr>
          <p:nvPr/>
        </p:nvGrpSpPr>
        <p:grpSpPr bwMode="auto">
          <a:xfrm>
            <a:off x="4879975" y="4857750"/>
            <a:ext cx="381000" cy="187325"/>
            <a:chOff x="2928" y="3312"/>
            <a:chExt cx="240" cy="192"/>
          </a:xfrm>
        </p:grpSpPr>
        <p:sp>
          <p:nvSpPr>
            <p:cNvPr id="35969" name="Rectangle 30"/>
            <p:cNvSpPr>
              <a:spLocks noChangeArrowheads="1"/>
            </p:cNvSpPr>
            <p:nvPr/>
          </p:nvSpPr>
          <p:spPr bwMode="auto">
            <a:xfrm>
              <a:off x="3072" y="3312"/>
              <a:ext cx="96" cy="192"/>
            </a:xfrm>
            <a:prstGeom prst="rect">
              <a:avLst/>
            </a:prstGeom>
            <a:solidFill>
              <a:srgbClr val="00CC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18" charset="0"/>
                <a:ea typeface="MS PGothic" pitchFamily="34" charset="-128"/>
              </a:endParaRPr>
            </a:p>
          </p:txBody>
        </p:sp>
        <p:sp>
          <p:nvSpPr>
            <p:cNvPr id="35970" name="Rectangle 31"/>
            <p:cNvSpPr>
              <a:spLocks noChangeArrowheads="1"/>
            </p:cNvSpPr>
            <p:nvPr/>
          </p:nvSpPr>
          <p:spPr bwMode="auto">
            <a:xfrm>
              <a:off x="2928" y="3312"/>
              <a:ext cx="96" cy="192"/>
            </a:xfrm>
            <a:prstGeom prst="rect">
              <a:avLst/>
            </a:prstGeom>
            <a:solidFill>
              <a:srgbClr val="00CC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18" charset="0"/>
                <a:ea typeface="MS PGothic" pitchFamily="34" charset="-128"/>
              </a:endParaRPr>
            </a:p>
          </p:txBody>
        </p:sp>
        <p:sp>
          <p:nvSpPr>
            <p:cNvPr id="35971" name="Line 32"/>
            <p:cNvSpPr>
              <a:spLocks noChangeShapeType="1"/>
            </p:cNvSpPr>
            <p:nvPr/>
          </p:nvSpPr>
          <p:spPr bwMode="auto">
            <a:xfrm flipV="1">
              <a:off x="2976" y="336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18" charset="0"/>
                <a:ea typeface="MS PGothic" pitchFamily="34" charset="-128"/>
              </a:endParaRPr>
            </a:p>
          </p:txBody>
        </p:sp>
        <p:sp>
          <p:nvSpPr>
            <p:cNvPr id="35972" name="Line 33"/>
            <p:cNvSpPr>
              <a:spLocks noChangeShapeType="1"/>
            </p:cNvSpPr>
            <p:nvPr/>
          </p:nvSpPr>
          <p:spPr bwMode="auto">
            <a:xfrm flipV="1">
              <a:off x="3120" y="336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18" charset="0"/>
                <a:ea typeface="MS PGothic" pitchFamily="34" charset="-128"/>
              </a:endParaRPr>
            </a:p>
          </p:txBody>
        </p:sp>
      </p:grpSp>
      <p:grpSp>
        <p:nvGrpSpPr>
          <p:cNvPr id="5" name="Group 34"/>
          <p:cNvGrpSpPr>
            <a:grpSpLocks/>
          </p:cNvGrpSpPr>
          <p:nvPr/>
        </p:nvGrpSpPr>
        <p:grpSpPr bwMode="auto">
          <a:xfrm>
            <a:off x="5337175" y="4857750"/>
            <a:ext cx="381000" cy="187325"/>
            <a:chOff x="2928" y="3312"/>
            <a:chExt cx="240" cy="192"/>
          </a:xfrm>
        </p:grpSpPr>
        <p:sp>
          <p:nvSpPr>
            <p:cNvPr id="35965" name="Rectangle 35"/>
            <p:cNvSpPr>
              <a:spLocks noChangeArrowheads="1"/>
            </p:cNvSpPr>
            <p:nvPr/>
          </p:nvSpPr>
          <p:spPr bwMode="auto">
            <a:xfrm>
              <a:off x="3072" y="3312"/>
              <a:ext cx="96" cy="192"/>
            </a:xfrm>
            <a:prstGeom prst="rect">
              <a:avLst/>
            </a:prstGeom>
            <a:solidFill>
              <a:srgbClr val="00CC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18" charset="0"/>
                <a:ea typeface="MS PGothic" pitchFamily="34" charset="-128"/>
              </a:endParaRPr>
            </a:p>
          </p:txBody>
        </p:sp>
        <p:sp>
          <p:nvSpPr>
            <p:cNvPr id="35966" name="Rectangle 36"/>
            <p:cNvSpPr>
              <a:spLocks noChangeArrowheads="1"/>
            </p:cNvSpPr>
            <p:nvPr/>
          </p:nvSpPr>
          <p:spPr bwMode="auto">
            <a:xfrm>
              <a:off x="2928" y="3312"/>
              <a:ext cx="96" cy="192"/>
            </a:xfrm>
            <a:prstGeom prst="rect">
              <a:avLst/>
            </a:prstGeom>
            <a:solidFill>
              <a:srgbClr val="00CC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18" charset="0"/>
                <a:ea typeface="MS PGothic" pitchFamily="34" charset="-128"/>
              </a:endParaRPr>
            </a:p>
          </p:txBody>
        </p:sp>
        <p:sp>
          <p:nvSpPr>
            <p:cNvPr id="35967" name="Line 37"/>
            <p:cNvSpPr>
              <a:spLocks noChangeShapeType="1"/>
            </p:cNvSpPr>
            <p:nvPr/>
          </p:nvSpPr>
          <p:spPr bwMode="auto">
            <a:xfrm flipV="1">
              <a:off x="2976" y="336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18" charset="0"/>
                <a:ea typeface="MS PGothic" pitchFamily="34" charset="-128"/>
              </a:endParaRPr>
            </a:p>
          </p:txBody>
        </p:sp>
        <p:sp>
          <p:nvSpPr>
            <p:cNvPr id="35968" name="Line 38"/>
            <p:cNvSpPr>
              <a:spLocks noChangeShapeType="1"/>
            </p:cNvSpPr>
            <p:nvPr/>
          </p:nvSpPr>
          <p:spPr bwMode="auto">
            <a:xfrm flipV="1">
              <a:off x="3120" y="336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18" charset="0"/>
                <a:ea typeface="MS PGothic" pitchFamily="34" charset="-128"/>
              </a:endParaRPr>
            </a:p>
          </p:txBody>
        </p:sp>
      </p:grpSp>
      <p:grpSp>
        <p:nvGrpSpPr>
          <p:cNvPr id="6" name="Group 39"/>
          <p:cNvGrpSpPr>
            <a:grpSpLocks/>
          </p:cNvGrpSpPr>
          <p:nvPr/>
        </p:nvGrpSpPr>
        <p:grpSpPr bwMode="auto">
          <a:xfrm>
            <a:off x="5794375" y="4857750"/>
            <a:ext cx="381000" cy="187325"/>
            <a:chOff x="2928" y="3312"/>
            <a:chExt cx="240" cy="192"/>
          </a:xfrm>
        </p:grpSpPr>
        <p:sp>
          <p:nvSpPr>
            <p:cNvPr id="35961" name="Rectangle 40"/>
            <p:cNvSpPr>
              <a:spLocks noChangeArrowheads="1"/>
            </p:cNvSpPr>
            <p:nvPr/>
          </p:nvSpPr>
          <p:spPr bwMode="auto">
            <a:xfrm>
              <a:off x="3072" y="3312"/>
              <a:ext cx="96" cy="192"/>
            </a:xfrm>
            <a:prstGeom prst="rect">
              <a:avLst/>
            </a:prstGeom>
            <a:solidFill>
              <a:srgbClr val="00CC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18" charset="0"/>
                <a:ea typeface="MS PGothic" pitchFamily="34" charset="-128"/>
              </a:endParaRPr>
            </a:p>
          </p:txBody>
        </p:sp>
        <p:sp>
          <p:nvSpPr>
            <p:cNvPr id="35962" name="Rectangle 41"/>
            <p:cNvSpPr>
              <a:spLocks noChangeArrowheads="1"/>
            </p:cNvSpPr>
            <p:nvPr/>
          </p:nvSpPr>
          <p:spPr bwMode="auto">
            <a:xfrm>
              <a:off x="2928" y="3312"/>
              <a:ext cx="96" cy="192"/>
            </a:xfrm>
            <a:prstGeom prst="rect">
              <a:avLst/>
            </a:prstGeom>
            <a:solidFill>
              <a:srgbClr val="00CC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18" charset="0"/>
                <a:ea typeface="MS PGothic" pitchFamily="34" charset="-128"/>
              </a:endParaRPr>
            </a:p>
          </p:txBody>
        </p:sp>
        <p:sp>
          <p:nvSpPr>
            <p:cNvPr id="35963" name="Line 42"/>
            <p:cNvSpPr>
              <a:spLocks noChangeShapeType="1"/>
            </p:cNvSpPr>
            <p:nvPr/>
          </p:nvSpPr>
          <p:spPr bwMode="auto">
            <a:xfrm flipV="1">
              <a:off x="2976" y="336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18" charset="0"/>
                <a:ea typeface="MS PGothic" pitchFamily="34" charset="-128"/>
              </a:endParaRPr>
            </a:p>
          </p:txBody>
        </p:sp>
        <p:sp>
          <p:nvSpPr>
            <p:cNvPr id="35964" name="Line 43"/>
            <p:cNvSpPr>
              <a:spLocks noChangeShapeType="1"/>
            </p:cNvSpPr>
            <p:nvPr/>
          </p:nvSpPr>
          <p:spPr bwMode="auto">
            <a:xfrm flipV="1">
              <a:off x="3120" y="336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18" charset="0"/>
                <a:ea typeface="MS PGothic" pitchFamily="34" charset="-128"/>
              </a:endParaRPr>
            </a:p>
          </p:txBody>
        </p:sp>
      </p:grpSp>
      <p:grpSp>
        <p:nvGrpSpPr>
          <p:cNvPr id="7" name="Group 44"/>
          <p:cNvGrpSpPr>
            <a:grpSpLocks/>
          </p:cNvGrpSpPr>
          <p:nvPr/>
        </p:nvGrpSpPr>
        <p:grpSpPr bwMode="auto">
          <a:xfrm>
            <a:off x="6251575" y="4857750"/>
            <a:ext cx="381000" cy="187325"/>
            <a:chOff x="2928" y="3312"/>
            <a:chExt cx="240" cy="192"/>
          </a:xfrm>
        </p:grpSpPr>
        <p:sp>
          <p:nvSpPr>
            <p:cNvPr id="35957" name="Rectangle 45"/>
            <p:cNvSpPr>
              <a:spLocks noChangeArrowheads="1"/>
            </p:cNvSpPr>
            <p:nvPr/>
          </p:nvSpPr>
          <p:spPr bwMode="auto">
            <a:xfrm>
              <a:off x="3072" y="3312"/>
              <a:ext cx="96" cy="192"/>
            </a:xfrm>
            <a:prstGeom prst="rect">
              <a:avLst/>
            </a:prstGeom>
            <a:solidFill>
              <a:srgbClr val="00CC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18" charset="0"/>
                <a:ea typeface="MS PGothic" pitchFamily="34" charset="-128"/>
              </a:endParaRPr>
            </a:p>
          </p:txBody>
        </p:sp>
        <p:sp>
          <p:nvSpPr>
            <p:cNvPr id="35958" name="Rectangle 46"/>
            <p:cNvSpPr>
              <a:spLocks noChangeArrowheads="1"/>
            </p:cNvSpPr>
            <p:nvPr/>
          </p:nvSpPr>
          <p:spPr bwMode="auto">
            <a:xfrm>
              <a:off x="2928" y="3312"/>
              <a:ext cx="96" cy="192"/>
            </a:xfrm>
            <a:prstGeom prst="rect">
              <a:avLst/>
            </a:prstGeom>
            <a:solidFill>
              <a:srgbClr val="00CC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18" charset="0"/>
                <a:ea typeface="MS PGothic" pitchFamily="34" charset="-128"/>
              </a:endParaRPr>
            </a:p>
          </p:txBody>
        </p:sp>
        <p:sp>
          <p:nvSpPr>
            <p:cNvPr id="35959" name="Line 47"/>
            <p:cNvSpPr>
              <a:spLocks noChangeShapeType="1"/>
            </p:cNvSpPr>
            <p:nvPr/>
          </p:nvSpPr>
          <p:spPr bwMode="auto">
            <a:xfrm flipV="1">
              <a:off x="2976" y="336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18" charset="0"/>
                <a:ea typeface="MS PGothic" pitchFamily="34" charset="-128"/>
              </a:endParaRPr>
            </a:p>
          </p:txBody>
        </p:sp>
        <p:sp>
          <p:nvSpPr>
            <p:cNvPr id="35960" name="Line 48"/>
            <p:cNvSpPr>
              <a:spLocks noChangeShapeType="1"/>
            </p:cNvSpPr>
            <p:nvPr/>
          </p:nvSpPr>
          <p:spPr bwMode="auto">
            <a:xfrm flipV="1">
              <a:off x="3120" y="336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18" charset="0"/>
                <a:ea typeface="MS PGothic" pitchFamily="34" charset="-128"/>
              </a:endParaRPr>
            </a:p>
          </p:txBody>
        </p:sp>
      </p:grpSp>
      <p:sp>
        <p:nvSpPr>
          <p:cNvPr id="35855" name="Rectangle 49"/>
          <p:cNvSpPr>
            <a:spLocks noChangeArrowheads="1"/>
          </p:cNvSpPr>
          <p:nvPr/>
        </p:nvSpPr>
        <p:spPr bwMode="auto">
          <a:xfrm>
            <a:off x="5108575" y="5176838"/>
            <a:ext cx="152400" cy="187325"/>
          </a:xfrm>
          <a:prstGeom prst="rect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35856" name="Rectangle 50"/>
          <p:cNvSpPr>
            <a:spLocks noChangeArrowheads="1"/>
          </p:cNvSpPr>
          <p:nvPr/>
        </p:nvSpPr>
        <p:spPr bwMode="auto">
          <a:xfrm>
            <a:off x="4879975" y="5176838"/>
            <a:ext cx="152400" cy="187325"/>
          </a:xfrm>
          <a:prstGeom prst="rect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35857" name="Line 51"/>
          <p:cNvSpPr>
            <a:spLocks noChangeShapeType="1"/>
          </p:cNvSpPr>
          <p:nvPr/>
        </p:nvSpPr>
        <p:spPr bwMode="auto">
          <a:xfrm flipV="1">
            <a:off x="4956175" y="5222875"/>
            <a:ext cx="0" cy="936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35858" name="Line 52"/>
          <p:cNvSpPr>
            <a:spLocks noChangeShapeType="1"/>
          </p:cNvSpPr>
          <p:nvPr/>
        </p:nvSpPr>
        <p:spPr bwMode="auto">
          <a:xfrm flipV="1">
            <a:off x="5184775" y="5222875"/>
            <a:ext cx="0" cy="936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35859" name="Rectangle 53"/>
          <p:cNvSpPr>
            <a:spLocks noChangeArrowheads="1"/>
          </p:cNvSpPr>
          <p:nvPr/>
        </p:nvSpPr>
        <p:spPr bwMode="auto">
          <a:xfrm>
            <a:off x="5565775" y="5176838"/>
            <a:ext cx="152400" cy="187325"/>
          </a:xfrm>
          <a:prstGeom prst="rect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35860" name="Rectangle 54"/>
          <p:cNvSpPr>
            <a:spLocks noChangeArrowheads="1"/>
          </p:cNvSpPr>
          <p:nvPr/>
        </p:nvSpPr>
        <p:spPr bwMode="auto">
          <a:xfrm>
            <a:off x="5337175" y="5176838"/>
            <a:ext cx="152400" cy="187325"/>
          </a:xfrm>
          <a:prstGeom prst="rect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35861" name="Line 55"/>
          <p:cNvSpPr>
            <a:spLocks noChangeShapeType="1"/>
          </p:cNvSpPr>
          <p:nvPr/>
        </p:nvSpPr>
        <p:spPr bwMode="auto">
          <a:xfrm flipV="1">
            <a:off x="5413375" y="5222875"/>
            <a:ext cx="0" cy="936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35862" name="Line 56"/>
          <p:cNvSpPr>
            <a:spLocks noChangeShapeType="1"/>
          </p:cNvSpPr>
          <p:nvPr/>
        </p:nvSpPr>
        <p:spPr bwMode="auto">
          <a:xfrm flipV="1">
            <a:off x="5641975" y="5222875"/>
            <a:ext cx="0" cy="936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35863" name="Rectangle 57"/>
          <p:cNvSpPr>
            <a:spLocks noChangeArrowheads="1"/>
          </p:cNvSpPr>
          <p:nvPr/>
        </p:nvSpPr>
        <p:spPr bwMode="auto">
          <a:xfrm>
            <a:off x="6022975" y="5176838"/>
            <a:ext cx="152400" cy="187325"/>
          </a:xfrm>
          <a:prstGeom prst="rect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35864" name="Rectangle 58"/>
          <p:cNvSpPr>
            <a:spLocks noChangeArrowheads="1"/>
          </p:cNvSpPr>
          <p:nvPr/>
        </p:nvSpPr>
        <p:spPr bwMode="auto">
          <a:xfrm>
            <a:off x="5794375" y="5176838"/>
            <a:ext cx="152400" cy="187325"/>
          </a:xfrm>
          <a:prstGeom prst="rect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35865" name="Line 59"/>
          <p:cNvSpPr>
            <a:spLocks noChangeShapeType="1"/>
          </p:cNvSpPr>
          <p:nvPr/>
        </p:nvSpPr>
        <p:spPr bwMode="auto">
          <a:xfrm flipV="1">
            <a:off x="5870575" y="5222875"/>
            <a:ext cx="0" cy="936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35866" name="Line 60"/>
          <p:cNvSpPr>
            <a:spLocks noChangeShapeType="1"/>
          </p:cNvSpPr>
          <p:nvPr/>
        </p:nvSpPr>
        <p:spPr bwMode="auto">
          <a:xfrm flipV="1">
            <a:off x="6099175" y="5222875"/>
            <a:ext cx="0" cy="936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35867" name="Rectangle 61"/>
          <p:cNvSpPr>
            <a:spLocks noChangeArrowheads="1"/>
          </p:cNvSpPr>
          <p:nvPr/>
        </p:nvSpPr>
        <p:spPr bwMode="auto">
          <a:xfrm>
            <a:off x="6480175" y="5176838"/>
            <a:ext cx="152400" cy="187325"/>
          </a:xfrm>
          <a:prstGeom prst="rect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35868" name="Rectangle 62"/>
          <p:cNvSpPr>
            <a:spLocks noChangeArrowheads="1"/>
          </p:cNvSpPr>
          <p:nvPr/>
        </p:nvSpPr>
        <p:spPr bwMode="auto">
          <a:xfrm>
            <a:off x="6251575" y="5176838"/>
            <a:ext cx="152400" cy="187325"/>
          </a:xfrm>
          <a:prstGeom prst="rect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35869" name="Line 63"/>
          <p:cNvSpPr>
            <a:spLocks noChangeShapeType="1"/>
          </p:cNvSpPr>
          <p:nvPr/>
        </p:nvSpPr>
        <p:spPr bwMode="auto">
          <a:xfrm flipV="1">
            <a:off x="6327775" y="5222875"/>
            <a:ext cx="0" cy="936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35870" name="Line 64"/>
          <p:cNvSpPr>
            <a:spLocks noChangeShapeType="1"/>
          </p:cNvSpPr>
          <p:nvPr/>
        </p:nvSpPr>
        <p:spPr bwMode="auto">
          <a:xfrm flipV="1">
            <a:off x="6556375" y="5222875"/>
            <a:ext cx="0" cy="936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35871" name="Rectangle 65"/>
          <p:cNvSpPr>
            <a:spLocks noChangeArrowheads="1"/>
          </p:cNvSpPr>
          <p:nvPr/>
        </p:nvSpPr>
        <p:spPr bwMode="auto">
          <a:xfrm>
            <a:off x="4879975" y="4811713"/>
            <a:ext cx="1752600" cy="46037"/>
          </a:xfrm>
          <a:prstGeom prst="rect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35872" name="Rectangle 66"/>
          <p:cNvSpPr>
            <a:spLocks noChangeArrowheads="1"/>
          </p:cNvSpPr>
          <p:nvPr/>
        </p:nvSpPr>
        <p:spPr bwMode="auto">
          <a:xfrm>
            <a:off x="4879975" y="5364163"/>
            <a:ext cx="1752600" cy="46037"/>
          </a:xfrm>
          <a:prstGeom prst="rect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35873" name="Freeform 67"/>
          <p:cNvSpPr>
            <a:spLocks/>
          </p:cNvSpPr>
          <p:nvPr/>
        </p:nvSpPr>
        <p:spPr bwMode="auto">
          <a:xfrm>
            <a:off x="4870450" y="5084763"/>
            <a:ext cx="1787525" cy="53975"/>
          </a:xfrm>
          <a:custGeom>
            <a:avLst/>
            <a:gdLst>
              <a:gd name="T0" fmla="*/ 0 w 1536"/>
              <a:gd name="T1" fmla="*/ 2147483647 h 96"/>
              <a:gd name="T2" fmla="*/ 2147483647 w 1536"/>
              <a:gd name="T3" fmla="*/ 0 h 96"/>
              <a:gd name="T4" fmla="*/ 2147483647 w 1536"/>
              <a:gd name="T5" fmla="*/ 2147483647 h 96"/>
              <a:gd name="T6" fmla="*/ 2147483647 w 1536"/>
              <a:gd name="T7" fmla="*/ 2147483647 h 96"/>
              <a:gd name="T8" fmla="*/ 2147483647 w 1536"/>
              <a:gd name="T9" fmla="*/ 2147483647 h 96"/>
              <a:gd name="T10" fmla="*/ 2147483647 w 1536"/>
              <a:gd name="T11" fmla="*/ 0 h 96"/>
              <a:gd name="T12" fmla="*/ 2147483647 w 1536"/>
              <a:gd name="T13" fmla="*/ 2147483647 h 96"/>
              <a:gd name="T14" fmla="*/ 2147483647 w 1536"/>
              <a:gd name="T15" fmla="*/ 2147483647 h 96"/>
              <a:gd name="T16" fmla="*/ 2147483647 w 1536"/>
              <a:gd name="T17" fmla="*/ 2147483647 h 96"/>
              <a:gd name="T18" fmla="*/ 2147483647 w 1536"/>
              <a:gd name="T19" fmla="*/ 0 h 96"/>
              <a:gd name="T20" fmla="*/ 2147483647 w 1536"/>
              <a:gd name="T21" fmla="*/ 2147483647 h 96"/>
              <a:gd name="T22" fmla="*/ 2147483647 w 1536"/>
              <a:gd name="T23" fmla="*/ 2147483647 h 96"/>
              <a:gd name="T24" fmla="*/ 2147483647 w 1536"/>
              <a:gd name="T25" fmla="*/ 2147483647 h 96"/>
              <a:gd name="T26" fmla="*/ 2147483647 w 1536"/>
              <a:gd name="T27" fmla="*/ 0 h 96"/>
              <a:gd name="T28" fmla="*/ 2147483647 w 1536"/>
              <a:gd name="T29" fmla="*/ 2147483647 h 96"/>
              <a:gd name="T30" fmla="*/ 2147483647 w 1536"/>
              <a:gd name="T31" fmla="*/ 2147483647 h 96"/>
              <a:gd name="T32" fmla="*/ 2147483647 w 1536"/>
              <a:gd name="T33" fmla="*/ 2147483647 h 9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536"/>
              <a:gd name="T52" fmla="*/ 0 h 96"/>
              <a:gd name="T53" fmla="*/ 1536 w 1536"/>
              <a:gd name="T54" fmla="*/ 96 h 9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536" h="96">
                <a:moveTo>
                  <a:pt x="0" y="48"/>
                </a:moveTo>
                <a:cubicBezTo>
                  <a:pt x="32" y="24"/>
                  <a:pt x="64" y="0"/>
                  <a:pt x="96" y="0"/>
                </a:cubicBezTo>
                <a:cubicBezTo>
                  <a:pt x="128" y="0"/>
                  <a:pt x="160" y="32"/>
                  <a:pt x="192" y="48"/>
                </a:cubicBezTo>
                <a:cubicBezTo>
                  <a:pt x="224" y="64"/>
                  <a:pt x="256" y="96"/>
                  <a:pt x="288" y="96"/>
                </a:cubicBezTo>
                <a:cubicBezTo>
                  <a:pt x="320" y="96"/>
                  <a:pt x="352" y="64"/>
                  <a:pt x="384" y="48"/>
                </a:cubicBezTo>
                <a:cubicBezTo>
                  <a:pt x="416" y="32"/>
                  <a:pt x="448" y="0"/>
                  <a:pt x="480" y="0"/>
                </a:cubicBezTo>
                <a:cubicBezTo>
                  <a:pt x="512" y="0"/>
                  <a:pt x="544" y="32"/>
                  <a:pt x="576" y="48"/>
                </a:cubicBezTo>
                <a:cubicBezTo>
                  <a:pt x="608" y="64"/>
                  <a:pt x="640" y="96"/>
                  <a:pt x="672" y="96"/>
                </a:cubicBezTo>
                <a:cubicBezTo>
                  <a:pt x="704" y="96"/>
                  <a:pt x="736" y="64"/>
                  <a:pt x="768" y="48"/>
                </a:cubicBezTo>
                <a:cubicBezTo>
                  <a:pt x="800" y="32"/>
                  <a:pt x="832" y="0"/>
                  <a:pt x="864" y="0"/>
                </a:cubicBezTo>
                <a:cubicBezTo>
                  <a:pt x="896" y="0"/>
                  <a:pt x="928" y="32"/>
                  <a:pt x="960" y="48"/>
                </a:cubicBezTo>
                <a:cubicBezTo>
                  <a:pt x="992" y="64"/>
                  <a:pt x="1024" y="96"/>
                  <a:pt x="1056" y="96"/>
                </a:cubicBezTo>
                <a:cubicBezTo>
                  <a:pt x="1088" y="96"/>
                  <a:pt x="1120" y="64"/>
                  <a:pt x="1152" y="48"/>
                </a:cubicBezTo>
                <a:cubicBezTo>
                  <a:pt x="1184" y="32"/>
                  <a:pt x="1216" y="0"/>
                  <a:pt x="1248" y="0"/>
                </a:cubicBezTo>
                <a:cubicBezTo>
                  <a:pt x="1280" y="0"/>
                  <a:pt x="1312" y="32"/>
                  <a:pt x="1344" y="48"/>
                </a:cubicBezTo>
                <a:cubicBezTo>
                  <a:pt x="1376" y="64"/>
                  <a:pt x="1408" y="96"/>
                  <a:pt x="1440" y="96"/>
                </a:cubicBezTo>
                <a:cubicBezTo>
                  <a:pt x="1472" y="96"/>
                  <a:pt x="1504" y="72"/>
                  <a:pt x="1536" y="48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35874" name="Freeform 68"/>
          <p:cNvSpPr>
            <a:spLocks/>
          </p:cNvSpPr>
          <p:nvPr/>
        </p:nvSpPr>
        <p:spPr bwMode="auto">
          <a:xfrm>
            <a:off x="4513263" y="5113338"/>
            <a:ext cx="355600" cy="17462"/>
          </a:xfrm>
          <a:custGeom>
            <a:avLst/>
            <a:gdLst>
              <a:gd name="T0" fmla="*/ 0 w 224"/>
              <a:gd name="T1" fmla="*/ 2147483647 h 19"/>
              <a:gd name="T2" fmla="*/ 2147483647 w 224"/>
              <a:gd name="T3" fmla="*/ 2147483647 h 19"/>
              <a:gd name="T4" fmla="*/ 2147483647 w 224"/>
              <a:gd name="T5" fmla="*/ 2147483647 h 19"/>
              <a:gd name="T6" fmla="*/ 2147483647 w 224"/>
              <a:gd name="T7" fmla="*/ 0 h 19"/>
              <a:gd name="T8" fmla="*/ 0 60000 65536"/>
              <a:gd name="T9" fmla="*/ 0 60000 65536"/>
              <a:gd name="T10" fmla="*/ 0 60000 65536"/>
              <a:gd name="T11" fmla="*/ 0 60000 65536"/>
              <a:gd name="T12" fmla="*/ 0 w 224"/>
              <a:gd name="T13" fmla="*/ 0 h 19"/>
              <a:gd name="T14" fmla="*/ 224 w 224"/>
              <a:gd name="T15" fmla="*/ 19 h 1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24" h="19">
                <a:moveTo>
                  <a:pt x="0" y="18"/>
                </a:moveTo>
                <a:cubicBezTo>
                  <a:pt x="24" y="18"/>
                  <a:pt x="118" y="19"/>
                  <a:pt x="152" y="18"/>
                </a:cubicBezTo>
                <a:cubicBezTo>
                  <a:pt x="184" y="17"/>
                  <a:pt x="182" y="17"/>
                  <a:pt x="194" y="13"/>
                </a:cubicBezTo>
                <a:cubicBezTo>
                  <a:pt x="206" y="9"/>
                  <a:pt x="210" y="6"/>
                  <a:pt x="224" y="0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35875" name="Freeform 69"/>
          <p:cNvSpPr>
            <a:spLocks/>
          </p:cNvSpPr>
          <p:nvPr/>
        </p:nvSpPr>
        <p:spPr bwMode="auto">
          <a:xfrm flipH="1" flipV="1">
            <a:off x="6645275" y="5099050"/>
            <a:ext cx="355600" cy="17463"/>
          </a:xfrm>
          <a:custGeom>
            <a:avLst/>
            <a:gdLst>
              <a:gd name="T0" fmla="*/ 0 w 224"/>
              <a:gd name="T1" fmla="*/ 2147483647 h 19"/>
              <a:gd name="T2" fmla="*/ 2147483647 w 224"/>
              <a:gd name="T3" fmla="*/ 2147483647 h 19"/>
              <a:gd name="T4" fmla="*/ 2147483647 w 224"/>
              <a:gd name="T5" fmla="*/ 2147483647 h 19"/>
              <a:gd name="T6" fmla="*/ 2147483647 w 224"/>
              <a:gd name="T7" fmla="*/ 0 h 19"/>
              <a:gd name="T8" fmla="*/ 0 60000 65536"/>
              <a:gd name="T9" fmla="*/ 0 60000 65536"/>
              <a:gd name="T10" fmla="*/ 0 60000 65536"/>
              <a:gd name="T11" fmla="*/ 0 60000 65536"/>
              <a:gd name="T12" fmla="*/ 0 w 224"/>
              <a:gd name="T13" fmla="*/ 0 h 19"/>
              <a:gd name="T14" fmla="*/ 224 w 224"/>
              <a:gd name="T15" fmla="*/ 19 h 1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24" h="19">
                <a:moveTo>
                  <a:pt x="0" y="18"/>
                </a:moveTo>
                <a:cubicBezTo>
                  <a:pt x="24" y="18"/>
                  <a:pt x="118" y="19"/>
                  <a:pt x="152" y="18"/>
                </a:cubicBezTo>
                <a:cubicBezTo>
                  <a:pt x="184" y="17"/>
                  <a:pt x="182" y="17"/>
                  <a:pt x="194" y="13"/>
                </a:cubicBezTo>
                <a:cubicBezTo>
                  <a:pt x="206" y="9"/>
                  <a:pt x="210" y="6"/>
                  <a:pt x="224" y="0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35876" name="Text Box 70"/>
          <p:cNvSpPr txBox="1">
            <a:spLocks noChangeArrowheads="1"/>
          </p:cNvSpPr>
          <p:nvPr/>
        </p:nvSpPr>
        <p:spPr bwMode="auto">
          <a:xfrm>
            <a:off x="5194300" y="4525963"/>
            <a:ext cx="20272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>
                <a:solidFill>
                  <a:srgbClr val="003399"/>
                </a:solidFill>
                <a:latin typeface="Arial" pitchFamily="34" charset="0"/>
                <a:ea typeface="MS PGothic" pitchFamily="34" charset="-128"/>
              </a:rPr>
              <a:t>Periodic Magnetic Field</a:t>
            </a:r>
          </a:p>
        </p:txBody>
      </p:sp>
      <p:sp>
        <p:nvSpPr>
          <p:cNvPr id="35877" name="Text Box 71"/>
          <p:cNvSpPr txBox="1">
            <a:spLocks noChangeArrowheads="1"/>
          </p:cNvSpPr>
          <p:nvPr/>
        </p:nvSpPr>
        <p:spPr bwMode="auto">
          <a:xfrm>
            <a:off x="3194050" y="4965700"/>
            <a:ext cx="13477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>
                <a:solidFill>
                  <a:srgbClr val="003399"/>
                </a:solidFill>
                <a:latin typeface="Arial" pitchFamily="34" charset="0"/>
                <a:ea typeface="MS PGothic" pitchFamily="34" charset="-128"/>
              </a:rPr>
              <a:t>Electron Beam</a:t>
            </a:r>
          </a:p>
        </p:txBody>
      </p:sp>
      <p:sp>
        <p:nvSpPr>
          <p:cNvPr id="35878" name="Text Box 72"/>
          <p:cNvSpPr txBox="1">
            <a:spLocks noChangeArrowheads="1"/>
          </p:cNvSpPr>
          <p:nvPr/>
        </p:nvSpPr>
        <p:spPr bwMode="auto">
          <a:xfrm>
            <a:off x="7464425" y="4110038"/>
            <a:ext cx="13366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>
                <a:solidFill>
                  <a:srgbClr val="003399"/>
                </a:solidFill>
                <a:latin typeface="Arial" pitchFamily="34" charset="0"/>
                <a:ea typeface="MS PGothic" pitchFamily="34" charset="-128"/>
              </a:rPr>
              <a:t>Total Reflector</a:t>
            </a:r>
          </a:p>
        </p:txBody>
      </p:sp>
      <p:sp>
        <p:nvSpPr>
          <p:cNvPr id="35879" name="Line 73"/>
          <p:cNvSpPr>
            <a:spLocks noChangeShapeType="1"/>
          </p:cNvSpPr>
          <p:nvPr/>
        </p:nvSpPr>
        <p:spPr bwMode="auto">
          <a:xfrm flipH="1" flipV="1">
            <a:off x="7156450" y="3651250"/>
            <a:ext cx="3810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  <p:grpSp>
        <p:nvGrpSpPr>
          <p:cNvPr id="8" name="Group 74"/>
          <p:cNvGrpSpPr>
            <a:grpSpLocks/>
          </p:cNvGrpSpPr>
          <p:nvPr/>
        </p:nvGrpSpPr>
        <p:grpSpPr bwMode="auto">
          <a:xfrm>
            <a:off x="2379663" y="1246188"/>
            <a:ext cx="2003425" cy="400050"/>
            <a:chOff x="1258" y="928"/>
            <a:chExt cx="1262" cy="426"/>
          </a:xfrm>
        </p:grpSpPr>
        <p:grpSp>
          <p:nvGrpSpPr>
            <p:cNvPr id="9" name="Group 75"/>
            <p:cNvGrpSpPr>
              <a:grpSpLocks/>
            </p:cNvGrpSpPr>
            <p:nvPr/>
          </p:nvGrpSpPr>
          <p:grpSpPr bwMode="auto">
            <a:xfrm>
              <a:off x="1887" y="929"/>
              <a:ext cx="633" cy="425"/>
              <a:chOff x="1887" y="929"/>
              <a:chExt cx="633" cy="425"/>
            </a:xfrm>
          </p:grpSpPr>
          <p:grpSp>
            <p:nvGrpSpPr>
              <p:cNvPr id="10" name="Group 76"/>
              <p:cNvGrpSpPr>
                <a:grpSpLocks noChangeAspect="1"/>
              </p:cNvGrpSpPr>
              <p:nvPr/>
            </p:nvGrpSpPr>
            <p:grpSpPr bwMode="auto">
              <a:xfrm>
                <a:off x="2203" y="929"/>
                <a:ext cx="317" cy="425"/>
                <a:chOff x="3406" y="1982"/>
                <a:chExt cx="567" cy="759"/>
              </a:xfrm>
            </p:grpSpPr>
            <p:grpSp>
              <p:nvGrpSpPr>
                <p:cNvPr id="11" name="Group 77"/>
                <p:cNvGrpSpPr>
                  <a:grpSpLocks noChangeAspect="1"/>
                </p:cNvGrpSpPr>
                <p:nvPr/>
              </p:nvGrpSpPr>
              <p:grpSpPr bwMode="auto">
                <a:xfrm>
                  <a:off x="3406" y="1982"/>
                  <a:ext cx="567" cy="306"/>
                  <a:chOff x="1951" y="1331"/>
                  <a:chExt cx="788" cy="544"/>
                </a:xfrm>
              </p:grpSpPr>
              <p:sp>
                <p:nvSpPr>
                  <p:cNvPr id="35953" name="Freeform 78"/>
                  <p:cNvSpPr>
                    <a:spLocks noChangeAspect="1"/>
                  </p:cNvSpPr>
                  <p:nvPr/>
                </p:nvSpPr>
                <p:spPr bwMode="auto">
                  <a:xfrm>
                    <a:off x="2148" y="1332"/>
                    <a:ext cx="200" cy="542"/>
                  </a:xfrm>
                  <a:custGeom>
                    <a:avLst/>
                    <a:gdLst>
                      <a:gd name="T0" fmla="*/ 0 w 200"/>
                      <a:gd name="T1" fmla="*/ 3 h 542"/>
                      <a:gd name="T2" fmla="*/ 75 w 200"/>
                      <a:gd name="T3" fmla="*/ 26 h 542"/>
                      <a:gd name="T4" fmla="*/ 123 w 200"/>
                      <a:gd name="T5" fmla="*/ 159 h 542"/>
                      <a:gd name="T6" fmla="*/ 141 w 200"/>
                      <a:gd name="T7" fmla="*/ 467 h 542"/>
                      <a:gd name="T8" fmla="*/ 162 w 200"/>
                      <a:gd name="T9" fmla="*/ 530 h 542"/>
                      <a:gd name="T10" fmla="*/ 200 w 200"/>
                      <a:gd name="T11" fmla="*/ 539 h 542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00"/>
                      <a:gd name="T19" fmla="*/ 0 h 542"/>
                      <a:gd name="T20" fmla="*/ 200 w 200"/>
                      <a:gd name="T21" fmla="*/ 542 h 542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00" h="542">
                        <a:moveTo>
                          <a:pt x="0" y="3"/>
                        </a:moveTo>
                        <a:cubicBezTo>
                          <a:pt x="12" y="7"/>
                          <a:pt x="55" y="0"/>
                          <a:pt x="75" y="26"/>
                        </a:cubicBezTo>
                        <a:cubicBezTo>
                          <a:pt x="95" y="52"/>
                          <a:pt x="112" y="86"/>
                          <a:pt x="123" y="159"/>
                        </a:cubicBezTo>
                        <a:cubicBezTo>
                          <a:pt x="134" y="232"/>
                          <a:pt x="135" y="405"/>
                          <a:pt x="141" y="467"/>
                        </a:cubicBezTo>
                        <a:cubicBezTo>
                          <a:pt x="147" y="529"/>
                          <a:pt x="152" y="518"/>
                          <a:pt x="162" y="530"/>
                        </a:cubicBezTo>
                        <a:cubicBezTo>
                          <a:pt x="172" y="542"/>
                          <a:pt x="192" y="537"/>
                          <a:pt x="200" y="539"/>
                        </a:cubicBezTo>
                      </a:path>
                    </a:pathLst>
                  </a:custGeom>
                  <a:noFill/>
                  <a:ln w="28575">
                    <a:solidFill>
                      <a:srgbClr val="6666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>
                      <a:solidFill>
                        <a:srgbClr val="000000"/>
                      </a:solidFill>
                      <a:latin typeface="Times" pitchFamily="18" charset="0"/>
                      <a:ea typeface="MS PGothic" pitchFamily="34" charset="-128"/>
                    </a:endParaRPr>
                  </a:p>
                </p:txBody>
              </p:sp>
              <p:sp>
                <p:nvSpPr>
                  <p:cNvPr id="35954" name="Freeform 79"/>
                  <p:cNvSpPr>
                    <a:spLocks noChangeAspect="1"/>
                  </p:cNvSpPr>
                  <p:nvPr/>
                </p:nvSpPr>
                <p:spPr bwMode="auto">
                  <a:xfrm flipH="1">
                    <a:off x="2342" y="1332"/>
                    <a:ext cx="200" cy="542"/>
                  </a:xfrm>
                  <a:custGeom>
                    <a:avLst/>
                    <a:gdLst>
                      <a:gd name="T0" fmla="*/ 0 w 200"/>
                      <a:gd name="T1" fmla="*/ 3 h 542"/>
                      <a:gd name="T2" fmla="*/ 75 w 200"/>
                      <a:gd name="T3" fmla="*/ 26 h 542"/>
                      <a:gd name="T4" fmla="*/ 123 w 200"/>
                      <a:gd name="T5" fmla="*/ 159 h 542"/>
                      <a:gd name="T6" fmla="*/ 141 w 200"/>
                      <a:gd name="T7" fmla="*/ 467 h 542"/>
                      <a:gd name="T8" fmla="*/ 162 w 200"/>
                      <a:gd name="T9" fmla="*/ 530 h 542"/>
                      <a:gd name="T10" fmla="*/ 200 w 200"/>
                      <a:gd name="T11" fmla="*/ 539 h 542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00"/>
                      <a:gd name="T19" fmla="*/ 0 h 542"/>
                      <a:gd name="T20" fmla="*/ 200 w 200"/>
                      <a:gd name="T21" fmla="*/ 542 h 542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00" h="542">
                        <a:moveTo>
                          <a:pt x="0" y="3"/>
                        </a:moveTo>
                        <a:cubicBezTo>
                          <a:pt x="12" y="7"/>
                          <a:pt x="55" y="0"/>
                          <a:pt x="75" y="26"/>
                        </a:cubicBezTo>
                        <a:cubicBezTo>
                          <a:pt x="95" y="52"/>
                          <a:pt x="112" y="86"/>
                          <a:pt x="123" y="159"/>
                        </a:cubicBezTo>
                        <a:cubicBezTo>
                          <a:pt x="134" y="232"/>
                          <a:pt x="135" y="405"/>
                          <a:pt x="141" y="467"/>
                        </a:cubicBezTo>
                        <a:cubicBezTo>
                          <a:pt x="147" y="529"/>
                          <a:pt x="152" y="518"/>
                          <a:pt x="162" y="530"/>
                        </a:cubicBezTo>
                        <a:cubicBezTo>
                          <a:pt x="172" y="542"/>
                          <a:pt x="192" y="537"/>
                          <a:pt x="200" y="539"/>
                        </a:cubicBezTo>
                      </a:path>
                    </a:pathLst>
                  </a:custGeom>
                  <a:noFill/>
                  <a:ln w="28575">
                    <a:solidFill>
                      <a:srgbClr val="6666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>
                      <a:solidFill>
                        <a:srgbClr val="000000"/>
                      </a:solidFill>
                      <a:latin typeface="Times" pitchFamily="18" charset="0"/>
                      <a:ea typeface="MS PGothic" pitchFamily="34" charset="-128"/>
                    </a:endParaRPr>
                  </a:p>
                </p:txBody>
              </p:sp>
              <p:sp>
                <p:nvSpPr>
                  <p:cNvPr id="35955" name="Freeform 80"/>
                  <p:cNvSpPr>
                    <a:spLocks noChangeAspect="1"/>
                  </p:cNvSpPr>
                  <p:nvPr/>
                </p:nvSpPr>
                <p:spPr bwMode="auto">
                  <a:xfrm flipH="1">
                    <a:off x="1951" y="1333"/>
                    <a:ext cx="200" cy="542"/>
                  </a:xfrm>
                  <a:custGeom>
                    <a:avLst/>
                    <a:gdLst>
                      <a:gd name="T0" fmla="*/ 0 w 200"/>
                      <a:gd name="T1" fmla="*/ 3 h 542"/>
                      <a:gd name="T2" fmla="*/ 75 w 200"/>
                      <a:gd name="T3" fmla="*/ 26 h 542"/>
                      <a:gd name="T4" fmla="*/ 123 w 200"/>
                      <a:gd name="T5" fmla="*/ 159 h 542"/>
                      <a:gd name="T6" fmla="*/ 141 w 200"/>
                      <a:gd name="T7" fmla="*/ 467 h 542"/>
                      <a:gd name="T8" fmla="*/ 162 w 200"/>
                      <a:gd name="T9" fmla="*/ 530 h 542"/>
                      <a:gd name="T10" fmla="*/ 200 w 200"/>
                      <a:gd name="T11" fmla="*/ 539 h 542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00"/>
                      <a:gd name="T19" fmla="*/ 0 h 542"/>
                      <a:gd name="T20" fmla="*/ 200 w 200"/>
                      <a:gd name="T21" fmla="*/ 542 h 542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00" h="542">
                        <a:moveTo>
                          <a:pt x="0" y="3"/>
                        </a:moveTo>
                        <a:cubicBezTo>
                          <a:pt x="12" y="7"/>
                          <a:pt x="55" y="0"/>
                          <a:pt x="75" y="26"/>
                        </a:cubicBezTo>
                        <a:cubicBezTo>
                          <a:pt x="95" y="52"/>
                          <a:pt x="112" y="86"/>
                          <a:pt x="123" y="159"/>
                        </a:cubicBezTo>
                        <a:cubicBezTo>
                          <a:pt x="134" y="232"/>
                          <a:pt x="135" y="405"/>
                          <a:pt x="141" y="467"/>
                        </a:cubicBezTo>
                        <a:cubicBezTo>
                          <a:pt x="147" y="529"/>
                          <a:pt x="152" y="518"/>
                          <a:pt x="162" y="530"/>
                        </a:cubicBezTo>
                        <a:cubicBezTo>
                          <a:pt x="172" y="542"/>
                          <a:pt x="192" y="537"/>
                          <a:pt x="200" y="539"/>
                        </a:cubicBezTo>
                      </a:path>
                    </a:pathLst>
                  </a:custGeom>
                  <a:noFill/>
                  <a:ln w="28575">
                    <a:solidFill>
                      <a:srgbClr val="6666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>
                      <a:solidFill>
                        <a:srgbClr val="000000"/>
                      </a:solidFill>
                      <a:latin typeface="Times" pitchFamily="18" charset="0"/>
                      <a:ea typeface="MS PGothic" pitchFamily="34" charset="-128"/>
                    </a:endParaRPr>
                  </a:p>
                </p:txBody>
              </p:sp>
              <p:sp>
                <p:nvSpPr>
                  <p:cNvPr id="35956" name="Freeform 81"/>
                  <p:cNvSpPr>
                    <a:spLocks noChangeAspect="1"/>
                  </p:cNvSpPr>
                  <p:nvPr/>
                </p:nvSpPr>
                <p:spPr bwMode="auto">
                  <a:xfrm>
                    <a:off x="2539" y="1331"/>
                    <a:ext cx="200" cy="542"/>
                  </a:xfrm>
                  <a:custGeom>
                    <a:avLst/>
                    <a:gdLst>
                      <a:gd name="T0" fmla="*/ 0 w 200"/>
                      <a:gd name="T1" fmla="*/ 3 h 542"/>
                      <a:gd name="T2" fmla="*/ 75 w 200"/>
                      <a:gd name="T3" fmla="*/ 26 h 542"/>
                      <a:gd name="T4" fmla="*/ 123 w 200"/>
                      <a:gd name="T5" fmla="*/ 159 h 542"/>
                      <a:gd name="T6" fmla="*/ 141 w 200"/>
                      <a:gd name="T7" fmla="*/ 467 h 542"/>
                      <a:gd name="T8" fmla="*/ 162 w 200"/>
                      <a:gd name="T9" fmla="*/ 530 h 542"/>
                      <a:gd name="T10" fmla="*/ 200 w 200"/>
                      <a:gd name="T11" fmla="*/ 539 h 542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00"/>
                      <a:gd name="T19" fmla="*/ 0 h 542"/>
                      <a:gd name="T20" fmla="*/ 200 w 200"/>
                      <a:gd name="T21" fmla="*/ 542 h 542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00" h="542">
                        <a:moveTo>
                          <a:pt x="0" y="3"/>
                        </a:moveTo>
                        <a:cubicBezTo>
                          <a:pt x="12" y="7"/>
                          <a:pt x="55" y="0"/>
                          <a:pt x="75" y="26"/>
                        </a:cubicBezTo>
                        <a:cubicBezTo>
                          <a:pt x="95" y="52"/>
                          <a:pt x="112" y="86"/>
                          <a:pt x="123" y="159"/>
                        </a:cubicBezTo>
                        <a:cubicBezTo>
                          <a:pt x="134" y="232"/>
                          <a:pt x="135" y="405"/>
                          <a:pt x="141" y="467"/>
                        </a:cubicBezTo>
                        <a:cubicBezTo>
                          <a:pt x="147" y="529"/>
                          <a:pt x="152" y="518"/>
                          <a:pt x="162" y="530"/>
                        </a:cubicBezTo>
                        <a:cubicBezTo>
                          <a:pt x="172" y="542"/>
                          <a:pt x="192" y="537"/>
                          <a:pt x="200" y="539"/>
                        </a:cubicBezTo>
                      </a:path>
                    </a:pathLst>
                  </a:custGeom>
                  <a:noFill/>
                  <a:ln w="28575">
                    <a:solidFill>
                      <a:srgbClr val="6666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>
                      <a:solidFill>
                        <a:srgbClr val="000000"/>
                      </a:solidFill>
                      <a:latin typeface="Times" pitchFamily="18" charset="0"/>
                      <a:ea typeface="MS PGothic" pitchFamily="34" charset="-128"/>
                    </a:endParaRPr>
                  </a:p>
                </p:txBody>
              </p:sp>
            </p:grpSp>
            <p:grpSp>
              <p:nvGrpSpPr>
                <p:cNvPr id="12" name="Group 82"/>
                <p:cNvGrpSpPr>
                  <a:grpSpLocks noChangeAspect="1"/>
                </p:cNvGrpSpPr>
                <p:nvPr/>
              </p:nvGrpSpPr>
              <p:grpSpPr bwMode="auto">
                <a:xfrm flipV="1">
                  <a:off x="3406" y="2435"/>
                  <a:ext cx="567" cy="306"/>
                  <a:chOff x="1951" y="1331"/>
                  <a:chExt cx="788" cy="544"/>
                </a:xfrm>
              </p:grpSpPr>
              <p:sp>
                <p:nvSpPr>
                  <p:cNvPr id="35949" name="Freeform 83"/>
                  <p:cNvSpPr>
                    <a:spLocks noChangeAspect="1"/>
                  </p:cNvSpPr>
                  <p:nvPr/>
                </p:nvSpPr>
                <p:spPr bwMode="auto">
                  <a:xfrm>
                    <a:off x="2148" y="1332"/>
                    <a:ext cx="200" cy="542"/>
                  </a:xfrm>
                  <a:custGeom>
                    <a:avLst/>
                    <a:gdLst>
                      <a:gd name="T0" fmla="*/ 0 w 200"/>
                      <a:gd name="T1" fmla="*/ 3 h 542"/>
                      <a:gd name="T2" fmla="*/ 75 w 200"/>
                      <a:gd name="T3" fmla="*/ 26 h 542"/>
                      <a:gd name="T4" fmla="*/ 123 w 200"/>
                      <a:gd name="T5" fmla="*/ 159 h 542"/>
                      <a:gd name="T6" fmla="*/ 141 w 200"/>
                      <a:gd name="T7" fmla="*/ 467 h 542"/>
                      <a:gd name="T8" fmla="*/ 162 w 200"/>
                      <a:gd name="T9" fmla="*/ 530 h 542"/>
                      <a:gd name="T10" fmla="*/ 200 w 200"/>
                      <a:gd name="T11" fmla="*/ 539 h 542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00"/>
                      <a:gd name="T19" fmla="*/ 0 h 542"/>
                      <a:gd name="T20" fmla="*/ 200 w 200"/>
                      <a:gd name="T21" fmla="*/ 542 h 542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00" h="542">
                        <a:moveTo>
                          <a:pt x="0" y="3"/>
                        </a:moveTo>
                        <a:cubicBezTo>
                          <a:pt x="12" y="7"/>
                          <a:pt x="55" y="0"/>
                          <a:pt x="75" y="26"/>
                        </a:cubicBezTo>
                        <a:cubicBezTo>
                          <a:pt x="95" y="52"/>
                          <a:pt x="112" y="86"/>
                          <a:pt x="123" y="159"/>
                        </a:cubicBezTo>
                        <a:cubicBezTo>
                          <a:pt x="134" y="232"/>
                          <a:pt x="135" y="405"/>
                          <a:pt x="141" y="467"/>
                        </a:cubicBezTo>
                        <a:cubicBezTo>
                          <a:pt x="147" y="529"/>
                          <a:pt x="152" y="518"/>
                          <a:pt x="162" y="530"/>
                        </a:cubicBezTo>
                        <a:cubicBezTo>
                          <a:pt x="172" y="542"/>
                          <a:pt x="192" y="537"/>
                          <a:pt x="200" y="539"/>
                        </a:cubicBezTo>
                      </a:path>
                    </a:pathLst>
                  </a:custGeom>
                  <a:noFill/>
                  <a:ln w="28575">
                    <a:solidFill>
                      <a:srgbClr val="6666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>
                      <a:solidFill>
                        <a:srgbClr val="000000"/>
                      </a:solidFill>
                      <a:latin typeface="Times" pitchFamily="18" charset="0"/>
                      <a:ea typeface="MS PGothic" pitchFamily="34" charset="-128"/>
                    </a:endParaRPr>
                  </a:p>
                </p:txBody>
              </p:sp>
              <p:sp>
                <p:nvSpPr>
                  <p:cNvPr id="35950" name="Freeform 84"/>
                  <p:cNvSpPr>
                    <a:spLocks noChangeAspect="1"/>
                  </p:cNvSpPr>
                  <p:nvPr/>
                </p:nvSpPr>
                <p:spPr bwMode="auto">
                  <a:xfrm flipH="1">
                    <a:off x="2342" y="1332"/>
                    <a:ext cx="200" cy="542"/>
                  </a:xfrm>
                  <a:custGeom>
                    <a:avLst/>
                    <a:gdLst>
                      <a:gd name="T0" fmla="*/ 0 w 200"/>
                      <a:gd name="T1" fmla="*/ 3 h 542"/>
                      <a:gd name="T2" fmla="*/ 75 w 200"/>
                      <a:gd name="T3" fmla="*/ 26 h 542"/>
                      <a:gd name="T4" fmla="*/ 123 w 200"/>
                      <a:gd name="T5" fmla="*/ 159 h 542"/>
                      <a:gd name="T6" fmla="*/ 141 w 200"/>
                      <a:gd name="T7" fmla="*/ 467 h 542"/>
                      <a:gd name="T8" fmla="*/ 162 w 200"/>
                      <a:gd name="T9" fmla="*/ 530 h 542"/>
                      <a:gd name="T10" fmla="*/ 200 w 200"/>
                      <a:gd name="T11" fmla="*/ 539 h 542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00"/>
                      <a:gd name="T19" fmla="*/ 0 h 542"/>
                      <a:gd name="T20" fmla="*/ 200 w 200"/>
                      <a:gd name="T21" fmla="*/ 542 h 542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00" h="542">
                        <a:moveTo>
                          <a:pt x="0" y="3"/>
                        </a:moveTo>
                        <a:cubicBezTo>
                          <a:pt x="12" y="7"/>
                          <a:pt x="55" y="0"/>
                          <a:pt x="75" y="26"/>
                        </a:cubicBezTo>
                        <a:cubicBezTo>
                          <a:pt x="95" y="52"/>
                          <a:pt x="112" y="86"/>
                          <a:pt x="123" y="159"/>
                        </a:cubicBezTo>
                        <a:cubicBezTo>
                          <a:pt x="134" y="232"/>
                          <a:pt x="135" y="405"/>
                          <a:pt x="141" y="467"/>
                        </a:cubicBezTo>
                        <a:cubicBezTo>
                          <a:pt x="147" y="529"/>
                          <a:pt x="152" y="518"/>
                          <a:pt x="162" y="530"/>
                        </a:cubicBezTo>
                        <a:cubicBezTo>
                          <a:pt x="172" y="542"/>
                          <a:pt x="192" y="537"/>
                          <a:pt x="200" y="539"/>
                        </a:cubicBezTo>
                      </a:path>
                    </a:pathLst>
                  </a:custGeom>
                  <a:noFill/>
                  <a:ln w="28575">
                    <a:solidFill>
                      <a:srgbClr val="6666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>
                      <a:solidFill>
                        <a:srgbClr val="000000"/>
                      </a:solidFill>
                      <a:latin typeface="Times" pitchFamily="18" charset="0"/>
                      <a:ea typeface="MS PGothic" pitchFamily="34" charset="-128"/>
                    </a:endParaRPr>
                  </a:p>
                </p:txBody>
              </p:sp>
              <p:sp>
                <p:nvSpPr>
                  <p:cNvPr id="35951" name="Freeform 85"/>
                  <p:cNvSpPr>
                    <a:spLocks noChangeAspect="1"/>
                  </p:cNvSpPr>
                  <p:nvPr/>
                </p:nvSpPr>
                <p:spPr bwMode="auto">
                  <a:xfrm flipH="1">
                    <a:off x="1951" y="1333"/>
                    <a:ext cx="200" cy="542"/>
                  </a:xfrm>
                  <a:custGeom>
                    <a:avLst/>
                    <a:gdLst>
                      <a:gd name="T0" fmla="*/ 0 w 200"/>
                      <a:gd name="T1" fmla="*/ 3 h 542"/>
                      <a:gd name="T2" fmla="*/ 75 w 200"/>
                      <a:gd name="T3" fmla="*/ 26 h 542"/>
                      <a:gd name="T4" fmla="*/ 123 w 200"/>
                      <a:gd name="T5" fmla="*/ 159 h 542"/>
                      <a:gd name="T6" fmla="*/ 141 w 200"/>
                      <a:gd name="T7" fmla="*/ 467 h 542"/>
                      <a:gd name="T8" fmla="*/ 162 w 200"/>
                      <a:gd name="T9" fmla="*/ 530 h 542"/>
                      <a:gd name="T10" fmla="*/ 200 w 200"/>
                      <a:gd name="T11" fmla="*/ 539 h 542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00"/>
                      <a:gd name="T19" fmla="*/ 0 h 542"/>
                      <a:gd name="T20" fmla="*/ 200 w 200"/>
                      <a:gd name="T21" fmla="*/ 542 h 542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00" h="542">
                        <a:moveTo>
                          <a:pt x="0" y="3"/>
                        </a:moveTo>
                        <a:cubicBezTo>
                          <a:pt x="12" y="7"/>
                          <a:pt x="55" y="0"/>
                          <a:pt x="75" y="26"/>
                        </a:cubicBezTo>
                        <a:cubicBezTo>
                          <a:pt x="95" y="52"/>
                          <a:pt x="112" y="86"/>
                          <a:pt x="123" y="159"/>
                        </a:cubicBezTo>
                        <a:cubicBezTo>
                          <a:pt x="134" y="232"/>
                          <a:pt x="135" y="405"/>
                          <a:pt x="141" y="467"/>
                        </a:cubicBezTo>
                        <a:cubicBezTo>
                          <a:pt x="147" y="529"/>
                          <a:pt x="152" y="518"/>
                          <a:pt x="162" y="530"/>
                        </a:cubicBezTo>
                        <a:cubicBezTo>
                          <a:pt x="172" y="542"/>
                          <a:pt x="192" y="537"/>
                          <a:pt x="200" y="539"/>
                        </a:cubicBezTo>
                      </a:path>
                    </a:pathLst>
                  </a:custGeom>
                  <a:noFill/>
                  <a:ln w="28575">
                    <a:solidFill>
                      <a:srgbClr val="6666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>
                      <a:solidFill>
                        <a:srgbClr val="000000"/>
                      </a:solidFill>
                      <a:latin typeface="Times" pitchFamily="18" charset="0"/>
                      <a:ea typeface="MS PGothic" pitchFamily="34" charset="-128"/>
                    </a:endParaRPr>
                  </a:p>
                </p:txBody>
              </p:sp>
              <p:sp>
                <p:nvSpPr>
                  <p:cNvPr id="35952" name="Freeform 86"/>
                  <p:cNvSpPr>
                    <a:spLocks noChangeAspect="1"/>
                  </p:cNvSpPr>
                  <p:nvPr/>
                </p:nvSpPr>
                <p:spPr bwMode="auto">
                  <a:xfrm>
                    <a:off x="2539" y="1331"/>
                    <a:ext cx="200" cy="542"/>
                  </a:xfrm>
                  <a:custGeom>
                    <a:avLst/>
                    <a:gdLst>
                      <a:gd name="T0" fmla="*/ 0 w 200"/>
                      <a:gd name="T1" fmla="*/ 3 h 542"/>
                      <a:gd name="T2" fmla="*/ 75 w 200"/>
                      <a:gd name="T3" fmla="*/ 26 h 542"/>
                      <a:gd name="T4" fmla="*/ 123 w 200"/>
                      <a:gd name="T5" fmla="*/ 159 h 542"/>
                      <a:gd name="T6" fmla="*/ 141 w 200"/>
                      <a:gd name="T7" fmla="*/ 467 h 542"/>
                      <a:gd name="T8" fmla="*/ 162 w 200"/>
                      <a:gd name="T9" fmla="*/ 530 h 542"/>
                      <a:gd name="T10" fmla="*/ 200 w 200"/>
                      <a:gd name="T11" fmla="*/ 539 h 542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00"/>
                      <a:gd name="T19" fmla="*/ 0 h 542"/>
                      <a:gd name="T20" fmla="*/ 200 w 200"/>
                      <a:gd name="T21" fmla="*/ 542 h 542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00" h="542">
                        <a:moveTo>
                          <a:pt x="0" y="3"/>
                        </a:moveTo>
                        <a:cubicBezTo>
                          <a:pt x="12" y="7"/>
                          <a:pt x="55" y="0"/>
                          <a:pt x="75" y="26"/>
                        </a:cubicBezTo>
                        <a:cubicBezTo>
                          <a:pt x="95" y="52"/>
                          <a:pt x="112" y="86"/>
                          <a:pt x="123" y="159"/>
                        </a:cubicBezTo>
                        <a:cubicBezTo>
                          <a:pt x="134" y="232"/>
                          <a:pt x="135" y="405"/>
                          <a:pt x="141" y="467"/>
                        </a:cubicBezTo>
                        <a:cubicBezTo>
                          <a:pt x="147" y="529"/>
                          <a:pt x="152" y="518"/>
                          <a:pt x="162" y="530"/>
                        </a:cubicBezTo>
                        <a:cubicBezTo>
                          <a:pt x="172" y="542"/>
                          <a:pt x="192" y="537"/>
                          <a:pt x="200" y="539"/>
                        </a:cubicBezTo>
                      </a:path>
                    </a:pathLst>
                  </a:custGeom>
                  <a:noFill/>
                  <a:ln w="28575">
                    <a:solidFill>
                      <a:srgbClr val="6666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>
                      <a:solidFill>
                        <a:srgbClr val="000000"/>
                      </a:solidFill>
                      <a:latin typeface="Times" pitchFamily="18" charset="0"/>
                      <a:ea typeface="MS PGothic" pitchFamily="34" charset="-128"/>
                    </a:endParaRPr>
                  </a:p>
                </p:txBody>
              </p:sp>
            </p:grpSp>
          </p:grpSp>
          <p:grpSp>
            <p:nvGrpSpPr>
              <p:cNvPr id="13" name="Group 87"/>
              <p:cNvGrpSpPr>
                <a:grpSpLocks noChangeAspect="1"/>
              </p:cNvGrpSpPr>
              <p:nvPr/>
            </p:nvGrpSpPr>
            <p:grpSpPr bwMode="auto">
              <a:xfrm>
                <a:off x="1887" y="929"/>
                <a:ext cx="317" cy="424"/>
                <a:chOff x="3406" y="1982"/>
                <a:chExt cx="567" cy="759"/>
              </a:xfrm>
            </p:grpSpPr>
            <p:grpSp>
              <p:nvGrpSpPr>
                <p:cNvPr id="14" name="Group 88"/>
                <p:cNvGrpSpPr>
                  <a:grpSpLocks noChangeAspect="1"/>
                </p:cNvGrpSpPr>
                <p:nvPr/>
              </p:nvGrpSpPr>
              <p:grpSpPr bwMode="auto">
                <a:xfrm>
                  <a:off x="3406" y="1982"/>
                  <a:ext cx="567" cy="306"/>
                  <a:chOff x="1951" y="1331"/>
                  <a:chExt cx="788" cy="544"/>
                </a:xfrm>
              </p:grpSpPr>
              <p:sp>
                <p:nvSpPr>
                  <p:cNvPr id="35943" name="Freeform 89"/>
                  <p:cNvSpPr>
                    <a:spLocks noChangeAspect="1"/>
                  </p:cNvSpPr>
                  <p:nvPr/>
                </p:nvSpPr>
                <p:spPr bwMode="auto">
                  <a:xfrm>
                    <a:off x="2148" y="1332"/>
                    <a:ext cx="200" cy="542"/>
                  </a:xfrm>
                  <a:custGeom>
                    <a:avLst/>
                    <a:gdLst>
                      <a:gd name="T0" fmla="*/ 0 w 200"/>
                      <a:gd name="T1" fmla="*/ 3 h 542"/>
                      <a:gd name="T2" fmla="*/ 75 w 200"/>
                      <a:gd name="T3" fmla="*/ 26 h 542"/>
                      <a:gd name="T4" fmla="*/ 123 w 200"/>
                      <a:gd name="T5" fmla="*/ 159 h 542"/>
                      <a:gd name="T6" fmla="*/ 141 w 200"/>
                      <a:gd name="T7" fmla="*/ 467 h 542"/>
                      <a:gd name="T8" fmla="*/ 162 w 200"/>
                      <a:gd name="T9" fmla="*/ 530 h 542"/>
                      <a:gd name="T10" fmla="*/ 200 w 200"/>
                      <a:gd name="T11" fmla="*/ 539 h 542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00"/>
                      <a:gd name="T19" fmla="*/ 0 h 542"/>
                      <a:gd name="T20" fmla="*/ 200 w 200"/>
                      <a:gd name="T21" fmla="*/ 542 h 542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00" h="542">
                        <a:moveTo>
                          <a:pt x="0" y="3"/>
                        </a:moveTo>
                        <a:cubicBezTo>
                          <a:pt x="12" y="7"/>
                          <a:pt x="55" y="0"/>
                          <a:pt x="75" y="26"/>
                        </a:cubicBezTo>
                        <a:cubicBezTo>
                          <a:pt x="95" y="52"/>
                          <a:pt x="112" y="86"/>
                          <a:pt x="123" y="159"/>
                        </a:cubicBezTo>
                        <a:cubicBezTo>
                          <a:pt x="134" y="232"/>
                          <a:pt x="135" y="405"/>
                          <a:pt x="141" y="467"/>
                        </a:cubicBezTo>
                        <a:cubicBezTo>
                          <a:pt x="147" y="529"/>
                          <a:pt x="152" y="518"/>
                          <a:pt x="162" y="530"/>
                        </a:cubicBezTo>
                        <a:cubicBezTo>
                          <a:pt x="172" y="542"/>
                          <a:pt x="192" y="537"/>
                          <a:pt x="200" y="539"/>
                        </a:cubicBezTo>
                      </a:path>
                    </a:pathLst>
                  </a:custGeom>
                  <a:noFill/>
                  <a:ln w="28575">
                    <a:solidFill>
                      <a:srgbClr val="6666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>
                      <a:solidFill>
                        <a:srgbClr val="000000"/>
                      </a:solidFill>
                      <a:latin typeface="Times" pitchFamily="18" charset="0"/>
                      <a:ea typeface="MS PGothic" pitchFamily="34" charset="-128"/>
                    </a:endParaRPr>
                  </a:p>
                </p:txBody>
              </p:sp>
              <p:sp>
                <p:nvSpPr>
                  <p:cNvPr id="35944" name="Freeform 90"/>
                  <p:cNvSpPr>
                    <a:spLocks noChangeAspect="1"/>
                  </p:cNvSpPr>
                  <p:nvPr/>
                </p:nvSpPr>
                <p:spPr bwMode="auto">
                  <a:xfrm flipH="1">
                    <a:off x="2342" y="1332"/>
                    <a:ext cx="200" cy="542"/>
                  </a:xfrm>
                  <a:custGeom>
                    <a:avLst/>
                    <a:gdLst>
                      <a:gd name="T0" fmla="*/ 0 w 200"/>
                      <a:gd name="T1" fmla="*/ 3 h 542"/>
                      <a:gd name="T2" fmla="*/ 75 w 200"/>
                      <a:gd name="T3" fmla="*/ 26 h 542"/>
                      <a:gd name="T4" fmla="*/ 123 w 200"/>
                      <a:gd name="T5" fmla="*/ 159 h 542"/>
                      <a:gd name="T6" fmla="*/ 141 w 200"/>
                      <a:gd name="T7" fmla="*/ 467 h 542"/>
                      <a:gd name="T8" fmla="*/ 162 w 200"/>
                      <a:gd name="T9" fmla="*/ 530 h 542"/>
                      <a:gd name="T10" fmla="*/ 200 w 200"/>
                      <a:gd name="T11" fmla="*/ 539 h 542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00"/>
                      <a:gd name="T19" fmla="*/ 0 h 542"/>
                      <a:gd name="T20" fmla="*/ 200 w 200"/>
                      <a:gd name="T21" fmla="*/ 542 h 542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00" h="542">
                        <a:moveTo>
                          <a:pt x="0" y="3"/>
                        </a:moveTo>
                        <a:cubicBezTo>
                          <a:pt x="12" y="7"/>
                          <a:pt x="55" y="0"/>
                          <a:pt x="75" y="26"/>
                        </a:cubicBezTo>
                        <a:cubicBezTo>
                          <a:pt x="95" y="52"/>
                          <a:pt x="112" y="86"/>
                          <a:pt x="123" y="159"/>
                        </a:cubicBezTo>
                        <a:cubicBezTo>
                          <a:pt x="134" y="232"/>
                          <a:pt x="135" y="405"/>
                          <a:pt x="141" y="467"/>
                        </a:cubicBezTo>
                        <a:cubicBezTo>
                          <a:pt x="147" y="529"/>
                          <a:pt x="152" y="518"/>
                          <a:pt x="162" y="530"/>
                        </a:cubicBezTo>
                        <a:cubicBezTo>
                          <a:pt x="172" y="542"/>
                          <a:pt x="192" y="537"/>
                          <a:pt x="200" y="539"/>
                        </a:cubicBezTo>
                      </a:path>
                    </a:pathLst>
                  </a:custGeom>
                  <a:noFill/>
                  <a:ln w="28575">
                    <a:solidFill>
                      <a:srgbClr val="6666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>
                      <a:solidFill>
                        <a:srgbClr val="000000"/>
                      </a:solidFill>
                      <a:latin typeface="Times" pitchFamily="18" charset="0"/>
                      <a:ea typeface="MS PGothic" pitchFamily="34" charset="-128"/>
                    </a:endParaRPr>
                  </a:p>
                </p:txBody>
              </p:sp>
              <p:sp>
                <p:nvSpPr>
                  <p:cNvPr id="35945" name="Freeform 91"/>
                  <p:cNvSpPr>
                    <a:spLocks noChangeAspect="1"/>
                  </p:cNvSpPr>
                  <p:nvPr/>
                </p:nvSpPr>
                <p:spPr bwMode="auto">
                  <a:xfrm flipH="1">
                    <a:off x="1951" y="1333"/>
                    <a:ext cx="200" cy="542"/>
                  </a:xfrm>
                  <a:custGeom>
                    <a:avLst/>
                    <a:gdLst>
                      <a:gd name="T0" fmla="*/ 0 w 200"/>
                      <a:gd name="T1" fmla="*/ 3 h 542"/>
                      <a:gd name="T2" fmla="*/ 75 w 200"/>
                      <a:gd name="T3" fmla="*/ 26 h 542"/>
                      <a:gd name="T4" fmla="*/ 123 w 200"/>
                      <a:gd name="T5" fmla="*/ 159 h 542"/>
                      <a:gd name="T6" fmla="*/ 141 w 200"/>
                      <a:gd name="T7" fmla="*/ 467 h 542"/>
                      <a:gd name="T8" fmla="*/ 162 w 200"/>
                      <a:gd name="T9" fmla="*/ 530 h 542"/>
                      <a:gd name="T10" fmla="*/ 200 w 200"/>
                      <a:gd name="T11" fmla="*/ 539 h 542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00"/>
                      <a:gd name="T19" fmla="*/ 0 h 542"/>
                      <a:gd name="T20" fmla="*/ 200 w 200"/>
                      <a:gd name="T21" fmla="*/ 542 h 542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00" h="542">
                        <a:moveTo>
                          <a:pt x="0" y="3"/>
                        </a:moveTo>
                        <a:cubicBezTo>
                          <a:pt x="12" y="7"/>
                          <a:pt x="55" y="0"/>
                          <a:pt x="75" y="26"/>
                        </a:cubicBezTo>
                        <a:cubicBezTo>
                          <a:pt x="95" y="52"/>
                          <a:pt x="112" y="86"/>
                          <a:pt x="123" y="159"/>
                        </a:cubicBezTo>
                        <a:cubicBezTo>
                          <a:pt x="134" y="232"/>
                          <a:pt x="135" y="405"/>
                          <a:pt x="141" y="467"/>
                        </a:cubicBezTo>
                        <a:cubicBezTo>
                          <a:pt x="147" y="529"/>
                          <a:pt x="152" y="518"/>
                          <a:pt x="162" y="530"/>
                        </a:cubicBezTo>
                        <a:cubicBezTo>
                          <a:pt x="172" y="542"/>
                          <a:pt x="192" y="537"/>
                          <a:pt x="200" y="539"/>
                        </a:cubicBezTo>
                      </a:path>
                    </a:pathLst>
                  </a:custGeom>
                  <a:noFill/>
                  <a:ln w="28575">
                    <a:solidFill>
                      <a:srgbClr val="6666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>
                      <a:solidFill>
                        <a:srgbClr val="000000"/>
                      </a:solidFill>
                      <a:latin typeface="Times" pitchFamily="18" charset="0"/>
                      <a:ea typeface="MS PGothic" pitchFamily="34" charset="-128"/>
                    </a:endParaRPr>
                  </a:p>
                </p:txBody>
              </p:sp>
              <p:sp>
                <p:nvSpPr>
                  <p:cNvPr id="35946" name="Freeform 92"/>
                  <p:cNvSpPr>
                    <a:spLocks noChangeAspect="1"/>
                  </p:cNvSpPr>
                  <p:nvPr/>
                </p:nvSpPr>
                <p:spPr bwMode="auto">
                  <a:xfrm>
                    <a:off x="2539" y="1331"/>
                    <a:ext cx="200" cy="542"/>
                  </a:xfrm>
                  <a:custGeom>
                    <a:avLst/>
                    <a:gdLst>
                      <a:gd name="T0" fmla="*/ 0 w 200"/>
                      <a:gd name="T1" fmla="*/ 3 h 542"/>
                      <a:gd name="T2" fmla="*/ 75 w 200"/>
                      <a:gd name="T3" fmla="*/ 26 h 542"/>
                      <a:gd name="T4" fmla="*/ 123 w 200"/>
                      <a:gd name="T5" fmla="*/ 159 h 542"/>
                      <a:gd name="T6" fmla="*/ 141 w 200"/>
                      <a:gd name="T7" fmla="*/ 467 h 542"/>
                      <a:gd name="T8" fmla="*/ 162 w 200"/>
                      <a:gd name="T9" fmla="*/ 530 h 542"/>
                      <a:gd name="T10" fmla="*/ 200 w 200"/>
                      <a:gd name="T11" fmla="*/ 539 h 542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00"/>
                      <a:gd name="T19" fmla="*/ 0 h 542"/>
                      <a:gd name="T20" fmla="*/ 200 w 200"/>
                      <a:gd name="T21" fmla="*/ 542 h 542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00" h="542">
                        <a:moveTo>
                          <a:pt x="0" y="3"/>
                        </a:moveTo>
                        <a:cubicBezTo>
                          <a:pt x="12" y="7"/>
                          <a:pt x="55" y="0"/>
                          <a:pt x="75" y="26"/>
                        </a:cubicBezTo>
                        <a:cubicBezTo>
                          <a:pt x="95" y="52"/>
                          <a:pt x="112" y="86"/>
                          <a:pt x="123" y="159"/>
                        </a:cubicBezTo>
                        <a:cubicBezTo>
                          <a:pt x="134" y="232"/>
                          <a:pt x="135" y="405"/>
                          <a:pt x="141" y="467"/>
                        </a:cubicBezTo>
                        <a:cubicBezTo>
                          <a:pt x="147" y="529"/>
                          <a:pt x="152" y="518"/>
                          <a:pt x="162" y="530"/>
                        </a:cubicBezTo>
                        <a:cubicBezTo>
                          <a:pt x="172" y="542"/>
                          <a:pt x="192" y="537"/>
                          <a:pt x="200" y="539"/>
                        </a:cubicBezTo>
                      </a:path>
                    </a:pathLst>
                  </a:custGeom>
                  <a:noFill/>
                  <a:ln w="28575">
                    <a:solidFill>
                      <a:srgbClr val="6666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>
                      <a:solidFill>
                        <a:srgbClr val="000000"/>
                      </a:solidFill>
                      <a:latin typeface="Times" pitchFamily="18" charset="0"/>
                      <a:ea typeface="MS PGothic" pitchFamily="34" charset="-128"/>
                    </a:endParaRPr>
                  </a:p>
                </p:txBody>
              </p:sp>
            </p:grpSp>
            <p:grpSp>
              <p:nvGrpSpPr>
                <p:cNvPr id="15" name="Group 93"/>
                <p:cNvGrpSpPr>
                  <a:grpSpLocks noChangeAspect="1"/>
                </p:cNvGrpSpPr>
                <p:nvPr/>
              </p:nvGrpSpPr>
              <p:grpSpPr bwMode="auto">
                <a:xfrm flipV="1">
                  <a:off x="3406" y="2435"/>
                  <a:ext cx="567" cy="306"/>
                  <a:chOff x="1951" y="1331"/>
                  <a:chExt cx="788" cy="544"/>
                </a:xfrm>
              </p:grpSpPr>
              <p:sp>
                <p:nvSpPr>
                  <p:cNvPr id="35939" name="Freeform 94"/>
                  <p:cNvSpPr>
                    <a:spLocks noChangeAspect="1"/>
                  </p:cNvSpPr>
                  <p:nvPr/>
                </p:nvSpPr>
                <p:spPr bwMode="auto">
                  <a:xfrm>
                    <a:off x="2148" y="1332"/>
                    <a:ext cx="200" cy="542"/>
                  </a:xfrm>
                  <a:custGeom>
                    <a:avLst/>
                    <a:gdLst>
                      <a:gd name="T0" fmla="*/ 0 w 200"/>
                      <a:gd name="T1" fmla="*/ 3 h 542"/>
                      <a:gd name="T2" fmla="*/ 75 w 200"/>
                      <a:gd name="T3" fmla="*/ 26 h 542"/>
                      <a:gd name="T4" fmla="*/ 123 w 200"/>
                      <a:gd name="T5" fmla="*/ 159 h 542"/>
                      <a:gd name="T6" fmla="*/ 141 w 200"/>
                      <a:gd name="T7" fmla="*/ 467 h 542"/>
                      <a:gd name="T8" fmla="*/ 162 w 200"/>
                      <a:gd name="T9" fmla="*/ 530 h 542"/>
                      <a:gd name="T10" fmla="*/ 200 w 200"/>
                      <a:gd name="T11" fmla="*/ 539 h 542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00"/>
                      <a:gd name="T19" fmla="*/ 0 h 542"/>
                      <a:gd name="T20" fmla="*/ 200 w 200"/>
                      <a:gd name="T21" fmla="*/ 542 h 542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00" h="542">
                        <a:moveTo>
                          <a:pt x="0" y="3"/>
                        </a:moveTo>
                        <a:cubicBezTo>
                          <a:pt x="12" y="7"/>
                          <a:pt x="55" y="0"/>
                          <a:pt x="75" y="26"/>
                        </a:cubicBezTo>
                        <a:cubicBezTo>
                          <a:pt x="95" y="52"/>
                          <a:pt x="112" y="86"/>
                          <a:pt x="123" y="159"/>
                        </a:cubicBezTo>
                        <a:cubicBezTo>
                          <a:pt x="134" y="232"/>
                          <a:pt x="135" y="405"/>
                          <a:pt x="141" y="467"/>
                        </a:cubicBezTo>
                        <a:cubicBezTo>
                          <a:pt x="147" y="529"/>
                          <a:pt x="152" y="518"/>
                          <a:pt x="162" y="530"/>
                        </a:cubicBezTo>
                        <a:cubicBezTo>
                          <a:pt x="172" y="542"/>
                          <a:pt x="192" y="537"/>
                          <a:pt x="200" y="539"/>
                        </a:cubicBezTo>
                      </a:path>
                    </a:pathLst>
                  </a:custGeom>
                  <a:noFill/>
                  <a:ln w="28575">
                    <a:solidFill>
                      <a:srgbClr val="6666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>
                      <a:solidFill>
                        <a:srgbClr val="000000"/>
                      </a:solidFill>
                      <a:latin typeface="Times" pitchFamily="18" charset="0"/>
                      <a:ea typeface="MS PGothic" pitchFamily="34" charset="-128"/>
                    </a:endParaRPr>
                  </a:p>
                </p:txBody>
              </p:sp>
              <p:sp>
                <p:nvSpPr>
                  <p:cNvPr id="35940" name="Freeform 95"/>
                  <p:cNvSpPr>
                    <a:spLocks noChangeAspect="1"/>
                  </p:cNvSpPr>
                  <p:nvPr/>
                </p:nvSpPr>
                <p:spPr bwMode="auto">
                  <a:xfrm flipH="1">
                    <a:off x="2342" y="1332"/>
                    <a:ext cx="200" cy="542"/>
                  </a:xfrm>
                  <a:custGeom>
                    <a:avLst/>
                    <a:gdLst>
                      <a:gd name="T0" fmla="*/ 0 w 200"/>
                      <a:gd name="T1" fmla="*/ 3 h 542"/>
                      <a:gd name="T2" fmla="*/ 75 w 200"/>
                      <a:gd name="T3" fmla="*/ 26 h 542"/>
                      <a:gd name="T4" fmla="*/ 123 w 200"/>
                      <a:gd name="T5" fmla="*/ 159 h 542"/>
                      <a:gd name="T6" fmla="*/ 141 w 200"/>
                      <a:gd name="T7" fmla="*/ 467 h 542"/>
                      <a:gd name="T8" fmla="*/ 162 w 200"/>
                      <a:gd name="T9" fmla="*/ 530 h 542"/>
                      <a:gd name="T10" fmla="*/ 200 w 200"/>
                      <a:gd name="T11" fmla="*/ 539 h 542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00"/>
                      <a:gd name="T19" fmla="*/ 0 h 542"/>
                      <a:gd name="T20" fmla="*/ 200 w 200"/>
                      <a:gd name="T21" fmla="*/ 542 h 542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00" h="542">
                        <a:moveTo>
                          <a:pt x="0" y="3"/>
                        </a:moveTo>
                        <a:cubicBezTo>
                          <a:pt x="12" y="7"/>
                          <a:pt x="55" y="0"/>
                          <a:pt x="75" y="26"/>
                        </a:cubicBezTo>
                        <a:cubicBezTo>
                          <a:pt x="95" y="52"/>
                          <a:pt x="112" y="86"/>
                          <a:pt x="123" y="159"/>
                        </a:cubicBezTo>
                        <a:cubicBezTo>
                          <a:pt x="134" y="232"/>
                          <a:pt x="135" y="405"/>
                          <a:pt x="141" y="467"/>
                        </a:cubicBezTo>
                        <a:cubicBezTo>
                          <a:pt x="147" y="529"/>
                          <a:pt x="152" y="518"/>
                          <a:pt x="162" y="530"/>
                        </a:cubicBezTo>
                        <a:cubicBezTo>
                          <a:pt x="172" y="542"/>
                          <a:pt x="192" y="537"/>
                          <a:pt x="200" y="539"/>
                        </a:cubicBezTo>
                      </a:path>
                    </a:pathLst>
                  </a:custGeom>
                  <a:noFill/>
                  <a:ln w="28575">
                    <a:solidFill>
                      <a:srgbClr val="6666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>
                      <a:solidFill>
                        <a:srgbClr val="000000"/>
                      </a:solidFill>
                      <a:latin typeface="Times" pitchFamily="18" charset="0"/>
                      <a:ea typeface="MS PGothic" pitchFamily="34" charset="-128"/>
                    </a:endParaRPr>
                  </a:p>
                </p:txBody>
              </p:sp>
              <p:sp>
                <p:nvSpPr>
                  <p:cNvPr id="35941" name="Freeform 96"/>
                  <p:cNvSpPr>
                    <a:spLocks noChangeAspect="1"/>
                  </p:cNvSpPr>
                  <p:nvPr/>
                </p:nvSpPr>
                <p:spPr bwMode="auto">
                  <a:xfrm flipH="1">
                    <a:off x="1951" y="1333"/>
                    <a:ext cx="200" cy="542"/>
                  </a:xfrm>
                  <a:custGeom>
                    <a:avLst/>
                    <a:gdLst>
                      <a:gd name="T0" fmla="*/ 0 w 200"/>
                      <a:gd name="T1" fmla="*/ 3 h 542"/>
                      <a:gd name="T2" fmla="*/ 75 w 200"/>
                      <a:gd name="T3" fmla="*/ 26 h 542"/>
                      <a:gd name="T4" fmla="*/ 123 w 200"/>
                      <a:gd name="T5" fmla="*/ 159 h 542"/>
                      <a:gd name="T6" fmla="*/ 141 w 200"/>
                      <a:gd name="T7" fmla="*/ 467 h 542"/>
                      <a:gd name="T8" fmla="*/ 162 w 200"/>
                      <a:gd name="T9" fmla="*/ 530 h 542"/>
                      <a:gd name="T10" fmla="*/ 200 w 200"/>
                      <a:gd name="T11" fmla="*/ 539 h 542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00"/>
                      <a:gd name="T19" fmla="*/ 0 h 542"/>
                      <a:gd name="T20" fmla="*/ 200 w 200"/>
                      <a:gd name="T21" fmla="*/ 542 h 542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00" h="542">
                        <a:moveTo>
                          <a:pt x="0" y="3"/>
                        </a:moveTo>
                        <a:cubicBezTo>
                          <a:pt x="12" y="7"/>
                          <a:pt x="55" y="0"/>
                          <a:pt x="75" y="26"/>
                        </a:cubicBezTo>
                        <a:cubicBezTo>
                          <a:pt x="95" y="52"/>
                          <a:pt x="112" y="86"/>
                          <a:pt x="123" y="159"/>
                        </a:cubicBezTo>
                        <a:cubicBezTo>
                          <a:pt x="134" y="232"/>
                          <a:pt x="135" y="405"/>
                          <a:pt x="141" y="467"/>
                        </a:cubicBezTo>
                        <a:cubicBezTo>
                          <a:pt x="147" y="529"/>
                          <a:pt x="152" y="518"/>
                          <a:pt x="162" y="530"/>
                        </a:cubicBezTo>
                        <a:cubicBezTo>
                          <a:pt x="172" y="542"/>
                          <a:pt x="192" y="537"/>
                          <a:pt x="200" y="539"/>
                        </a:cubicBezTo>
                      </a:path>
                    </a:pathLst>
                  </a:custGeom>
                  <a:noFill/>
                  <a:ln w="28575">
                    <a:solidFill>
                      <a:srgbClr val="6666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>
                      <a:solidFill>
                        <a:srgbClr val="000000"/>
                      </a:solidFill>
                      <a:latin typeface="Times" pitchFamily="18" charset="0"/>
                      <a:ea typeface="MS PGothic" pitchFamily="34" charset="-128"/>
                    </a:endParaRPr>
                  </a:p>
                </p:txBody>
              </p:sp>
              <p:sp>
                <p:nvSpPr>
                  <p:cNvPr id="35942" name="Freeform 97"/>
                  <p:cNvSpPr>
                    <a:spLocks noChangeAspect="1"/>
                  </p:cNvSpPr>
                  <p:nvPr/>
                </p:nvSpPr>
                <p:spPr bwMode="auto">
                  <a:xfrm>
                    <a:off x="2539" y="1331"/>
                    <a:ext cx="200" cy="542"/>
                  </a:xfrm>
                  <a:custGeom>
                    <a:avLst/>
                    <a:gdLst>
                      <a:gd name="T0" fmla="*/ 0 w 200"/>
                      <a:gd name="T1" fmla="*/ 3 h 542"/>
                      <a:gd name="T2" fmla="*/ 75 w 200"/>
                      <a:gd name="T3" fmla="*/ 26 h 542"/>
                      <a:gd name="T4" fmla="*/ 123 w 200"/>
                      <a:gd name="T5" fmla="*/ 159 h 542"/>
                      <a:gd name="T6" fmla="*/ 141 w 200"/>
                      <a:gd name="T7" fmla="*/ 467 h 542"/>
                      <a:gd name="T8" fmla="*/ 162 w 200"/>
                      <a:gd name="T9" fmla="*/ 530 h 542"/>
                      <a:gd name="T10" fmla="*/ 200 w 200"/>
                      <a:gd name="T11" fmla="*/ 539 h 542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00"/>
                      <a:gd name="T19" fmla="*/ 0 h 542"/>
                      <a:gd name="T20" fmla="*/ 200 w 200"/>
                      <a:gd name="T21" fmla="*/ 542 h 542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00" h="542">
                        <a:moveTo>
                          <a:pt x="0" y="3"/>
                        </a:moveTo>
                        <a:cubicBezTo>
                          <a:pt x="12" y="7"/>
                          <a:pt x="55" y="0"/>
                          <a:pt x="75" y="26"/>
                        </a:cubicBezTo>
                        <a:cubicBezTo>
                          <a:pt x="95" y="52"/>
                          <a:pt x="112" y="86"/>
                          <a:pt x="123" y="159"/>
                        </a:cubicBezTo>
                        <a:cubicBezTo>
                          <a:pt x="134" y="232"/>
                          <a:pt x="135" y="405"/>
                          <a:pt x="141" y="467"/>
                        </a:cubicBezTo>
                        <a:cubicBezTo>
                          <a:pt x="147" y="529"/>
                          <a:pt x="152" y="518"/>
                          <a:pt x="162" y="530"/>
                        </a:cubicBezTo>
                        <a:cubicBezTo>
                          <a:pt x="172" y="542"/>
                          <a:pt x="192" y="537"/>
                          <a:pt x="200" y="539"/>
                        </a:cubicBezTo>
                      </a:path>
                    </a:pathLst>
                  </a:custGeom>
                  <a:noFill/>
                  <a:ln w="28575">
                    <a:solidFill>
                      <a:srgbClr val="6666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>
                      <a:solidFill>
                        <a:srgbClr val="000000"/>
                      </a:solidFill>
                      <a:latin typeface="Times" pitchFamily="18" charset="0"/>
                      <a:ea typeface="MS PGothic" pitchFamily="34" charset="-128"/>
                    </a:endParaRPr>
                  </a:p>
                </p:txBody>
              </p:sp>
            </p:grpSp>
          </p:grpSp>
        </p:grpSp>
        <p:grpSp>
          <p:nvGrpSpPr>
            <p:cNvPr id="16" name="Group 98"/>
            <p:cNvGrpSpPr>
              <a:grpSpLocks/>
            </p:cNvGrpSpPr>
            <p:nvPr/>
          </p:nvGrpSpPr>
          <p:grpSpPr bwMode="auto">
            <a:xfrm>
              <a:off x="1258" y="928"/>
              <a:ext cx="633" cy="425"/>
              <a:chOff x="1887" y="929"/>
              <a:chExt cx="633" cy="425"/>
            </a:xfrm>
          </p:grpSpPr>
          <p:grpSp>
            <p:nvGrpSpPr>
              <p:cNvPr id="17" name="Group 99"/>
              <p:cNvGrpSpPr>
                <a:grpSpLocks noChangeAspect="1"/>
              </p:cNvGrpSpPr>
              <p:nvPr/>
            </p:nvGrpSpPr>
            <p:grpSpPr bwMode="auto">
              <a:xfrm>
                <a:off x="2203" y="929"/>
                <a:ext cx="317" cy="425"/>
                <a:chOff x="3406" y="1982"/>
                <a:chExt cx="567" cy="759"/>
              </a:xfrm>
            </p:grpSpPr>
            <p:grpSp>
              <p:nvGrpSpPr>
                <p:cNvPr id="18" name="Group 100"/>
                <p:cNvGrpSpPr>
                  <a:grpSpLocks noChangeAspect="1"/>
                </p:cNvGrpSpPr>
                <p:nvPr/>
              </p:nvGrpSpPr>
              <p:grpSpPr bwMode="auto">
                <a:xfrm>
                  <a:off x="3406" y="1982"/>
                  <a:ext cx="567" cy="306"/>
                  <a:chOff x="1951" y="1331"/>
                  <a:chExt cx="788" cy="544"/>
                </a:xfrm>
              </p:grpSpPr>
              <p:sp>
                <p:nvSpPr>
                  <p:cNvPr id="35931" name="Freeform 101"/>
                  <p:cNvSpPr>
                    <a:spLocks noChangeAspect="1"/>
                  </p:cNvSpPr>
                  <p:nvPr/>
                </p:nvSpPr>
                <p:spPr bwMode="auto">
                  <a:xfrm>
                    <a:off x="2148" y="1332"/>
                    <a:ext cx="200" cy="542"/>
                  </a:xfrm>
                  <a:custGeom>
                    <a:avLst/>
                    <a:gdLst>
                      <a:gd name="T0" fmla="*/ 0 w 200"/>
                      <a:gd name="T1" fmla="*/ 3 h 542"/>
                      <a:gd name="T2" fmla="*/ 75 w 200"/>
                      <a:gd name="T3" fmla="*/ 26 h 542"/>
                      <a:gd name="T4" fmla="*/ 123 w 200"/>
                      <a:gd name="T5" fmla="*/ 159 h 542"/>
                      <a:gd name="T6" fmla="*/ 141 w 200"/>
                      <a:gd name="T7" fmla="*/ 467 h 542"/>
                      <a:gd name="T8" fmla="*/ 162 w 200"/>
                      <a:gd name="T9" fmla="*/ 530 h 542"/>
                      <a:gd name="T10" fmla="*/ 200 w 200"/>
                      <a:gd name="T11" fmla="*/ 539 h 542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00"/>
                      <a:gd name="T19" fmla="*/ 0 h 542"/>
                      <a:gd name="T20" fmla="*/ 200 w 200"/>
                      <a:gd name="T21" fmla="*/ 542 h 542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00" h="542">
                        <a:moveTo>
                          <a:pt x="0" y="3"/>
                        </a:moveTo>
                        <a:cubicBezTo>
                          <a:pt x="12" y="7"/>
                          <a:pt x="55" y="0"/>
                          <a:pt x="75" y="26"/>
                        </a:cubicBezTo>
                        <a:cubicBezTo>
                          <a:pt x="95" y="52"/>
                          <a:pt x="112" y="86"/>
                          <a:pt x="123" y="159"/>
                        </a:cubicBezTo>
                        <a:cubicBezTo>
                          <a:pt x="134" y="232"/>
                          <a:pt x="135" y="405"/>
                          <a:pt x="141" y="467"/>
                        </a:cubicBezTo>
                        <a:cubicBezTo>
                          <a:pt x="147" y="529"/>
                          <a:pt x="152" y="518"/>
                          <a:pt x="162" y="530"/>
                        </a:cubicBezTo>
                        <a:cubicBezTo>
                          <a:pt x="172" y="542"/>
                          <a:pt x="192" y="537"/>
                          <a:pt x="200" y="539"/>
                        </a:cubicBezTo>
                      </a:path>
                    </a:pathLst>
                  </a:custGeom>
                  <a:noFill/>
                  <a:ln w="28575">
                    <a:solidFill>
                      <a:srgbClr val="6666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>
                      <a:solidFill>
                        <a:srgbClr val="000000"/>
                      </a:solidFill>
                      <a:latin typeface="Times" pitchFamily="18" charset="0"/>
                      <a:ea typeface="MS PGothic" pitchFamily="34" charset="-128"/>
                    </a:endParaRPr>
                  </a:p>
                </p:txBody>
              </p:sp>
              <p:sp>
                <p:nvSpPr>
                  <p:cNvPr id="35932" name="Freeform 102"/>
                  <p:cNvSpPr>
                    <a:spLocks noChangeAspect="1"/>
                  </p:cNvSpPr>
                  <p:nvPr/>
                </p:nvSpPr>
                <p:spPr bwMode="auto">
                  <a:xfrm flipH="1">
                    <a:off x="2342" y="1332"/>
                    <a:ext cx="200" cy="542"/>
                  </a:xfrm>
                  <a:custGeom>
                    <a:avLst/>
                    <a:gdLst>
                      <a:gd name="T0" fmla="*/ 0 w 200"/>
                      <a:gd name="T1" fmla="*/ 3 h 542"/>
                      <a:gd name="T2" fmla="*/ 75 w 200"/>
                      <a:gd name="T3" fmla="*/ 26 h 542"/>
                      <a:gd name="T4" fmla="*/ 123 w 200"/>
                      <a:gd name="T5" fmla="*/ 159 h 542"/>
                      <a:gd name="T6" fmla="*/ 141 w 200"/>
                      <a:gd name="T7" fmla="*/ 467 h 542"/>
                      <a:gd name="T8" fmla="*/ 162 w 200"/>
                      <a:gd name="T9" fmla="*/ 530 h 542"/>
                      <a:gd name="T10" fmla="*/ 200 w 200"/>
                      <a:gd name="T11" fmla="*/ 539 h 542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00"/>
                      <a:gd name="T19" fmla="*/ 0 h 542"/>
                      <a:gd name="T20" fmla="*/ 200 w 200"/>
                      <a:gd name="T21" fmla="*/ 542 h 542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00" h="542">
                        <a:moveTo>
                          <a:pt x="0" y="3"/>
                        </a:moveTo>
                        <a:cubicBezTo>
                          <a:pt x="12" y="7"/>
                          <a:pt x="55" y="0"/>
                          <a:pt x="75" y="26"/>
                        </a:cubicBezTo>
                        <a:cubicBezTo>
                          <a:pt x="95" y="52"/>
                          <a:pt x="112" y="86"/>
                          <a:pt x="123" y="159"/>
                        </a:cubicBezTo>
                        <a:cubicBezTo>
                          <a:pt x="134" y="232"/>
                          <a:pt x="135" y="405"/>
                          <a:pt x="141" y="467"/>
                        </a:cubicBezTo>
                        <a:cubicBezTo>
                          <a:pt x="147" y="529"/>
                          <a:pt x="152" y="518"/>
                          <a:pt x="162" y="530"/>
                        </a:cubicBezTo>
                        <a:cubicBezTo>
                          <a:pt x="172" y="542"/>
                          <a:pt x="192" y="537"/>
                          <a:pt x="200" y="539"/>
                        </a:cubicBezTo>
                      </a:path>
                    </a:pathLst>
                  </a:custGeom>
                  <a:noFill/>
                  <a:ln w="28575">
                    <a:solidFill>
                      <a:srgbClr val="6666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>
                      <a:solidFill>
                        <a:srgbClr val="000000"/>
                      </a:solidFill>
                      <a:latin typeface="Times" pitchFamily="18" charset="0"/>
                      <a:ea typeface="MS PGothic" pitchFamily="34" charset="-128"/>
                    </a:endParaRPr>
                  </a:p>
                </p:txBody>
              </p:sp>
              <p:sp>
                <p:nvSpPr>
                  <p:cNvPr id="35933" name="Freeform 103"/>
                  <p:cNvSpPr>
                    <a:spLocks noChangeAspect="1"/>
                  </p:cNvSpPr>
                  <p:nvPr/>
                </p:nvSpPr>
                <p:spPr bwMode="auto">
                  <a:xfrm flipH="1">
                    <a:off x="1951" y="1333"/>
                    <a:ext cx="200" cy="542"/>
                  </a:xfrm>
                  <a:custGeom>
                    <a:avLst/>
                    <a:gdLst>
                      <a:gd name="T0" fmla="*/ 0 w 200"/>
                      <a:gd name="T1" fmla="*/ 3 h 542"/>
                      <a:gd name="T2" fmla="*/ 75 w 200"/>
                      <a:gd name="T3" fmla="*/ 26 h 542"/>
                      <a:gd name="T4" fmla="*/ 123 w 200"/>
                      <a:gd name="T5" fmla="*/ 159 h 542"/>
                      <a:gd name="T6" fmla="*/ 141 w 200"/>
                      <a:gd name="T7" fmla="*/ 467 h 542"/>
                      <a:gd name="T8" fmla="*/ 162 w 200"/>
                      <a:gd name="T9" fmla="*/ 530 h 542"/>
                      <a:gd name="T10" fmla="*/ 200 w 200"/>
                      <a:gd name="T11" fmla="*/ 539 h 542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00"/>
                      <a:gd name="T19" fmla="*/ 0 h 542"/>
                      <a:gd name="T20" fmla="*/ 200 w 200"/>
                      <a:gd name="T21" fmla="*/ 542 h 542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00" h="542">
                        <a:moveTo>
                          <a:pt x="0" y="3"/>
                        </a:moveTo>
                        <a:cubicBezTo>
                          <a:pt x="12" y="7"/>
                          <a:pt x="55" y="0"/>
                          <a:pt x="75" y="26"/>
                        </a:cubicBezTo>
                        <a:cubicBezTo>
                          <a:pt x="95" y="52"/>
                          <a:pt x="112" y="86"/>
                          <a:pt x="123" y="159"/>
                        </a:cubicBezTo>
                        <a:cubicBezTo>
                          <a:pt x="134" y="232"/>
                          <a:pt x="135" y="405"/>
                          <a:pt x="141" y="467"/>
                        </a:cubicBezTo>
                        <a:cubicBezTo>
                          <a:pt x="147" y="529"/>
                          <a:pt x="152" y="518"/>
                          <a:pt x="162" y="530"/>
                        </a:cubicBezTo>
                        <a:cubicBezTo>
                          <a:pt x="172" y="542"/>
                          <a:pt x="192" y="537"/>
                          <a:pt x="200" y="539"/>
                        </a:cubicBezTo>
                      </a:path>
                    </a:pathLst>
                  </a:custGeom>
                  <a:noFill/>
                  <a:ln w="28575">
                    <a:solidFill>
                      <a:srgbClr val="6666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>
                      <a:solidFill>
                        <a:srgbClr val="000000"/>
                      </a:solidFill>
                      <a:latin typeface="Times" pitchFamily="18" charset="0"/>
                      <a:ea typeface="MS PGothic" pitchFamily="34" charset="-128"/>
                    </a:endParaRPr>
                  </a:p>
                </p:txBody>
              </p:sp>
              <p:sp>
                <p:nvSpPr>
                  <p:cNvPr id="35934" name="Freeform 104"/>
                  <p:cNvSpPr>
                    <a:spLocks noChangeAspect="1"/>
                  </p:cNvSpPr>
                  <p:nvPr/>
                </p:nvSpPr>
                <p:spPr bwMode="auto">
                  <a:xfrm>
                    <a:off x="2539" y="1331"/>
                    <a:ext cx="200" cy="542"/>
                  </a:xfrm>
                  <a:custGeom>
                    <a:avLst/>
                    <a:gdLst>
                      <a:gd name="T0" fmla="*/ 0 w 200"/>
                      <a:gd name="T1" fmla="*/ 3 h 542"/>
                      <a:gd name="T2" fmla="*/ 75 w 200"/>
                      <a:gd name="T3" fmla="*/ 26 h 542"/>
                      <a:gd name="T4" fmla="*/ 123 w 200"/>
                      <a:gd name="T5" fmla="*/ 159 h 542"/>
                      <a:gd name="T6" fmla="*/ 141 w 200"/>
                      <a:gd name="T7" fmla="*/ 467 h 542"/>
                      <a:gd name="T8" fmla="*/ 162 w 200"/>
                      <a:gd name="T9" fmla="*/ 530 h 542"/>
                      <a:gd name="T10" fmla="*/ 200 w 200"/>
                      <a:gd name="T11" fmla="*/ 539 h 542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00"/>
                      <a:gd name="T19" fmla="*/ 0 h 542"/>
                      <a:gd name="T20" fmla="*/ 200 w 200"/>
                      <a:gd name="T21" fmla="*/ 542 h 542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00" h="542">
                        <a:moveTo>
                          <a:pt x="0" y="3"/>
                        </a:moveTo>
                        <a:cubicBezTo>
                          <a:pt x="12" y="7"/>
                          <a:pt x="55" y="0"/>
                          <a:pt x="75" y="26"/>
                        </a:cubicBezTo>
                        <a:cubicBezTo>
                          <a:pt x="95" y="52"/>
                          <a:pt x="112" y="86"/>
                          <a:pt x="123" y="159"/>
                        </a:cubicBezTo>
                        <a:cubicBezTo>
                          <a:pt x="134" y="232"/>
                          <a:pt x="135" y="405"/>
                          <a:pt x="141" y="467"/>
                        </a:cubicBezTo>
                        <a:cubicBezTo>
                          <a:pt x="147" y="529"/>
                          <a:pt x="152" y="518"/>
                          <a:pt x="162" y="530"/>
                        </a:cubicBezTo>
                        <a:cubicBezTo>
                          <a:pt x="172" y="542"/>
                          <a:pt x="192" y="537"/>
                          <a:pt x="200" y="539"/>
                        </a:cubicBezTo>
                      </a:path>
                    </a:pathLst>
                  </a:custGeom>
                  <a:noFill/>
                  <a:ln w="28575">
                    <a:solidFill>
                      <a:srgbClr val="6666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>
                      <a:solidFill>
                        <a:srgbClr val="000000"/>
                      </a:solidFill>
                      <a:latin typeface="Times" pitchFamily="18" charset="0"/>
                      <a:ea typeface="MS PGothic" pitchFamily="34" charset="-128"/>
                    </a:endParaRPr>
                  </a:p>
                </p:txBody>
              </p:sp>
            </p:grpSp>
            <p:grpSp>
              <p:nvGrpSpPr>
                <p:cNvPr id="19" name="Group 105"/>
                <p:cNvGrpSpPr>
                  <a:grpSpLocks noChangeAspect="1"/>
                </p:cNvGrpSpPr>
                <p:nvPr/>
              </p:nvGrpSpPr>
              <p:grpSpPr bwMode="auto">
                <a:xfrm flipV="1">
                  <a:off x="3406" y="2435"/>
                  <a:ext cx="567" cy="306"/>
                  <a:chOff x="1951" y="1331"/>
                  <a:chExt cx="788" cy="544"/>
                </a:xfrm>
              </p:grpSpPr>
              <p:sp>
                <p:nvSpPr>
                  <p:cNvPr id="35927" name="Freeform 106"/>
                  <p:cNvSpPr>
                    <a:spLocks noChangeAspect="1"/>
                  </p:cNvSpPr>
                  <p:nvPr/>
                </p:nvSpPr>
                <p:spPr bwMode="auto">
                  <a:xfrm>
                    <a:off x="2148" y="1332"/>
                    <a:ext cx="200" cy="542"/>
                  </a:xfrm>
                  <a:custGeom>
                    <a:avLst/>
                    <a:gdLst>
                      <a:gd name="T0" fmla="*/ 0 w 200"/>
                      <a:gd name="T1" fmla="*/ 3 h 542"/>
                      <a:gd name="T2" fmla="*/ 75 w 200"/>
                      <a:gd name="T3" fmla="*/ 26 h 542"/>
                      <a:gd name="T4" fmla="*/ 123 w 200"/>
                      <a:gd name="T5" fmla="*/ 159 h 542"/>
                      <a:gd name="T6" fmla="*/ 141 w 200"/>
                      <a:gd name="T7" fmla="*/ 467 h 542"/>
                      <a:gd name="T8" fmla="*/ 162 w 200"/>
                      <a:gd name="T9" fmla="*/ 530 h 542"/>
                      <a:gd name="T10" fmla="*/ 200 w 200"/>
                      <a:gd name="T11" fmla="*/ 539 h 542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00"/>
                      <a:gd name="T19" fmla="*/ 0 h 542"/>
                      <a:gd name="T20" fmla="*/ 200 w 200"/>
                      <a:gd name="T21" fmla="*/ 542 h 542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00" h="542">
                        <a:moveTo>
                          <a:pt x="0" y="3"/>
                        </a:moveTo>
                        <a:cubicBezTo>
                          <a:pt x="12" y="7"/>
                          <a:pt x="55" y="0"/>
                          <a:pt x="75" y="26"/>
                        </a:cubicBezTo>
                        <a:cubicBezTo>
                          <a:pt x="95" y="52"/>
                          <a:pt x="112" y="86"/>
                          <a:pt x="123" y="159"/>
                        </a:cubicBezTo>
                        <a:cubicBezTo>
                          <a:pt x="134" y="232"/>
                          <a:pt x="135" y="405"/>
                          <a:pt x="141" y="467"/>
                        </a:cubicBezTo>
                        <a:cubicBezTo>
                          <a:pt x="147" y="529"/>
                          <a:pt x="152" y="518"/>
                          <a:pt x="162" y="530"/>
                        </a:cubicBezTo>
                        <a:cubicBezTo>
                          <a:pt x="172" y="542"/>
                          <a:pt x="192" y="537"/>
                          <a:pt x="200" y="539"/>
                        </a:cubicBezTo>
                      </a:path>
                    </a:pathLst>
                  </a:custGeom>
                  <a:noFill/>
                  <a:ln w="28575">
                    <a:solidFill>
                      <a:srgbClr val="6666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>
                      <a:solidFill>
                        <a:srgbClr val="000000"/>
                      </a:solidFill>
                      <a:latin typeface="Times" pitchFamily="18" charset="0"/>
                      <a:ea typeface="MS PGothic" pitchFamily="34" charset="-128"/>
                    </a:endParaRPr>
                  </a:p>
                </p:txBody>
              </p:sp>
              <p:sp>
                <p:nvSpPr>
                  <p:cNvPr id="35928" name="Freeform 107"/>
                  <p:cNvSpPr>
                    <a:spLocks noChangeAspect="1"/>
                  </p:cNvSpPr>
                  <p:nvPr/>
                </p:nvSpPr>
                <p:spPr bwMode="auto">
                  <a:xfrm flipH="1">
                    <a:off x="2342" y="1332"/>
                    <a:ext cx="200" cy="542"/>
                  </a:xfrm>
                  <a:custGeom>
                    <a:avLst/>
                    <a:gdLst>
                      <a:gd name="T0" fmla="*/ 0 w 200"/>
                      <a:gd name="T1" fmla="*/ 3 h 542"/>
                      <a:gd name="T2" fmla="*/ 75 w 200"/>
                      <a:gd name="T3" fmla="*/ 26 h 542"/>
                      <a:gd name="T4" fmla="*/ 123 w 200"/>
                      <a:gd name="T5" fmla="*/ 159 h 542"/>
                      <a:gd name="T6" fmla="*/ 141 w 200"/>
                      <a:gd name="T7" fmla="*/ 467 h 542"/>
                      <a:gd name="T8" fmla="*/ 162 w 200"/>
                      <a:gd name="T9" fmla="*/ 530 h 542"/>
                      <a:gd name="T10" fmla="*/ 200 w 200"/>
                      <a:gd name="T11" fmla="*/ 539 h 542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00"/>
                      <a:gd name="T19" fmla="*/ 0 h 542"/>
                      <a:gd name="T20" fmla="*/ 200 w 200"/>
                      <a:gd name="T21" fmla="*/ 542 h 542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00" h="542">
                        <a:moveTo>
                          <a:pt x="0" y="3"/>
                        </a:moveTo>
                        <a:cubicBezTo>
                          <a:pt x="12" y="7"/>
                          <a:pt x="55" y="0"/>
                          <a:pt x="75" y="26"/>
                        </a:cubicBezTo>
                        <a:cubicBezTo>
                          <a:pt x="95" y="52"/>
                          <a:pt x="112" y="86"/>
                          <a:pt x="123" y="159"/>
                        </a:cubicBezTo>
                        <a:cubicBezTo>
                          <a:pt x="134" y="232"/>
                          <a:pt x="135" y="405"/>
                          <a:pt x="141" y="467"/>
                        </a:cubicBezTo>
                        <a:cubicBezTo>
                          <a:pt x="147" y="529"/>
                          <a:pt x="152" y="518"/>
                          <a:pt x="162" y="530"/>
                        </a:cubicBezTo>
                        <a:cubicBezTo>
                          <a:pt x="172" y="542"/>
                          <a:pt x="192" y="537"/>
                          <a:pt x="200" y="539"/>
                        </a:cubicBezTo>
                      </a:path>
                    </a:pathLst>
                  </a:custGeom>
                  <a:noFill/>
                  <a:ln w="28575">
                    <a:solidFill>
                      <a:srgbClr val="6666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>
                      <a:solidFill>
                        <a:srgbClr val="000000"/>
                      </a:solidFill>
                      <a:latin typeface="Times" pitchFamily="18" charset="0"/>
                      <a:ea typeface="MS PGothic" pitchFamily="34" charset="-128"/>
                    </a:endParaRPr>
                  </a:p>
                </p:txBody>
              </p:sp>
              <p:sp>
                <p:nvSpPr>
                  <p:cNvPr id="35929" name="Freeform 108"/>
                  <p:cNvSpPr>
                    <a:spLocks noChangeAspect="1"/>
                  </p:cNvSpPr>
                  <p:nvPr/>
                </p:nvSpPr>
                <p:spPr bwMode="auto">
                  <a:xfrm flipH="1">
                    <a:off x="1951" y="1333"/>
                    <a:ext cx="200" cy="542"/>
                  </a:xfrm>
                  <a:custGeom>
                    <a:avLst/>
                    <a:gdLst>
                      <a:gd name="T0" fmla="*/ 0 w 200"/>
                      <a:gd name="T1" fmla="*/ 3 h 542"/>
                      <a:gd name="T2" fmla="*/ 75 w 200"/>
                      <a:gd name="T3" fmla="*/ 26 h 542"/>
                      <a:gd name="T4" fmla="*/ 123 w 200"/>
                      <a:gd name="T5" fmla="*/ 159 h 542"/>
                      <a:gd name="T6" fmla="*/ 141 w 200"/>
                      <a:gd name="T7" fmla="*/ 467 h 542"/>
                      <a:gd name="T8" fmla="*/ 162 w 200"/>
                      <a:gd name="T9" fmla="*/ 530 h 542"/>
                      <a:gd name="T10" fmla="*/ 200 w 200"/>
                      <a:gd name="T11" fmla="*/ 539 h 542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00"/>
                      <a:gd name="T19" fmla="*/ 0 h 542"/>
                      <a:gd name="T20" fmla="*/ 200 w 200"/>
                      <a:gd name="T21" fmla="*/ 542 h 542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00" h="542">
                        <a:moveTo>
                          <a:pt x="0" y="3"/>
                        </a:moveTo>
                        <a:cubicBezTo>
                          <a:pt x="12" y="7"/>
                          <a:pt x="55" y="0"/>
                          <a:pt x="75" y="26"/>
                        </a:cubicBezTo>
                        <a:cubicBezTo>
                          <a:pt x="95" y="52"/>
                          <a:pt x="112" y="86"/>
                          <a:pt x="123" y="159"/>
                        </a:cubicBezTo>
                        <a:cubicBezTo>
                          <a:pt x="134" y="232"/>
                          <a:pt x="135" y="405"/>
                          <a:pt x="141" y="467"/>
                        </a:cubicBezTo>
                        <a:cubicBezTo>
                          <a:pt x="147" y="529"/>
                          <a:pt x="152" y="518"/>
                          <a:pt x="162" y="530"/>
                        </a:cubicBezTo>
                        <a:cubicBezTo>
                          <a:pt x="172" y="542"/>
                          <a:pt x="192" y="537"/>
                          <a:pt x="200" y="539"/>
                        </a:cubicBezTo>
                      </a:path>
                    </a:pathLst>
                  </a:custGeom>
                  <a:noFill/>
                  <a:ln w="28575">
                    <a:solidFill>
                      <a:srgbClr val="6666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>
                      <a:solidFill>
                        <a:srgbClr val="000000"/>
                      </a:solidFill>
                      <a:latin typeface="Times" pitchFamily="18" charset="0"/>
                      <a:ea typeface="MS PGothic" pitchFamily="34" charset="-128"/>
                    </a:endParaRPr>
                  </a:p>
                </p:txBody>
              </p:sp>
              <p:sp>
                <p:nvSpPr>
                  <p:cNvPr id="35930" name="Freeform 109"/>
                  <p:cNvSpPr>
                    <a:spLocks noChangeAspect="1"/>
                  </p:cNvSpPr>
                  <p:nvPr/>
                </p:nvSpPr>
                <p:spPr bwMode="auto">
                  <a:xfrm>
                    <a:off x="2539" y="1331"/>
                    <a:ext cx="200" cy="542"/>
                  </a:xfrm>
                  <a:custGeom>
                    <a:avLst/>
                    <a:gdLst>
                      <a:gd name="T0" fmla="*/ 0 w 200"/>
                      <a:gd name="T1" fmla="*/ 3 h 542"/>
                      <a:gd name="T2" fmla="*/ 75 w 200"/>
                      <a:gd name="T3" fmla="*/ 26 h 542"/>
                      <a:gd name="T4" fmla="*/ 123 w 200"/>
                      <a:gd name="T5" fmla="*/ 159 h 542"/>
                      <a:gd name="T6" fmla="*/ 141 w 200"/>
                      <a:gd name="T7" fmla="*/ 467 h 542"/>
                      <a:gd name="T8" fmla="*/ 162 w 200"/>
                      <a:gd name="T9" fmla="*/ 530 h 542"/>
                      <a:gd name="T10" fmla="*/ 200 w 200"/>
                      <a:gd name="T11" fmla="*/ 539 h 542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00"/>
                      <a:gd name="T19" fmla="*/ 0 h 542"/>
                      <a:gd name="T20" fmla="*/ 200 w 200"/>
                      <a:gd name="T21" fmla="*/ 542 h 542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00" h="542">
                        <a:moveTo>
                          <a:pt x="0" y="3"/>
                        </a:moveTo>
                        <a:cubicBezTo>
                          <a:pt x="12" y="7"/>
                          <a:pt x="55" y="0"/>
                          <a:pt x="75" y="26"/>
                        </a:cubicBezTo>
                        <a:cubicBezTo>
                          <a:pt x="95" y="52"/>
                          <a:pt x="112" y="86"/>
                          <a:pt x="123" y="159"/>
                        </a:cubicBezTo>
                        <a:cubicBezTo>
                          <a:pt x="134" y="232"/>
                          <a:pt x="135" y="405"/>
                          <a:pt x="141" y="467"/>
                        </a:cubicBezTo>
                        <a:cubicBezTo>
                          <a:pt x="147" y="529"/>
                          <a:pt x="152" y="518"/>
                          <a:pt x="162" y="530"/>
                        </a:cubicBezTo>
                        <a:cubicBezTo>
                          <a:pt x="172" y="542"/>
                          <a:pt x="192" y="537"/>
                          <a:pt x="200" y="539"/>
                        </a:cubicBezTo>
                      </a:path>
                    </a:pathLst>
                  </a:custGeom>
                  <a:noFill/>
                  <a:ln w="28575">
                    <a:solidFill>
                      <a:srgbClr val="6666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>
                      <a:solidFill>
                        <a:srgbClr val="000000"/>
                      </a:solidFill>
                      <a:latin typeface="Times" pitchFamily="18" charset="0"/>
                      <a:ea typeface="MS PGothic" pitchFamily="34" charset="-128"/>
                    </a:endParaRPr>
                  </a:p>
                </p:txBody>
              </p:sp>
            </p:grpSp>
          </p:grpSp>
          <p:grpSp>
            <p:nvGrpSpPr>
              <p:cNvPr id="20" name="Group 110"/>
              <p:cNvGrpSpPr>
                <a:grpSpLocks noChangeAspect="1"/>
              </p:cNvGrpSpPr>
              <p:nvPr/>
            </p:nvGrpSpPr>
            <p:grpSpPr bwMode="auto">
              <a:xfrm>
                <a:off x="1887" y="929"/>
                <a:ext cx="317" cy="424"/>
                <a:chOff x="3406" y="1982"/>
                <a:chExt cx="567" cy="759"/>
              </a:xfrm>
            </p:grpSpPr>
            <p:grpSp>
              <p:nvGrpSpPr>
                <p:cNvPr id="21" name="Group 111"/>
                <p:cNvGrpSpPr>
                  <a:grpSpLocks noChangeAspect="1"/>
                </p:cNvGrpSpPr>
                <p:nvPr/>
              </p:nvGrpSpPr>
              <p:grpSpPr bwMode="auto">
                <a:xfrm>
                  <a:off x="3406" y="1982"/>
                  <a:ext cx="567" cy="306"/>
                  <a:chOff x="1951" y="1331"/>
                  <a:chExt cx="788" cy="544"/>
                </a:xfrm>
              </p:grpSpPr>
              <p:sp>
                <p:nvSpPr>
                  <p:cNvPr id="35921" name="Freeform 112"/>
                  <p:cNvSpPr>
                    <a:spLocks noChangeAspect="1"/>
                  </p:cNvSpPr>
                  <p:nvPr/>
                </p:nvSpPr>
                <p:spPr bwMode="auto">
                  <a:xfrm>
                    <a:off x="2148" y="1332"/>
                    <a:ext cx="200" cy="542"/>
                  </a:xfrm>
                  <a:custGeom>
                    <a:avLst/>
                    <a:gdLst>
                      <a:gd name="T0" fmla="*/ 0 w 200"/>
                      <a:gd name="T1" fmla="*/ 3 h 542"/>
                      <a:gd name="T2" fmla="*/ 75 w 200"/>
                      <a:gd name="T3" fmla="*/ 26 h 542"/>
                      <a:gd name="T4" fmla="*/ 123 w 200"/>
                      <a:gd name="T5" fmla="*/ 159 h 542"/>
                      <a:gd name="T6" fmla="*/ 141 w 200"/>
                      <a:gd name="T7" fmla="*/ 467 h 542"/>
                      <a:gd name="T8" fmla="*/ 162 w 200"/>
                      <a:gd name="T9" fmla="*/ 530 h 542"/>
                      <a:gd name="T10" fmla="*/ 200 w 200"/>
                      <a:gd name="T11" fmla="*/ 539 h 542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00"/>
                      <a:gd name="T19" fmla="*/ 0 h 542"/>
                      <a:gd name="T20" fmla="*/ 200 w 200"/>
                      <a:gd name="T21" fmla="*/ 542 h 542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00" h="542">
                        <a:moveTo>
                          <a:pt x="0" y="3"/>
                        </a:moveTo>
                        <a:cubicBezTo>
                          <a:pt x="12" y="7"/>
                          <a:pt x="55" y="0"/>
                          <a:pt x="75" y="26"/>
                        </a:cubicBezTo>
                        <a:cubicBezTo>
                          <a:pt x="95" y="52"/>
                          <a:pt x="112" y="86"/>
                          <a:pt x="123" y="159"/>
                        </a:cubicBezTo>
                        <a:cubicBezTo>
                          <a:pt x="134" y="232"/>
                          <a:pt x="135" y="405"/>
                          <a:pt x="141" y="467"/>
                        </a:cubicBezTo>
                        <a:cubicBezTo>
                          <a:pt x="147" y="529"/>
                          <a:pt x="152" y="518"/>
                          <a:pt x="162" y="530"/>
                        </a:cubicBezTo>
                        <a:cubicBezTo>
                          <a:pt x="172" y="542"/>
                          <a:pt x="192" y="537"/>
                          <a:pt x="200" y="539"/>
                        </a:cubicBezTo>
                      </a:path>
                    </a:pathLst>
                  </a:custGeom>
                  <a:noFill/>
                  <a:ln w="28575">
                    <a:solidFill>
                      <a:srgbClr val="6666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>
                      <a:solidFill>
                        <a:srgbClr val="000000"/>
                      </a:solidFill>
                      <a:latin typeface="Times" pitchFamily="18" charset="0"/>
                      <a:ea typeface="MS PGothic" pitchFamily="34" charset="-128"/>
                    </a:endParaRPr>
                  </a:p>
                </p:txBody>
              </p:sp>
              <p:sp>
                <p:nvSpPr>
                  <p:cNvPr id="35922" name="Freeform 113"/>
                  <p:cNvSpPr>
                    <a:spLocks noChangeAspect="1"/>
                  </p:cNvSpPr>
                  <p:nvPr/>
                </p:nvSpPr>
                <p:spPr bwMode="auto">
                  <a:xfrm flipH="1">
                    <a:off x="2342" y="1332"/>
                    <a:ext cx="200" cy="542"/>
                  </a:xfrm>
                  <a:custGeom>
                    <a:avLst/>
                    <a:gdLst>
                      <a:gd name="T0" fmla="*/ 0 w 200"/>
                      <a:gd name="T1" fmla="*/ 3 h 542"/>
                      <a:gd name="T2" fmla="*/ 75 w 200"/>
                      <a:gd name="T3" fmla="*/ 26 h 542"/>
                      <a:gd name="T4" fmla="*/ 123 w 200"/>
                      <a:gd name="T5" fmla="*/ 159 h 542"/>
                      <a:gd name="T6" fmla="*/ 141 w 200"/>
                      <a:gd name="T7" fmla="*/ 467 h 542"/>
                      <a:gd name="T8" fmla="*/ 162 w 200"/>
                      <a:gd name="T9" fmla="*/ 530 h 542"/>
                      <a:gd name="T10" fmla="*/ 200 w 200"/>
                      <a:gd name="T11" fmla="*/ 539 h 542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00"/>
                      <a:gd name="T19" fmla="*/ 0 h 542"/>
                      <a:gd name="T20" fmla="*/ 200 w 200"/>
                      <a:gd name="T21" fmla="*/ 542 h 542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00" h="542">
                        <a:moveTo>
                          <a:pt x="0" y="3"/>
                        </a:moveTo>
                        <a:cubicBezTo>
                          <a:pt x="12" y="7"/>
                          <a:pt x="55" y="0"/>
                          <a:pt x="75" y="26"/>
                        </a:cubicBezTo>
                        <a:cubicBezTo>
                          <a:pt x="95" y="52"/>
                          <a:pt x="112" y="86"/>
                          <a:pt x="123" y="159"/>
                        </a:cubicBezTo>
                        <a:cubicBezTo>
                          <a:pt x="134" y="232"/>
                          <a:pt x="135" y="405"/>
                          <a:pt x="141" y="467"/>
                        </a:cubicBezTo>
                        <a:cubicBezTo>
                          <a:pt x="147" y="529"/>
                          <a:pt x="152" y="518"/>
                          <a:pt x="162" y="530"/>
                        </a:cubicBezTo>
                        <a:cubicBezTo>
                          <a:pt x="172" y="542"/>
                          <a:pt x="192" y="537"/>
                          <a:pt x="200" y="539"/>
                        </a:cubicBezTo>
                      </a:path>
                    </a:pathLst>
                  </a:custGeom>
                  <a:noFill/>
                  <a:ln w="28575">
                    <a:solidFill>
                      <a:srgbClr val="6666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>
                      <a:solidFill>
                        <a:srgbClr val="000000"/>
                      </a:solidFill>
                      <a:latin typeface="Times" pitchFamily="18" charset="0"/>
                      <a:ea typeface="MS PGothic" pitchFamily="34" charset="-128"/>
                    </a:endParaRPr>
                  </a:p>
                </p:txBody>
              </p:sp>
              <p:sp>
                <p:nvSpPr>
                  <p:cNvPr id="35923" name="Freeform 114"/>
                  <p:cNvSpPr>
                    <a:spLocks noChangeAspect="1"/>
                  </p:cNvSpPr>
                  <p:nvPr/>
                </p:nvSpPr>
                <p:spPr bwMode="auto">
                  <a:xfrm flipH="1">
                    <a:off x="1951" y="1333"/>
                    <a:ext cx="200" cy="542"/>
                  </a:xfrm>
                  <a:custGeom>
                    <a:avLst/>
                    <a:gdLst>
                      <a:gd name="T0" fmla="*/ 0 w 200"/>
                      <a:gd name="T1" fmla="*/ 3 h 542"/>
                      <a:gd name="T2" fmla="*/ 75 w 200"/>
                      <a:gd name="T3" fmla="*/ 26 h 542"/>
                      <a:gd name="T4" fmla="*/ 123 w 200"/>
                      <a:gd name="T5" fmla="*/ 159 h 542"/>
                      <a:gd name="T6" fmla="*/ 141 w 200"/>
                      <a:gd name="T7" fmla="*/ 467 h 542"/>
                      <a:gd name="T8" fmla="*/ 162 w 200"/>
                      <a:gd name="T9" fmla="*/ 530 h 542"/>
                      <a:gd name="T10" fmla="*/ 200 w 200"/>
                      <a:gd name="T11" fmla="*/ 539 h 542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00"/>
                      <a:gd name="T19" fmla="*/ 0 h 542"/>
                      <a:gd name="T20" fmla="*/ 200 w 200"/>
                      <a:gd name="T21" fmla="*/ 542 h 542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00" h="542">
                        <a:moveTo>
                          <a:pt x="0" y="3"/>
                        </a:moveTo>
                        <a:cubicBezTo>
                          <a:pt x="12" y="7"/>
                          <a:pt x="55" y="0"/>
                          <a:pt x="75" y="26"/>
                        </a:cubicBezTo>
                        <a:cubicBezTo>
                          <a:pt x="95" y="52"/>
                          <a:pt x="112" y="86"/>
                          <a:pt x="123" y="159"/>
                        </a:cubicBezTo>
                        <a:cubicBezTo>
                          <a:pt x="134" y="232"/>
                          <a:pt x="135" y="405"/>
                          <a:pt x="141" y="467"/>
                        </a:cubicBezTo>
                        <a:cubicBezTo>
                          <a:pt x="147" y="529"/>
                          <a:pt x="152" y="518"/>
                          <a:pt x="162" y="530"/>
                        </a:cubicBezTo>
                        <a:cubicBezTo>
                          <a:pt x="172" y="542"/>
                          <a:pt x="192" y="537"/>
                          <a:pt x="200" y="539"/>
                        </a:cubicBezTo>
                      </a:path>
                    </a:pathLst>
                  </a:custGeom>
                  <a:noFill/>
                  <a:ln w="28575">
                    <a:solidFill>
                      <a:srgbClr val="6666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>
                      <a:solidFill>
                        <a:srgbClr val="000000"/>
                      </a:solidFill>
                      <a:latin typeface="Times" pitchFamily="18" charset="0"/>
                      <a:ea typeface="MS PGothic" pitchFamily="34" charset="-128"/>
                    </a:endParaRPr>
                  </a:p>
                </p:txBody>
              </p:sp>
              <p:sp>
                <p:nvSpPr>
                  <p:cNvPr id="35924" name="Freeform 115"/>
                  <p:cNvSpPr>
                    <a:spLocks noChangeAspect="1"/>
                  </p:cNvSpPr>
                  <p:nvPr/>
                </p:nvSpPr>
                <p:spPr bwMode="auto">
                  <a:xfrm>
                    <a:off x="2539" y="1331"/>
                    <a:ext cx="200" cy="542"/>
                  </a:xfrm>
                  <a:custGeom>
                    <a:avLst/>
                    <a:gdLst>
                      <a:gd name="T0" fmla="*/ 0 w 200"/>
                      <a:gd name="T1" fmla="*/ 3 h 542"/>
                      <a:gd name="T2" fmla="*/ 75 w 200"/>
                      <a:gd name="T3" fmla="*/ 26 h 542"/>
                      <a:gd name="T4" fmla="*/ 123 w 200"/>
                      <a:gd name="T5" fmla="*/ 159 h 542"/>
                      <a:gd name="T6" fmla="*/ 141 w 200"/>
                      <a:gd name="T7" fmla="*/ 467 h 542"/>
                      <a:gd name="T8" fmla="*/ 162 w 200"/>
                      <a:gd name="T9" fmla="*/ 530 h 542"/>
                      <a:gd name="T10" fmla="*/ 200 w 200"/>
                      <a:gd name="T11" fmla="*/ 539 h 542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00"/>
                      <a:gd name="T19" fmla="*/ 0 h 542"/>
                      <a:gd name="T20" fmla="*/ 200 w 200"/>
                      <a:gd name="T21" fmla="*/ 542 h 542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00" h="542">
                        <a:moveTo>
                          <a:pt x="0" y="3"/>
                        </a:moveTo>
                        <a:cubicBezTo>
                          <a:pt x="12" y="7"/>
                          <a:pt x="55" y="0"/>
                          <a:pt x="75" y="26"/>
                        </a:cubicBezTo>
                        <a:cubicBezTo>
                          <a:pt x="95" y="52"/>
                          <a:pt x="112" y="86"/>
                          <a:pt x="123" y="159"/>
                        </a:cubicBezTo>
                        <a:cubicBezTo>
                          <a:pt x="134" y="232"/>
                          <a:pt x="135" y="405"/>
                          <a:pt x="141" y="467"/>
                        </a:cubicBezTo>
                        <a:cubicBezTo>
                          <a:pt x="147" y="529"/>
                          <a:pt x="152" y="518"/>
                          <a:pt x="162" y="530"/>
                        </a:cubicBezTo>
                        <a:cubicBezTo>
                          <a:pt x="172" y="542"/>
                          <a:pt x="192" y="537"/>
                          <a:pt x="200" y="539"/>
                        </a:cubicBezTo>
                      </a:path>
                    </a:pathLst>
                  </a:custGeom>
                  <a:noFill/>
                  <a:ln w="28575">
                    <a:solidFill>
                      <a:srgbClr val="6666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>
                      <a:solidFill>
                        <a:srgbClr val="000000"/>
                      </a:solidFill>
                      <a:latin typeface="Times" pitchFamily="18" charset="0"/>
                      <a:ea typeface="MS PGothic" pitchFamily="34" charset="-128"/>
                    </a:endParaRPr>
                  </a:p>
                </p:txBody>
              </p:sp>
            </p:grpSp>
            <p:grpSp>
              <p:nvGrpSpPr>
                <p:cNvPr id="22" name="Group 116"/>
                <p:cNvGrpSpPr>
                  <a:grpSpLocks noChangeAspect="1"/>
                </p:cNvGrpSpPr>
                <p:nvPr/>
              </p:nvGrpSpPr>
              <p:grpSpPr bwMode="auto">
                <a:xfrm flipV="1">
                  <a:off x="3406" y="2435"/>
                  <a:ext cx="567" cy="306"/>
                  <a:chOff x="1951" y="1331"/>
                  <a:chExt cx="788" cy="544"/>
                </a:xfrm>
              </p:grpSpPr>
              <p:sp>
                <p:nvSpPr>
                  <p:cNvPr id="35917" name="Freeform 117"/>
                  <p:cNvSpPr>
                    <a:spLocks noChangeAspect="1"/>
                  </p:cNvSpPr>
                  <p:nvPr/>
                </p:nvSpPr>
                <p:spPr bwMode="auto">
                  <a:xfrm>
                    <a:off x="2148" y="1332"/>
                    <a:ext cx="200" cy="542"/>
                  </a:xfrm>
                  <a:custGeom>
                    <a:avLst/>
                    <a:gdLst>
                      <a:gd name="T0" fmla="*/ 0 w 200"/>
                      <a:gd name="T1" fmla="*/ 3 h 542"/>
                      <a:gd name="T2" fmla="*/ 75 w 200"/>
                      <a:gd name="T3" fmla="*/ 26 h 542"/>
                      <a:gd name="T4" fmla="*/ 123 w 200"/>
                      <a:gd name="T5" fmla="*/ 159 h 542"/>
                      <a:gd name="T6" fmla="*/ 141 w 200"/>
                      <a:gd name="T7" fmla="*/ 467 h 542"/>
                      <a:gd name="T8" fmla="*/ 162 w 200"/>
                      <a:gd name="T9" fmla="*/ 530 h 542"/>
                      <a:gd name="T10" fmla="*/ 200 w 200"/>
                      <a:gd name="T11" fmla="*/ 539 h 542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00"/>
                      <a:gd name="T19" fmla="*/ 0 h 542"/>
                      <a:gd name="T20" fmla="*/ 200 w 200"/>
                      <a:gd name="T21" fmla="*/ 542 h 542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00" h="542">
                        <a:moveTo>
                          <a:pt x="0" y="3"/>
                        </a:moveTo>
                        <a:cubicBezTo>
                          <a:pt x="12" y="7"/>
                          <a:pt x="55" y="0"/>
                          <a:pt x="75" y="26"/>
                        </a:cubicBezTo>
                        <a:cubicBezTo>
                          <a:pt x="95" y="52"/>
                          <a:pt x="112" y="86"/>
                          <a:pt x="123" y="159"/>
                        </a:cubicBezTo>
                        <a:cubicBezTo>
                          <a:pt x="134" y="232"/>
                          <a:pt x="135" y="405"/>
                          <a:pt x="141" y="467"/>
                        </a:cubicBezTo>
                        <a:cubicBezTo>
                          <a:pt x="147" y="529"/>
                          <a:pt x="152" y="518"/>
                          <a:pt x="162" y="530"/>
                        </a:cubicBezTo>
                        <a:cubicBezTo>
                          <a:pt x="172" y="542"/>
                          <a:pt x="192" y="537"/>
                          <a:pt x="200" y="539"/>
                        </a:cubicBezTo>
                      </a:path>
                    </a:pathLst>
                  </a:custGeom>
                  <a:noFill/>
                  <a:ln w="28575">
                    <a:solidFill>
                      <a:srgbClr val="6666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>
                      <a:solidFill>
                        <a:srgbClr val="000000"/>
                      </a:solidFill>
                      <a:latin typeface="Times" pitchFamily="18" charset="0"/>
                      <a:ea typeface="MS PGothic" pitchFamily="34" charset="-128"/>
                    </a:endParaRPr>
                  </a:p>
                </p:txBody>
              </p:sp>
              <p:sp>
                <p:nvSpPr>
                  <p:cNvPr id="35918" name="Freeform 118"/>
                  <p:cNvSpPr>
                    <a:spLocks noChangeAspect="1"/>
                  </p:cNvSpPr>
                  <p:nvPr/>
                </p:nvSpPr>
                <p:spPr bwMode="auto">
                  <a:xfrm flipH="1">
                    <a:off x="2342" y="1332"/>
                    <a:ext cx="200" cy="542"/>
                  </a:xfrm>
                  <a:custGeom>
                    <a:avLst/>
                    <a:gdLst>
                      <a:gd name="T0" fmla="*/ 0 w 200"/>
                      <a:gd name="T1" fmla="*/ 3 h 542"/>
                      <a:gd name="T2" fmla="*/ 75 w 200"/>
                      <a:gd name="T3" fmla="*/ 26 h 542"/>
                      <a:gd name="T4" fmla="*/ 123 w 200"/>
                      <a:gd name="T5" fmla="*/ 159 h 542"/>
                      <a:gd name="T6" fmla="*/ 141 w 200"/>
                      <a:gd name="T7" fmla="*/ 467 h 542"/>
                      <a:gd name="T8" fmla="*/ 162 w 200"/>
                      <a:gd name="T9" fmla="*/ 530 h 542"/>
                      <a:gd name="T10" fmla="*/ 200 w 200"/>
                      <a:gd name="T11" fmla="*/ 539 h 542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00"/>
                      <a:gd name="T19" fmla="*/ 0 h 542"/>
                      <a:gd name="T20" fmla="*/ 200 w 200"/>
                      <a:gd name="T21" fmla="*/ 542 h 542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00" h="542">
                        <a:moveTo>
                          <a:pt x="0" y="3"/>
                        </a:moveTo>
                        <a:cubicBezTo>
                          <a:pt x="12" y="7"/>
                          <a:pt x="55" y="0"/>
                          <a:pt x="75" y="26"/>
                        </a:cubicBezTo>
                        <a:cubicBezTo>
                          <a:pt x="95" y="52"/>
                          <a:pt x="112" y="86"/>
                          <a:pt x="123" y="159"/>
                        </a:cubicBezTo>
                        <a:cubicBezTo>
                          <a:pt x="134" y="232"/>
                          <a:pt x="135" y="405"/>
                          <a:pt x="141" y="467"/>
                        </a:cubicBezTo>
                        <a:cubicBezTo>
                          <a:pt x="147" y="529"/>
                          <a:pt x="152" y="518"/>
                          <a:pt x="162" y="530"/>
                        </a:cubicBezTo>
                        <a:cubicBezTo>
                          <a:pt x="172" y="542"/>
                          <a:pt x="192" y="537"/>
                          <a:pt x="200" y="539"/>
                        </a:cubicBezTo>
                      </a:path>
                    </a:pathLst>
                  </a:custGeom>
                  <a:noFill/>
                  <a:ln w="28575">
                    <a:solidFill>
                      <a:srgbClr val="6666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>
                      <a:solidFill>
                        <a:srgbClr val="000000"/>
                      </a:solidFill>
                      <a:latin typeface="Times" pitchFamily="18" charset="0"/>
                      <a:ea typeface="MS PGothic" pitchFamily="34" charset="-128"/>
                    </a:endParaRPr>
                  </a:p>
                </p:txBody>
              </p:sp>
              <p:sp>
                <p:nvSpPr>
                  <p:cNvPr id="35919" name="Freeform 119"/>
                  <p:cNvSpPr>
                    <a:spLocks noChangeAspect="1"/>
                  </p:cNvSpPr>
                  <p:nvPr/>
                </p:nvSpPr>
                <p:spPr bwMode="auto">
                  <a:xfrm flipH="1">
                    <a:off x="1951" y="1333"/>
                    <a:ext cx="200" cy="542"/>
                  </a:xfrm>
                  <a:custGeom>
                    <a:avLst/>
                    <a:gdLst>
                      <a:gd name="T0" fmla="*/ 0 w 200"/>
                      <a:gd name="T1" fmla="*/ 3 h 542"/>
                      <a:gd name="T2" fmla="*/ 75 w 200"/>
                      <a:gd name="T3" fmla="*/ 26 h 542"/>
                      <a:gd name="T4" fmla="*/ 123 w 200"/>
                      <a:gd name="T5" fmla="*/ 159 h 542"/>
                      <a:gd name="T6" fmla="*/ 141 w 200"/>
                      <a:gd name="T7" fmla="*/ 467 h 542"/>
                      <a:gd name="T8" fmla="*/ 162 w 200"/>
                      <a:gd name="T9" fmla="*/ 530 h 542"/>
                      <a:gd name="T10" fmla="*/ 200 w 200"/>
                      <a:gd name="T11" fmla="*/ 539 h 542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00"/>
                      <a:gd name="T19" fmla="*/ 0 h 542"/>
                      <a:gd name="T20" fmla="*/ 200 w 200"/>
                      <a:gd name="T21" fmla="*/ 542 h 542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00" h="542">
                        <a:moveTo>
                          <a:pt x="0" y="3"/>
                        </a:moveTo>
                        <a:cubicBezTo>
                          <a:pt x="12" y="7"/>
                          <a:pt x="55" y="0"/>
                          <a:pt x="75" y="26"/>
                        </a:cubicBezTo>
                        <a:cubicBezTo>
                          <a:pt x="95" y="52"/>
                          <a:pt x="112" y="86"/>
                          <a:pt x="123" y="159"/>
                        </a:cubicBezTo>
                        <a:cubicBezTo>
                          <a:pt x="134" y="232"/>
                          <a:pt x="135" y="405"/>
                          <a:pt x="141" y="467"/>
                        </a:cubicBezTo>
                        <a:cubicBezTo>
                          <a:pt x="147" y="529"/>
                          <a:pt x="152" y="518"/>
                          <a:pt x="162" y="530"/>
                        </a:cubicBezTo>
                        <a:cubicBezTo>
                          <a:pt x="172" y="542"/>
                          <a:pt x="192" y="537"/>
                          <a:pt x="200" y="539"/>
                        </a:cubicBezTo>
                      </a:path>
                    </a:pathLst>
                  </a:custGeom>
                  <a:noFill/>
                  <a:ln w="28575">
                    <a:solidFill>
                      <a:srgbClr val="6666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>
                      <a:solidFill>
                        <a:srgbClr val="000000"/>
                      </a:solidFill>
                      <a:latin typeface="Times" pitchFamily="18" charset="0"/>
                      <a:ea typeface="MS PGothic" pitchFamily="34" charset="-128"/>
                    </a:endParaRPr>
                  </a:p>
                </p:txBody>
              </p:sp>
              <p:sp>
                <p:nvSpPr>
                  <p:cNvPr id="35920" name="Freeform 120"/>
                  <p:cNvSpPr>
                    <a:spLocks noChangeAspect="1"/>
                  </p:cNvSpPr>
                  <p:nvPr/>
                </p:nvSpPr>
                <p:spPr bwMode="auto">
                  <a:xfrm>
                    <a:off x="2539" y="1331"/>
                    <a:ext cx="200" cy="542"/>
                  </a:xfrm>
                  <a:custGeom>
                    <a:avLst/>
                    <a:gdLst>
                      <a:gd name="T0" fmla="*/ 0 w 200"/>
                      <a:gd name="T1" fmla="*/ 3 h 542"/>
                      <a:gd name="T2" fmla="*/ 75 w 200"/>
                      <a:gd name="T3" fmla="*/ 26 h 542"/>
                      <a:gd name="T4" fmla="*/ 123 w 200"/>
                      <a:gd name="T5" fmla="*/ 159 h 542"/>
                      <a:gd name="T6" fmla="*/ 141 w 200"/>
                      <a:gd name="T7" fmla="*/ 467 h 542"/>
                      <a:gd name="T8" fmla="*/ 162 w 200"/>
                      <a:gd name="T9" fmla="*/ 530 h 542"/>
                      <a:gd name="T10" fmla="*/ 200 w 200"/>
                      <a:gd name="T11" fmla="*/ 539 h 542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00"/>
                      <a:gd name="T19" fmla="*/ 0 h 542"/>
                      <a:gd name="T20" fmla="*/ 200 w 200"/>
                      <a:gd name="T21" fmla="*/ 542 h 542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00" h="542">
                        <a:moveTo>
                          <a:pt x="0" y="3"/>
                        </a:moveTo>
                        <a:cubicBezTo>
                          <a:pt x="12" y="7"/>
                          <a:pt x="55" y="0"/>
                          <a:pt x="75" y="26"/>
                        </a:cubicBezTo>
                        <a:cubicBezTo>
                          <a:pt x="95" y="52"/>
                          <a:pt x="112" y="86"/>
                          <a:pt x="123" y="159"/>
                        </a:cubicBezTo>
                        <a:cubicBezTo>
                          <a:pt x="134" y="232"/>
                          <a:pt x="135" y="405"/>
                          <a:pt x="141" y="467"/>
                        </a:cubicBezTo>
                        <a:cubicBezTo>
                          <a:pt x="147" y="529"/>
                          <a:pt x="152" y="518"/>
                          <a:pt x="162" y="530"/>
                        </a:cubicBezTo>
                        <a:cubicBezTo>
                          <a:pt x="172" y="542"/>
                          <a:pt x="192" y="537"/>
                          <a:pt x="200" y="539"/>
                        </a:cubicBezTo>
                      </a:path>
                    </a:pathLst>
                  </a:custGeom>
                  <a:noFill/>
                  <a:ln w="28575">
                    <a:solidFill>
                      <a:srgbClr val="6666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>
                      <a:solidFill>
                        <a:srgbClr val="000000"/>
                      </a:solidFill>
                      <a:latin typeface="Times" pitchFamily="18" charset="0"/>
                      <a:ea typeface="MS PGothic" pitchFamily="34" charset="-128"/>
                    </a:endParaRPr>
                  </a:p>
                </p:txBody>
              </p:sp>
            </p:grpSp>
          </p:grpSp>
        </p:grpSp>
      </p:grpSp>
      <p:sp>
        <p:nvSpPr>
          <p:cNvPr id="35881" name="Line 121"/>
          <p:cNvSpPr>
            <a:spLocks noChangeShapeType="1"/>
          </p:cNvSpPr>
          <p:nvPr/>
        </p:nvSpPr>
        <p:spPr bwMode="auto">
          <a:xfrm>
            <a:off x="2433638" y="1450975"/>
            <a:ext cx="120650" cy="0"/>
          </a:xfrm>
          <a:prstGeom prst="line">
            <a:avLst/>
          </a:prstGeom>
          <a:noFill/>
          <a:ln w="9525">
            <a:solidFill>
              <a:srgbClr val="33CC33"/>
            </a:solidFill>
            <a:round/>
            <a:headEnd/>
            <a:tailEnd type="triangle" w="med" len="med"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35882" name="Line 122"/>
          <p:cNvSpPr>
            <a:spLocks noChangeShapeType="1"/>
          </p:cNvSpPr>
          <p:nvPr/>
        </p:nvSpPr>
        <p:spPr bwMode="auto">
          <a:xfrm>
            <a:off x="2695575" y="1450975"/>
            <a:ext cx="120650" cy="0"/>
          </a:xfrm>
          <a:prstGeom prst="line">
            <a:avLst/>
          </a:prstGeom>
          <a:noFill/>
          <a:ln w="9525">
            <a:solidFill>
              <a:srgbClr val="FF9900"/>
            </a:solidFill>
            <a:round/>
            <a:headEnd type="triangle" w="med" len="med"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35883" name="Line 123"/>
          <p:cNvSpPr>
            <a:spLocks noChangeShapeType="1"/>
          </p:cNvSpPr>
          <p:nvPr/>
        </p:nvSpPr>
        <p:spPr bwMode="auto">
          <a:xfrm>
            <a:off x="2943225" y="1450975"/>
            <a:ext cx="120650" cy="0"/>
          </a:xfrm>
          <a:prstGeom prst="line">
            <a:avLst/>
          </a:prstGeom>
          <a:noFill/>
          <a:ln w="9525">
            <a:solidFill>
              <a:srgbClr val="33CC33"/>
            </a:solidFill>
            <a:round/>
            <a:headEnd/>
            <a:tailEnd type="triangle" w="med" len="med"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35884" name="Line 124"/>
          <p:cNvSpPr>
            <a:spLocks noChangeShapeType="1"/>
          </p:cNvSpPr>
          <p:nvPr/>
        </p:nvSpPr>
        <p:spPr bwMode="auto">
          <a:xfrm>
            <a:off x="3205163" y="1450975"/>
            <a:ext cx="120650" cy="0"/>
          </a:xfrm>
          <a:prstGeom prst="line">
            <a:avLst/>
          </a:prstGeom>
          <a:noFill/>
          <a:ln w="9525">
            <a:solidFill>
              <a:srgbClr val="FF9900"/>
            </a:solidFill>
            <a:round/>
            <a:headEnd type="triangle" w="med" len="med"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35885" name="Line 125"/>
          <p:cNvSpPr>
            <a:spLocks noChangeShapeType="1"/>
          </p:cNvSpPr>
          <p:nvPr/>
        </p:nvSpPr>
        <p:spPr bwMode="auto">
          <a:xfrm>
            <a:off x="3435350" y="1450975"/>
            <a:ext cx="120650" cy="0"/>
          </a:xfrm>
          <a:prstGeom prst="line">
            <a:avLst/>
          </a:prstGeom>
          <a:noFill/>
          <a:ln w="9525">
            <a:solidFill>
              <a:srgbClr val="33CC33"/>
            </a:solidFill>
            <a:round/>
            <a:headEnd/>
            <a:tailEnd type="triangle" w="med" len="med"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35886" name="Line 126"/>
          <p:cNvSpPr>
            <a:spLocks noChangeShapeType="1"/>
          </p:cNvSpPr>
          <p:nvPr/>
        </p:nvSpPr>
        <p:spPr bwMode="auto">
          <a:xfrm>
            <a:off x="3697288" y="1450975"/>
            <a:ext cx="120650" cy="0"/>
          </a:xfrm>
          <a:prstGeom prst="line">
            <a:avLst/>
          </a:prstGeom>
          <a:noFill/>
          <a:ln w="9525">
            <a:solidFill>
              <a:srgbClr val="FF9900"/>
            </a:solidFill>
            <a:round/>
            <a:headEnd type="triangle" w="med" len="med"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35887" name="Line 127"/>
          <p:cNvSpPr>
            <a:spLocks noChangeShapeType="1"/>
          </p:cNvSpPr>
          <p:nvPr/>
        </p:nvSpPr>
        <p:spPr bwMode="auto">
          <a:xfrm>
            <a:off x="3940175" y="1450975"/>
            <a:ext cx="120650" cy="0"/>
          </a:xfrm>
          <a:prstGeom prst="line">
            <a:avLst/>
          </a:prstGeom>
          <a:noFill/>
          <a:ln w="9525">
            <a:solidFill>
              <a:srgbClr val="33CC33"/>
            </a:solidFill>
            <a:round/>
            <a:headEnd/>
            <a:tailEnd type="triangle" w="med" len="med"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35888" name="Line 128"/>
          <p:cNvSpPr>
            <a:spLocks noChangeShapeType="1"/>
          </p:cNvSpPr>
          <p:nvPr/>
        </p:nvSpPr>
        <p:spPr bwMode="auto">
          <a:xfrm>
            <a:off x="4202113" y="1450975"/>
            <a:ext cx="120650" cy="0"/>
          </a:xfrm>
          <a:prstGeom prst="line">
            <a:avLst/>
          </a:prstGeom>
          <a:noFill/>
          <a:ln w="9525">
            <a:solidFill>
              <a:srgbClr val="FF9900"/>
            </a:solidFill>
            <a:round/>
            <a:headEnd type="triangle" w="med" len="med"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35889" name="Line 129"/>
          <p:cNvSpPr>
            <a:spLocks noChangeShapeType="1"/>
          </p:cNvSpPr>
          <p:nvPr/>
        </p:nvSpPr>
        <p:spPr bwMode="auto">
          <a:xfrm flipH="1" flipV="1">
            <a:off x="3321050" y="1689100"/>
            <a:ext cx="195263" cy="3190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35890" name="Text Box 130"/>
          <p:cNvSpPr txBox="1">
            <a:spLocks noChangeArrowheads="1"/>
          </p:cNvSpPr>
          <p:nvPr/>
        </p:nvSpPr>
        <p:spPr bwMode="auto">
          <a:xfrm>
            <a:off x="4889500" y="871538"/>
            <a:ext cx="275748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>
                <a:solidFill>
                  <a:srgbClr val="003399"/>
                </a:solidFill>
                <a:latin typeface="Arial" pitchFamily="34" charset="0"/>
                <a:ea typeface="MS PGothic" pitchFamily="34" charset="-128"/>
              </a:rPr>
              <a:t>Niobium SRF Cavity with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>
                <a:solidFill>
                  <a:srgbClr val="003399"/>
                </a:solidFill>
                <a:latin typeface="Arial" pitchFamily="34" charset="0"/>
                <a:ea typeface="MS PGothic" pitchFamily="34" charset="-128"/>
              </a:rPr>
              <a:t>Oscillating Electromagnetic Field</a:t>
            </a:r>
          </a:p>
        </p:txBody>
      </p:sp>
      <p:sp>
        <p:nvSpPr>
          <p:cNvPr id="35891" name="Line 131"/>
          <p:cNvSpPr>
            <a:spLocks noChangeShapeType="1"/>
          </p:cNvSpPr>
          <p:nvPr/>
        </p:nvSpPr>
        <p:spPr bwMode="auto">
          <a:xfrm flipH="1">
            <a:off x="4368800" y="1050925"/>
            <a:ext cx="576263" cy="212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35892" name="Rectangle 132"/>
          <p:cNvSpPr>
            <a:spLocks noChangeArrowheads="1"/>
          </p:cNvSpPr>
          <p:nvPr/>
        </p:nvSpPr>
        <p:spPr bwMode="auto">
          <a:xfrm>
            <a:off x="0" y="17463"/>
            <a:ext cx="9144000" cy="736600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lIns="90488" tIns="44450" rIns="90488" bIns="44450" anchor="ctr"/>
          <a:lstStyle/>
          <a:p>
            <a:pPr algn="ctr" defTabSz="9144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800" b="1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Free Electron Laser Operation in ERL</a:t>
            </a:r>
          </a:p>
        </p:txBody>
      </p:sp>
      <p:sp>
        <p:nvSpPr>
          <p:cNvPr id="35893" name="Line 133"/>
          <p:cNvSpPr>
            <a:spLocks noChangeShapeType="1"/>
          </p:cNvSpPr>
          <p:nvPr/>
        </p:nvSpPr>
        <p:spPr bwMode="auto">
          <a:xfrm>
            <a:off x="0" y="823913"/>
            <a:ext cx="9144000" cy="0"/>
          </a:xfrm>
          <a:prstGeom prst="line">
            <a:avLst/>
          </a:prstGeom>
          <a:noFill/>
          <a:ln w="57150">
            <a:solidFill>
              <a:srgbClr val="006699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35894" name="Text Box 134"/>
          <p:cNvSpPr txBox="1">
            <a:spLocks noChangeArrowheads="1"/>
          </p:cNvSpPr>
          <p:nvPr/>
        </p:nvSpPr>
        <p:spPr bwMode="auto">
          <a:xfrm>
            <a:off x="0" y="3044825"/>
            <a:ext cx="14049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003399"/>
                </a:solidFill>
                <a:latin typeface="Arial" pitchFamily="34" charset="0"/>
                <a:ea typeface="MS PGothic" pitchFamily="34" charset="-128"/>
              </a:rPr>
              <a:t>Light Output</a:t>
            </a:r>
          </a:p>
        </p:txBody>
      </p:sp>
      <p:sp>
        <p:nvSpPr>
          <p:cNvPr id="35895" name="Line 135"/>
          <p:cNvSpPr>
            <a:spLocks noChangeShapeType="1"/>
          </p:cNvSpPr>
          <p:nvPr/>
        </p:nvSpPr>
        <p:spPr bwMode="auto">
          <a:xfrm flipH="1">
            <a:off x="1430338" y="1450975"/>
            <a:ext cx="8604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35896" name="Text Box 136"/>
          <p:cNvSpPr txBox="1">
            <a:spLocks noChangeArrowheads="1"/>
          </p:cNvSpPr>
          <p:nvPr/>
        </p:nvSpPr>
        <p:spPr bwMode="auto">
          <a:xfrm>
            <a:off x="4438650" y="1430338"/>
            <a:ext cx="13477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>
                <a:solidFill>
                  <a:srgbClr val="003399"/>
                </a:solidFill>
                <a:latin typeface="Arial" pitchFamily="34" charset="0"/>
                <a:ea typeface="MS PGothic" pitchFamily="34" charset="-128"/>
              </a:rPr>
              <a:t>Electron Beam</a:t>
            </a:r>
          </a:p>
        </p:txBody>
      </p:sp>
      <p:sp>
        <p:nvSpPr>
          <p:cNvPr id="35897" name="Line 137"/>
          <p:cNvSpPr>
            <a:spLocks noChangeShapeType="1"/>
          </p:cNvSpPr>
          <p:nvPr/>
        </p:nvSpPr>
        <p:spPr bwMode="auto">
          <a:xfrm flipH="1">
            <a:off x="4441825" y="1452563"/>
            <a:ext cx="8604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939146" name="Oval 138"/>
          <p:cNvSpPr>
            <a:spLocks noChangeAspect="1" noChangeArrowheads="1"/>
          </p:cNvSpPr>
          <p:nvPr/>
        </p:nvSpPr>
        <p:spPr bwMode="auto">
          <a:xfrm>
            <a:off x="1441450" y="3473450"/>
            <a:ext cx="182563" cy="182563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939147" name="Oval 139"/>
          <p:cNvSpPr>
            <a:spLocks noChangeArrowheads="1"/>
          </p:cNvSpPr>
          <p:nvPr/>
        </p:nvSpPr>
        <p:spPr bwMode="auto">
          <a:xfrm>
            <a:off x="7999413" y="2578100"/>
            <a:ext cx="136525" cy="1365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939148" name="Oval 140"/>
          <p:cNvSpPr>
            <a:spLocks noChangeArrowheads="1"/>
          </p:cNvSpPr>
          <p:nvPr/>
        </p:nvSpPr>
        <p:spPr bwMode="auto">
          <a:xfrm>
            <a:off x="1470025" y="3500438"/>
            <a:ext cx="128588" cy="128587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35901" name="Freeform 141"/>
          <p:cNvSpPr>
            <a:spLocks/>
          </p:cNvSpPr>
          <p:nvPr/>
        </p:nvSpPr>
        <p:spPr bwMode="auto">
          <a:xfrm>
            <a:off x="8020050" y="1344613"/>
            <a:ext cx="873125" cy="1409700"/>
          </a:xfrm>
          <a:custGeom>
            <a:avLst/>
            <a:gdLst>
              <a:gd name="T0" fmla="*/ 2147483647 w 550"/>
              <a:gd name="T1" fmla="*/ 2147483647 h 888"/>
              <a:gd name="T2" fmla="*/ 2147483647 w 550"/>
              <a:gd name="T3" fmla="*/ 2147483647 h 888"/>
              <a:gd name="T4" fmla="*/ 2147483647 w 550"/>
              <a:gd name="T5" fmla="*/ 2147483647 h 888"/>
              <a:gd name="T6" fmla="*/ 2147483647 w 550"/>
              <a:gd name="T7" fmla="*/ 2147483647 h 888"/>
              <a:gd name="T8" fmla="*/ 2147483647 w 550"/>
              <a:gd name="T9" fmla="*/ 2147483647 h 888"/>
              <a:gd name="T10" fmla="*/ 2147483647 w 550"/>
              <a:gd name="T11" fmla="*/ 2147483647 h 888"/>
              <a:gd name="T12" fmla="*/ 2147483647 w 550"/>
              <a:gd name="T13" fmla="*/ 2147483647 h 888"/>
              <a:gd name="T14" fmla="*/ 2147483647 w 550"/>
              <a:gd name="T15" fmla="*/ 2147483647 h 888"/>
              <a:gd name="T16" fmla="*/ 2147483647 w 550"/>
              <a:gd name="T17" fmla="*/ 2147483647 h 888"/>
              <a:gd name="T18" fmla="*/ 2147483647 w 550"/>
              <a:gd name="T19" fmla="*/ 2147483647 h 888"/>
              <a:gd name="T20" fmla="*/ 2147483647 w 550"/>
              <a:gd name="T21" fmla="*/ 2147483647 h 888"/>
              <a:gd name="T22" fmla="*/ 2147483647 w 550"/>
              <a:gd name="T23" fmla="*/ 2147483647 h 888"/>
              <a:gd name="T24" fmla="*/ 2147483647 w 550"/>
              <a:gd name="T25" fmla="*/ 2147483647 h 888"/>
              <a:gd name="T26" fmla="*/ 2147483647 w 550"/>
              <a:gd name="T27" fmla="*/ 2147483647 h 888"/>
              <a:gd name="T28" fmla="*/ 2147483647 w 550"/>
              <a:gd name="T29" fmla="*/ 2147483647 h 888"/>
              <a:gd name="T30" fmla="*/ 2147483647 w 550"/>
              <a:gd name="T31" fmla="*/ 2147483647 h 888"/>
              <a:gd name="T32" fmla="*/ 2147483647 w 550"/>
              <a:gd name="T33" fmla="*/ 2147483647 h 888"/>
              <a:gd name="T34" fmla="*/ 2147483647 w 550"/>
              <a:gd name="T35" fmla="*/ 2147483647 h 888"/>
              <a:gd name="T36" fmla="*/ 2147483647 w 550"/>
              <a:gd name="T37" fmla="*/ 2147483647 h 888"/>
              <a:gd name="T38" fmla="*/ 2147483647 w 550"/>
              <a:gd name="T39" fmla="*/ 2147483647 h 888"/>
              <a:gd name="T40" fmla="*/ 2147483647 w 550"/>
              <a:gd name="T41" fmla="*/ 2147483647 h 888"/>
              <a:gd name="T42" fmla="*/ 2147483647 w 550"/>
              <a:gd name="T43" fmla="*/ 2147483647 h 888"/>
              <a:gd name="T44" fmla="*/ 2147483647 w 550"/>
              <a:gd name="T45" fmla="*/ 2147483647 h 888"/>
              <a:gd name="T46" fmla="*/ 2147483647 w 550"/>
              <a:gd name="T47" fmla="*/ 2147483647 h 888"/>
              <a:gd name="T48" fmla="*/ 2147483647 w 550"/>
              <a:gd name="T49" fmla="*/ 2147483647 h 888"/>
              <a:gd name="T50" fmla="*/ 2147483647 w 550"/>
              <a:gd name="T51" fmla="*/ 2147483647 h 888"/>
              <a:gd name="T52" fmla="*/ 2147483647 w 550"/>
              <a:gd name="T53" fmla="*/ 2147483647 h 888"/>
              <a:gd name="T54" fmla="*/ 2147483647 w 550"/>
              <a:gd name="T55" fmla="*/ 2147483647 h 888"/>
              <a:gd name="T56" fmla="*/ 2147483647 w 550"/>
              <a:gd name="T57" fmla="*/ 2147483647 h 888"/>
              <a:gd name="T58" fmla="*/ 2147483647 w 550"/>
              <a:gd name="T59" fmla="*/ 2147483647 h 888"/>
              <a:gd name="T60" fmla="*/ 2147483647 w 550"/>
              <a:gd name="T61" fmla="*/ 2147483647 h 888"/>
              <a:gd name="T62" fmla="*/ 2147483647 w 550"/>
              <a:gd name="T63" fmla="*/ 2147483647 h 888"/>
              <a:gd name="T64" fmla="*/ 2147483647 w 550"/>
              <a:gd name="T65" fmla="*/ 2147483647 h 888"/>
              <a:gd name="T66" fmla="*/ 2147483647 w 550"/>
              <a:gd name="T67" fmla="*/ 2147483647 h 888"/>
              <a:gd name="T68" fmla="*/ 2147483647 w 550"/>
              <a:gd name="T69" fmla="*/ 2147483647 h 888"/>
              <a:gd name="T70" fmla="*/ 2147483647 w 550"/>
              <a:gd name="T71" fmla="*/ 2147483647 h 888"/>
              <a:gd name="T72" fmla="*/ 2147483647 w 550"/>
              <a:gd name="T73" fmla="*/ 2147483647 h 888"/>
              <a:gd name="T74" fmla="*/ 2147483647 w 550"/>
              <a:gd name="T75" fmla="*/ 2147483647 h 888"/>
              <a:gd name="T76" fmla="*/ 2147483647 w 550"/>
              <a:gd name="T77" fmla="*/ 2147483647 h 888"/>
              <a:gd name="T78" fmla="*/ 2147483647 w 550"/>
              <a:gd name="T79" fmla="*/ 2147483647 h 888"/>
              <a:gd name="T80" fmla="*/ 2147483647 w 550"/>
              <a:gd name="T81" fmla="*/ 2147483647 h 888"/>
              <a:gd name="T82" fmla="*/ 2147483647 w 550"/>
              <a:gd name="T83" fmla="*/ 2147483647 h 888"/>
              <a:gd name="T84" fmla="*/ 2147483647 w 550"/>
              <a:gd name="T85" fmla="*/ 2147483647 h 888"/>
              <a:gd name="T86" fmla="*/ 2147483647 w 550"/>
              <a:gd name="T87" fmla="*/ 2147483647 h 888"/>
              <a:gd name="T88" fmla="*/ 2147483647 w 550"/>
              <a:gd name="T89" fmla="*/ 2147483647 h 888"/>
              <a:gd name="T90" fmla="*/ 2147483647 w 550"/>
              <a:gd name="T91" fmla="*/ 2147483647 h 888"/>
              <a:gd name="T92" fmla="*/ 2147483647 w 550"/>
              <a:gd name="T93" fmla="*/ 2147483647 h 888"/>
              <a:gd name="T94" fmla="*/ 2147483647 w 550"/>
              <a:gd name="T95" fmla="*/ 2147483647 h 888"/>
              <a:gd name="T96" fmla="*/ 2147483647 w 550"/>
              <a:gd name="T97" fmla="*/ 2147483647 h 888"/>
              <a:gd name="T98" fmla="*/ 2147483647 w 550"/>
              <a:gd name="T99" fmla="*/ 2147483647 h 888"/>
              <a:gd name="T100" fmla="*/ 2147483647 w 550"/>
              <a:gd name="T101" fmla="*/ 2147483647 h 888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550"/>
              <a:gd name="T154" fmla="*/ 0 h 888"/>
              <a:gd name="T155" fmla="*/ 550 w 550"/>
              <a:gd name="T156" fmla="*/ 888 h 888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550" h="888">
                <a:moveTo>
                  <a:pt x="156" y="792"/>
                </a:moveTo>
                <a:cubicBezTo>
                  <a:pt x="156" y="771"/>
                  <a:pt x="152" y="779"/>
                  <a:pt x="147" y="768"/>
                </a:cubicBezTo>
                <a:cubicBezTo>
                  <a:pt x="146" y="754"/>
                  <a:pt x="155" y="737"/>
                  <a:pt x="147" y="726"/>
                </a:cubicBezTo>
                <a:cubicBezTo>
                  <a:pt x="144" y="714"/>
                  <a:pt x="129" y="712"/>
                  <a:pt x="117" y="710"/>
                </a:cubicBezTo>
                <a:cubicBezTo>
                  <a:pt x="111" y="708"/>
                  <a:pt x="105" y="708"/>
                  <a:pt x="99" y="704"/>
                </a:cubicBezTo>
                <a:cubicBezTo>
                  <a:pt x="94" y="696"/>
                  <a:pt x="81" y="696"/>
                  <a:pt x="72" y="695"/>
                </a:cubicBezTo>
                <a:cubicBezTo>
                  <a:pt x="62" y="687"/>
                  <a:pt x="53" y="686"/>
                  <a:pt x="41" y="684"/>
                </a:cubicBezTo>
                <a:cubicBezTo>
                  <a:pt x="37" y="676"/>
                  <a:pt x="38" y="666"/>
                  <a:pt x="36" y="657"/>
                </a:cubicBezTo>
                <a:cubicBezTo>
                  <a:pt x="41" y="623"/>
                  <a:pt x="45" y="579"/>
                  <a:pt x="30" y="549"/>
                </a:cubicBezTo>
                <a:cubicBezTo>
                  <a:pt x="27" y="523"/>
                  <a:pt x="18" y="513"/>
                  <a:pt x="29" y="491"/>
                </a:cubicBezTo>
                <a:cubicBezTo>
                  <a:pt x="30" y="482"/>
                  <a:pt x="31" y="472"/>
                  <a:pt x="35" y="464"/>
                </a:cubicBezTo>
                <a:cubicBezTo>
                  <a:pt x="28" y="445"/>
                  <a:pt x="27" y="443"/>
                  <a:pt x="26" y="419"/>
                </a:cubicBezTo>
                <a:cubicBezTo>
                  <a:pt x="27" y="401"/>
                  <a:pt x="29" y="383"/>
                  <a:pt x="30" y="365"/>
                </a:cubicBezTo>
                <a:cubicBezTo>
                  <a:pt x="27" y="333"/>
                  <a:pt x="24" y="333"/>
                  <a:pt x="15" y="309"/>
                </a:cubicBezTo>
                <a:cubicBezTo>
                  <a:pt x="14" y="296"/>
                  <a:pt x="15" y="297"/>
                  <a:pt x="20" y="287"/>
                </a:cubicBezTo>
                <a:cubicBezTo>
                  <a:pt x="16" y="278"/>
                  <a:pt x="15" y="268"/>
                  <a:pt x="21" y="260"/>
                </a:cubicBezTo>
                <a:cubicBezTo>
                  <a:pt x="23" y="242"/>
                  <a:pt x="32" y="217"/>
                  <a:pt x="15" y="203"/>
                </a:cubicBezTo>
                <a:cubicBezTo>
                  <a:pt x="0" y="160"/>
                  <a:pt x="20" y="114"/>
                  <a:pt x="50" y="84"/>
                </a:cubicBezTo>
                <a:cubicBezTo>
                  <a:pt x="50" y="82"/>
                  <a:pt x="51" y="80"/>
                  <a:pt x="51" y="78"/>
                </a:cubicBezTo>
                <a:cubicBezTo>
                  <a:pt x="51" y="76"/>
                  <a:pt x="48" y="76"/>
                  <a:pt x="48" y="74"/>
                </a:cubicBezTo>
                <a:cubicBezTo>
                  <a:pt x="47" y="67"/>
                  <a:pt x="57" y="54"/>
                  <a:pt x="62" y="50"/>
                </a:cubicBezTo>
                <a:cubicBezTo>
                  <a:pt x="65" y="45"/>
                  <a:pt x="67" y="42"/>
                  <a:pt x="72" y="39"/>
                </a:cubicBezTo>
                <a:cubicBezTo>
                  <a:pt x="76" y="34"/>
                  <a:pt x="77" y="29"/>
                  <a:pt x="80" y="24"/>
                </a:cubicBezTo>
                <a:cubicBezTo>
                  <a:pt x="75" y="0"/>
                  <a:pt x="60" y="8"/>
                  <a:pt x="110" y="11"/>
                </a:cubicBezTo>
                <a:cubicBezTo>
                  <a:pt x="156" y="19"/>
                  <a:pt x="203" y="14"/>
                  <a:pt x="249" y="17"/>
                </a:cubicBezTo>
                <a:cubicBezTo>
                  <a:pt x="270" y="17"/>
                  <a:pt x="371" y="10"/>
                  <a:pt x="420" y="14"/>
                </a:cubicBezTo>
                <a:cubicBezTo>
                  <a:pt x="428" y="19"/>
                  <a:pt x="440" y="20"/>
                  <a:pt x="450" y="21"/>
                </a:cubicBezTo>
                <a:cubicBezTo>
                  <a:pt x="456" y="32"/>
                  <a:pt x="472" y="30"/>
                  <a:pt x="482" y="38"/>
                </a:cubicBezTo>
                <a:cubicBezTo>
                  <a:pt x="496" y="49"/>
                  <a:pt x="485" y="46"/>
                  <a:pt x="497" y="48"/>
                </a:cubicBezTo>
                <a:cubicBezTo>
                  <a:pt x="504" y="43"/>
                  <a:pt x="505" y="40"/>
                  <a:pt x="515" y="38"/>
                </a:cubicBezTo>
                <a:cubicBezTo>
                  <a:pt x="520" y="41"/>
                  <a:pt x="524" y="43"/>
                  <a:pt x="527" y="48"/>
                </a:cubicBezTo>
                <a:cubicBezTo>
                  <a:pt x="528" y="54"/>
                  <a:pt x="531" y="57"/>
                  <a:pt x="533" y="62"/>
                </a:cubicBezTo>
                <a:cubicBezTo>
                  <a:pt x="518" y="82"/>
                  <a:pt x="535" y="109"/>
                  <a:pt x="515" y="129"/>
                </a:cubicBezTo>
                <a:cubicBezTo>
                  <a:pt x="508" y="157"/>
                  <a:pt x="513" y="157"/>
                  <a:pt x="521" y="182"/>
                </a:cubicBezTo>
                <a:cubicBezTo>
                  <a:pt x="519" y="237"/>
                  <a:pt x="506" y="314"/>
                  <a:pt x="524" y="368"/>
                </a:cubicBezTo>
                <a:cubicBezTo>
                  <a:pt x="528" y="393"/>
                  <a:pt x="510" y="427"/>
                  <a:pt x="533" y="441"/>
                </a:cubicBezTo>
                <a:cubicBezTo>
                  <a:pt x="536" y="457"/>
                  <a:pt x="541" y="472"/>
                  <a:pt x="545" y="488"/>
                </a:cubicBezTo>
                <a:cubicBezTo>
                  <a:pt x="546" y="510"/>
                  <a:pt x="545" y="532"/>
                  <a:pt x="546" y="554"/>
                </a:cubicBezTo>
                <a:cubicBezTo>
                  <a:pt x="545" y="585"/>
                  <a:pt x="543" y="612"/>
                  <a:pt x="534" y="642"/>
                </a:cubicBezTo>
                <a:cubicBezTo>
                  <a:pt x="533" y="690"/>
                  <a:pt x="550" y="724"/>
                  <a:pt x="503" y="729"/>
                </a:cubicBezTo>
                <a:cubicBezTo>
                  <a:pt x="482" y="737"/>
                  <a:pt x="455" y="731"/>
                  <a:pt x="432" y="735"/>
                </a:cubicBezTo>
                <a:cubicBezTo>
                  <a:pt x="405" y="750"/>
                  <a:pt x="369" y="748"/>
                  <a:pt x="339" y="758"/>
                </a:cubicBezTo>
                <a:cubicBezTo>
                  <a:pt x="333" y="763"/>
                  <a:pt x="328" y="769"/>
                  <a:pt x="324" y="776"/>
                </a:cubicBezTo>
                <a:cubicBezTo>
                  <a:pt x="323" y="786"/>
                  <a:pt x="318" y="790"/>
                  <a:pt x="308" y="792"/>
                </a:cubicBezTo>
                <a:cubicBezTo>
                  <a:pt x="291" y="802"/>
                  <a:pt x="285" y="815"/>
                  <a:pt x="264" y="819"/>
                </a:cubicBezTo>
                <a:cubicBezTo>
                  <a:pt x="256" y="827"/>
                  <a:pt x="251" y="825"/>
                  <a:pt x="242" y="831"/>
                </a:cubicBezTo>
                <a:cubicBezTo>
                  <a:pt x="230" y="839"/>
                  <a:pt x="222" y="852"/>
                  <a:pt x="207" y="855"/>
                </a:cubicBezTo>
                <a:cubicBezTo>
                  <a:pt x="197" y="860"/>
                  <a:pt x="162" y="874"/>
                  <a:pt x="152" y="876"/>
                </a:cubicBezTo>
                <a:cubicBezTo>
                  <a:pt x="129" y="888"/>
                  <a:pt x="146" y="866"/>
                  <a:pt x="152" y="857"/>
                </a:cubicBezTo>
                <a:cubicBezTo>
                  <a:pt x="151" y="852"/>
                  <a:pt x="156" y="844"/>
                  <a:pt x="158" y="833"/>
                </a:cubicBezTo>
                <a:cubicBezTo>
                  <a:pt x="159" y="822"/>
                  <a:pt x="156" y="801"/>
                  <a:pt x="156" y="79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35902" name="Text Box 142"/>
          <p:cNvSpPr txBox="1">
            <a:spLocks noChangeArrowheads="1"/>
          </p:cNvSpPr>
          <p:nvPr/>
        </p:nvSpPr>
        <p:spPr bwMode="auto">
          <a:xfrm>
            <a:off x="7961313" y="1704975"/>
            <a:ext cx="10906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>
                <a:solidFill>
                  <a:srgbClr val="003399"/>
                </a:solidFill>
                <a:latin typeface="Arial" pitchFamily="34" charset="0"/>
                <a:ea typeface="MS PGothic" pitchFamily="34" charset="-128"/>
              </a:rPr>
              <a:t>Drive Laser</a:t>
            </a:r>
          </a:p>
        </p:txBody>
      </p:sp>
      <p:grpSp>
        <p:nvGrpSpPr>
          <p:cNvPr id="23" name="Group 143"/>
          <p:cNvGrpSpPr>
            <a:grpSpLocks/>
          </p:cNvGrpSpPr>
          <p:nvPr/>
        </p:nvGrpSpPr>
        <p:grpSpPr bwMode="auto">
          <a:xfrm rot="-1555555">
            <a:off x="8069263" y="2020888"/>
            <a:ext cx="292100" cy="454025"/>
            <a:chOff x="5122" y="1752"/>
            <a:chExt cx="184" cy="286"/>
          </a:xfrm>
        </p:grpSpPr>
        <p:sp>
          <p:nvSpPr>
            <p:cNvPr id="35909" name="Rectangle 144"/>
            <p:cNvSpPr>
              <a:spLocks noChangeArrowheads="1"/>
            </p:cNvSpPr>
            <p:nvPr/>
          </p:nvSpPr>
          <p:spPr bwMode="auto">
            <a:xfrm rot="2304709">
              <a:off x="5250" y="1752"/>
              <a:ext cx="56" cy="179"/>
            </a:xfrm>
            <a:prstGeom prst="rect">
              <a:avLst/>
            </a:prstGeom>
            <a:solidFill>
              <a:srgbClr val="B2B2B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3399"/>
                </a:solidFill>
                <a:latin typeface="Arial" pitchFamily="34" charset="0"/>
                <a:ea typeface="MS PGothic" pitchFamily="34" charset="-128"/>
              </a:endParaRPr>
            </a:p>
          </p:txBody>
        </p:sp>
        <p:sp>
          <p:nvSpPr>
            <p:cNvPr id="35910" name="Line 145"/>
            <p:cNvSpPr>
              <a:spLocks noChangeShapeType="1"/>
            </p:cNvSpPr>
            <p:nvPr/>
          </p:nvSpPr>
          <p:spPr bwMode="auto">
            <a:xfrm flipH="1">
              <a:off x="5122" y="1911"/>
              <a:ext cx="101" cy="127"/>
            </a:xfrm>
            <a:prstGeom prst="line">
              <a:avLst/>
            </a:prstGeom>
            <a:noFill/>
            <a:ln w="28575">
              <a:solidFill>
                <a:srgbClr val="33CC33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18" charset="0"/>
                <a:ea typeface="MS PGothic" pitchFamily="34" charset="-128"/>
              </a:endParaRPr>
            </a:p>
          </p:txBody>
        </p:sp>
      </p:grpSp>
      <p:sp>
        <p:nvSpPr>
          <p:cNvPr id="35904" name="Rectangle 146"/>
          <p:cNvSpPr>
            <a:spLocks noChangeArrowheads="1"/>
          </p:cNvSpPr>
          <p:nvPr/>
        </p:nvSpPr>
        <p:spPr bwMode="auto">
          <a:xfrm>
            <a:off x="0" y="5419725"/>
            <a:ext cx="1639888" cy="1793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35905" name="Rectangle 147"/>
          <p:cNvSpPr>
            <a:spLocks noChangeArrowheads="1"/>
          </p:cNvSpPr>
          <p:nvPr/>
        </p:nvSpPr>
        <p:spPr bwMode="auto">
          <a:xfrm>
            <a:off x="1454150" y="3662363"/>
            <a:ext cx="163513" cy="21161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35906" name="Text Box 148"/>
          <p:cNvSpPr txBox="1">
            <a:spLocks noChangeArrowheads="1"/>
          </p:cNvSpPr>
          <p:nvPr/>
        </p:nvSpPr>
        <p:spPr bwMode="auto">
          <a:xfrm>
            <a:off x="77788" y="4219575"/>
            <a:ext cx="1227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>
                <a:solidFill>
                  <a:srgbClr val="003399"/>
                </a:solidFill>
                <a:latin typeface="Arial" pitchFamily="34" charset="0"/>
                <a:ea typeface="MS PGothic" pitchFamily="34" charset="-128"/>
              </a:rPr>
              <a:t>Output Mirror</a:t>
            </a:r>
          </a:p>
        </p:txBody>
      </p:sp>
      <p:sp>
        <p:nvSpPr>
          <p:cNvPr id="35907" name="Line 149"/>
          <p:cNvSpPr>
            <a:spLocks noChangeShapeType="1"/>
          </p:cNvSpPr>
          <p:nvPr/>
        </p:nvSpPr>
        <p:spPr bwMode="auto">
          <a:xfrm flipV="1">
            <a:off x="1233488" y="3700463"/>
            <a:ext cx="238125" cy="615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35908" name="AutoShape 150"/>
          <p:cNvSpPr>
            <a:spLocks noChangeArrowheads="1"/>
          </p:cNvSpPr>
          <p:nvPr/>
        </p:nvSpPr>
        <p:spPr bwMode="auto">
          <a:xfrm flipH="1">
            <a:off x="577850" y="3521075"/>
            <a:ext cx="541338" cy="88900"/>
          </a:xfrm>
          <a:prstGeom prst="rightArrow">
            <a:avLst>
              <a:gd name="adj1" fmla="val 50000"/>
              <a:gd name="adj2" fmla="val 152232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18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34544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61 -0.11797 C 0.01336 -0.13879 0.02968 -0.14342 0.03402 -0.15221 C 0.03836 -0.161 0.04131 -0.16932 0.046 -0.17025 C 0.05069 -0.17117 0.05816 -0.16262 0.0625 -0.15776 C 0.06684 -0.1529 0.08211 -0.16678 0.07187 -0.14064 C 0.06666 -0.12398 0.04531 0.01273 0.00104 -0.00069 C -0.02119 -0.00832 -0.14237 -0.04649 -0.17952 -0.0569 C -0.18924 -0.05945 -0.21546 -0.06454 -0.22032 -0.06338 C -0.22535 -0.06222 -0.25764 -0.04048 -0.26632 -0.03631 C -0.2757 -0.03215 -0.42709 -0.03493 -0.55695 -0.03493 C -0.68681 -0.03493 -0.62431 -0.034 -0.64705 -0.03331 C -0.66285 -0.03308 -0.68629 -0.03955 -0.69428 -0.0266 C -0.70226 -0.01364 -0.68698 0.02059 -0.68698 0.04442 C -0.68976 0.07009 -0.69636 0.0997 -0.69375 0.11705 C -0.68907 0.13162 -0.68629 0.13186 -0.66303 0.13186 C -0.63976 0.13186 -0.51181 0.13255 -0.44532 0.13324 C -0.36389 0.13324 -0.21754 0.13186 -0.17448 0.13255 C -0.1448 0.12769 -0.13542 0.14018 -0.13178 0.11798 C -0.12813 0.09577 -0.1375 0.05413 -0.13768 0.04303 C -0.13785 0.03193 -0.12796 -0.01688 -0.12969 -0.0229 C -0.13143 -0.02891 -0.13455 -0.03493 -0.16667 -0.0347 C -0.19914 -0.03446 -0.54428 -0.03863 -0.55226 -0.034 C -0.56025 -0.02937 -0.61146 0.0347 -0.6533 0.0805 " pathEditMode="relative" rAng="0" ptsTypes="faaaffssssssffsafsssssf">
                                      <p:cBhvr>
                                        <p:cTn id="6" dur="5000" fill="hold"/>
                                        <p:tgtEl>
                                          <p:spTgt spid="939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00" y="102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907 -0.00347 L 0.61459 -0.00139 L 0.00122 2.22222E-6 L 0.61424 -0.00139 L -4.72222E-6 2.22222E-6 L 0.0908 -0.00023 " pathEditMode="relative" rAng="0" ptsTypes="AAAAAA">
                                      <p:cBhvr>
                                        <p:cTn id="8" dur="5000" fill="hold"/>
                                        <p:tgtEl>
                                          <p:spTgt spid="939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800" y="2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8.97525E-7 L -0.18004 -0.00208 L -0.18524 0.28499 L 0.00035 0.28637 L 0.00035 0.00069 L -0.18629 -0.00069 L -0.18004 -0.58732 L -0.17674 -0.24381 " pathEditMode="relative" rAng="0" ptsTypes="AAAAAAAA">
                                      <p:cBhvr>
                                        <p:cTn id="10" dur="5000" fill="hold"/>
                                        <p:tgtEl>
                                          <p:spTgt spid="939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00" y="-15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0" presetClass="path" presetSubtype="0" repeatCount="indefinite" fill="hold" grpId="0" nodeType="afterEffect">
                                  <p:stCondLst>
                                    <p:cond delay="61000"/>
                                  </p:stCondLst>
                                  <p:childTnLst>
                                    <p:animMotion origin="layout" path="M 0.01961 -0.11797 C 0.01336 -0.13879 0.02968 -0.14342 0.03402 -0.15221 C 0.03836 -0.161 0.04131 -0.16932 0.046 -0.17025 C 0.05069 -0.17117 0.05816 -0.16262 0.0625 -0.15776 C 0.06684 -0.1529 0.08211 -0.16678 0.07187 -0.14064 C 0.06666 -0.12398 0.04531 0.01273 0.00104 -0.00069 C -0.02119 -0.00832 -0.14237 -0.04649 -0.17952 -0.0569 C -0.18924 -0.05945 -0.21546 -0.06454 -0.22032 -0.06338 C -0.22535 -0.06222 -0.25764 -0.04048 -0.26632 -0.03631 C -0.2757 -0.03215 -0.42709 -0.03493 -0.55695 -0.03493 C -0.68681 -0.03493 -0.62431 -0.034 -0.64705 -0.03331 C -0.66285 -0.03308 -0.68629 -0.03955 -0.69428 -0.0266 C -0.70226 -0.01364 -0.68698 0.02059 -0.68698 0.04442 C -0.68976 0.07009 -0.69636 0.0997 -0.69375 0.11705 C -0.68907 0.13162 -0.68629 0.13186 -0.66303 0.13186 C -0.63976 0.13186 -0.51181 0.13255 -0.44532 0.13324 C -0.36389 0.13324 -0.21754 0.13186 -0.17448 0.13255 C -0.1448 0.12769 -0.13542 0.14018 -0.13178 0.11798 C -0.12813 0.09577 -0.1375 0.05413 -0.13768 0.04303 C -0.13785 0.03193 -0.12796 -0.01688 -0.12969 -0.0229 C -0.13143 -0.02891 -0.13455 -0.03493 -0.16667 -0.0347 C -0.19914 -0.03446 -0.54428 -0.03863 -0.55226 -0.034 C -0.56025 -0.02937 -0.61146 0.0347 -0.6533 0.0805 " pathEditMode="relative" rAng="0" ptsTypes="faaaffssssssffsafsssssf">
                                      <p:cBhvr>
                                        <p:cTn id="13" dur="5000" fill="hold"/>
                                        <p:tgtEl>
                                          <p:spTgt spid="939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00" y="1020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repeatCount="indefinite" fill="hold" grpId="0" nodeType="withEffect">
                                  <p:stCondLst>
                                    <p:cond delay="61000"/>
                                  </p:stCondLst>
                                  <p:childTnLst>
                                    <p:animMotion origin="layout" path="M 0.08907 -0.00347 L 0.61459 -0.00139 L 0.00122 2.22222E-6 L 0.61424 -0.00139 L -4.72222E-6 2.22222E-6 L 0.0908 -0.00023 " pathEditMode="relative" rAng="0" ptsTypes="AAAAAA">
                                      <p:cBhvr>
                                        <p:cTn id="15" dur="5000" fill="hold"/>
                                        <p:tgtEl>
                                          <p:spTgt spid="939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800" y="20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0" presetClass="path" presetSubtype="0" repeatCount="indefinite" fill="hold" grpId="0" nodeType="withEffect">
                                  <p:stCondLst>
                                    <p:cond delay="61000"/>
                                  </p:stCondLst>
                                  <p:childTnLst>
                                    <p:animMotion origin="layout" path="M 1.66667E-6 8.97525E-7 L -0.18004 -0.00208 L -0.18524 0.28499 L 0.00035 0.28637 L 0.00035 0.00069 L -0.18629 -0.00069 L -0.18004 -0.58732 L -0.17674 -0.24381 " pathEditMode="relative" rAng="0" ptsTypes="AAAAAAAA">
                                      <p:cBhvr>
                                        <p:cTn id="17" dur="5000" fill="hold"/>
                                        <p:tgtEl>
                                          <p:spTgt spid="939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00" y="-15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9031" grpId="0" animBg="1"/>
      <p:bldP spid="939032" grpId="0" animBg="1"/>
      <p:bldP spid="939033" grpId="0" animBg="1"/>
      <p:bldP spid="939146" grpId="0" animBg="1"/>
      <p:bldP spid="939147" grpId="0" animBg="1"/>
      <p:bldP spid="93914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>
                <a:solidFill>
                  <a:srgbClr val="0000FF"/>
                </a:solidFill>
              </a:rPr>
              <a:t>Key Features of a Polarized </a:t>
            </a:r>
            <a:r>
              <a:rPr lang="en-US" b="0" dirty="0" err="1" smtClean="0">
                <a:solidFill>
                  <a:srgbClr val="0000FF"/>
                </a:solidFill>
              </a:rPr>
              <a:t>Photogun</a:t>
            </a:r>
            <a:endParaRPr lang="en-US" b="0" dirty="0">
              <a:solidFill>
                <a:srgbClr val="0000FF"/>
              </a:solidFill>
            </a:endParaRPr>
          </a:p>
        </p:txBody>
      </p:sp>
      <p:sp>
        <p:nvSpPr>
          <p:cNvPr id="9" name="Content Placeholder 8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>
              <a:buFont typeface="Courier New" pitchFamily="49" charset="0"/>
              <a:buChar char="o"/>
            </a:pPr>
            <a:r>
              <a:rPr lang="en-US" sz="2800" dirty="0" smtClean="0">
                <a:solidFill>
                  <a:srgbClr val="000000"/>
                </a:solidFill>
                <a:latin typeface="Arial"/>
              </a:rPr>
              <a:t>Vacuum</a:t>
            </a:r>
          </a:p>
          <a:p>
            <a:pPr marL="1028700" lvl="1" indent="-403225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Arial"/>
              </a:rPr>
              <a:t>Static Vacuum</a:t>
            </a:r>
          </a:p>
          <a:p>
            <a:pPr marL="1028700" lvl="1" indent="-403225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Arial"/>
              </a:rPr>
              <a:t>Dynamic Vacuum</a:t>
            </a:r>
          </a:p>
          <a:p>
            <a:pPr marL="568325" indent="-568325">
              <a:buFont typeface="Courier New" pitchFamily="49" charset="0"/>
              <a:buChar char="o"/>
            </a:pPr>
            <a:r>
              <a:rPr lang="en-US" sz="2800" dirty="0" smtClean="0">
                <a:solidFill>
                  <a:srgbClr val="000000"/>
                </a:solidFill>
                <a:latin typeface="Arial"/>
              </a:rPr>
              <a:t>High Voltage</a:t>
            </a:r>
          </a:p>
          <a:p>
            <a:pPr marL="1028700" lvl="1" indent="-403225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Arial"/>
              </a:rPr>
              <a:t>Eliminating field emission</a:t>
            </a:r>
          </a:p>
          <a:p>
            <a:pPr marL="568325" indent="-568325">
              <a:buFont typeface="Courier New" pitchFamily="49" charset="0"/>
              <a:buChar char="o"/>
            </a:pPr>
            <a:r>
              <a:rPr lang="en-US" sz="2800" dirty="0" smtClean="0">
                <a:solidFill>
                  <a:srgbClr val="000000"/>
                </a:solidFill>
                <a:latin typeface="Arial"/>
              </a:rPr>
              <a:t>Drive Laser</a:t>
            </a:r>
          </a:p>
          <a:p>
            <a:pPr marL="1028700" lvl="1" indent="-403225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Arial"/>
              </a:rPr>
              <a:t>Reliable, phase locked to machine</a:t>
            </a:r>
          </a:p>
          <a:p>
            <a:pPr marL="1028700" lvl="1" indent="-403225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Arial"/>
              </a:rPr>
              <a:t>Adequate Power, Wavelength Tunable?</a:t>
            </a:r>
          </a:p>
          <a:p>
            <a:pPr marL="571500" indent="-571500">
              <a:buFont typeface="Courier New" pitchFamily="49" charset="0"/>
              <a:buChar char="o"/>
            </a:pPr>
            <a:r>
              <a:rPr lang="en-US" sz="2800" dirty="0" smtClean="0">
                <a:solidFill>
                  <a:srgbClr val="000000"/>
                </a:solidFill>
                <a:latin typeface="Arial"/>
              </a:rPr>
              <a:t>Photocathode</a:t>
            </a:r>
          </a:p>
          <a:p>
            <a:pPr marL="1030288" lvl="1" indent="-404813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Arial"/>
              </a:rPr>
              <a:t>High Polarization, QE</a:t>
            </a:r>
          </a:p>
          <a:p>
            <a:pPr marL="1030288" lvl="1" indent="-404813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Arial"/>
              </a:rPr>
              <a:t>Long Lifetime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r>
              <a:rPr lang="en-US" smtClean="0">
                <a:solidFill>
                  <a:srgbClr val="000000">
                    <a:tint val="75000"/>
                  </a:srgbClr>
                </a:solidFill>
                <a:latin typeface="Arial"/>
              </a:rPr>
              <a:t>Slide </a:t>
            </a:r>
            <a:fld id="{2170E7E5-D759-E44D-99F5-2114FE40D280}" type="slidenum">
              <a:rPr lang="en-US" smtClean="0">
                <a:solidFill>
                  <a:srgbClr val="000000">
                    <a:tint val="75000"/>
                  </a:srgbClr>
                </a:solidFill>
                <a:latin typeface="Arial"/>
              </a:rPr>
              <a:pPr algn="ctr"/>
              <a:t>30</a:t>
            </a:fld>
            <a:endParaRPr lang="en-US" dirty="0">
              <a:solidFill>
                <a:srgbClr val="00000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24110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347" name="Text Box 3"/>
          <p:cNvSpPr txBox="1">
            <a:spLocks noChangeArrowheads="1"/>
          </p:cNvSpPr>
          <p:nvPr/>
        </p:nvSpPr>
        <p:spPr bwMode="auto">
          <a:xfrm>
            <a:off x="257543" y="183892"/>
            <a:ext cx="698139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fr-FR" sz="2400" i="1" dirty="0" err="1" smtClean="0">
                <a:solidFill>
                  <a:srgbClr val="0000FF"/>
                </a:solidFill>
                <a:latin typeface="Arial"/>
              </a:rPr>
              <a:t>Jlab</a:t>
            </a:r>
            <a:r>
              <a:rPr lang="fr-FR" sz="2400" i="1" dirty="0" smtClean="0">
                <a:solidFill>
                  <a:srgbClr val="0000FF"/>
                </a:solidFill>
                <a:latin typeface="Arial"/>
              </a:rPr>
              <a:t> - ILC High </a:t>
            </a:r>
            <a:r>
              <a:rPr lang="fr-FR" sz="2400" i="1" dirty="0" err="1" smtClean="0">
                <a:solidFill>
                  <a:srgbClr val="0000FF"/>
                </a:solidFill>
                <a:latin typeface="Arial"/>
              </a:rPr>
              <a:t>Current</a:t>
            </a:r>
            <a:r>
              <a:rPr lang="fr-FR" sz="2400" i="1" dirty="0" smtClean="0">
                <a:solidFill>
                  <a:srgbClr val="0000FF"/>
                </a:solidFill>
                <a:latin typeface="Arial"/>
              </a:rPr>
              <a:t> </a:t>
            </a:r>
            <a:r>
              <a:rPr lang="fr-FR" sz="2400" i="1" dirty="0" err="1" smtClean="0">
                <a:solidFill>
                  <a:srgbClr val="0000FF"/>
                </a:solidFill>
                <a:latin typeface="Arial"/>
              </a:rPr>
              <a:t>Polarized</a:t>
            </a:r>
            <a:r>
              <a:rPr lang="fr-FR" sz="2400" i="1" dirty="0" smtClean="0">
                <a:solidFill>
                  <a:srgbClr val="0000FF"/>
                </a:solidFill>
                <a:latin typeface="Arial"/>
              </a:rPr>
              <a:t> Electron Source</a:t>
            </a:r>
            <a:endParaRPr lang="fr-FR" sz="2400" i="1" dirty="0">
              <a:solidFill>
                <a:srgbClr val="0000FF"/>
              </a:solidFill>
              <a:latin typeface="Arial"/>
            </a:endParaRPr>
          </a:p>
        </p:txBody>
      </p:sp>
      <p:graphicFrame>
        <p:nvGraphicFramePr>
          <p:cNvPr id="697758" name="Group 414"/>
          <p:cNvGraphicFramePr>
            <a:graphicFrameLocks noGrp="1"/>
          </p:cNvGraphicFramePr>
          <p:nvPr/>
        </p:nvGraphicFramePr>
        <p:xfrm>
          <a:off x="5554343" y="2862028"/>
          <a:ext cx="3369196" cy="3874850"/>
        </p:xfrm>
        <a:graphic>
          <a:graphicData uri="http://schemas.openxmlformats.org/drawingml/2006/table">
            <a:tbl>
              <a:tblPr/>
              <a:tblGrid>
                <a:gridCol w="1802128"/>
                <a:gridCol w="1567068"/>
              </a:tblGrid>
              <a:tr h="276775">
                <a:tc>
                  <a:txBody>
                    <a:bodyPr/>
                    <a:lstStyle/>
                    <a:p>
                      <a:pPr marL="0" marR="0" lvl="0" indent="0" algn="ctr" defTabSz="4337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Parameter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337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Value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76775">
                <a:tc>
                  <a:txBody>
                    <a:bodyPr/>
                    <a:lstStyle/>
                    <a:p>
                      <a:pPr marL="0" marR="0" lvl="0" indent="0" algn="ctr" defTabSz="4337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Laser Rep Rate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337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1500 MHz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76775">
                <a:tc>
                  <a:txBody>
                    <a:bodyPr/>
                    <a:lstStyle/>
                    <a:p>
                      <a:pPr marL="0" marR="0" lvl="0" indent="0" algn="ctr" defTabSz="4337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Laser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Pulselength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337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50 ps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76775">
                <a:tc>
                  <a:txBody>
                    <a:bodyPr/>
                    <a:lstStyle/>
                    <a:p>
                      <a:pPr marL="0" marR="0" lvl="0" indent="0" algn="ctr" defTabSz="4337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Laser Wavelength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337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780 nm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76775">
                <a:tc>
                  <a:txBody>
                    <a:bodyPr/>
                    <a:lstStyle/>
                    <a:p>
                      <a:pPr marL="0" marR="0" lvl="0" indent="0" algn="ctr" defTabSz="4337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Laser Spot Size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337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350 µm FWHM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76775">
                <a:tc>
                  <a:txBody>
                    <a:bodyPr/>
                    <a:lstStyle/>
                    <a:p>
                      <a:pPr marL="0" marR="0" lvl="0" indent="0" algn="ctr" defTabSz="4337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High-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Pol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Photocathode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337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SSL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GaAs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/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GaAsP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76775">
                <a:tc>
                  <a:txBody>
                    <a:bodyPr/>
                    <a:lstStyle/>
                    <a:p>
                      <a:pPr marL="0" marR="0" lvl="0" indent="0" algn="ctr" defTabSz="4337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Gun Voltage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337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200 kV DC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76775">
                <a:tc>
                  <a:txBody>
                    <a:bodyPr/>
                    <a:lstStyle/>
                    <a:p>
                      <a:pPr marL="0" marR="0" lvl="0" indent="0" algn="ctr" defTabSz="4337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20000"/>
                          </a:solidFill>
                          <a:effectLst/>
                          <a:latin typeface="+mn-lt"/>
                        </a:rPr>
                        <a:t>CW Beam Current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337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20000"/>
                          </a:solidFill>
                          <a:effectLst/>
                          <a:latin typeface="+mn-lt"/>
                        </a:rPr>
                        <a:t>4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20000"/>
                          </a:solidFill>
                          <a:effectLst/>
                          <a:latin typeface="+mn-lt"/>
                        </a:rPr>
                        <a:t>mA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2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76775">
                <a:tc>
                  <a:txBody>
                    <a:bodyPr/>
                    <a:lstStyle/>
                    <a:p>
                      <a:pPr marL="0" marR="0" lvl="0" indent="0" algn="ctr" defTabSz="4337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20000"/>
                          </a:solidFill>
                          <a:effectLst/>
                          <a:latin typeface="+mn-lt"/>
                        </a:rPr>
                        <a:t>Run Duration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337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20000"/>
                          </a:solidFill>
                          <a:effectLst/>
                          <a:latin typeface="+mn-lt"/>
                        </a:rPr>
                        <a:t>1.4 hr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76775">
                <a:tc>
                  <a:txBody>
                    <a:bodyPr/>
                    <a:lstStyle/>
                    <a:p>
                      <a:pPr marL="0" marR="0" lvl="0" indent="0" algn="ctr" defTabSz="4337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Extracted Charge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337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 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76775">
                <a:tc>
                  <a:txBody>
                    <a:bodyPr/>
                    <a:lstStyle/>
                    <a:p>
                      <a:pPr marL="0" marR="0" lvl="0" indent="0" algn="ctr" defTabSz="4337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1/e Charge Lifetime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337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85 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76775">
                <a:tc>
                  <a:txBody>
                    <a:bodyPr/>
                    <a:lstStyle/>
                    <a:p>
                      <a:pPr marL="0" marR="0" lvl="0" indent="0" algn="ctr" defTabSz="4337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Bunch charge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337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2.7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pC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76775">
                <a:tc>
                  <a:txBody>
                    <a:bodyPr/>
                    <a:lstStyle/>
                    <a:p>
                      <a:pPr marL="0" marR="0" lvl="0" indent="0" algn="ctr" defTabSz="4337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Peak current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337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53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76775">
                <a:tc>
                  <a:txBody>
                    <a:bodyPr/>
                    <a:lstStyle/>
                    <a:p>
                      <a:pPr marL="0" marR="0" lvl="0" indent="0" algn="ctr" defTabSz="4337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Current density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337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55 A/cm</a:t>
                      </a:r>
                      <a:r>
                        <a:rPr kumimoji="0" lang="en-US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697419" name="Text Box 75"/>
          <p:cNvSpPr txBox="1">
            <a:spLocks noChangeArrowheads="1"/>
          </p:cNvSpPr>
          <p:nvPr/>
        </p:nvSpPr>
        <p:spPr bwMode="auto">
          <a:xfrm>
            <a:off x="371843" y="3106579"/>
            <a:ext cx="500967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fr-FR" sz="1000" dirty="0">
                <a:solidFill>
                  <a:srgbClr val="000000"/>
                </a:solidFill>
                <a:latin typeface="Microsoft Sans Serif" pitchFamily="34" charset="0"/>
              </a:rPr>
              <a:t>R. </a:t>
            </a:r>
            <a:r>
              <a:rPr lang="fr-FR" sz="1000" dirty="0" err="1">
                <a:solidFill>
                  <a:srgbClr val="000000"/>
                </a:solidFill>
                <a:latin typeface="Microsoft Sans Serif" pitchFamily="34" charset="0"/>
              </a:rPr>
              <a:t>Suleiman</a:t>
            </a:r>
            <a:r>
              <a:rPr lang="fr-FR" sz="1000" dirty="0">
                <a:solidFill>
                  <a:srgbClr val="000000"/>
                </a:solidFill>
                <a:latin typeface="Microsoft Sans Serif" pitchFamily="34" charset="0"/>
              </a:rPr>
              <a:t> et al., PAC’11, New York (NJ, USA), March 28 – April 1, 2011 </a:t>
            </a:r>
          </a:p>
        </p:txBody>
      </p:sp>
      <p:pic>
        <p:nvPicPr>
          <p:cNvPr id="697759" name="Picture 22" descr="C:\Documents and Settings\poelker\My Documents\My Pictures\inverted gun\DSCF00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1691" y="3352800"/>
            <a:ext cx="4499992" cy="3121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8"/>
          <p:cNvPicPr>
            <a:picLocks noChangeAspect="1" noChangeArrowheads="1"/>
          </p:cNvPicPr>
          <p:nvPr/>
        </p:nvPicPr>
        <p:blipFill>
          <a:blip r:embed="rId4" cstate="print"/>
          <a:srcRect t="21854" b="2511"/>
          <a:stretch>
            <a:fillRect/>
          </a:stretch>
        </p:blipFill>
        <p:spPr bwMode="auto">
          <a:xfrm>
            <a:off x="257543" y="741363"/>
            <a:ext cx="5349825" cy="2120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5" name="Straight Connector 14"/>
          <p:cNvCxnSpPr/>
          <p:nvPr/>
        </p:nvCxnSpPr>
        <p:spPr bwMode="auto">
          <a:xfrm>
            <a:off x="1104900" y="645557"/>
            <a:ext cx="590550" cy="0"/>
          </a:xfrm>
          <a:prstGeom prst="line">
            <a:avLst/>
          </a:prstGeom>
          <a:ln>
            <a:solidFill>
              <a:srgbClr val="3366FF"/>
            </a:solidFill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633858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96"/>
          <a:stretch/>
        </p:blipFill>
        <p:spPr bwMode="auto">
          <a:xfrm>
            <a:off x="6186775" y="741363"/>
            <a:ext cx="2729673" cy="2079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169333" y="0"/>
            <a:ext cx="8288867" cy="658813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dirty="0"/>
              <a:t>How Long Can </a:t>
            </a:r>
            <a:r>
              <a:rPr lang="en-US" dirty="0" smtClean="0"/>
              <a:t>Gun</a:t>
            </a:r>
            <a:r>
              <a:rPr lang="en-US" dirty="0" smtClean="0"/>
              <a:t> Operate at </a:t>
            </a:r>
            <a:r>
              <a:rPr lang="en-US" dirty="0" smtClean="0"/>
              <a:t>6.5 mA</a:t>
            </a:r>
            <a:r>
              <a:rPr lang="en-US" dirty="0"/>
              <a:t>?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6.5 </a:t>
            </a:r>
            <a:r>
              <a:rPr lang="en-US" sz="2800" dirty="0" err="1" smtClean="0"/>
              <a:t>mA</a:t>
            </a:r>
            <a:r>
              <a:rPr lang="en-US" sz="2800" dirty="0" smtClean="0"/>
              <a:t> operation, 23 C/hr, 560 C/day.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Photocathode with 1% initial QE, 2W at 780nm and gun with 80 C charge lifetime </a:t>
            </a:r>
            <a:endParaRPr lang="en-US" sz="2800" dirty="0" smtClean="0"/>
          </a:p>
          <a:p>
            <a:pPr lvl="1">
              <a:lnSpc>
                <a:spcPct val="90000"/>
              </a:lnSpc>
            </a:pPr>
            <a:r>
              <a:rPr lang="en-US" sz="2800" dirty="0" smtClean="0"/>
              <a:t>Achieved at JLab </a:t>
            </a:r>
            <a:r>
              <a:rPr lang="en-US" sz="2800" dirty="0" smtClean="0"/>
              <a:t>during 4mA test</a:t>
            </a: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Need initial laser power ~ 1 W to produce 6.5mA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Should be able to operate at 6.5mA for </a:t>
            </a:r>
            <a:r>
              <a:rPr lang="en-US" sz="2800" dirty="0" smtClean="0">
                <a:solidFill>
                  <a:srgbClr val="FF0000"/>
                </a:solidFill>
              </a:rPr>
              <a:t>2 hours </a:t>
            </a:r>
            <a:r>
              <a:rPr lang="en-US" sz="2800" dirty="0" smtClean="0"/>
              <a:t>before running out of laser power. 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Imagine a 10W laser </a:t>
            </a:r>
            <a:r>
              <a:rPr lang="en-US" sz="2800" dirty="0"/>
              <a:t>and 1000 C charge lifetime.  </a:t>
            </a:r>
            <a:r>
              <a:rPr lang="en-US" sz="2800" dirty="0" smtClean="0"/>
              <a:t>This provides 4 days of operation. 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solidFill>
                  <a:srgbClr val="FF0000"/>
                </a:solidFill>
              </a:rPr>
              <a:t>Message: high current polarized beam applications need </a:t>
            </a:r>
            <a:r>
              <a:rPr lang="en-US" sz="2800" dirty="0" err="1" smtClean="0">
                <a:solidFill>
                  <a:srgbClr val="FF0000"/>
                </a:solidFill>
              </a:rPr>
              <a:t>photoguns</a:t>
            </a:r>
            <a:r>
              <a:rPr lang="en-US" sz="2800" dirty="0" smtClean="0">
                <a:solidFill>
                  <a:srgbClr val="FF0000"/>
                </a:solidFill>
              </a:rPr>
              <a:t> with </a:t>
            </a:r>
            <a:r>
              <a:rPr lang="en-US" sz="2800" dirty="0" smtClean="0">
                <a:solidFill>
                  <a:srgbClr val="FF0000"/>
                </a:solidFill>
              </a:rPr>
              <a:t>kilo-Coulomb </a:t>
            </a:r>
            <a:r>
              <a:rPr lang="en-US" sz="2800" dirty="0" smtClean="0">
                <a:solidFill>
                  <a:srgbClr val="FF0000"/>
                </a:solidFill>
              </a:rPr>
              <a:t>charge lifetime</a:t>
            </a:r>
          </a:p>
        </p:txBody>
      </p:sp>
    </p:spTree>
    <p:extLst>
      <p:ext uri="{BB962C8B-B14F-4D97-AF65-F5344CB8AC3E}">
        <p14:creationId xmlns:p14="http://schemas.microsoft.com/office/powerpoint/2010/main" val="3763627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64584" y="658812"/>
            <a:ext cx="8879416" cy="5881687"/>
          </a:xfrm>
        </p:spPr>
        <p:txBody>
          <a:bodyPr/>
          <a:lstStyle/>
          <a:p>
            <a:r>
              <a:rPr lang="en-US" dirty="0" smtClean="0"/>
              <a:t>JLab has over 15 years experience in designing, constructing and operating high-power CW ERLs</a:t>
            </a:r>
          </a:p>
          <a:p>
            <a:pPr lvl="1"/>
            <a:r>
              <a:rPr lang="en-US" dirty="0" smtClean="0"/>
              <a:t>Facility under-utilized, available for ERL studies</a:t>
            </a:r>
          </a:p>
          <a:p>
            <a:r>
              <a:rPr lang="en-US" dirty="0" smtClean="0"/>
              <a:t>JLab designed </a:t>
            </a:r>
            <a:r>
              <a:rPr lang="en-US" dirty="0" err="1" smtClean="0"/>
              <a:t>JLamp</a:t>
            </a:r>
            <a:r>
              <a:rPr lang="en-US" dirty="0" smtClean="0"/>
              <a:t>, a 600 MeV ERL-based light source</a:t>
            </a:r>
          </a:p>
          <a:p>
            <a:pPr lvl="1"/>
            <a:r>
              <a:rPr lang="en-US" dirty="0" smtClean="0"/>
              <a:t>Many similarities with CERN ERL Test Facility</a:t>
            </a:r>
            <a:endParaRPr lang="en-US" dirty="0"/>
          </a:p>
          <a:p>
            <a:r>
              <a:rPr lang="en-US" dirty="0" smtClean="0"/>
              <a:t>JLab has over 25 years of experience with high-power SRF design, production and operation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uilt over 90 cryomodules, including 805 MHz SNS modules</a:t>
            </a:r>
          </a:p>
          <a:p>
            <a:pPr lvl="1"/>
            <a:r>
              <a:rPr lang="en-US" dirty="0" smtClean="0"/>
              <a:t>SNS Cryostat can be modified for CERN 802 MHz cavities</a:t>
            </a:r>
          </a:p>
          <a:p>
            <a:r>
              <a:rPr lang="en-US" dirty="0" smtClean="0"/>
              <a:t>JLab has active polarized source development</a:t>
            </a:r>
          </a:p>
          <a:p>
            <a:pPr marL="0" indent="0" algn="ctr">
              <a:buNone/>
            </a:pPr>
            <a:r>
              <a:rPr lang="en-US" sz="3200" dirty="0" smtClean="0">
                <a:solidFill>
                  <a:srgbClr val="FF0000"/>
                </a:solidFill>
              </a:rPr>
              <a:t>We are ready to collaborate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r>
              <a:rPr lang="en-US" smtClean="0">
                <a:solidFill>
                  <a:srgbClr val="000000">
                    <a:tint val="75000"/>
                  </a:srgbClr>
                </a:solidFill>
                <a:latin typeface="Arial"/>
              </a:rPr>
              <a:t>Slide </a:t>
            </a:r>
            <a:fld id="{2170E7E5-D759-E44D-99F5-2114FE40D280}" type="slidenum">
              <a:rPr lang="en-US" smtClean="0">
                <a:solidFill>
                  <a:srgbClr val="000000">
                    <a:tint val="75000"/>
                  </a:srgbClr>
                </a:solidFill>
                <a:latin typeface="Arial"/>
              </a:rPr>
              <a:pPr algn="ctr"/>
              <a:t>33</a:t>
            </a:fld>
            <a:endParaRPr lang="en-US" dirty="0">
              <a:solidFill>
                <a:srgbClr val="00000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367081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63588" y="230188"/>
            <a:ext cx="6170612" cy="530225"/>
          </a:xfrm>
        </p:spPr>
        <p:txBody>
          <a:bodyPr wrap="square" lIns="91284" tIns="45642" rIns="91284" bIns="45642" anchor="t"/>
          <a:lstStyle/>
          <a:p>
            <a:r>
              <a:rPr lang="en-US" smtClean="0">
                <a:latin typeface="Helvetica (PCL6)" pitchFamily="34" charset="0"/>
              </a:rPr>
              <a:t>ENERGY RECOVERY WORKS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762000"/>
            <a:ext cx="7762875" cy="733425"/>
          </a:xfrm>
        </p:spPr>
        <p:txBody>
          <a:bodyPr lIns="91284" tIns="45642" rIns="91284" bIns="45642"/>
          <a:lstStyle/>
          <a:p>
            <a:pPr>
              <a:buSzTx/>
              <a:buFontTx/>
              <a:buChar char="•"/>
            </a:pPr>
            <a:r>
              <a:rPr lang="en-US" smtClean="0">
                <a:latin typeface="Helvetica (PCL6)" pitchFamily="34" charset="0"/>
              </a:rPr>
              <a:t>Required RF rises from 14.8 kW with beam off to 15.2 kW with energy recovery at 3.5 mA but rises to 35.7 kW with no recovery at 1.1 mA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813" y="1368425"/>
            <a:ext cx="7305675" cy="456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2721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242" name="Rectangle 3"/>
          <p:cNvSpPr>
            <a:spLocks noGrp="1" noChangeArrowheads="1"/>
          </p:cNvSpPr>
          <p:nvPr>
            <p:ph type="title"/>
          </p:nvPr>
        </p:nvSpPr>
        <p:spPr>
          <a:xfrm>
            <a:off x="763588" y="230188"/>
            <a:ext cx="4464050" cy="530225"/>
          </a:xfrm>
        </p:spPr>
        <p:txBody>
          <a:bodyPr/>
          <a:lstStyle/>
          <a:p>
            <a:r>
              <a:rPr lang="en-US" smtClean="0"/>
              <a:t>Benefits of Energy Recovery</a:t>
            </a:r>
          </a:p>
        </p:txBody>
      </p:sp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5089525" y="36226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4" rIns="91429" bIns="45714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i="0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graphicFrame>
        <p:nvGraphicFramePr>
          <p:cNvPr id="10244" name="Object 5"/>
          <p:cNvGraphicFramePr>
            <a:graphicFrameLocks noChangeAspect="1"/>
          </p:cNvGraphicFramePr>
          <p:nvPr/>
        </p:nvGraphicFramePr>
        <p:xfrm>
          <a:off x="419100" y="1981200"/>
          <a:ext cx="8220075" cy="435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4" name="Document" r:id="rId4" imgW="8396962" imgH="4440453" progId="Word.Document.8">
                  <p:embed/>
                </p:oleObj>
              </mc:Choice>
              <mc:Fallback>
                <p:oleObj name="Document" r:id="rId4" imgW="8396962" imgH="4440453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" y="1981200"/>
                        <a:ext cx="8220075" cy="4352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13532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5657850"/>
            <a:ext cx="9144000" cy="1257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-107" charset="0"/>
              <a:ea typeface="ＭＳ Ｐゴシック" pitchFamily="34" charset="-128"/>
            </a:endParaRPr>
          </a:p>
        </p:txBody>
      </p:sp>
      <p:sp>
        <p:nvSpPr>
          <p:cNvPr id="26627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8731250" cy="671513"/>
          </a:xfrm>
        </p:spPr>
        <p:txBody>
          <a:bodyPr/>
          <a:lstStyle/>
          <a:p>
            <a:r>
              <a:rPr lang="en-US" sz="2800" dirty="0" smtClean="0">
                <a:solidFill>
                  <a:srgbClr val="FF0000"/>
                </a:solidFill>
                <a:latin typeface="Arial" pitchFamily="34" charset="0"/>
              </a:rPr>
              <a:t>Existing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</a:rPr>
              <a:t> JLab 4</a:t>
            </a:r>
            <a:r>
              <a:rPr lang="en-US" sz="2800" baseline="30000" dirty="0" smtClean="0">
                <a:solidFill>
                  <a:schemeClr val="tx1"/>
                </a:solidFill>
                <a:latin typeface="Arial" pitchFamily="34" charset="0"/>
              </a:rPr>
              <a:t>th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</a:rPr>
              <a:t> Generation IR/UV Light Source</a:t>
            </a:r>
          </a:p>
        </p:txBody>
      </p:sp>
      <p:sp>
        <p:nvSpPr>
          <p:cNvPr id="26628" name="Rectangle 6"/>
          <p:cNvSpPr>
            <a:spLocks noChangeArrowheads="1"/>
          </p:cNvSpPr>
          <p:nvPr/>
        </p:nvSpPr>
        <p:spPr bwMode="auto">
          <a:xfrm>
            <a:off x="6408738" y="3989388"/>
            <a:ext cx="1843087" cy="5826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-107" charset="0"/>
              <a:ea typeface="ＭＳ Ｐゴシック" pitchFamily="34" charset="-128"/>
            </a:endParaRPr>
          </a:p>
        </p:txBody>
      </p:sp>
      <p:sp>
        <p:nvSpPr>
          <p:cNvPr id="26629" name="Rectangle 7"/>
          <p:cNvSpPr>
            <a:spLocks noChangeArrowheads="1"/>
          </p:cNvSpPr>
          <p:nvPr/>
        </p:nvSpPr>
        <p:spPr bwMode="auto">
          <a:xfrm>
            <a:off x="3211513" y="6465888"/>
            <a:ext cx="5054600" cy="3921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-107" charset="0"/>
              <a:ea typeface="ＭＳ Ｐゴシック" pitchFamily="34" charset="-128"/>
            </a:endParaRPr>
          </a:p>
        </p:txBody>
      </p:sp>
      <p:sp>
        <p:nvSpPr>
          <p:cNvPr id="26630" name="Rectangle 10"/>
          <p:cNvSpPr>
            <a:spLocks noChangeArrowheads="1"/>
          </p:cNvSpPr>
          <p:nvPr/>
        </p:nvSpPr>
        <p:spPr bwMode="auto">
          <a:xfrm>
            <a:off x="0" y="4267200"/>
            <a:ext cx="457200" cy="152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-107" charset="0"/>
              <a:ea typeface="ＭＳ Ｐゴシック" pitchFamily="34" charset="-128"/>
            </a:endParaRPr>
          </a:p>
        </p:txBody>
      </p:sp>
      <p:pic>
        <p:nvPicPr>
          <p:cNvPr id="26631" name="Picture 11"/>
          <p:cNvPicPr>
            <a:picLocks noChangeAspect="1" noChangeArrowheads="1"/>
          </p:cNvPicPr>
          <p:nvPr/>
        </p:nvPicPr>
        <p:blipFill>
          <a:blip r:embed="rId3"/>
          <a:srcRect l="16313" t="14209" r="9125" b="9723"/>
          <a:stretch>
            <a:fillRect/>
          </a:stretch>
        </p:blipFill>
        <p:spPr bwMode="auto">
          <a:xfrm>
            <a:off x="715963" y="868363"/>
            <a:ext cx="7827962" cy="598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165100" y="917575"/>
            <a:ext cx="4268788" cy="12239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E = 120 MeV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135 pC pulses @ 75 MHz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(20 </a:t>
            </a:r>
            <a:r>
              <a:rPr lang="el-GR"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μ</a:t>
            </a:r>
            <a:r>
              <a:rPr lang="en-US"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J/pulse in 250–700 nm UV-VIS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in commissioning)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120 </a:t>
            </a:r>
            <a:r>
              <a:rPr lang="el-GR"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μ</a:t>
            </a:r>
            <a:r>
              <a:rPr lang="en-US"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J/pulse in 1-10 </a:t>
            </a:r>
            <a:r>
              <a:rPr lang="el-GR" sz="200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μ</a:t>
            </a:r>
            <a:r>
              <a:rPr lang="en-US"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m IR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1 </a:t>
            </a:r>
            <a:r>
              <a:rPr lang="el-GR"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μ</a:t>
            </a:r>
            <a:r>
              <a:rPr lang="en-US"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J/pulse in THz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 i="1">
                <a:solidFill>
                  <a:srgbClr val="6B6BCF"/>
                </a:solidFill>
                <a:latin typeface="Arial" pitchFamily="34" charset="0"/>
                <a:ea typeface="ＭＳ Ｐゴシック" pitchFamily="34" charset="-128"/>
              </a:rPr>
              <a:t>The first high current ERL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 i="1">
                <a:solidFill>
                  <a:srgbClr val="6B6BCF"/>
                </a:solidFill>
                <a:latin typeface="Arial" pitchFamily="34" charset="0"/>
                <a:ea typeface="ＭＳ Ｐゴシック" pitchFamily="34" charset="-128"/>
              </a:rPr>
              <a:t>14 kW average power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  <a:latin typeface="Arial Unicode MS" pitchFamily="34" charset="-128"/>
                <a:ea typeface="ＭＳ Ｐゴシック" pitchFamily="34" charset="-128"/>
              </a:rPr>
              <a:t> </a:t>
            </a:r>
          </a:p>
        </p:txBody>
      </p:sp>
      <p:sp>
        <p:nvSpPr>
          <p:cNvPr id="26633" name="Text Box 12"/>
          <p:cNvSpPr txBox="1">
            <a:spLocks noChangeArrowheads="1"/>
          </p:cNvSpPr>
          <p:nvPr/>
        </p:nvSpPr>
        <p:spPr bwMode="auto">
          <a:xfrm>
            <a:off x="5624513" y="4475163"/>
            <a:ext cx="3519487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>
              <a:solidFill>
                <a:srgbClr val="0033CC"/>
              </a:solidFill>
              <a:latin typeface="Arial" pitchFamily="34" charset="0"/>
              <a:ea typeface="ＭＳ Ｐゴシック" pitchFamily="34" charset="-128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0033CC"/>
                </a:solidFill>
                <a:latin typeface="Arial" pitchFamily="34" charset="0"/>
                <a:ea typeface="ＭＳ Ｐゴシック" pitchFamily="34" charset="-128"/>
              </a:rPr>
              <a:t>Ultra-fast (150 fs)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 b="1">
              <a:solidFill>
                <a:srgbClr val="0033CC"/>
              </a:solidFill>
              <a:latin typeface="Arial" pitchFamily="34" charset="0"/>
              <a:ea typeface="ＭＳ Ｐゴシック" pitchFamily="34" charset="-128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0033CC"/>
                </a:solidFill>
                <a:latin typeface="Arial" pitchFamily="34" charset="0"/>
                <a:ea typeface="ＭＳ Ｐゴシック" pitchFamily="34" charset="-128"/>
              </a:rPr>
              <a:t>Ultra-bright 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0033CC"/>
                </a:solidFill>
                <a:latin typeface="Arial" pitchFamily="34" charset="0"/>
                <a:ea typeface="ＭＳ Ｐゴシック" pitchFamily="34" charset="-128"/>
              </a:rPr>
              <a:t>(10</a:t>
            </a:r>
            <a:r>
              <a:rPr lang="en-US" sz="1600" b="1" baseline="30000">
                <a:solidFill>
                  <a:srgbClr val="0033CC"/>
                </a:solidFill>
                <a:latin typeface="Arial" pitchFamily="34" charset="0"/>
                <a:ea typeface="ＭＳ Ｐゴシック" pitchFamily="34" charset="-128"/>
              </a:rPr>
              <a:t>23</a:t>
            </a:r>
            <a:r>
              <a:rPr lang="en-US" sz="1600" b="1">
                <a:solidFill>
                  <a:srgbClr val="0033CC"/>
                </a:solidFill>
                <a:latin typeface="Arial" pitchFamily="34" charset="0"/>
                <a:ea typeface="ＭＳ Ｐゴシック" pitchFamily="34" charset="-128"/>
              </a:rPr>
              <a:t> ph/sec/mm</a:t>
            </a:r>
            <a:r>
              <a:rPr lang="en-US" sz="1600" b="1" baseline="30000">
                <a:solidFill>
                  <a:srgbClr val="0033CC"/>
                </a:solidFill>
                <a:latin typeface="Arial" pitchFamily="34" charset="0"/>
                <a:ea typeface="ＭＳ Ｐゴシック" pitchFamily="34" charset="-128"/>
              </a:rPr>
              <a:t>2</a:t>
            </a:r>
            <a:r>
              <a:rPr lang="en-US" sz="1600" b="1">
                <a:solidFill>
                  <a:srgbClr val="0033CC"/>
                </a:solidFill>
                <a:latin typeface="Arial" pitchFamily="34" charset="0"/>
                <a:ea typeface="ＭＳ Ｐゴシック" pitchFamily="34" charset="-128"/>
              </a:rPr>
              <a:t>/mrad</a:t>
            </a:r>
            <a:r>
              <a:rPr lang="en-US" sz="1600" b="1" baseline="30000">
                <a:solidFill>
                  <a:srgbClr val="0033CC"/>
                </a:solidFill>
                <a:latin typeface="Arial" pitchFamily="34" charset="0"/>
                <a:ea typeface="ＭＳ Ｐゴシック" pitchFamily="34" charset="-128"/>
              </a:rPr>
              <a:t>2</a:t>
            </a:r>
            <a:r>
              <a:rPr lang="en-US" sz="1600" b="1">
                <a:solidFill>
                  <a:srgbClr val="0033CC"/>
                </a:solidFill>
                <a:latin typeface="Arial" pitchFamily="34" charset="0"/>
                <a:ea typeface="ＭＳ Ｐゴシック" pitchFamily="34" charset="-128"/>
              </a:rPr>
              <a:t>/0.1%BW)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>
              <a:solidFill>
                <a:srgbClr val="0033CC"/>
              </a:solidFill>
              <a:latin typeface="Arial" pitchFamily="34" charset="0"/>
              <a:ea typeface="ＭＳ Ｐゴシック" pitchFamily="34" charset="-128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0033CC"/>
                </a:solidFill>
                <a:latin typeface="Arial" pitchFamily="34" charset="0"/>
                <a:ea typeface="ＭＳ Ｐゴシック" pitchFamily="34" charset="-128"/>
              </a:rPr>
              <a:t>UV harmonics exceed FLASH average brightness (10</a:t>
            </a:r>
            <a:r>
              <a:rPr lang="en-US" sz="1600" b="1" baseline="30000">
                <a:solidFill>
                  <a:srgbClr val="0033CC"/>
                </a:solidFill>
                <a:latin typeface="Arial" pitchFamily="34" charset="0"/>
                <a:ea typeface="ＭＳ Ｐゴシック" pitchFamily="34" charset="-128"/>
              </a:rPr>
              <a:t>21 </a:t>
            </a:r>
            <a:r>
              <a:rPr lang="en-US" sz="1600" b="1">
                <a:solidFill>
                  <a:srgbClr val="0033CC"/>
                </a:solidFill>
                <a:latin typeface="Arial" pitchFamily="34" charset="0"/>
                <a:ea typeface="ＭＳ Ｐゴシック" pitchFamily="34" charset="-128"/>
              </a:rPr>
              <a:t>average, 10</a:t>
            </a:r>
            <a:r>
              <a:rPr lang="en-US" sz="1600" b="1" baseline="30000">
                <a:solidFill>
                  <a:srgbClr val="0033CC"/>
                </a:solidFill>
                <a:latin typeface="Arial" pitchFamily="34" charset="0"/>
                <a:ea typeface="ＭＳ Ｐゴシック" pitchFamily="34" charset="-128"/>
              </a:rPr>
              <a:t>27</a:t>
            </a:r>
            <a:r>
              <a:rPr lang="en-US" sz="1600" b="1">
                <a:solidFill>
                  <a:srgbClr val="0033CC"/>
                </a:solidFill>
                <a:latin typeface="Arial" pitchFamily="34" charset="0"/>
                <a:ea typeface="ＭＳ Ｐゴシック" pitchFamily="34" charset="-128"/>
              </a:rPr>
              <a:t> peak ph/sec/mm</a:t>
            </a:r>
            <a:r>
              <a:rPr lang="en-US" sz="1600" b="1" baseline="30000">
                <a:solidFill>
                  <a:srgbClr val="0033CC"/>
                </a:solidFill>
                <a:latin typeface="Arial" pitchFamily="34" charset="0"/>
                <a:ea typeface="ＭＳ Ｐゴシック" pitchFamily="34" charset="-128"/>
              </a:rPr>
              <a:t>2</a:t>
            </a:r>
            <a:r>
              <a:rPr lang="en-US" sz="1600" b="1">
                <a:solidFill>
                  <a:srgbClr val="0033CC"/>
                </a:solidFill>
                <a:latin typeface="Arial" pitchFamily="34" charset="0"/>
                <a:ea typeface="ＭＳ Ｐゴシック" pitchFamily="34" charset="-128"/>
              </a:rPr>
              <a:t>/mrad</a:t>
            </a:r>
            <a:r>
              <a:rPr lang="en-US" sz="1600" b="1" baseline="30000">
                <a:solidFill>
                  <a:srgbClr val="0033CC"/>
                </a:solidFill>
                <a:latin typeface="Arial" pitchFamily="34" charset="0"/>
                <a:ea typeface="ＭＳ Ｐゴシック" pitchFamily="34" charset="-128"/>
              </a:rPr>
              <a:t>2</a:t>
            </a:r>
            <a:r>
              <a:rPr lang="en-US" sz="1600" b="1">
                <a:solidFill>
                  <a:srgbClr val="0033CC"/>
                </a:solidFill>
                <a:latin typeface="Arial" pitchFamily="34" charset="0"/>
                <a:ea typeface="ＭＳ Ｐゴシック" pitchFamily="34" charset="-128"/>
              </a:rPr>
              <a:t>/0.1%BW</a:t>
            </a:r>
            <a:r>
              <a:rPr lang="en-US" sz="1400" b="1">
                <a:solidFill>
                  <a:srgbClr val="0033CC"/>
                </a:solidFill>
                <a:latin typeface="Arial" pitchFamily="34" charset="0"/>
                <a:ea typeface="ＭＳ Ｐゴシック" pitchFamily="34" charset="-128"/>
              </a:rPr>
              <a:t>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FEL98014_cry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438" y="923925"/>
            <a:ext cx="8054975" cy="526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3" name="Rectangle 3"/>
          <p:cNvSpPr>
            <a:spLocks noChangeArrowheads="1"/>
          </p:cNvSpPr>
          <p:nvPr/>
        </p:nvSpPr>
        <p:spPr bwMode="auto">
          <a:xfrm>
            <a:off x="969963" y="0"/>
            <a:ext cx="7407275" cy="520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 anchor="ctr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>
                <a:solidFill>
                  <a:srgbClr val="000000"/>
                </a:solidFill>
                <a:latin typeface="Arial" pitchFamily="34" charset="0"/>
                <a:ea typeface="MS PGothic" pitchFamily="34" charset="-128"/>
              </a:rPr>
              <a:t>Jefferson Lab FEL Superconducting Linac</a:t>
            </a:r>
          </a:p>
        </p:txBody>
      </p:sp>
    </p:spTree>
    <p:extLst>
      <p:ext uri="{BB962C8B-B14F-4D97-AF65-F5344CB8AC3E}">
        <p14:creationId xmlns:p14="http://schemas.microsoft.com/office/powerpoint/2010/main" val="362958203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1524000" y="687388"/>
            <a:ext cx="6218238" cy="5484812"/>
            <a:chOff x="1524000" y="686726"/>
            <a:chExt cx="6217920" cy="5485474"/>
          </a:xfrm>
        </p:grpSpPr>
        <p:pic>
          <p:nvPicPr>
            <p:cNvPr id="4149" name="Picture 53" descr="UV_clear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640876" y="1525921"/>
              <a:ext cx="4846320" cy="43590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50" name="Picture 54" descr="IR_clear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24000" y="686726"/>
              <a:ext cx="6217920" cy="54854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51" name="TextBox 55"/>
            <p:cNvSpPr txBox="1">
              <a:spLocks noChangeArrowheads="1"/>
            </p:cNvSpPr>
            <p:nvPr/>
          </p:nvSpPr>
          <p:spPr bwMode="auto">
            <a:xfrm>
              <a:off x="5738975" y="733519"/>
              <a:ext cx="78899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 dirty="0">
                  <a:solidFill>
                    <a:srgbClr val="000000"/>
                  </a:solidFill>
                  <a:latin typeface="Tahoma" pitchFamily="34" charset="0"/>
                  <a:ea typeface="ＭＳ Ｐゴシック" pitchFamily="34" charset="-128"/>
                  <a:cs typeface="Tahoma" pitchFamily="34" charset="0"/>
                </a:rPr>
                <a:t>DC Gun</a:t>
              </a:r>
            </a:p>
          </p:txBody>
        </p:sp>
        <p:sp>
          <p:nvSpPr>
            <p:cNvPr id="4152" name="TextBox 56"/>
            <p:cNvSpPr txBox="1">
              <a:spLocks noChangeArrowheads="1"/>
            </p:cNvSpPr>
            <p:nvPr/>
          </p:nvSpPr>
          <p:spPr bwMode="auto">
            <a:xfrm rot="-2454168">
              <a:off x="3974275" y="2853499"/>
              <a:ext cx="95410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 dirty="0">
                  <a:solidFill>
                    <a:srgbClr val="000000"/>
                  </a:solidFill>
                  <a:latin typeface="Tahoma" pitchFamily="34" charset="0"/>
                  <a:ea typeface="ＭＳ Ｐゴシック" pitchFamily="34" charset="-128"/>
                  <a:cs typeface="Tahoma" pitchFamily="34" charset="0"/>
                </a:rPr>
                <a:t>SRF </a:t>
              </a:r>
              <a:r>
                <a:rPr lang="en-US" sz="1400" dirty="0" err="1">
                  <a:solidFill>
                    <a:srgbClr val="000000"/>
                  </a:solidFill>
                  <a:latin typeface="Tahoma" pitchFamily="34" charset="0"/>
                  <a:ea typeface="ＭＳ Ｐゴシック" pitchFamily="34" charset="-128"/>
                  <a:cs typeface="Tahoma" pitchFamily="34" charset="0"/>
                </a:rPr>
                <a:t>Linac</a:t>
              </a:r>
              <a:endParaRPr lang="en-US" sz="1400" dirty="0">
                <a:solidFill>
                  <a:srgbClr val="00000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endParaRPr>
            </a:p>
          </p:txBody>
        </p:sp>
        <p:sp>
          <p:nvSpPr>
            <p:cNvPr id="4153" name="TextBox 58"/>
            <p:cNvSpPr txBox="1">
              <a:spLocks noChangeArrowheads="1"/>
            </p:cNvSpPr>
            <p:nvPr/>
          </p:nvSpPr>
          <p:spPr bwMode="auto">
            <a:xfrm>
              <a:off x="3043237" y="4649126"/>
              <a:ext cx="66236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>
                  <a:solidFill>
                    <a:srgbClr val="000000"/>
                  </a:solidFill>
                  <a:latin typeface="Tahoma" pitchFamily="34" charset="0"/>
                  <a:ea typeface="ＭＳ Ｐゴシック" pitchFamily="34" charset="-128"/>
                  <a:cs typeface="Tahoma" pitchFamily="34" charset="0"/>
                </a:rPr>
                <a:t>Dump</a:t>
              </a:r>
            </a:p>
          </p:txBody>
        </p:sp>
        <p:sp>
          <p:nvSpPr>
            <p:cNvPr id="4154" name="TextBox 59"/>
            <p:cNvSpPr txBox="1">
              <a:spLocks noChangeArrowheads="1"/>
            </p:cNvSpPr>
            <p:nvPr/>
          </p:nvSpPr>
          <p:spPr bwMode="auto">
            <a:xfrm rot="-2540506">
              <a:off x="5467711" y="2373062"/>
              <a:ext cx="102143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>
                  <a:solidFill>
                    <a:srgbClr val="000000"/>
                  </a:solidFill>
                  <a:latin typeface="Tahoma" pitchFamily="34" charset="0"/>
                  <a:ea typeface="ＭＳ Ｐゴシック" pitchFamily="34" charset="-128"/>
                  <a:cs typeface="Tahoma" pitchFamily="34" charset="0"/>
                </a:rPr>
                <a:t>IR Wiggler</a:t>
              </a:r>
            </a:p>
          </p:txBody>
        </p:sp>
        <p:sp>
          <p:nvSpPr>
            <p:cNvPr id="4155" name="TextBox 60"/>
            <p:cNvSpPr txBox="1">
              <a:spLocks noChangeArrowheads="1"/>
            </p:cNvSpPr>
            <p:nvPr/>
          </p:nvSpPr>
          <p:spPr bwMode="auto">
            <a:xfrm rot="-2540506">
              <a:off x="3874103" y="3437768"/>
              <a:ext cx="1638590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>
                  <a:solidFill>
                    <a:srgbClr val="000000"/>
                  </a:solidFill>
                  <a:latin typeface="Tahoma" pitchFamily="34" charset="0"/>
                  <a:ea typeface="ＭＳ Ｐゴシック" pitchFamily="34" charset="-128"/>
                  <a:cs typeface="Tahoma" pitchFamily="34" charset="0"/>
                </a:rPr>
                <a:t>Bunching Chicane</a:t>
              </a:r>
            </a:p>
          </p:txBody>
        </p:sp>
        <p:sp>
          <p:nvSpPr>
            <p:cNvPr id="62" name="Freeform 61"/>
            <p:cNvSpPr/>
            <p:nvPr/>
          </p:nvSpPr>
          <p:spPr>
            <a:xfrm>
              <a:off x="2751075" y="1288461"/>
              <a:ext cx="4635263" cy="4412195"/>
            </a:xfrm>
            <a:custGeom>
              <a:avLst/>
              <a:gdLst>
                <a:gd name="connsiteX0" fmla="*/ 0 w 4635611"/>
                <a:gd name="connsiteY0" fmla="*/ 4253948 h 4412974"/>
                <a:gd name="connsiteX1" fmla="*/ 0 w 4635611"/>
                <a:gd name="connsiteY1" fmla="*/ 4412974 h 4412974"/>
                <a:gd name="connsiteX2" fmla="*/ 238539 w 4635611"/>
                <a:gd name="connsiteY2" fmla="*/ 4381169 h 4412974"/>
                <a:gd name="connsiteX3" fmla="*/ 4635611 w 4635611"/>
                <a:gd name="connsiteY3" fmla="*/ 326004 h 4412974"/>
                <a:gd name="connsiteX4" fmla="*/ 4500439 w 4635611"/>
                <a:gd name="connsiteY4" fmla="*/ 0 h 4412974"/>
                <a:gd name="connsiteX5" fmla="*/ 842839 w 4635611"/>
                <a:gd name="connsiteY5" fmla="*/ 3077155 h 4412974"/>
                <a:gd name="connsiteX6" fmla="*/ 866692 w 4635611"/>
                <a:gd name="connsiteY6" fmla="*/ 3506526 h 4412974"/>
                <a:gd name="connsiteX7" fmla="*/ 818985 w 4635611"/>
                <a:gd name="connsiteY7" fmla="*/ 3633746 h 4412974"/>
                <a:gd name="connsiteX8" fmla="*/ 0 w 4635611"/>
                <a:gd name="connsiteY8" fmla="*/ 4253948 h 4412974"/>
                <a:gd name="connsiteX0" fmla="*/ 0 w 4635611"/>
                <a:gd name="connsiteY0" fmla="*/ 4253948 h 4412974"/>
                <a:gd name="connsiteX1" fmla="*/ 0 w 4635611"/>
                <a:gd name="connsiteY1" fmla="*/ 4412974 h 4412974"/>
                <a:gd name="connsiteX2" fmla="*/ 238539 w 4635611"/>
                <a:gd name="connsiteY2" fmla="*/ 4381169 h 4412974"/>
                <a:gd name="connsiteX3" fmla="*/ 3649649 w 4635611"/>
                <a:gd name="connsiteY3" fmla="*/ 1378889 h 4412974"/>
                <a:gd name="connsiteX4" fmla="*/ 4635611 w 4635611"/>
                <a:gd name="connsiteY4" fmla="*/ 326004 h 4412974"/>
                <a:gd name="connsiteX5" fmla="*/ 4500439 w 4635611"/>
                <a:gd name="connsiteY5" fmla="*/ 0 h 4412974"/>
                <a:gd name="connsiteX6" fmla="*/ 842839 w 4635611"/>
                <a:gd name="connsiteY6" fmla="*/ 3077155 h 4412974"/>
                <a:gd name="connsiteX7" fmla="*/ 866692 w 4635611"/>
                <a:gd name="connsiteY7" fmla="*/ 3506526 h 4412974"/>
                <a:gd name="connsiteX8" fmla="*/ 818985 w 4635611"/>
                <a:gd name="connsiteY8" fmla="*/ 3633746 h 4412974"/>
                <a:gd name="connsiteX9" fmla="*/ 0 w 4635611"/>
                <a:gd name="connsiteY9" fmla="*/ 4253948 h 4412974"/>
                <a:gd name="connsiteX0" fmla="*/ 0 w 4635611"/>
                <a:gd name="connsiteY0" fmla="*/ 4253948 h 4412974"/>
                <a:gd name="connsiteX1" fmla="*/ 0 w 4635611"/>
                <a:gd name="connsiteY1" fmla="*/ 4412974 h 4412974"/>
                <a:gd name="connsiteX2" fmla="*/ 238539 w 4635611"/>
                <a:gd name="connsiteY2" fmla="*/ 4381169 h 4412974"/>
                <a:gd name="connsiteX3" fmla="*/ 3649649 w 4635611"/>
                <a:gd name="connsiteY3" fmla="*/ 1378889 h 4412974"/>
                <a:gd name="connsiteX4" fmla="*/ 4335449 w 4635611"/>
                <a:gd name="connsiteY4" fmla="*/ 769289 h 4412974"/>
                <a:gd name="connsiteX5" fmla="*/ 4635611 w 4635611"/>
                <a:gd name="connsiteY5" fmla="*/ 326004 h 4412974"/>
                <a:gd name="connsiteX6" fmla="*/ 4500439 w 4635611"/>
                <a:gd name="connsiteY6" fmla="*/ 0 h 4412974"/>
                <a:gd name="connsiteX7" fmla="*/ 842839 w 4635611"/>
                <a:gd name="connsiteY7" fmla="*/ 3077155 h 4412974"/>
                <a:gd name="connsiteX8" fmla="*/ 866692 w 4635611"/>
                <a:gd name="connsiteY8" fmla="*/ 3506526 h 4412974"/>
                <a:gd name="connsiteX9" fmla="*/ 818985 w 4635611"/>
                <a:gd name="connsiteY9" fmla="*/ 3633746 h 4412974"/>
                <a:gd name="connsiteX10" fmla="*/ 0 w 4635611"/>
                <a:gd name="connsiteY10" fmla="*/ 4253948 h 4412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635611" h="4412974">
                  <a:moveTo>
                    <a:pt x="0" y="4253948"/>
                  </a:moveTo>
                  <a:lnTo>
                    <a:pt x="0" y="4412974"/>
                  </a:lnTo>
                  <a:lnTo>
                    <a:pt x="238539" y="4381169"/>
                  </a:lnTo>
                  <a:lnTo>
                    <a:pt x="3649649" y="1378889"/>
                  </a:lnTo>
                  <a:lnTo>
                    <a:pt x="4335449" y="769289"/>
                  </a:lnTo>
                  <a:lnTo>
                    <a:pt x="4635611" y="326004"/>
                  </a:lnTo>
                  <a:lnTo>
                    <a:pt x="4500439" y="0"/>
                  </a:lnTo>
                  <a:lnTo>
                    <a:pt x="842839" y="3077155"/>
                  </a:lnTo>
                  <a:lnTo>
                    <a:pt x="866692" y="3506526"/>
                  </a:lnTo>
                  <a:lnTo>
                    <a:pt x="818985" y="3633746"/>
                  </a:lnTo>
                  <a:lnTo>
                    <a:pt x="0" y="42539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FFFFFF"/>
                </a:solidFill>
                <a:latin typeface="Times"/>
              </a:endParaRPr>
            </a:p>
          </p:txBody>
        </p:sp>
      </p:grp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xfrm>
            <a:off x="317245" y="0"/>
            <a:ext cx="8229600" cy="944562"/>
          </a:xfrm>
        </p:spPr>
        <p:txBody>
          <a:bodyPr/>
          <a:lstStyle/>
          <a:p>
            <a:pPr algn="l" eaLnBrk="1" hangingPunct="1"/>
            <a:r>
              <a:rPr lang="en-US" sz="3200" dirty="0" smtClean="0"/>
              <a:t>Longitudinal Matching Scenario</a:t>
            </a:r>
            <a:endParaRPr lang="en-US" sz="3200" dirty="0" smtClean="0">
              <a:solidFill>
                <a:srgbClr val="FF0000"/>
              </a:solidFill>
            </a:endParaRPr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143000"/>
            <a:ext cx="7696200" cy="2286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smtClean="0"/>
              <a:t>Requirements on phase space: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smtClean="0"/>
              <a:t>high peak current (short bunch) at FEL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400" smtClean="0"/>
              <a:t>bunch length compression at wiggler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400" smtClean="0"/>
              <a:t>	using quads and sextupoles to adjust compactions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smtClean="0"/>
              <a:t>“small” energy spread at dump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400" smtClean="0"/>
              <a:t>energy compress while energy recovering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400" smtClean="0"/>
              <a:t>“short” RF wavelength/long bunch, 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400" smtClean="0"/>
              <a:t>	large exhaust </a:t>
            </a:r>
            <a:r>
              <a:rPr lang="en-US" sz="1400" smtClean="0">
                <a:latin typeface="Symbol" pitchFamily="18" charset="2"/>
              </a:rPr>
              <a:t>d</a:t>
            </a:r>
            <a:r>
              <a:rPr lang="en-US" sz="1400" smtClean="0"/>
              <a:t>p/p (~10%)</a:t>
            </a:r>
          </a:p>
          <a:p>
            <a:pPr lvl="1" eaLnBrk="1" hangingPunct="1">
              <a:lnSpc>
                <a:spcPct val="80000"/>
              </a:lnSpc>
              <a:buFont typeface="Symbol" pitchFamily="18" charset="2"/>
              <a:buChar char="Þ"/>
            </a:pPr>
            <a:r>
              <a:rPr lang="en-US" sz="1400" smtClean="0"/>
              <a:t>get slope, curvature</a:t>
            </a:r>
            <a:r>
              <a:rPr lang="en-US" sz="1400" i="1" smtClean="0"/>
              <a:t>, and </a:t>
            </a:r>
            <a:r>
              <a:rPr lang="en-US" sz="1400" smtClean="0"/>
              <a:t>torsion right</a:t>
            </a:r>
          </a:p>
          <a:p>
            <a:pPr lvl="1"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en-US" sz="1400" smtClean="0"/>
              <a:t>	(quads, sextupoles, octupoles)</a:t>
            </a:r>
          </a:p>
        </p:txBody>
      </p: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5291138" y="4360863"/>
            <a:ext cx="1419225" cy="1243012"/>
            <a:chOff x="3148" y="2448"/>
            <a:chExt cx="894" cy="783"/>
          </a:xfrm>
        </p:grpSpPr>
        <p:grpSp>
          <p:nvGrpSpPr>
            <p:cNvPr id="4" name="Group 6"/>
            <p:cNvGrpSpPr>
              <a:grpSpLocks/>
            </p:cNvGrpSpPr>
            <p:nvPr/>
          </p:nvGrpSpPr>
          <p:grpSpPr bwMode="auto">
            <a:xfrm>
              <a:off x="3216" y="2448"/>
              <a:ext cx="826" cy="783"/>
              <a:chOff x="1768" y="1555"/>
              <a:chExt cx="826" cy="783"/>
            </a:xfrm>
          </p:grpSpPr>
          <p:sp>
            <p:nvSpPr>
              <p:cNvPr id="4144" name="Line 7"/>
              <p:cNvSpPr>
                <a:spLocks noChangeShapeType="1"/>
              </p:cNvSpPr>
              <p:nvPr/>
            </p:nvSpPr>
            <p:spPr bwMode="auto">
              <a:xfrm flipV="1">
                <a:off x="2128" y="1618"/>
                <a:ext cx="0" cy="7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" pitchFamily="-107" charset="0"/>
                  <a:ea typeface="ＭＳ Ｐゴシック" pitchFamily="34" charset="-128"/>
                </a:endParaRPr>
              </a:p>
            </p:txBody>
          </p:sp>
          <p:sp>
            <p:nvSpPr>
              <p:cNvPr id="4145" name="Line 8"/>
              <p:cNvSpPr>
                <a:spLocks noChangeShapeType="1"/>
              </p:cNvSpPr>
              <p:nvPr/>
            </p:nvSpPr>
            <p:spPr bwMode="auto">
              <a:xfrm rot="5400000" flipH="1" flipV="1">
                <a:off x="2128" y="1618"/>
                <a:ext cx="0" cy="7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" pitchFamily="-107" charset="0"/>
                  <a:ea typeface="ＭＳ Ｐゴシック" pitchFamily="34" charset="-128"/>
                </a:endParaRPr>
              </a:p>
            </p:txBody>
          </p:sp>
          <p:sp>
            <p:nvSpPr>
              <p:cNvPr id="4146" name="Oval 9"/>
              <p:cNvSpPr>
                <a:spLocks noChangeArrowheads="1"/>
              </p:cNvSpPr>
              <p:nvPr/>
            </p:nvSpPr>
            <p:spPr bwMode="auto">
              <a:xfrm rot="-5475630">
                <a:off x="2007" y="1959"/>
                <a:ext cx="242" cy="46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Calibri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4147" name="Text Box 10"/>
              <p:cNvSpPr txBox="1">
                <a:spLocks noChangeArrowheads="1"/>
              </p:cNvSpPr>
              <p:nvPr/>
            </p:nvSpPr>
            <p:spPr bwMode="auto">
              <a:xfrm>
                <a:off x="1971" y="1555"/>
                <a:ext cx="191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defTabSz="914400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1400">
                    <a:solidFill>
                      <a:srgbClr val="000000"/>
                    </a:solidFill>
                    <a:latin typeface="Calibri" pitchFamily="34" charset="0"/>
                    <a:ea typeface="ＭＳ Ｐゴシック" pitchFamily="34" charset="-128"/>
                  </a:rPr>
                  <a:t>E</a:t>
                </a:r>
                <a:endParaRPr lang="en-US" sz="2400">
                  <a:solidFill>
                    <a:srgbClr val="000000"/>
                  </a:solidFill>
                  <a:latin typeface="Calibri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4148" name="Text Box 11"/>
              <p:cNvSpPr txBox="1">
                <a:spLocks noChangeArrowheads="1"/>
              </p:cNvSpPr>
              <p:nvPr/>
            </p:nvSpPr>
            <p:spPr bwMode="auto">
              <a:xfrm>
                <a:off x="2403" y="1961"/>
                <a:ext cx="191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defTabSz="914400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1400">
                    <a:solidFill>
                      <a:srgbClr val="000000"/>
                    </a:solidFill>
                    <a:latin typeface="Symbol" pitchFamily="18" charset="2"/>
                    <a:ea typeface="ＭＳ Ｐゴシック" pitchFamily="34" charset="-128"/>
                  </a:rPr>
                  <a:t>f</a:t>
                </a:r>
                <a:endParaRPr lang="en-US" sz="2400">
                  <a:solidFill>
                    <a:srgbClr val="000000"/>
                  </a:solidFill>
                  <a:latin typeface="Symbol" pitchFamily="18" charset="2"/>
                  <a:ea typeface="ＭＳ Ｐゴシック" pitchFamily="34" charset="-128"/>
                </a:endParaRPr>
              </a:p>
            </p:txBody>
          </p:sp>
        </p:grpSp>
        <p:sp>
          <p:nvSpPr>
            <p:cNvPr id="4143" name="Freeform 12"/>
            <p:cNvSpPr>
              <a:spLocks/>
            </p:cNvSpPr>
            <p:nvPr/>
          </p:nvSpPr>
          <p:spPr bwMode="auto">
            <a:xfrm>
              <a:off x="3148" y="2482"/>
              <a:ext cx="308" cy="302"/>
            </a:xfrm>
            <a:custGeom>
              <a:avLst/>
              <a:gdLst>
                <a:gd name="T0" fmla="*/ 308 w 308"/>
                <a:gd name="T1" fmla="*/ 302 h 302"/>
                <a:gd name="T2" fmla="*/ 108 w 308"/>
                <a:gd name="T3" fmla="*/ 241 h 302"/>
                <a:gd name="T4" fmla="*/ 34 w 308"/>
                <a:gd name="T5" fmla="*/ 143 h 302"/>
                <a:gd name="T6" fmla="*/ 0 w 308"/>
                <a:gd name="T7" fmla="*/ 0 h 30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08"/>
                <a:gd name="T13" fmla="*/ 0 h 302"/>
                <a:gd name="T14" fmla="*/ 308 w 308"/>
                <a:gd name="T15" fmla="*/ 302 h 30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08" h="302">
                  <a:moveTo>
                    <a:pt x="308" y="302"/>
                  </a:moveTo>
                  <a:cubicBezTo>
                    <a:pt x="274" y="292"/>
                    <a:pt x="153" y="268"/>
                    <a:pt x="108" y="241"/>
                  </a:cubicBezTo>
                  <a:cubicBezTo>
                    <a:pt x="63" y="214"/>
                    <a:pt x="52" y="183"/>
                    <a:pt x="34" y="143"/>
                  </a:cubicBezTo>
                  <a:cubicBezTo>
                    <a:pt x="16" y="103"/>
                    <a:pt x="7" y="30"/>
                    <a:pt x="0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</p:spPr>
          <p:txBody>
            <a:bodyPr wrap="none" anchor="ctr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endParaRPr>
            </a:p>
          </p:txBody>
        </p:sp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6340475" y="3421063"/>
            <a:ext cx="1384300" cy="1511300"/>
            <a:chOff x="4032" y="1824"/>
            <a:chExt cx="872" cy="952"/>
          </a:xfrm>
        </p:grpSpPr>
        <p:grpSp>
          <p:nvGrpSpPr>
            <p:cNvPr id="6" name="Group 14"/>
            <p:cNvGrpSpPr>
              <a:grpSpLocks/>
            </p:cNvGrpSpPr>
            <p:nvPr/>
          </p:nvGrpSpPr>
          <p:grpSpPr bwMode="auto">
            <a:xfrm>
              <a:off x="4080" y="1968"/>
              <a:ext cx="824" cy="808"/>
              <a:chOff x="929" y="1560"/>
              <a:chExt cx="824" cy="808"/>
            </a:xfrm>
          </p:grpSpPr>
          <p:sp>
            <p:nvSpPr>
              <p:cNvPr id="4137" name="Line 15"/>
              <p:cNvSpPr>
                <a:spLocks noChangeShapeType="1"/>
              </p:cNvSpPr>
              <p:nvPr/>
            </p:nvSpPr>
            <p:spPr bwMode="auto">
              <a:xfrm flipV="1">
                <a:off x="1289" y="1641"/>
                <a:ext cx="0" cy="7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" pitchFamily="-107" charset="0"/>
                  <a:ea typeface="ＭＳ Ｐゴシック" pitchFamily="34" charset="-128"/>
                </a:endParaRPr>
              </a:p>
            </p:txBody>
          </p:sp>
          <p:sp>
            <p:nvSpPr>
              <p:cNvPr id="4138" name="Line 16"/>
              <p:cNvSpPr>
                <a:spLocks noChangeShapeType="1"/>
              </p:cNvSpPr>
              <p:nvPr/>
            </p:nvSpPr>
            <p:spPr bwMode="auto">
              <a:xfrm rot="5400000" flipH="1" flipV="1">
                <a:off x="1289" y="1641"/>
                <a:ext cx="0" cy="7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" pitchFamily="-107" charset="0"/>
                  <a:ea typeface="ＭＳ Ｐゴシック" pitchFamily="34" charset="-128"/>
                </a:endParaRPr>
              </a:p>
            </p:txBody>
          </p:sp>
          <p:sp>
            <p:nvSpPr>
              <p:cNvPr id="4139" name="Oval 17"/>
              <p:cNvSpPr>
                <a:spLocks noChangeArrowheads="1"/>
              </p:cNvSpPr>
              <p:nvPr/>
            </p:nvSpPr>
            <p:spPr bwMode="auto">
              <a:xfrm rot="-5448019">
                <a:off x="929" y="1982"/>
                <a:ext cx="726" cy="46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Calibri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4140" name="Text Box 18"/>
              <p:cNvSpPr txBox="1">
                <a:spLocks noChangeArrowheads="1"/>
              </p:cNvSpPr>
              <p:nvPr/>
            </p:nvSpPr>
            <p:spPr bwMode="auto">
              <a:xfrm>
                <a:off x="1132" y="1560"/>
                <a:ext cx="191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defTabSz="914400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1400">
                    <a:solidFill>
                      <a:srgbClr val="000000"/>
                    </a:solidFill>
                    <a:latin typeface="Calibri" pitchFamily="34" charset="0"/>
                    <a:ea typeface="ＭＳ Ｐゴシック" pitchFamily="34" charset="-128"/>
                  </a:rPr>
                  <a:t>E</a:t>
                </a:r>
                <a:endParaRPr lang="en-US" sz="2400">
                  <a:solidFill>
                    <a:srgbClr val="000000"/>
                  </a:solidFill>
                  <a:latin typeface="Calibri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4141" name="Text Box 19"/>
              <p:cNvSpPr txBox="1">
                <a:spLocks noChangeArrowheads="1"/>
              </p:cNvSpPr>
              <p:nvPr/>
            </p:nvSpPr>
            <p:spPr bwMode="auto">
              <a:xfrm>
                <a:off x="1562" y="1966"/>
                <a:ext cx="191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defTabSz="914400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1400">
                    <a:solidFill>
                      <a:srgbClr val="000000"/>
                    </a:solidFill>
                    <a:latin typeface="Symbol" pitchFamily="18" charset="2"/>
                    <a:ea typeface="ＭＳ Ｐゴシック" pitchFamily="34" charset="-128"/>
                  </a:rPr>
                  <a:t>f</a:t>
                </a:r>
                <a:endParaRPr lang="en-US" sz="2400">
                  <a:solidFill>
                    <a:srgbClr val="000000"/>
                  </a:solidFill>
                  <a:latin typeface="Symbol" pitchFamily="18" charset="2"/>
                  <a:ea typeface="ＭＳ Ｐゴシック" pitchFamily="34" charset="-128"/>
                </a:endParaRPr>
              </a:p>
            </p:txBody>
          </p:sp>
        </p:grpSp>
        <p:sp>
          <p:nvSpPr>
            <p:cNvPr id="4136" name="Freeform 20"/>
            <p:cNvSpPr>
              <a:spLocks/>
            </p:cNvSpPr>
            <p:nvPr/>
          </p:nvSpPr>
          <p:spPr bwMode="auto">
            <a:xfrm>
              <a:off x="4032" y="1824"/>
              <a:ext cx="284" cy="512"/>
            </a:xfrm>
            <a:custGeom>
              <a:avLst/>
              <a:gdLst>
                <a:gd name="T0" fmla="*/ 284 w 284"/>
                <a:gd name="T1" fmla="*/ 512 h 512"/>
                <a:gd name="T2" fmla="*/ 105 w 284"/>
                <a:gd name="T3" fmla="*/ 383 h 512"/>
                <a:gd name="T4" fmla="*/ 24 w 284"/>
                <a:gd name="T5" fmla="*/ 237 h 512"/>
                <a:gd name="T6" fmla="*/ 0 w 284"/>
                <a:gd name="T7" fmla="*/ 0 h 51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4"/>
                <a:gd name="T13" fmla="*/ 0 h 512"/>
                <a:gd name="T14" fmla="*/ 284 w 284"/>
                <a:gd name="T15" fmla="*/ 512 h 51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4" h="512">
                  <a:moveTo>
                    <a:pt x="284" y="512"/>
                  </a:moveTo>
                  <a:cubicBezTo>
                    <a:pt x="254" y="492"/>
                    <a:pt x="148" y="429"/>
                    <a:pt x="105" y="383"/>
                  </a:cubicBezTo>
                  <a:cubicBezTo>
                    <a:pt x="62" y="337"/>
                    <a:pt x="41" y="301"/>
                    <a:pt x="24" y="237"/>
                  </a:cubicBezTo>
                  <a:cubicBezTo>
                    <a:pt x="7" y="173"/>
                    <a:pt x="5" y="49"/>
                    <a:pt x="0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</p:spPr>
          <p:txBody>
            <a:bodyPr wrap="none" anchor="ctr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endParaRPr>
            </a:p>
          </p:txBody>
        </p:sp>
      </p:grpSp>
      <p:grpSp>
        <p:nvGrpSpPr>
          <p:cNvPr id="7" name="Group 21"/>
          <p:cNvGrpSpPr>
            <a:grpSpLocks/>
          </p:cNvGrpSpPr>
          <p:nvPr/>
        </p:nvGrpSpPr>
        <p:grpSpPr bwMode="auto">
          <a:xfrm>
            <a:off x="3087688" y="4819650"/>
            <a:ext cx="1955800" cy="1228725"/>
            <a:chOff x="1728" y="2976"/>
            <a:chExt cx="1232" cy="774"/>
          </a:xfrm>
        </p:grpSpPr>
        <p:grpSp>
          <p:nvGrpSpPr>
            <p:cNvPr id="8" name="Group 22"/>
            <p:cNvGrpSpPr>
              <a:grpSpLocks/>
            </p:cNvGrpSpPr>
            <p:nvPr/>
          </p:nvGrpSpPr>
          <p:grpSpPr bwMode="auto">
            <a:xfrm>
              <a:off x="2105" y="2976"/>
              <a:ext cx="855" cy="774"/>
              <a:chOff x="1508" y="2507"/>
              <a:chExt cx="855" cy="774"/>
            </a:xfrm>
          </p:grpSpPr>
          <p:sp>
            <p:nvSpPr>
              <p:cNvPr id="4130" name="Line 23"/>
              <p:cNvSpPr>
                <a:spLocks noChangeShapeType="1"/>
              </p:cNvSpPr>
              <p:nvPr/>
            </p:nvSpPr>
            <p:spPr bwMode="auto">
              <a:xfrm flipV="1">
                <a:off x="1908" y="2561"/>
                <a:ext cx="0" cy="7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" pitchFamily="-107" charset="0"/>
                  <a:ea typeface="ＭＳ Ｐゴシック" pitchFamily="34" charset="-128"/>
                </a:endParaRPr>
              </a:p>
            </p:txBody>
          </p:sp>
          <p:sp>
            <p:nvSpPr>
              <p:cNvPr id="4131" name="Line 24"/>
              <p:cNvSpPr>
                <a:spLocks noChangeShapeType="1"/>
              </p:cNvSpPr>
              <p:nvPr/>
            </p:nvSpPr>
            <p:spPr bwMode="auto">
              <a:xfrm rot="5400000" flipH="1" flipV="1">
                <a:off x="1908" y="2561"/>
                <a:ext cx="0" cy="7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" pitchFamily="-107" charset="0"/>
                  <a:ea typeface="ＭＳ Ｐゴシック" pitchFamily="34" charset="-128"/>
                </a:endParaRPr>
              </a:p>
            </p:txBody>
          </p:sp>
          <p:sp>
            <p:nvSpPr>
              <p:cNvPr id="4132" name="Oval 25"/>
              <p:cNvSpPr>
                <a:spLocks noChangeArrowheads="1"/>
              </p:cNvSpPr>
              <p:nvPr/>
            </p:nvSpPr>
            <p:spPr bwMode="auto">
              <a:xfrm rot="10301" flipV="1">
                <a:off x="1508" y="2906"/>
                <a:ext cx="772" cy="23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Calibri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4133" name="Text Box 26"/>
              <p:cNvSpPr txBox="1">
                <a:spLocks noChangeArrowheads="1"/>
              </p:cNvSpPr>
              <p:nvPr/>
            </p:nvSpPr>
            <p:spPr bwMode="auto">
              <a:xfrm>
                <a:off x="1760" y="2507"/>
                <a:ext cx="191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defTabSz="914400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1400">
                    <a:solidFill>
                      <a:srgbClr val="000000"/>
                    </a:solidFill>
                    <a:latin typeface="Calibri" pitchFamily="34" charset="0"/>
                    <a:ea typeface="ＭＳ Ｐゴシック" pitchFamily="34" charset="-128"/>
                  </a:rPr>
                  <a:t>E</a:t>
                </a:r>
                <a:endParaRPr lang="en-US" sz="2400">
                  <a:solidFill>
                    <a:srgbClr val="000000"/>
                  </a:solidFill>
                  <a:latin typeface="Calibri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4134" name="Text Box 27"/>
              <p:cNvSpPr txBox="1">
                <a:spLocks noChangeArrowheads="1"/>
              </p:cNvSpPr>
              <p:nvPr/>
            </p:nvSpPr>
            <p:spPr bwMode="auto">
              <a:xfrm>
                <a:off x="2172" y="2904"/>
                <a:ext cx="191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defTabSz="914400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1400">
                    <a:solidFill>
                      <a:srgbClr val="000000"/>
                    </a:solidFill>
                    <a:latin typeface="Symbol" pitchFamily="18" charset="2"/>
                    <a:ea typeface="ＭＳ Ｐゴシック" pitchFamily="34" charset="-128"/>
                  </a:rPr>
                  <a:t>f</a:t>
                </a:r>
                <a:endParaRPr lang="en-US" sz="2400">
                  <a:solidFill>
                    <a:srgbClr val="000000"/>
                  </a:solidFill>
                  <a:latin typeface="Symbol" pitchFamily="18" charset="2"/>
                  <a:ea typeface="ＭＳ Ｐゴシック" pitchFamily="34" charset="-128"/>
                </a:endParaRPr>
              </a:p>
            </p:txBody>
          </p:sp>
        </p:grpSp>
        <p:sp>
          <p:nvSpPr>
            <p:cNvPr id="4129" name="Freeform 28"/>
            <p:cNvSpPr>
              <a:spLocks/>
            </p:cNvSpPr>
            <p:nvPr/>
          </p:nvSpPr>
          <p:spPr bwMode="auto">
            <a:xfrm>
              <a:off x="1728" y="3072"/>
              <a:ext cx="642" cy="241"/>
            </a:xfrm>
            <a:custGeom>
              <a:avLst/>
              <a:gdLst>
                <a:gd name="T0" fmla="*/ 9983868 w 498"/>
                <a:gd name="T1" fmla="*/ 2 h 304"/>
                <a:gd name="T2" fmla="*/ 7259268 w 498"/>
                <a:gd name="T3" fmla="*/ 2 h 304"/>
                <a:gd name="T4" fmla="*/ 5572278 w 498"/>
                <a:gd name="T5" fmla="*/ 2 h 304"/>
                <a:gd name="T6" fmla="*/ 3620437 w 498"/>
                <a:gd name="T7" fmla="*/ 2 h 304"/>
                <a:gd name="T8" fmla="*/ 0 w 498"/>
                <a:gd name="T9" fmla="*/ 0 h 3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8"/>
                <a:gd name="T16" fmla="*/ 0 h 304"/>
                <a:gd name="T17" fmla="*/ 498 w 498"/>
                <a:gd name="T18" fmla="*/ 304 h 3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8" h="304">
                  <a:moveTo>
                    <a:pt x="498" y="304"/>
                  </a:moveTo>
                  <a:cubicBezTo>
                    <a:pt x="476" y="285"/>
                    <a:pt x="399" y="220"/>
                    <a:pt x="362" y="188"/>
                  </a:cubicBezTo>
                  <a:cubicBezTo>
                    <a:pt x="325" y="156"/>
                    <a:pt x="308" y="136"/>
                    <a:pt x="278" y="110"/>
                  </a:cubicBezTo>
                  <a:cubicBezTo>
                    <a:pt x="248" y="84"/>
                    <a:pt x="227" y="50"/>
                    <a:pt x="181" y="32"/>
                  </a:cubicBezTo>
                  <a:cubicBezTo>
                    <a:pt x="135" y="14"/>
                    <a:pt x="38" y="7"/>
                    <a:pt x="0" y="0"/>
                  </a:cubicBezTo>
                </a:path>
              </a:pathLst>
            </a:custGeom>
            <a:noFill/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</p:spPr>
          <p:txBody>
            <a:bodyPr wrap="none" anchor="ctr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endParaRPr>
            </a:p>
          </p:txBody>
        </p:sp>
      </p:grpSp>
      <p:grpSp>
        <p:nvGrpSpPr>
          <p:cNvPr id="9" name="Group 29"/>
          <p:cNvGrpSpPr>
            <a:grpSpLocks/>
          </p:cNvGrpSpPr>
          <p:nvPr/>
        </p:nvGrpSpPr>
        <p:grpSpPr bwMode="auto">
          <a:xfrm>
            <a:off x="6067425" y="2001838"/>
            <a:ext cx="2586038" cy="1228725"/>
            <a:chOff x="3566" y="2802"/>
            <a:chExt cx="1629" cy="774"/>
          </a:xfrm>
        </p:grpSpPr>
        <p:grpSp>
          <p:nvGrpSpPr>
            <p:cNvPr id="10" name="Group 30"/>
            <p:cNvGrpSpPr>
              <a:grpSpLocks/>
            </p:cNvGrpSpPr>
            <p:nvPr/>
          </p:nvGrpSpPr>
          <p:grpSpPr bwMode="auto">
            <a:xfrm>
              <a:off x="4230" y="2802"/>
              <a:ext cx="965" cy="774"/>
              <a:chOff x="3567" y="2729"/>
              <a:chExt cx="965" cy="774"/>
            </a:xfrm>
          </p:grpSpPr>
          <p:sp>
            <p:nvSpPr>
              <p:cNvPr id="4123" name="Line 31"/>
              <p:cNvSpPr>
                <a:spLocks noChangeShapeType="1"/>
              </p:cNvSpPr>
              <p:nvPr/>
            </p:nvSpPr>
            <p:spPr bwMode="auto">
              <a:xfrm flipV="1">
                <a:off x="4048" y="2783"/>
                <a:ext cx="0" cy="7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" pitchFamily="-107" charset="0"/>
                  <a:ea typeface="ＭＳ Ｐゴシック" pitchFamily="34" charset="-128"/>
                </a:endParaRPr>
              </a:p>
            </p:txBody>
          </p:sp>
          <p:sp>
            <p:nvSpPr>
              <p:cNvPr id="4124" name="Line 32"/>
              <p:cNvSpPr>
                <a:spLocks noChangeShapeType="1"/>
              </p:cNvSpPr>
              <p:nvPr/>
            </p:nvSpPr>
            <p:spPr bwMode="auto">
              <a:xfrm rot="5400000" flipH="1" flipV="1">
                <a:off x="4048" y="2783"/>
                <a:ext cx="0" cy="7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" pitchFamily="-107" charset="0"/>
                  <a:ea typeface="ＭＳ Ｐゴシック" pitchFamily="34" charset="-128"/>
                </a:endParaRPr>
              </a:p>
            </p:txBody>
          </p:sp>
          <p:sp>
            <p:nvSpPr>
              <p:cNvPr id="4125" name="Oval 33"/>
              <p:cNvSpPr>
                <a:spLocks noChangeArrowheads="1"/>
              </p:cNvSpPr>
              <p:nvPr/>
            </p:nvSpPr>
            <p:spPr bwMode="auto">
              <a:xfrm rot="19150592" flipV="1">
                <a:off x="3567" y="3128"/>
                <a:ext cx="965" cy="23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Calibri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4126" name="Text Box 34"/>
              <p:cNvSpPr txBox="1">
                <a:spLocks noChangeArrowheads="1"/>
              </p:cNvSpPr>
              <p:nvPr/>
            </p:nvSpPr>
            <p:spPr bwMode="auto">
              <a:xfrm>
                <a:off x="3900" y="2729"/>
                <a:ext cx="191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defTabSz="914400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1400">
                    <a:solidFill>
                      <a:srgbClr val="000000"/>
                    </a:solidFill>
                    <a:latin typeface="Calibri" pitchFamily="34" charset="0"/>
                    <a:ea typeface="ＭＳ Ｐゴシック" pitchFamily="34" charset="-128"/>
                  </a:rPr>
                  <a:t>E</a:t>
                </a:r>
                <a:endParaRPr lang="en-US" sz="2400">
                  <a:solidFill>
                    <a:srgbClr val="000000"/>
                  </a:solidFill>
                  <a:latin typeface="Calibri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4127" name="Text Box 35"/>
              <p:cNvSpPr txBox="1">
                <a:spLocks noChangeArrowheads="1"/>
              </p:cNvSpPr>
              <p:nvPr/>
            </p:nvSpPr>
            <p:spPr bwMode="auto">
              <a:xfrm>
                <a:off x="4312" y="3126"/>
                <a:ext cx="191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defTabSz="914400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1400">
                    <a:solidFill>
                      <a:srgbClr val="000000"/>
                    </a:solidFill>
                    <a:latin typeface="Symbol" pitchFamily="18" charset="2"/>
                    <a:ea typeface="ＭＳ Ｐゴシック" pitchFamily="34" charset="-128"/>
                  </a:rPr>
                  <a:t>f</a:t>
                </a:r>
                <a:endParaRPr lang="en-US" sz="2400">
                  <a:solidFill>
                    <a:srgbClr val="000000"/>
                  </a:solidFill>
                  <a:latin typeface="Symbol" pitchFamily="18" charset="2"/>
                  <a:ea typeface="ＭＳ Ｐゴシック" pitchFamily="34" charset="-128"/>
                </a:endParaRPr>
              </a:p>
            </p:txBody>
          </p:sp>
        </p:grpSp>
        <p:sp>
          <p:nvSpPr>
            <p:cNvPr id="4122" name="Freeform 36"/>
            <p:cNvSpPr>
              <a:spLocks/>
            </p:cNvSpPr>
            <p:nvPr/>
          </p:nvSpPr>
          <p:spPr bwMode="auto">
            <a:xfrm>
              <a:off x="3566" y="2867"/>
              <a:ext cx="854" cy="460"/>
            </a:xfrm>
            <a:custGeom>
              <a:avLst/>
              <a:gdLst>
                <a:gd name="T0" fmla="*/ 854 w 854"/>
                <a:gd name="T1" fmla="*/ 460 h 460"/>
                <a:gd name="T2" fmla="*/ 602 w 854"/>
                <a:gd name="T3" fmla="*/ 401 h 460"/>
                <a:gd name="T4" fmla="*/ 343 w 854"/>
                <a:gd name="T5" fmla="*/ 259 h 460"/>
                <a:gd name="T6" fmla="*/ 175 w 854"/>
                <a:gd name="T7" fmla="*/ 168 h 460"/>
                <a:gd name="T8" fmla="*/ 0 w 854"/>
                <a:gd name="T9" fmla="*/ 0 h 4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4"/>
                <a:gd name="T16" fmla="*/ 0 h 460"/>
                <a:gd name="T17" fmla="*/ 854 w 854"/>
                <a:gd name="T18" fmla="*/ 460 h 4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4" h="460">
                  <a:moveTo>
                    <a:pt x="854" y="460"/>
                  </a:moveTo>
                  <a:cubicBezTo>
                    <a:pt x="812" y="449"/>
                    <a:pt x="687" y="435"/>
                    <a:pt x="602" y="401"/>
                  </a:cubicBezTo>
                  <a:cubicBezTo>
                    <a:pt x="517" y="367"/>
                    <a:pt x="414" y="298"/>
                    <a:pt x="343" y="259"/>
                  </a:cubicBezTo>
                  <a:cubicBezTo>
                    <a:pt x="272" y="220"/>
                    <a:pt x="232" y="211"/>
                    <a:pt x="175" y="168"/>
                  </a:cubicBezTo>
                  <a:cubicBezTo>
                    <a:pt x="118" y="125"/>
                    <a:pt x="36" y="35"/>
                    <a:pt x="0" y="0"/>
                  </a:cubicBezTo>
                </a:path>
              </a:pathLst>
            </a:custGeom>
            <a:noFill/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</p:spPr>
          <p:txBody>
            <a:bodyPr wrap="none" anchor="ctr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endParaRPr>
            </a:p>
          </p:txBody>
        </p:sp>
      </p:grpSp>
      <p:grpSp>
        <p:nvGrpSpPr>
          <p:cNvPr id="11" name="Group 37"/>
          <p:cNvGrpSpPr>
            <a:grpSpLocks/>
          </p:cNvGrpSpPr>
          <p:nvPr/>
        </p:nvGrpSpPr>
        <p:grpSpPr bwMode="auto">
          <a:xfrm>
            <a:off x="1408113" y="3429000"/>
            <a:ext cx="1641475" cy="1257300"/>
            <a:chOff x="816" y="2160"/>
            <a:chExt cx="1034" cy="792"/>
          </a:xfrm>
        </p:grpSpPr>
        <p:grpSp>
          <p:nvGrpSpPr>
            <p:cNvPr id="12" name="Group 38"/>
            <p:cNvGrpSpPr>
              <a:grpSpLocks/>
            </p:cNvGrpSpPr>
            <p:nvPr/>
          </p:nvGrpSpPr>
          <p:grpSpPr bwMode="auto">
            <a:xfrm>
              <a:off x="816" y="2160"/>
              <a:ext cx="835" cy="792"/>
              <a:chOff x="2671" y="1550"/>
              <a:chExt cx="835" cy="792"/>
            </a:xfrm>
          </p:grpSpPr>
          <p:sp>
            <p:nvSpPr>
              <p:cNvPr id="4116" name="Line 39"/>
              <p:cNvSpPr>
                <a:spLocks noChangeShapeType="1"/>
              </p:cNvSpPr>
              <p:nvPr/>
            </p:nvSpPr>
            <p:spPr bwMode="auto">
              <a:xfrm flipV="1">
                <a:off x="3031" y="1622"/>
                <a:ext cx="0" cy="7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" pitchFamily="-107" charset="0"/>
                  <a:ea typeface="ＭＳ Ｐゴシック" pitchFamily="34" charset="-128"/>
                </a:endParaRPr>
              </a:p>
            </p:txBody>
          </p:sp>
          <p:sp>
            <p:nvSpPr>
              <p:cNvPr id="4117" name="Line 40"/>
              <p:cNvSpPr>
                <a:spLocks noChangeShapeType="1"/>
              </p:cNvSpPr>
              <p:nvPr/>
            </p:nvSpPr>
            <p:spPr bwMode="auto">
              <a:xfrm rot="5400000" flipH="1" flipV="1">
                <a:off x="3031" y="1622"/>
                <a:ext cx="0" cy="7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" pitchFamily="-107" charset="0"/>
                  <a:ea typeface="ＭＳ Ｐゴシック" pitchFamily="34" charset="-128"/>
                </a:endParaRPr>
              </a:p>
            </p:txBody>
          </p:sp>
          <p:sp>
            <p:nvSpPr>
              <p:cNvPr id="4118" name="Oval 41"/>
              <p:cNvSpPr>
                <a:spLocks noChangeArrowheads="1"/>
              </p:cNvSpPr>
              <p:nvPr/>
            </p:nvSpPr>
            <p:spPr bwMode="auto">
              <a:xfrm rot="-2292887">
                <a:off x="2911" y="1959"/>
                <a:ext cx="242" cy="46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Calibri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4119" name="Text Box 42"/>
              <p:cNvSpPr txBox="1">
                <a:spLocks noChangeArrowheads="1"/>
              </p:cNvSpPr>
              <p:nvPr/>
            </p:nvSpPr>
            <p:spPr bwMode="auto">
              <a:xfrm>
                <a:off x="2874" y="1550"/>
                <a:ext cx="191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defTabSz="914400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1400">
                    <a:solidFill>
                      <a:srgbClr val="000000"/>
                    </a:solidFill>
                    <a:latin typeface="Calibri" pitchFamily="34" charset="0"/>
                    <a:ea typeface="ＭＳ Ｐゴシック" pitchFamily="34" charset="-128"/>
                  </a:rPr>
                  <a:t>E</a:t>
                </a:r>
                <a:endParaRPr lang="en-US" sz="2400">
                  <a:solidFill>
                    <a:srgbClr val="000000"/>
                  </a:solidFill>
                  <a:latin typeface="Calibri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4120" name="Text Box 43"/>
              <p:cNvSpPr txBox="1">
                <a:spLocks noChangeArrowheads="1"/>
              </p:cNvSpPr>
              <p:nvPr/>
            </p:nvSpPr>
            <p:spPr bwMode="auto">
              <a:xfrm>
                <a:off x="3315" y="1956"/>
                <a:ext cx="191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defTabSz="914400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1400">
                    <a:solidFill>
                      <a:srgbClr val="000000"/>
                    </a:solidFill>
                    <a:latin typeface="Symbol" pitchFamily="18" charset="2"/>
                    <a:ea typeface="ＭＳ Ｐゴシック" pitchFamily="34" charset="-128"/>
                  </a:rPr>
                  <a:t>f</a:t>
                </a:r>
                <a:endParaRPr lang="en-US" sz="2400">
                  <a:solidFill>
                    <a:srgbClr val="000000"/>
                  </a:solidFill>
                  <a:latin typeface="Symbol" pitchFamily="18" charset="2"/>
                  <a:ea typeface="ＭＳ Ｐゴシック" pitchFamily="34" charset="-128"/>
                </a:endParaRPr>
              </a:p>
            </p:txBody>
          </p:sp>
        </p:grpSp>
        <p:sp>
          <p:nvSpPr>
            <p:cNvPr id="4115" name="Freeform 44"/>
            <p:cNvSpPr>
              <a:spLocks/>
            </p:cNvSpPr>
            <p:nvPr/>
          </p:nvSpPr>
          <p:spPr bwMode="auto">
            <a:xfrm>
              <a:off x="1233" y="2677"/>
              <a:ext cx="617" cy="214"/>
            </a:xfrm>
            <a:custGeom>
              <a:avLst/>
              <a:gdLst>
                <a:gd name="T0" fmla="*/ 0 w 617"/>
                <a:gd name="T1" fmla="*/ 0 h 214"/>
                <a:gd name="T2" fmla="*/ 63 w 617"/>
                <a:gd name="T3" fmla="*/ 155 h 214"/>
                <a:gd name="T4" fmla="*/ 159 w 617"/>
                <a:gd name="T5" fmla="*/ 203 h 214"/>
                <a:gd name="T6" fmla="*/ 617 w 617"/>
                <a:gd name="T7" fmla="*/ 89 h 2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7"/>
                <a:gd name="T13" fmla="*/ 0 h 214"/>
                <a:gd name="T14" fmla="*/ 617 w 617"/>
                <a:gd name="T15" fmla="*/ 214 h 2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7" h="214">
                  <a:moveTo>
                    <a:pt x="0" y="0"/>
                  </a:moveTo>
                  <a:cubicBezTo>
                    <a:pt x="11" y="25"/>
                    <a:pt x="36" y="121"/>
                    <a:pt x="63" y="155"/>
                  </a:cubicBezTo>
                  <a:cubicBezTo>
                    <a:pt x="90" y="189"/>
                    <a:pt x="67" y="214"/>
                    <a:pt x="159" y="203"/>
                  </a:cubicBezTo>
                  <a:cubicBezTo>
                    <a:pt x="251" y="192"/>
                    <a:pt x="522" y="113"/>
                    <a:pt x="617" y="89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endParaRPr>
            </a:p>
          </p:txBody>
        </p:sp>
      </p:grpSp>
      <p:grpSp>
        <p:nvGrpSpPr>
          <p:cNvPr id="13" name="Group 45"/>
          <p:cNvGrpSpPr>
            <a:grpSpLocks/>
          </p:cNvGrpSpPr>
          <p:nvPr/>
        </p:nvGrpSpPr>
        <p:grpSpPr bwMode="auto">
          <a:xfrm>
            <a:off x="4797425" y="1036638"/>
            <a:ext cx="1339850" cy="1228725"/>
            <a:chOff x="3120" y="720"/>
            <a:chExt cx="844" cy="774"/>
          </a:xfrm>
        </p:grpSpPr>
        <p:grpSp>
          <p:nvGrpSpPr>
            <p:cNvPr id="14" name="Group 46"/>
            <p:cNvGrpSpPr>
              <a:grpSpLocks/>
            </p:cNvGrpSpPr>
            <p:nvPr/>
          </p:nvGrpSpPr>
          <p:grpSpPr bwMode="auto">
            <a:xfrm>
              <a:off x="3120" y="720"/>
              <a:ext cx="844" cy="774"/>
              <a:chOff x="3624" y="1590"/>
              <a:chExt cx="844" cy="774"/>
            </a:xfrm>
          </p:grpSpPr>
          <p:sp>
            <p:nvSpPr>
              <p:cNvPr id="4109" name="Line 47"/>
              <p:cNvSpPr>
                <a:spLocks noChangeShapeType="1"/>
              </p:cNvSpPr>
              <p:nvPr/>
            </p:nvSpPr>
            <p:spPr bwMode="auto">
              <a:xfrm flipV="1">
                <a:off x="3984" y="1644"/>
                <a:ext cx="0" cy="7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" pitchFamily="-107" charset="0"/>
                  <a:ea typeface="ＭＳ Ｐゴシック" pitchFamily="34" charset="-128"/>
                </a:endParaRPr>
              </a:p>
            </p:txBody>
          </p:sp>
          <p:sp>
            <p:nvSpPr>
              <p:cNvPr id="4110" name="Line 48"/>
              <p:cNvSpPr>
                <a:spLocks noChangeShapeType="1"/>
              </p:cNvSpPr>
              <p:nvPr/>
            </p:nvSpPr>
            <p:spPr bwMode="auto">
              <a:xfrm rot="5400000" flipH="1" flipV="1">
                <a:off x="3984" y="1644"/>
                <a:ext cx="0" cy="7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" pitchFamily="-107" charset="0"/>
                  <a:ea typeface="ＭＳ Ｐゴシック" pitchFamily="34" charset="-128"/>
                </a:endParaRPr>
              </a:p>
            </p:txBody>
          </p:sp>
          <p:sp>
            <p:nvSpPr>
              <p:cNvPr id="4111" name="Oval 49"/>
              <p:cNvSpPr>
                <a:spLocks noChangeArrowheads="1"/>
              </p:cNvSpPr>
              <p:nvPr/>
            </p:nvSpPr>
            <p:spPr bwMode="auto">
              <a:xfrm>
                <a:off x="3862" y="1980"/>
                <a:ext cx="242" cy="46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Calibri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4112" name="Text Box 50"/>
              <p:cNvSpPr txBox="1">
                <a:spLocks noChangeArrowheads="1"/>
              </p:cNvSpPr>
              <p:nvPr/>
            </p:nvSpPr>
            <p:spPr bwMode="auto">
              <a:xfrm>
                <a:off x="3827" y="1590"/>
                <a:ext cx="191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defTabSz="914400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1400">
                    <a:solidFill>
                      <a:srgbClr val="000000"/>
                    </a:solidFill>
                    <a:latin typeface="Calibri" pitchFamily="34" charset="0"/>
                    <a:ea typeface="ＭＳ Ｐゴシック" pitchFamily="34" charset="-128"/>
                  </a:rPr>
                  <a:t>E</a:t>
                </a:r>
                <a:endParaRPr lang="en-US" sz="2400">
                  <a:solidFill>
                    <a:srgbClr val="000000"/>
                  </a:solidFill>
                  <a:latin typeface="Calibri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4113" name="Text Box 51"/>
              <p:cNvSpPr txBox="1">
                <a:spLocks noChangeArrowheads="1"/>
              </p:cNvSpPr>
              <p:nvPr/>
            </p:nvSpPr>
            <p:spPr bwMode="auto">
              <a:xfrm>
                <a:off x="4277" y="1978"/>
                <a:ext cx="191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defTabSz="914400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1400">
                    <a:solidFill>
                      <a:srgbClr val="000000"/>
                    </a:solidFill>
                    <a:latin typeface="Symbol" pitchFamily="18" charset="2"/>
                    <a:ea typeface="ＭＳ Ｐゴシック" pitchFamily="34" charset="-128"/>
                  </a:rPr>
                  <a:t>f</a:t>
                </a:r>
                <a:endParaRPr lang="en-US" sz="2400">
                  <a:solidFill>
                    <a:srgbClr val="000000"/>
                  </a:solidFill>
                  <a:latin typeface="Symbol" pitchFamily="18" charset="2"/>
                  <a:ea typeface="ＭＳ Ｐゴシック" pitchFamily="34" charset="-128"/>
                </a:endParaRPr>
              </a:p>
            </p:txBody>
          </p:sp>
        </p:grpSp>
        <p:sp>
          <p:nvSpPr>
            <p:cNvPr id="4108" name="Freeform 52"/>
            <p:cNvSpPr>
              <a:spLocks/>
            </p:cNvSpPr>
            <p:nvPr/>
          </p:nvSpPr>
          <p:spPr bwMode="auto">
            <a:xfrm>
              <a:off x="3552" y="1248"/>
              <a:ext cx="203" cy="101"/>
            </a:xfrm>
            <a:custGeom>
              <a:avLst/>
              <a:gdLst>
                <a:gd name="T0" fmla="*/ 0 w 48"/>
                <a:gd name="T1" fmla="*/ 0 h 192"/>
                <a:gd name="T2" fmla="*/ 203 w 48"/>
                <a:gd name="T3" fmla="*/ 486512 h 192"/>
                <a:gd name="T4" fmla="*/ 0 60000 65536"/>
                <a:gd name="T5" fmla="*/ 0 60000 65536"/>
                <a:gd name="T6" fmla="*/ 0 w 48"/>
                <a:gd name="T7" fmla="*/ 0 h 192"/>
                <a:gd name="T8" fmla="*/ 48 w 48"/>
                <a:gd name="T9" fmla="*/ 192 h 19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" h="192">
                  <a:moveTo>
                    <a:pt x="0" y="0"/>
                  </a:moveTo>
                  <a:cubicBezTo>
                    <a:pt x="0" y="0"/>
                    <a:pt x="24" y="96"/>
                    <a:pt x="48" y="19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97544141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7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7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71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71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71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71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710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710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4710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8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888" y="3657600"/>
            <a:ext cx="3044825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 useBgFill="1">
        <p:nvSpPr>
          <p:cNvPr id="25603" name="Rectangle 3"/>
          <p:cNvSpPr>
            <a:spLocks noGrp="1" noChangeArrowheads="1"/>
          </p:cNvSpPr>
          <p:nvPr>
            <p:ph type="title"/>
          </p:nvPr>
        </p:nvSpPr>
        <p:spPr>
          <a:xfrm>
            <a:off x="1060450" y="3207"/>
            <a:ext cx="6083300" cy="798513"/>
          </a:xfrm>
        </p:spPr>
        <p:txBody>
          <a:bodyPr/>
          <a:lstStyle/>
          <a:p>
            <a:pPr eaLnBrk="1" hangingPunct="1"/>
            <a:r>
              <a:rPr lang="en-US" sz="3600" dirty="0" smtClean="0"/>
              <a:t>Higher Order Corrections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5562600" cy="2314575"/>
          </a:xfrm>
        </p:spPr>
        <p:txBody>
          <a:bodyPr/>
          <a:lstStyle/>
          <a:p>
            <a:pPr eaLnBrk="1" hangingPunct="1"/>
            <a:r>
              <a:rPr lang="en-US" sz="2000" smtClean="0"/>
              <a:t>Without nonlinear corrections, phase space becomes distorted during deceleration</a:t>
            </a:r>
          </a:p>
          <a:p>
            <a:pPr eaLnBrk="1" hangingPunct="1"/>
            <a:r>
              <a:rPr lang="en-US" sz="2000" smtClean="0"/>
              <a:t>Curvature, torsion,… can be compensated by nonlinear adjustments </a:t>
            </a:r>
          </a:p>
          <a:p>
            <a:pPr lvl="1" eaLnBrk="1" hangingPunct="1"/>
            <a:r>
              <a:rPr lang="en-US" sz="1800" smtClean="0"/>
              <a:t>differentially move phase space regions to match gradient required for energy compression</a:t>
            </a:r>
            <a:endParaRPr lang="en-US" smtClean="0"/>
          </a:p>
          <a:p>
            <a:pPr eaLnBrk="1" hangingPunct="1"/>
            <a:endParaRPr lang="en-US" sz="2000" smtClean="0"/>
          </a:p>
        </p:txBody>
      </p:sp>
      <p:sp>
        <p:nvSpPr>
          <p:cNvPr id="8197" name="Freeform 5"/>
          <p:cNvSpPr>
            <a:spLocks noChangeAspect="1"/>
          </p:cNvSpPr>
          <p:nvPr/>
        </p:nvSpPr>
        <p:spPr bwMode="auto">
          <a:xfrm>
            <a:off x="6553200" y="1516063"/>
            <a:ext cx="1554163" cy="1112837"/>
          </a:xfrm>
          <a:custGeom>
            <a:avLst/>
            <a:gdLst>
              <a:gd name="T0" fmla="*/ 2147483647 w 979"/>
              <a:gd name="T1" fmla="*/ 2147483647 h 701"/>
              <a:gd name="T2" fmla="*/ 2147483647 w 979"/>
              <a:gd name="T3" fmla="*/ 2147483647 h 701"/>
              <a:gd name="T4" fmla="*/ 2147483647 w 979"/>
              <a:gd name="T5" fmla="*/ 2147483647 h 701"/>
              <a:gd name="T6" fmla="*/ 2147483647 w 979"/>
              <a:gd name="T7" fmla="*/ 2147483647 h 701"/>
              <a:gd name="T8" fmla="*/ 2147483647 w 979"/>
              <a:gd name="T9" fmla="*/ 2147483647 h 701"/>
              <a:gd name="T10" fmla="*/ 2147483647 w 979"/>
              <a:gd name="T11" fmla="*/ 2147483647 h 701"/>
              <a:gd name="T12" fmla="*/ 2147483647 w 979"/>
              <a:gd name="T13" fmla="*/ 2147483647 h 701"/>
              <a:gd name="T14" fmla="*/ 2147483647 w 979"/>
              <a:gd name="T15" fmla="*/ 2147483647 h 701"/>
              <a:gd name="T16" fmla="*/ 2147483647 w 979"/>
              <a:gd name="T17" fmla="*/ 2147483647 h 701"/>
              <a:gd name="T18" fmla="*/ 2147483647 w 979"/>
              <a:gd name="T19" fmla="*/ 2147483647 h 701"/>
              <a:gd name="T20" fmla="*/ 2147483647 w 979"/>
              <a:gd name="T21" fmla="*/ 2147483647 h 701"/>
              <a:gd name="T22" fmla="*/ 2147483647 w 979"/>
              <a:gd name="T23" fmla="*/ 2147483647 h 701"/>
              <a:gd name="T24" fmla="*/ 2147483647 w 979"/>
              <a:gd name="T25" fmla="*/ 2147483647 h 701"/>
              <a:gd name="T26" fmla="*/ 2147483647 w 979"/>
              <a:gd name="T27" fmla="*/ 0 h 701"/>
              <a:gd name="T28" fmla="*/ 2147483647 w 979"/>
              <a:gd name="T29" fmla="*/ 2147483647 h 701"/>
              <a:gd name="T30" fmla="*/ 2147483647 w 979"/>
              <a:gd name="T31" fmla="*/ 2147483647 h 701"/>
              <a:gd name="T32" fmla="*/ 2147483647 w 979"/>
              <a:gd name="T33" fmla="*/ 2147483647 h 701"/>
              <a:gd name="T34" fmla="*/ 2147483647 w 979"/>
              <a:gd name="T35" fmla="*/ 2147483647 h 701"/>
              <a:gd name="T36" fmla="*/ 2147483647 w 979"/>
              <a:gd name="T37" fmla="*/ 2147483647 h 701"/>
              <a:gd name="T38" fmla="*/ 2147483647 w 979"/>
              <a:gd name="T39" fmla="*/ 2147483647 h 701"/>
              <a:gd name="T40" fmla="*/ 2147483647 w 979"/>
              <a:gd name="T41" fmla="*/ 2147483647 h 701"/>
              <a:gd name="T42" fmla="*/ 2147483647 w 979"/>
              <a:gd name="T43" fmla="*/ 2147483647 h 701"/>
              <a:gd name="T44" fmla="*/ 2147483647 w 979"/>
              <a:gd name="T45" fmla="*/ 2147483647 h 701"/>
              <a:gd name="T46" fmla="*/ 2147483647 w 979"/>
              <a:gd name="T47" fmla="*/ 2147483647 h 701"/>
              <a:gd name="T48" fmla="*/ 2147483647 w 979"/>
              <a:gd name="T49" fmla="*/ 2147483647 h 701"/>
              <a:gd name="T50" fmla="*/ 2147483647 w 979"/>
              <a:gd name="T51" fmla="*/ 2147483647 h 701"/>
              <a:gd name="T52" fmla="*/ 2147483647 w 979"/>
              <a:gd name="T53" fmla="*/ 2147483647 h 701"/>
              <a:gd name="T54" fmla="*/ 2147483647 w 979"/>
              <a:gd name="T55" fmla="*/ 2147483647 h 701"/>
              <a:gd name="T56" fmla="*/ 0 w 979"/>
              <a:gd name="T57" fmla="*/ 2147483647 h 701"/>
              <a:gd name="T58" fmla="*/ 2147483647 w 979"/>
              <a:gd name="T59" fmla="*/ 2147483647 h 701"/>
              <a:gd name="T60" fmla="*/ 2147483647 w 979"/>
              <a:gd name="T61" fmla="*/ 2147483647 h 701"/>
              <a:gd name="T62" fmla="*/ 2147483647 w 979"/>
              <a:gd name="T63" fmla="*/ 2147483647 h 701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979"/>
              <a:gd name="T97" fmla="*/ 0 h 701"/>
              <a:gd name="T98" fmla="*/ 979 w 979"/>
              <a:gd name="T99" fmla="*/ 701 h 701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979" h="701">
                <a:moveTo>
                  <a:pt x="82" y="605"/>
                </a:moveTo>
                <a:lnTo>
                  <a:pt x="114" y="619"/>
                </a:lnTo>
                <a:lnTo>
                  <a:pt x="154" y="637"/>
                </a:lnTo>
                <a:lnTo>
                  <a:pt x="208" y="655"/>
                </a:lnTo>
                <a:lnTo>
                  <a:pt x="278" y="659"/>
                </a:lnTo>
                <a:lnTo>
                  <a:pt x="352" y="664"/>
                </a:lnTo>
                <a:lnTo>
                  <a:pt x="471" y="662"/>
                </a:lnTo>
                <a:cubicBezTo>
                  <a:pt x="508" y="653"/>
                  <a:pt x="535" y="643"/>
                  <a:pt x="574" y="613"/>
                </a:cubicBezTo>
                <a:cubicBezTo>
                  <a:pt x="613" y="583"/>
                  <a:pt x="662" y="538"/>
                  <a:pt x="707" y="482"/>
                </a:cubicBezTo>
                <a:lnTo>
                  <a:pt x="843" y="274"/>
                </a:lnTo>
                <a:lnTo>
                  <a:pt x="909" y="165"/>
                </a:lnTo>
                <a:lnTo>
                  <a:pt x="942" y="98"/>
                </a:lnTo>
                <a:lnTo>
                  <a:pt x="970" y="34"/>
                </a:lnTo>
                <a:lnTo>
                  <a:pt x="979" y="0"/>
                </a:lnTo>
                <a:lnTo>
                  <a:pt x="978" y="37"/>
                </a:lnTo>
                <a:lnTo>
                  <a:pt x="936" y="141"/>
                </a:lnTo>
                <a:lnTo>
                  <a:pt x="880" y="255"/>
                </a:lnTo>
                <a:lnTo>
                  <a:pt x="805" y="375"/>
                </a:lnTo>
                <a:lnTo>
                  <a:pt x="709" y="522"/>
                </a:lnTo>
                <a:lnTo>
                  <a:pt x="632" y="618"/>
                </a:lnTo>
                <a:cubicBezTo>
                  <a:pt x="600" y="646"/>
                  <a:pt x="561" y="675"/>
                  <a:pt x="518" y="688"/>
                </a:cubicBezTo>
                <a:cubicBezTo>
                  <a:pt x="475" y="701"/>
                  <a:pt x="422" y="697"/>
                  <a:pt x="373" y="697"/>
                </a:cubicBezTo>
                <a:lnTo>
                  <a:pt x="221" y="691"/>
                </a:lnTo>
                <a:lnTo>
                  <a:pt x="150" y="671"/>
                </a:lnTo>
                <a:lnTo>
                  <a:pt x="90" y="647"/>
                </a:lnTo>
                <a:lnTo>
                  <a:pt x="82" y="642"/>
                </a:lnTo>
                <a:lnTo>
                  <a:pt x="34" y="610"/>
                </a:lnTo>
                <a:lnTo>
                  <a:pt x="5" y="592"/>
                </a:lnTo>
                <a:lnTo>
                  <a:pt x="0" y="565"/>
                </a:lnTo>
                <a:lnTo>
                  <a:pt x="18" y="571"/>
                </a:lnTo>
                <a:lnTo>
                  <a:pt x="48" y="589"/>
                </a:lnTo>
                <a:lnTo>
                  <a:pt x="82" y="605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-107" charset="0"/>
              <a:ea typeface="ＭＳ Ｐゴシック" pitchFamily="34" charset="-128"/>
            </a:endParaRPr>
          </a:p>
        </p:txBody>
      </p:sp>
      <p:sp>
        <p:nvSpPr>
          <p:cNvPr id="8198" name="Freeform 6"/>
          <p:cNvSpPr>
            <a:spLocks noChangeAspect="1"/>
          </p:cNvSpPr>
          <p:nvPr/>
        </p:nvSpPr>
        <p:spPr bwMode="auto">
          <a:xfrm rot="268531">
            <a:off x="6762750" y="1246188"/>
            <a:ext cx="1685925" cy="2173287"/>
          </a:xfrm>
          <a:custGeom>
            <a:avLst/>
            <a:gdLst>
              <a:gd name="T0" fmla="*/ 2147483647 w 1062"/>
              <a:gd name="T1" fmla="*/ 2147483647 h 1284"/>
              <a:gd name="T2" fmla="*/ 2147483647 w 1062"/>
              <a:gd name="T3" fmla="*/ 2147483647 h 1284"/>
              <a:gd name="T4" fmla="*/ 2147483647 w 1062"/>
              <a:gd name="T5" fmla="*/ 2147483647 h 1284"/>
              <a:gd name="T6" fmla="*/ 2147483647 w 1062"/>
              <a:gd name="T7" fmla="*/ 2147483647 h 1284"/>
              <a:gd name="T8" fmla="*/ 2147483647 w 1062"/>
              <a:gd name="T9" fmla="*/ 2147483647 h 1284"/>
              <a:gd name="T10" fmla="*/ 2147483647 w 1062"/>
              <a:gd name="T11" fmla="*/ 2147483647 h 1284"/>
              <a:gd name="T12" fmla="*/ 2147483647 w 1062"/>
              <a:gd name="T13" fmla="*/ 2147483647 h 1284"/>
              <a:gd name="T14" fmla="*/ 2147483647 w 1062"/>
              <a:gd name="T15" fmla="*/ 2147483647 h 1284"/>
              <a:gd name="T16" fmla="*/ 2147483647 w 1062"/>
              <a:gd name="T17" fmla="*/ 2147483647 h 1284"/>
              <a:gd name="T18" fmla="*/ 2147483647 w 1062"/>
              <a:gd name="T19" fmla="*/ 2147483647 h 1284"/>
              <a:gd name="T20" fmla="*/ 2147483647 w 1062"/>
              <a:gd name="T21" fmla="*/ 2147483647 h 1284"/>
              <a:gd name="T22" fmla="*/ 2147483647 w 1062"/>
              <a:gd name="T23" fmla="*/ 2147483647 h 1284"/>
              <a:gd name="T24" fmla="*/ 2147483647 w 1062"/>
              <a:gd name="T25" fmla="*/ 2147483647 h 1284"/>
              <a:gd name="T26" fmla="*/ 2147483647 w 1062"/>
              <a:gd name="T27" fmla="*/ 2147483647 h 1284"/>
              <a:gd name="T28" fmla="*/ 2147483647 w 1062"/>
              <a:gd name="T29" fmla="*/ 2147483647 h 1284"/>
              <a:gd name="T30" fmla="*/ 2147483647 w 1062"/>
              <a:gd name="T31" fmla="*/ 2147483647 h 1284"/>
              <a:gd name="T32" fmla="*/ 2147483647 w 1062"/>
              <a:gd name="T33" fmla="*/ 2147483647 h 1284"/>
              <a:gd name="T34" fmla="*/ 2147483647 w 1062"/>
              <a:gd name="T35" fmla="*/ 2147483647 h 1284"/>
              <a:gd name="T36" fmla="*/ 2147483647 w 1062"/>
              <a:gd name="T37" fmla="*/ 2147483647 h 1284"/>
              <a:gd name="T38" fmla="*/ 2147483647 w 1062"/>
              <a:gd name="T39" fmla="*/ 2147483647 h 1284"/>
              <a:gd name="T40" fmla="*/ 2147483647 w 1062"/>
              <a:gd name="T41" fmla="*/ 2147483647 h 1284"/>
              <a:gd name="T42" fmla="*/ 2147483647 w 1062"/>
              <a:gd name="T43" fmla="*/ 2147483647 h 1284"/>
              <a:gd name="T44" fmla="*/ 2147483647 w 1062"/>
              <a:gd name="T45" fmla="*/ 2147483647 h 1284"/>
              <a:gd name="T46" fmla="*/ 2147483647 w 1062"/>
              <a:gd name="T47" fmla="*/ 2147483647 h 1284"/>
              <a:gd name="T48" fmla="*/ 2147483647 w 1062"/>
              <a:gd name="T49" fmla="*/ 2147483647 h 1284"/>
              <a:gd name="T50" fmla="*/ 2147483647 w 1062"/>
              <a:gd name="T51" fmla="*/ 2147483647 h 1284"/>
              <a:gd name="T52" fmla="*/ 2147483647 w 1062"/>
              <a:gd name="T53" fmla="*/ 2147483647 h 1284"/>
              <a:gd name="T54" fmla="*/ 2147483647 w 1062"/>
              <a:gd name="T55" fmla="*/ 2147483647 h 1284"/>
              <a:gd name="T56" fmla="*/ 2147483647 w 1062"/>
              <a:gd name="T57" fmla="*/ 2147483647 h 1284"/>
              <a:gd name="T58" fmla="*/ 2147483647 w 1062"/>
              <a:gd name="T59" fmla="*/ 2147483647 h 1284"/>
              <a:gd name="T60" fmla="*/ 2147483647 w 1062"/>
              <a:gd name="T61" fmla="*/ 2147483647 h 1284"/>
              <a:gd name="T62" fmla="*/ 2147483647 w 1062"/>
              <a:gd name="T63" fmla="*/ 2147483647 h 128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062"/>
              <a:gd name="T97" fmla="*/ 0 h 1284"/>
              <a:gd name="T98" fmla="*/ 1062 w 1062"/>
              <a:gd name="T99" fmla="*/ 1284 h 1284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062" h="1284">
                <a:moveTo>
                  <a:pt x="49" y="1109"/>
                </a:moveTo>
                <a:lnTo>
                  <a:pt x="76" y="1049"/>
                </a:lnTo>
                <a:lnTo>
                  <a:pt x="100" y="994"/>
                </a:lnTo>
                <a:lnTo>
                  <a:pt x="149" y="921"/>
                </a:lnTo>
                <a:lnTo>
                  <a:pt x="278" y="746"/>
                </a:lnTo>
                <a:lnTo>
                  <a:pt x="395" y="591"/>
                </a:lnTo>
                <a:lnTo>
                  <a:pt x="515" y="459"/>
                </a:lnTo>
                <a:lnTo>
                  <a:pt x="611" y="370"/>
                </a:lnTo>
                <a:lnTo>
                  <a:pt x="707" y="276"/>
                </a:lnTo>
                <a:lnTo>
                  <a:pt x="796" y="195"/>
                </a:lnTo>
                <a:lnTo>
                  <a:pt x="882" y="118"/>
                </a:lnTo>
                <a:cubicBezTo>
                  <a:pt x="924" y="86"/>
                  <a:pt x="1036" y="7"/>
                  <a:pt x="1048" y="3"/>
                </a:cubicBezTo>
                <a:cubicBezTo>
                  <a:pt x="1062" y="0"/>
                  <a:pt x="982" y="67"/>
                  <a:pt x="954" y="92"/>
                </a:cubicBezTo>
                <a:lnTo>
                  <a:pt x="880" y="156"/>
                </a:lnTo>
                <a:lnTo>
                  <a:pt x="836" y="201"/>
                </a:lnTo>
                <a:lnTo>
                  <a:pt x="786" y="250"/>
                </a:lnTo>
                <a:lnTo>
                  <a:pt x="692" y="338"/>
                </a:lnTo>
                <a:lnTo>
                  <a:pt x="623" y="408"/>
                </a:lnTo>
                <a:lnTo>
                  <a:pt x="532" y="504"/>
                </a:lnTo>
                <a:lnTo>
                  <a:pt x="464" y="576"/>
                </a:lnTo>
                <a:lnTo>
                  <a:pt x="360" y="697"/>
                </a:lnTo>
                <a:lnTo>
                  <a:pt x="266" y="817"/>
                </a:lnTo>
                <a:lnTo>
                  <a:pt x="187" y="921"/>
                </a:lnTo>
                <a:lnTo>
                  <a:pt x="121" y="1032"/>
                </a:lnTo>
                <a:lnTo>
                  <a:pt x="83" y="1121"/>
                </a:lnTo>
                <a:lnTo>
                  <a:pt x="59" y="1169"/>
                </a:lnTo>
                <a:lnTo>
                  <a:pt x="32" y="1234"/>
                </a:lnTo>
                <a:cubicBezTo>
                  <a:pt x="22" y="1253"/>
                  <a:pt x="5" y="1282"/>
                  <a:pt x="1" y="1284"/>
                </a:cubicBezTo>
                <a:cubicBezTo>
                  <a:pt x="0" y="1283"/>
                  <a:pt x="0" y="1259"/>
                  <a:pt x="6" y="1248"/>
                </a:cubicBezTo>
                <a:lnTo>
                  <a:pt x="16" y="1208"/>
                </a:lnTo>
                <a:lnTo>
                  <a:pt x="35" y="1155"/>
                </a:lnTo>
                <a:cubicBezTo>
                  <a:pt x="37" y="1139"/>
                  <a:pt x="49" y="1109"/>
                  <a:pt x="49" y="1109"/>
                </a:cubicBez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-107" charset="0"/>
              <a:ea typeface="ＭＳ Ｐゴシック" pitchFamily="34" charset="-128"/>
            </a:endParaRPr>
          </a:p>
        </p:txBody>
      </p:sp>
      <p:sp>
        <p:nvSpPr>
          <p:cNvPr id="25607" name="Freeform 7"/>
          <p:cNvSpPr>
            <a:spLocks noChangeAspect="1"/>
          </p:cNvSpPr>
          <p:nvPr/>
        </p:nvSpPr>
        <p:spPr bwMode="auto">
          <a:xfrm>
            <a:off x="6491288" y="1517650"/>
            <a:ext cx="2012950" cy="1509713"/>
          </a:xfrm>
          <a:custGeom>
            <a:avLst/>
            <a:gdLst>
              <a:gd name="T0" fmla="*/ 0 w 1268"/>
              <a:gd name="T1" fmla="*/ 0 h 951"/>
              <a:gd name="T2" fmla="*/ 2147483647 w 1268"/>
              <a:gd name="T3" fmla="*/ 2147483647 h 951"/>
              <a:gd name="T4" fmla="*/ 2147483647 w 1268"/>
              <a:gd name="T5" fmla="*/ 2147483647 h 951"/>
              <a:gd name="T6" fmla="*/ 2147483647 w 1268"/>
              <a:gd name="T7" fmla="*/ 2147483647 h 951"/>
              <a:gd name="T8" fmla="*/ 2147483647 w 1268"/>
              <a:gd name="T9" fmla="*/ 2147483647 h 951"/>
              <a:gd name="T10" fmla="*/ 2147483647 w 1268"/>
              <a:gd name="T11" fmla="*/ 2147483647 h 951"/>
              <a:gd name="T12" fmla="*/ 2147483647 w 1268"/>
              <a:gd name="T13" fmla="*/ 2147483647 h 951"/>
              <a:gd name="T14" fmla="*/ 2147483647 w 1268"/>
              <a:gd name="T15" fmla="*/ 2147483647 h 951"/>
              <a:gd name="T16" fmla="*/ 2147483647 w 1268"/>
              <a:gd name="T17" fmla="*/ 2147483647 h 951"/>
              <a:gd name="T18" fmla="*/ 2147483647 w 1268"/>
              <a:gd name="T19" fmla="*/ 2147483647 h 951"/>
              <a:gd name="T20" fmla="*/ 2147483647 w 1268"/>
              <a:gd name="T21" fmla="*/ 2147483647 h 951"/>
              <a:gd name="T22" fmla="*/ 2147483647 w 1268"/>
              <a:gd name="T23" fmla="*/ 2147483647 h 951"/>
              <a:gd name="T24" fmla="*/ 2147483647 w 1268"/>
              <a:gd name="T25" fmla="*/ 2147483647 h 951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68"/>
              <a:gd name="T40" fmla="*/ 0 h 951"/>
              <a:gd name="T41" fmla="*/ 1268 w 1268"/>
              <a:gd name="T42" fmla="*/ 951 h 951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68" h="951">
                <a:moveTo>
                  <a:pt x="0" y="0"/>
                </a:moveTo>
                <a:cubicBezTo>
                  <a:pt x="16" y="20"/>
                  <a:pt x="38" y="90"/>
                  <a:pt x="64" y="140"/>
                </a:cubicBezTo>
                <a:cubicBezTo>
                  <a:pt x="90" y="190"/>
                  <a:pt x="122" y="240"/>
                  <a:pt x="154" y="296"/>
                </a:cubicBezTo>
                <a:cubicBezTo>
                  <a:pt x="186" y="352"/>
                  <a:pt x="224" y="422"/>
                  <a:pt x="258" y="479"/>
                </a:cubicBezTo>
                <a:cubicBezTo>
                  <a:pt x="293" y="535"/>
                  <a:pt x="329" y="587"/>
                  <a:pt x="363" y="633"/>
                </a:cubicBezTo>
                <a:cubicBezTo>
                  <a:pt x="397" y="679"/>
                  <a:pt x="433" y="717"/>
                  <a:pt x="465" y="751"/>
                </a:cubicBezTo>
                <a:cubicBezTo>
                  <a:pt x="497" y="785"/>
                  <a:pt x="525" y="813"/>
                  <a:pt x="557" y="841"/>
                </a:cubicBezTo>
                <a:cubicBezTo>
                  <a:pt x="589" y="869"/>
                  <a:pt x="613" y="901"/>
                  <a:pt x="659" y="919"/>
                </a:cubicBezTo>
                <a:cubicBezTo>
                  <a:pt x="705" y="937"/>
                  <a:pt x="777" y="951"/>
                  <a:pt x="829" y="945"/>
                </a:cubicBezTo>
                <a:cubicBezTo>
                  <a:pt x="882" y="939"/>
                  <a:pt x="930" y="905"/>
                  <a:pt x="972" y="879"/>
                </a:cubicBezTo>
                <a:cubicBezTo>
                  <a:pt x="1014" y="853"/>
                  <a:pt x="1046" y="823"/>
                  <a:pt x="1076" y="789"/>
                </a:cubicBezTo>
                <a:cubicBezTo>
                  <a:pt x="1106" y="755"/>
                  <a:pt x="1118" y="737"/>
                  <a:pt x="1150" y="674"/>
                </a:cubicBezTo>
                <a:cubicBezTo>
                  <a:pt x="1182" y="611"/>
                  <a:pt x="1244" y="463"/>
                  <a:pt x="1268" y="40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-107" charset="0"/>
              <a:ea typeface="ＭＳ Ｐゴシック" pitchFamily="34" charset="-128"/>
            </a:endParaRPr>
          </a:p>
        </p:txBody>
      </p:sp>
      <p:sp>
        <p:nvSpPr>
          <p:cNvPr id="25608" name="Line 8"/>
          <p:cNvSpPr>
            <a:spLocks noChangeShapeType="1"/>
          </p:cNvSpPr>
          <p:nvPr/>
        </p:nvSpPr>
        <p:spPr bwMode="auto">
          <a:xfrm flipV="1">
            <a:off x="7143750" y="1400175"/>
            <a:ext cx="0" cy="1347788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-107" charset="0"/>
              <a:ea typeface="ＭＳ Ｐゴシック" pitchFamily="34" charset="-128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6667500" y="1846263"/>
            <a:ext cx="1862138" cy="1169987"/>
            <a:chOff x="4200" y="1169"/>
            <a:chExt cx="1173" cy="737"/>
          </a:xfrm>
        </p:grpSpPr>
        <p:sp>
          <p:nvSpPr>
            <p:cNvPr id="25635" name="Line 10"/>
            <p:cNvSpPr>
              <a:spLocks noChangeShapeType="1"/>
            </p:cNvSpPr>
            <p:nvPr/>
          </p:nvSpPr>
          <p:spPr bwMode="auto">
            <a:xfrm rot="10800000" flipV="1">
              <a:off x="4297" y="1349"/>
              <a:ext cx="2" cy="28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endParaRPr>
            </a:p>
          </p:txBody>
        </p:sp>
        <p:sp>
          <p:nvSpPr>
            <p:cNvPr id="25636" name="Line 11"/>
            <p:cNvSpPr>
              <a:spLocks noChangeShapeType="1"/>
            </p:cNvSpPr>
            <p:nvPr/>
          </p:nvSpPr>
          <p:spPr bwMode="auto">
            <a:xfrm rot="10800000" flipH="1" flipV="1">
              <a:off x="4200" y="1169"/>
              <a:ext cx="3" cy="463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endParaRPr>
            </a:p>
          </p:txBody>
        </p:sp>
        <p:sp>
          <p:nvSpPr>
            <p:cNvPr id="25637" name="Line 12"/>
            <p:cNvSpPr>
              <a:spLocks noChangeShapeType="1"/>
            </p:cNvSpPr>
            <p:nvPr/>
          </p:nvSpPr>
          <p:spPr bwMode="auto">
            <a:xfrm rot="10800000" flipH="1" flipV="1">
              <a:off x="4387" y="1496"/>
              <a:ext cx="3" cy="139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endParaRPr>
            </a:p>
          </p:txBody>
        </p:sp>
        <p:sp>
          <p:nvSpPr>
            <p:cNvPr id="25638" name="Line 13"/>
            <p:cNvSpPr>
              <a:spLocks noChangeShapeType="1"/>
            </p:cNvSpPr>
            <p:nvPr/>
          </p:nvSpPr>
          <p:spPr bwMode="auto">
            <a:xfrm flipH="1" flipV="1">
              <a:off x="4589" y="1641"/>
              <a:ext cx="3" cy="10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endParaRPr>
            </a:p>
          </p:txBody>
        </p:sp>
        <p:sp>
          <p:nvSpPr>
            <p:cNvPr id="25639" name="Line 14"/>
            <p:cNvSpPr>
              <a:spLocks noChangeShapeType="1"/>
            </p:cNvSpPr>
            <p:nvPr/>
          </p:nvSpPr>
          <p:spPr bwMode="auto">
            <a:xfrm flipV="1">
              <a:off x="4876" y="1640"/>
              <a:ext cx="0" cy="266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endParaRPr>
            </a:p>
          </p:txBody>
        </p:sp>
        <p:sp>
          <p:nvSpPr>
            <p:cNvPr id="25640" name="Line 15"/>
            <p:cNvSpPr>
              <a:spLocks noChangeShapeType="1"/>
            </p:cNvSpPr>
            <p:nvPr/>
          </p:nvSpPr>
          <p:spPr bwMode="auto">
            <a:xfrm flipV="1">
              <a:off x="4722" y="1639"/>
              <a:ext cx="0" cy="23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endParaRPr>
            </a:p>
          </p:txBody>
        </p:sp>
        <p:sp>
          <p:nvSpPr>
            <p:cNvPr id="25641" name="Line 16"/>
            <p:cNvSpPr>
              <a:spLocks noChangeShapeType="1"/>
            </p:cNvSpPr>
            <p:nvPr/>
          </p:nvSpPr>
          <p:spPr bwMode="auto">
            <a:xfrm flipV="1">
              <a:off x="5028" y="1634"/>
              <a:ext cx="0" cy="23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endParaRPr>
            </a:p>
          </p:txBody>
        </p:sp>
        <p:sp>
          <p:nvSpPr>
            <p:cNvPr id="25642" name="Line 17"/>
            <p:cNvSpPr>
              <a:spLocks noChangeShapeType="1"/>
            </p:cNvSpPr>
            <p:nvPr/>
          </p:nvSpPr>
          <p:spPr bwMode="auto">
            <a:xfrm flipH="1" flipV="1">
              <a:off x="5171" y="1641"/>
              <a:ext cx="3" cy="10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endParaRPr>
            </a:p>
          </p:txBody>
        </p:sp>
        <p:sp>
          <p:nvSpPr>
            <p:cNvPr id="25643" name="Line 18"/>
            <p:cNvSpPr>
              <a:spLocks noChangeShapeType="1"/>
            </p:cNvSpPr>
            <p:nvPr/>
          </p:nvSpPr>
          <p:spPr bwMode="auto">
            <a:xfrm rot="10800000" flipH="1" flipV="1">
              <a:off x="5291" y="1533"/>
              <a:ext cx="3" cy="10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endParaRPr>
            </a:p>
          </p:txBody>
        </p:sp>
        <p:sp>
          <p:nvSpPr>
            <p:cNvPr id="25644" name="Line 19"/>
            <p:cNvSpPr>
              <a:spLocks noChangeShapeType="1"/>
            </p:cNvSpPr>
            <p:nvPr/>
          </p:nvSpPr>
          <p:spPr bwMode="auto">
            <a:xfrm rot="10800000" flipV="1">
              <a:off x="5371" y="1356"/>
              <a:ext cx="2" cy="276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endParaRPr>
            </a:p>
          </p:txBody>
        </p:sp>
      </p:grp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6675438" y="909638"/>
            <a:ext cx="1844675" cy="2424112"/>
            <a:chOff x="4205" y="573"/>
            <a:chExt cx="1162" cy="1527"/>
          </a:xfrm>
        </p:grpSpPr>
        <p:sp>
          <p:nvSpPr>
            <p:cNvPr id="25625" name="Line 21"/>
            <p:cNvSpPr>
              <a:spLocks noChangeShapeType="1"/>
            </p:cNvSpPr>
            <p:nvPr/>
          </p:nvSpPr>
          <p:spPr bwMode="auto">
            <a:xfrm flipH="1" flipV="1">
              <a:off x="4205" y="1637"/>
              <a:ext cx="3" cy="4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stealth" w="med" len="med"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endParaRPr>
            </a:p>
          </p:txBody>
        </p:sp>
        <p:sp>
          <p:nvSpPr>
            <p:cNvPr id="25626" name="Line 22"/>
            <p:cNvSpPr>
              <a:spLocks noChangeShapeType="1"/>
            </p:cNvSpPr>
            <p:nvPr/>
          </p:nvSpPr>
          <p:spPr bwMode="auto">
            <a:xfrm flipV="1">
              <a:off x="4297" y="1641"/>
              <a:ext cx="2" cy="28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stealth" w="med" len="med"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endParaRPr>
            </a:p>
          </p:txBody>
        </p:sp>
        <p:sp>
          <p:nvSpPr>
            <p:cNvPr id="25627" name="Line 23"/>
            <p:cNvSpPr>
              <a:spLocks noChangeShapeType="1"/>
            </p:cNvSpPr>
            <p:nvPr/>
          </p:nvSpPr>
          <p:spPr bwMode="auto">
            <a:xfrm flipH="1" flipV="1">
              <a:off x="4391" y="1634"/>
              <a:ext cx="3" cy="13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stealth" w="med" len="med"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endParaRPr>
            </a:p>
          </p:txBody>
        </p:sp>
        <p:sp>
          <p:nvSpPr>
            <p:cNvPr id="25628" name="Line 24"/>
            <p:cNvSpPr>
              <a:spLocks noChangeShapeType="1"/>
            </p:cNvSpPr>
            <p:nvPr/>
          </p:nvSpPr>
          <p:spPr bwMode="auto">
            <a:xfrm rot="10800000" flipH="1" flipV="1">
              <a:off x="4585" y="1525"/>
              <a:ext cx="3" cy="10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stealth" w="med" len="med"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endParaRPr>
            </a:p>
          </p:txBody>
        </p:sp>
        <p:sp>
          <p:nvSpPr>
            <p:cNvPr id="25629" name="Line 25"/>
            <p:cNvSpPr>
              <a:spLocks noChangeShapeType="1"/>
            </p:cNvSpPr>
            <p:nvPr/>
          </p:nvSpPr>
          <p:spPr bwMode="auto">
            <a:xfrm rot="10800000" flipV="1">
              <a:off x="4721" y="1393"/>
              <a:ext cx="0" cy="23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stealth" w="med" len="med"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endParaRPr>
            </a:p>
          </p:txBody>
        </p:sp>
        <p:sp>
          <p:nvSpPr>
            <p:cNvPr id="25630" name="Line 26"/>
            <p:cNvSpPr>
              <a:spLocks noChangeShapeType="1"/>
            </p:cNvSpPr>
            <p:nvPr/>
          </p:nvSpPr>
          <p:spPr bwMode="auto">
            <a:xfrm rot="10800000" flipV="1">
              <a:off x="4873" y="1236"/>
              <a:ext cx="0" cy="26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stealth" w="med" len="med"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endParaRPr>
            </a:p>
          </p:txBody>
        </p:sp>
        <p:sp>
          <p:nvSpPr>
            <p:cNvPr id="25631" name="Line 27"/>
            <p:cNvSpPr>
              <a:spLocks noChangeShapeType="1"/>
            </p:cNvSpPr>
            <p:nvPr/>
          </p:nvSpPr>
          <p:spPr bwMode="auto">
            <a:xfrm flipH="1" flipV="1">
              <a:off x="5277" y="786"/>
              <a:ext cx="3" cy="10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stealth" w="med" len="med"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endParaRPr>
            </a:p>
          </p:txBody>
        </p:sp>
        <p:sp>
          <p:nvSpPr>
            <p:cNvPr id="25632" name="Line 28"/>
            <p:cNvSpPr>
              <a:spLocks noChangeShapeType="1"/>
            </p:cNvSpPr>
            <p:nvPr/>
          </p:nvSpPr>
          <p:spPr bwMode="auto">
            <a:xfrm rot="10800000" flipH="1" flipV="1">
              <a:off x="5160" y="983"/>
              <a:ext cx="3" cy="10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stealth" w="med" len="med"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endParaRPr>
            </a:p>
          </p:txBody>
        </p:sp>
        <p:sp>
          <p:nvSpPr>
            <p:cNvPr id="25633" name="Line 29"/>
            <p:cNvSpPr>
              <a:spLocks noChangeShapeType="1"/>
            </p:cNvSpPr>
            <p:nvPr/>
          </p:nvSpPr>
          <p:spPr bwMode="auto">
            <a:xfrm rot="10800000" flipV="1">
              <a:off x="5023" y="1101"/>
              <a:ext cx="0" cy="23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stealth" w="med" len="med"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endParaRPr>
            </a:p>
          </p:txBody>
        </p:sp>
        <p:sp>
          <p:nvSpPr>
            <p:cNvPr id="25634" name="Line 30"/>
            <p:cNvSpPr>
              <a:spLocks noChangeShapeType="1"/>
            </p:cNvSpPr>
            <p:nvPr/>
          </p:nvSpPr>
          <p:spPr bwMode="auto">
            <a:xfrm flipV="1">
              <a:off x="5365" y="573"/>
              <a:ext cx="2" cy="25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stealth" w="med" len="med"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endParaRPr>
            </a:p>
          </p:txBody>
        </p:sp>
      </p:grpSp>
      <p:sp>
        <p:nvSpPr>
          <p:cNvPr id="8223" name="Oval 31"/>
          <p:cNvSpPr>
            <a:spLocks noChangeArrowheads="1"/>
          </p:cNvSpPr>
          <p:nvPr/>
        </p:nvSpPr>
        <p:spPr bwMode="auto">
          <a:xfrm rot="2220000">
            <a:off x="7305675" y="1052513"/>
            <a:ext cx="55563" cy="25527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569075" y="1314450"/>
            <a:ext cx="1930400" cy="2030413"/>
            <a:chOff x="4138" y="828"/>
            <a:chExt cx="1216" cy="1279"/>
          </a:xfrm>
        </p:grpSpPr>
        <p:sp>
          <p:nvSpPr>
            <p:cNvPr id="25618" name="Line 33"/>
            <p:cNvSpPr>
              <a:spLocks noChangeShapeType="1"/>
            </p:cNvSpPr>
            <p:nvPr/>
          </p:nvSpPr>
          <p:spPr bwMode="auto">
            <a:xfrm>
              <a:off x="4138" y="2107"/>
              <a:ext cx="76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endParaRPr>
            </a:p>
          </p:txBody>
        </p:sp>
        <p:sp>
          <p:nvSpPr>
            <p:cNvPr id="25619" name="Line 34"/>
            <p:cNvSpPr>
              <a:spLocks noChangeShapeType="1"/>
            </p:cNvSpPr>
            <p:nvPr/>
          </p:nvSpPr>
          <p:spPr bwMode="auto">
            <a:xfrm>
              <a:off x="4227" y="1991"/>
              <a:ext cx="50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endParaRPr>
            </a:p>
          </p:txBody>
        </p:sp>
        <p:sp>
          <p:nvSpPr>
            <p:cNvPr id="25620" name="Line 35"/>
            <p:cNvSpPr>
              <a:spLocks noChangeShapeType="1"/>
            </p:cNvSpPr>
            <p:nvPr/>
          </p:nvSpPr>
          <p:spPr bwMode="auto">
            <a:xfrm>
              <a:off x="4671" y="1403"/>
              <a:ext cx="50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endParaRPr>
            </a:p>
          </p:txBody>
        </p:sp>
        <p:sp>
          <p:nvSpPr>
            <p:cNvPr id="25621" name="Line 36"/>
            <p:cNvSpPr>
              <a:spLocks noChangeShapeType="1"/>
            </p:cNvSpPr>
            <p:nvPr/>
          </p:nvSpPr>
          <p:spPr bwMode="auto">
            <a:xfrm>
              <a:off x="4789" y="1247"/>
              <a:ext cx="79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endParaRPr>
            </a:p>
          </p:txBody>
        </p:sp>
        <p:sp>
          <p:nvSpPr>
            <p:cNvPr id="25622" name="Line 37"/>
            <p:cNvSpPr>
              <a:spLocks noChangeShapeType="1"/>
            </p:cNvSpPr>
            <p:nvPr/>
          </p:nvSpPr>
          <p:spPr bwMode="auto">
            <a:xfrm>
              <a:off x="4894" y="1108"/>
              <a:ext cx="127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endParaRPr>
            </a:p>
          </p:txBody>
        </p:sp>
        <p:sp>
          <p:nvSpPr>
            <p:cNvPr id="25623" name="Line 38"/>
            <p:cNvSpPr>
              <a:spLocks noChangeShapeType="1"/>
            </p:cNvSpPr>
            <p:nvPr/>
          </p:nvSpPr>
          <p:spPr bwMode="auto">
            <a:xfrm>
              <a:off x="4974" y="993"/>
              <a:ext cx="185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endParaRPr>
            </a:p>
          </p:txBody>
        </p:sp>
        <p:sp>
          <p:nvSpPr>
            <p:cNvPr id="25624" name="Line 39"/>
            <p:cNvSpPr>
              <a:spLocks noChangeShapeType="1"/>
            </p:cNvSpPr>
            <p:nvPr/>
          </p:nvSpPr>
          <p:spPr bwMode="auto">
            <a:xfrm>
              <a:off x="5106" y="828"/>
              <a:ext cx="248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" pitchFamily="-107" charset="0"/>
                <a:ea typeface="ＭＳ Ｐゴシック" pitchFamily="34" charset="-128"/>
              </a:endParaRPr>
            </a:p>
          </p:txBody>
        </p:sp>
      </p:grpSp>
      <p:sp>
        <p:nvSpPr>
          <p:cNvPr id="8232" name="Freeform 40"/>
          <p:cNvSpPr>
            <a:spLocks noChangeAspect="1"/>
          </p:cNvSpPr>
          <p:nvPr/>
        </p:nvSpPr>
        <p:spPr bwMode="auto">
          <a:xfrm>
            <a:off x="6657975" y="908050"/>
            <a:ext cx="1879600" cy="1717675"/>
          </a:xfrm>
          <a:custGeom>
            <a:avLst/>
            <a:gdLst>
              <a:gd name="T0" fmla="*/ 2147483647 w 1184"/>
              <a:gd name="T1" fmla="*/ 2147483647 h 1082"/>
              <a:gd name="T2" fmla="*/ 2147483647 w 1184"/>
              <a:gd name="T3" fmla="*/ 2147483647 h 1082"/>
              <a:gd name="T4" fmla="*/ 2147483647 w 1184"/>
              <a:gd name="T5" fmla="*/ 2147483647 h 1082"/>
              <a:gd name="T6" fmla="*/ 2147483647 w 1184"/>
              <a:gd name="T7" fmla="*/ 2147483647 h 1082"/>
              <a:gd name="T8" fmla="*/ 2147483647 w 1184"/>
              <a:gd name="T9" fmla="*/ 2147483647 h 1082"/>
              <a:gd name="T10" fmla="*/ 2147483647 w 1184"/>
              <a:gd name="T11" fmla="*/ 2147483647 h 1082"/>
              <a:gd name="T12" fmla="*/ 2147483647 w 1184"/>
              <a:gd name="T13" fmla="*/ 2147483647 h 1082"/>
              <a:gd name="T14" fmla="*/ 2147483647 w 1184"/>
              <a:gd name="T15" fmla="*/ 2147483647 h 1082"/>
              <a:gd name="T16" fmla="*/ 2147483647 w 1184"/>
              <a:gd name="T17" fmla="*/ 2147483647 h 1082"/>
              <a:gd name="T18" fmla="*/ 2147483647 w 1184"/>
              <a:gd name="T19" fmla="*/ 2147483647 h 1082"/>
              <a:gd name="T20" fmla="*/ 2147483647 w 1184"/>
              <a:gd name="T21" fmla="*/ 2147483647 h 1082"/>
              <a:gd name="T22" fmla="*/ 2147483647 w 1184"/>
              <a:gd name="T23" fmla="*/ 2147483647 h 1082"/>
              <a:gd name="T24" fmla="*/ 2147483647 w 1184"/>
              <a:gd name="T25" fmla="*/ 2147483647 h 1082"/>
              <a:gd name="T26" fmla="*/ 2147483647 w 1184"/>
              <a:gd name="T27" fmla="*/ 2147483647 h 1082"/>
              <a:gd name="T28" fmla="*/ 2147483647 w 1184"/>
              <a:gd name="T29" fmla="*/ 2147483647 h 1082"/>
              <a:gd name="T30" fmla="*/ 2147483647 w 1184"/>
              <a:gd name="T31" fmla="*/ 2147483647 h 1082"/>
              <a:gd name="T32" fmla="*/ 2147483647 w 1184"/>
              <a:gd name="T33" fmla="*/ 2147483647 h 1082"/>
              <a:gd name="T34" fmla="*/ 2147483647 w 1184"/>
              <a:gd name="T35" fmla="*/ 2147483647 h 1082"/>
              <a:gd name="T36" fmla="*/ 2147483647 w 1184"/>
              <a:gd name="T37" fmla="*/ 2147483647 h 1082"/>
              <a:gd name="T38" fmla="*/ 2147483647 w 1184"/>
              <a:gd name="T39" fmla="*/ 2147483647 h 1082"/>
              <a:gd name="T40" fmla="*/ 2147483647 w 1184"/>
              <a:gd name="T41" fmla="*/ 2147483647 h 1082"/>
              <a:gd name="T42" fmla="*/ 2147483647 w 1184"/>
              <a:gd name="T43" fmla="*/ 2147483647 h 1082"/>
              <a:gd name="T44" fmla="*/ 2147483647 w 1184"/>
              <a:gd name="T45" fmla="*/ 2147483647 h 1082"/>
              <a:gd name="T46" fmla="*/ 2147483647 w 1184"/>
              <a:gd name="T47" fmla="*/ 2147483647 h 1082"/>
              <a:gd name="T48" fmla="*/ 2147483647 w 1184"/>
              <a:gd name="T49" fmla="*/ 2147483647 h 1082"/>
              <a:gd name="T50" fmla="*/ 2147483647 w 1184"/>
              <a:gd name="T51" fmla="*/ 2147483647 h 1082"/>
              <a:gd name="T52" fmla="*/ 2147483647 w 1184"/>
              <a:gd name="T53" fmla="*/ 2147483647 h 1082"/>
              <a:gd name="T54" fmla="*/ 2147483647 w 1184"/>
              <a:gd name="T55" fmla="*/ 2147483647 h 1082"/>
              <a:gd name="T56" fmla="*/ 2147483647 w 1184"/>
              <a:gd name="T57" fmla="*/ 2147483647 h 108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1184"/>
              <a:gd name="T88" fmla="*/ 0 h 1082"/>
              <a:gd name="T89" fmla="*/ 1184 w 1184"/>
              <a:gd name="T90" fmla="*/ 1082 h 1082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1184" h="1082">
                <a:moveTo>
                  <a:pt x="53" y="1044"/>
                </a:moveTo>
                <a:lnTo>
                  <a:pt x="101" y="1041"/>
                </a:lnTo>
                <a:lnTo>
                  <a:pt x="191" y="1038"/>
                </a:lnTo>
                <a:lnTo>
                  <a:pt x="347" y="1043"/>
                </a:lnTo>
                <a:cubicBezTo>
                  <a:pt x="402" y="1039"/>
                  <a:pt x="475" y="1032"/>
                  <a:pt x="524" y="1014"/>
                </a:cubicBezTo>
                <a:cubicBezTo>
                  <a:pt x="572" y="994"/>
                  <a:pt x="602" y="970"/>
                  <a:pt x="640" y="935"/>
                </a:cubicBezTo>
                <a:cubicBezTo>
                  <a:pt x="679" y="902"/>
                  <a:pt x="723" y="852"/>
                  <a:pt x="756" y="815"/>
                </a:cubicBezTo>
                <a:lnTo>
                  <a:pt x="838" y="710"/>
                </a:lnTo>
                <a:lnTo>
                  <a:pt x="942" y="519"/>
                </a:lnTo>
                <a:lnTo>
                  <a:pt x="1042" y="299"/>
                </a:lnTo>
                <a:cubicBezTo>
                  <a:pt x="1080" y="213"/>
                  <a:pt x="1166" y="2"/>
                  <a:pt x="1170" y="2"/>
                </a:cubicBezTo>
                <a:cubicBezTo>
                  <a:pt x="1184" y="0"/>
                  <a:pt x="1094" y="231"/>
                  <a:pt x="1069" y="298"/>
                </a:cubicBezTo>
                <a:lnTo>
                  <a:pt x="1021" y="405"/>
                </a:lnTo>
                <a:lnTo>
                  <a:pt x="964" y="537"/>
                </a:lnTo>
                <a:lnTo>
                  <a:pt x="912" y="628"/>
                </a:lnTo>
                <a:lnTo>
                  <a:pt x="826" y="778"/>
                </a:lnTo>
                <a:lnTo>
                  <a:pt x="721" y="898"/>
                </a:lnTo>
                <a:lnTo>
                  <a:pt x="652" y="966"/>
                </a:lnTo>
                <a:cubicBezTo>
                  <a:pt x="624" y="991"/>
                  <a:pt x="588" y="1029"/>
                  <a:pt x="552" y="1047"/>
                </a:cubicBezTo>
                <a:cubicBezTo>
                  <a:pt x="516" y="1065"/>
                  <a:pt x="474" y="1068"/>
                  <a:pt x="436" y="1074"/>
                </a:cubicBezTo>
                <a:lnTo>
                  <a:pt x="323" y="1082"/>
                </a:lnTo>
                <a:lnTo>
                  <a:pt x="224" y="1078"/>
                </a:lnTo>
                <a:lnTo>
                  <a:pt x="188" y="1080"/>
                </a:lnTo>
                <a:lnTo>
                  <a:pt x="149" y="1079"/>
                </a:lnTo>
                <a:lnTo>
                  <a:pt x="80" y="1076"/>
                </a:lnTo>
                <a:lnTo>
                  <a:pt x="37" y="1072"/>
                </a:lnTo>
                <a:cubicBezTo>
                  <a:pt x="24" y="1069"/>
                  <a:pt x="3" y="1064"/>
                  <a:pt x="1" y="1060"/>
                </a:cubicBezTo>
                <a:cubicBezTo>
                  <a:pt x="0" y="1059"/>
                  <a:pt x="17" y="1051"/>
                  <a:pt x="25" y="1047"/>
                </a:cubicBezTo>
                <a:lnTo>
                  <a:pt x="53" y="1044"/>
                </a:lnTo>
                <a:close/>
              </a:path>
            </a:pathLst>
          </a:cu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-107" charset="0"/>
              <a:ea typeface="ＭＳ Ｐゴシック" pitchFamily="34" charset="-128"/>
            </a:endParaRPr>
          </a:p>
        </p:txBody>
      </p:sp>
      <p:sp>
        <p:nvSpPr>
          <p:cNvPr id="25614" name="Line 41"/>
          <p:cNvSpPr>
            <a:spLocks noChangeShapeType="1"/>
          </p:cNvSpPr>
          <p:nvPr/>
        </p:nvSpPr>
        <p:spPr bwMode="auto">
          <a:xfrm flipV="1">
            <a:off x="6416675" y="2590800"/>
            <a:ext cx="2103438" cy="31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pitchFamily="-107" charset="0"/>
              <a:ea typeface="ＭＳ Ｐゴシック" pitchFamily="34" charset="-128"/>
            </a:endParaRPr>
          </a:p>
        </p:txBody>
      </p:sp>
      <p:sp>
        <p:nvSpPr>
          <p:cNvPr id="25615" name="Text Box 42"/>
          <p:cNvSpPr txBox="1">
            <a:spLocks noChangeArrowheads="1"/>
          </p:cNvSpPr>
          <p:nvPr/>
        </p:nvSpPr>
        <p:spPr bwMode="auto">
          <a:xfrm>
            <a:off x="7000875" y="1143000"/>
            <a:ext cx="323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E</a:t>
            </a:r>
          </a:p>
        </p:txBody>
      </p:sp>
      <p:sp>
        <p:nvSpPr>
          <p:cNvPr id="25616" name="Text Box 43"/>
          <p:cNvSpPr txBox="1">
            <a:spLocks noChangeArrowheads="1"/>
          </p:cNvSpPr>
          <p:nvPr/>
        </p:nvSpPr>
        <p:spPr bwMode="auto">
          <a:xfrm>
            <a:off x="8526463" y="2392363"/>
            <a:ext cx="323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t</a:t>
            </a:r>
          </a:p>
        </p:txBody>
      </p:sp>
      <p:sp>
        <p:nvSpPr>
          <p:cNvPr id="10257" name="Rectangle 44"/>
          <p:cNvSpPr>
            <a:spLocks noChangeArrowheads="1"/>
          </p:cNvSpPr>
          <p:nvPr/>
        </p:nvSpPr>
        <p:spPr bwMode="auto">
          <a:xfrm>
            <a:off x="477838" y="3144838"/>
            <a:ext cx="5470525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>
              <a:spcBef>
                <a:spcPct val="20000"/>
              </a:spcBef>
              <a:buFontTx/>
              <a:buChar char="•"/>
              <a:defRPr/>
            </a:pPr>
            <a:r>
              <a:rPr lang="en-US" dirty="0">
                <a:solidFill>
                  <a:srgbClr val="000000"/>
                </a:solidFill>
                <a:latin typeface="Times"/>
                <a:ea typeface="ＭＳ Ｐゴシック" pitchFamily="34" charset="-128"/>
              </a:rPr>
              <a:t>Required phase bite  is cos</a:t>
            </a:r>
            <a:r>
              <a:rPr lang="en-US" baseline="30000" dirty="0">
                <a:solidFill>
                  <a:srgbClr val="000000"/>
                </a:solidFill>
                <a:latin typeface="Times"/>
                <a:ea typeface="ＭＳ Ｐゴシック" pitchFamily="34" charset="-128"/>
              </a:rPr>
              <a:t>-1</a:t>
            </a:r>
            <a:r>
              <a:rPr lang="en-US" dirty="0">
                <a:solidFill>
                  <a:srgbClr val="000000"/>
                </a:solidFill>
                <a:latin typeface="Times"/>
                <a:ea typeface="ＭＳ Ｐゴシック" pitchFamily="34" charset="-128"/>
              </a:rPr>
              <a:t>(1-</a:t>
            </a:r>
            <a:r>
              <a:rPr lang="en-US" dirty="0">
                <a:solidFill>
                  <a:srgbClr val="000000"/>
                </a:solidFill>
                <a:latin typeface="Symbol" pitchFamily="18" charset="2"/>
                <a:ea typeface="ＭＳ Ｐゴシック" pitchFamily="34" charset="-128"/>
              </a:rPr>
              <a:t>D</a:t>
            </a:r>
            <a:r>
              <a:rPr lang="en-US" dirty="0">
                <a:solidFill>
                  <a:srgbClr val="000000"/>
                </a:solidFill>
                <a:latin typeface="Times"/>
                <a:ea typeface="ＭＳ Ｐゴシック" pitchFamily="34" charset="-128"/>
              </a:rPr>
              <a:t>E</a:t>
            </a:r>
            <a:r>
              <a:rPr lang="en-US" baseline="-25000" dirty="0">
                <a:solidFill>
                  <a:srgbClr val="000000"/>
                </a:solidFill>
                <a:latin typeface="Times"/>
                <a:ea typeface="ＭＳ Ｐゴシック" pitchFamily="34" charset="-128"/>
              </a:rPr>
              <a:t>FEL</a:t>
            </a:r>
            <a:r>
              <a:rPr lang="en-US" dirty="0">
                <a:solidFill>
                  <a:srgbClr val="000000"/>
                </a:solidFill>
                <a:latin typeface="Times"/>
                <a:ea typeface="ＭＳ Ｐゴシック" pitchFamily="34" charset="-128"/>
              </a:rPr>
              <a:t>/E); this is &gt;25</a:t>
            </a:r>
            <a:r>
              <a:rPr lang="en-US" baseline="30000" dirty="0">
                <a:solidFill>
                  <a:srgbClr val="000000"/>
                </a:solidFill>
                <a:latin typeface="Times"/>
                <a:ea typeface="ＭＳ Ｐゴシック" pitchFamily="34" charset="-128"/>
              </a:rPr>
              <a:t>o</a:t>
            </a:r>
            <a:r>
              <a:rPr lang="en-US" dirty="0">
                <a:solidFill>
                  <a:srgbClr val="000000"/>
                </a:solidFill>
                <a:latin typeface="Times"/>
                <a:ea typeface="ＭＳ Ｐゴシック" pitchFamily="34" charset="-128"/>
              </a:rPr>
              <a:t> at the RF fundamental for 10% exhaust energy spread, &gt;30</a:t>
            </a:r>
            <a:r>
              <a:rPr lang="en-US" baseline="30000" dirty="0">
                <a:solidFill>
                  <a:srgbClr val="000000"/>
                </a:solidFill>
                <a:latin typeface="Times"/>
                <a:ea typeface="ＭＳ Ｐゴシック" pitchFamily="34" charset="-128"/>
              </a:rPr>
              <a:t>o</a:t>
            </a:r>
            <a:r>
              <a:rPr lang="en-US" dirty="0">
                <a:solidFill>
                  <a:srgbClr val="000000"/>
                </a:solidFill>
                <a:latin typeface="Times"/>
                <a:ea typeface="ＭＳ Ｐゴシック" pitchFamily="34" charset="-128"/>
              </a:rPr>
              <a:t> for 15%</a:t>
            </a:r>
          </a:p>
          <a:p>
            <a:pPr marL="742950" lvl="1" indent="-285750" defTabSz="914400">
              <a:spcBef>
                <a:spcPct val="20000"/>
              </a:spcBef>
              <a:buFontTx/>
              <a:buChar char="–"/>
              <a:defRPr/>
            </a:pPr>
            <a:r>
              <a:rPr lang="en-US" sz="2000" dirty="0">
                <a:solidFill>
                  <a:srgbClr val="000000"/>
                </a:solidFill>
                <a:latin typeface="Times"/>
                <a:ea typeface="ＭＳ Ｐゴシック" pitchFamily="34" charset="-128"/>
              </a:rPr>
              <a:t>typically need 3</a:t>
            </a:r>
            <a:r>
              <a:rPr lang="en-US" sz="2000" baseline="30000" dirty="0">
                <a:solidFill>
                  <a:srgbClr val="000000"/>
                </a:solidFill>
                <a:latin typeface="Times"/>
                <a:ea typeface="ＭＳ Ｐゴシック" pitchFamily="34" charset="-128"/>
              </a:rPr>
              <a:t>rd</a:t>
            </a:r>
            <a:r>
              <a:rPr lang="en-US" sz="2000" dirty="0">
                <a:solidFill>
                  <a:srgbClr val="000000"/>
                </a:solidFill>
                <a:latin typeface="Times"/>
                <a:ea typeface="ＭＳ Ｐゴシック" pitchFamily="34" charset="-128"/>
              </a:rPr>
              <a:t> order corrections (</a:t>
            </a:r>
            <a:r>
              <a:rPr lang="en-US" sz="2000" dirty="0" err="1">
                <a:solidFill>
                  <a:srgbClr val="000000"/>
                </a:solidFill>
                <a:latin typeface="Times"/>
                <a:ea typeface="ＭＳ Ｐゴシック" pitchFamily="34" charset="-128"/>
              </a:rPr>
              <a:t>octupoles</a:t>
            </a:r>
            <a:r>
              <a:rPr lang="en-US" sz="2000" dirty="0">
                <a:solidFill>
                  <a:srgbClr val="000000"/>
                </a:solidFill>
                <a:latin typeface="Times"/>
                <a:ea typeface="ＭＳ Ｐゴシック" pitchFamily="34" charset="-128"/>
              </a:rPr>
              <a:t>)</a:t>
            </a:r>
          </a:p>
          <a:p>
            <a:pPr marL="742950" lvl="1" indent="-285750" defTabSz="914400">
              <a:spcBef>
                <a:spcPct val="20000"/>
              </a:spcBef>
              <a:buFontTx/>
              <a:buChar char="–"/>
              <a:defRPr/>
            </a:pPr>
            <a:r>
              <a:rPr lang="en-US" sz="2000" dirty="0">
                <a:solidFill>
                  <a:srgbClr val="000000"/>
                </a:solidFill>
                <a:latin typeface="Times"/>
                <a:ea typeface="ＭＳ Ｐゴシック" pitchFamily="34" charset="-128"/>
              </a:rPr>
              <a:t>also need a few extra degrees for tails, phase errors &amp; drifts, irreproducible &amp; varying path lengths, etc, so that system operates reliably</a:t>
            </a:r>
          </a:p>
          <a:p>
            <a:pPr marL="285750" indent="-28575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  <a:latin typeface="Times"/>
                <a:ea typeface="ＭＳ Ｐゴシック" pitchFamily="34" charset="-128"/>
              </a:rPr>
              <a:t>In this context, harmonic RF very hard to use…</a:t>
            </a:r>
          </a:p>
        </p:txBody>
      </p:sp>
    </p:spTree>
    <p:extLst>
      <p:ext uri="{BB962C8B-B14F-4D97-AF65-F5344CB8AC3E}">
        <p14:creationId xmlns:p14="http://schemas.microsoft.com/office/powerpoint/2010/main" val="1972164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82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8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 animBg="1"/>
      <p:bldP spid="8197" grpId="1" animBg="1"/>
      <p:bldP spid="8198" grpId="0" animBg="1"/>
      <p:bldP spid="8223" grpId="0" animBg="1"/>
      <p:bldP spid="8223" grpId="1" animBg="1"/>
      <p:bldP spid="8232" grpId="0" animBg="1"/>
    </p:bldLst>
  </p:timing>
</p:sld>
</file>

<file path=ppt/theme/theme1.xml><?xml version="1.0" encoding="utf-8"?>
<a:theme xmlns:a="http://schemas.openxmlformats.org/drawingml/2006/main" name="Default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38100" cap="flat" cmpd="sng" algn="ctr">
          <a:solidFill>
            <a:srgbClr val="00206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  <a:spAutoFit/>
      </a:bodyPr>
      <a:lstStyle>
        <a:defPPr marL="455613" marR="0" indent="-455613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>
            <a:tab pos="857250" algn="l"/>
          </a:tabLst>
          <a:defRPr kumimoji="0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455613" marR="0" indent="-455613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>
            <a:tab pos="857250" algn="l"/>
          </a:tabLst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_MEIC Template-es1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_JLab_PowerPoint2">
  <a:themeElements>
    <a:clrScheme name="JLab_PowerPoint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JLab_PowerPoint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Lab_PowerPoint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Lab_PowerPoint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Lab_PowerPoint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Lab_PowerPoint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Lab_PowerPoint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Lab_PowerPoint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Lab_PowerPoint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Lab_PowerPoint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Lab_PowerPoint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Lab_PowerPoint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Lab_PowerPoint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ANS talk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Theme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2_JLab_PowerPoint1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PowerPt with DO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owerPt with DOE.po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owerPt with DOE.p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t with DOE.po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t with DOE.po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t with DOE.po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t with DOE.po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t with DOE.po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t with DOE.po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JLab_PowerPoint3">
  <a:themeElements>
    <a:clrScheme name="JLab_PowerPoint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JLab_PowerPoint3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JLab_PowerPoint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Lab_PowerPoint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Lab_PowerPoint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Lab_PowerPoint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Lab_PowerPoint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Lab_PowerPoint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Lab_PowerPoint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Lab_PowerPoint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Lab_PowerPoint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Lab_PowerPoint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Lab_PowerPoint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Lab_PowerPoint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PowerPoint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owerPoint Template">
      <a:majorFont>
        <a:latin typeface="Arial Unicode MS"/>
        <a:ea typeface=""/>
        <a:cs typeface=""/>
      </a:majorFont>
      <a:minorFont>
        <a:latin typeface="Arial Unicode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PowerPoint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7_JLab_PowerPoint3">
  <a:themeElements>
    <a:clrScheme name="JLab_PowerPoint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JLab_PowerPoint3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JLab_PowerPoint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Lab_PowerPoint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Lab_PowerPoint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Lab_PowerPoint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Lab_PowerPoint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Lab_PowerPoint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Lab_PowerPoint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Lab_PowerPoint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Lab_PowerPoint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Lab_PowerPoint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Lab_PowerPoint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Lab_PowerPoint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Ops Review 2010">
  <a:themeElements>
    <a:clrScheme name="JLab_PowerPoint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JLab_PowerPoint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Lab_PowerPoint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Lab_PowerPoint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Lab_PowerPoint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Lab_PowerPoint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Lab_PowerPoint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Lab_PowerPoint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Lab_PowerPoint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Lab_PowerPoint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Lab_PowerPoint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Lab_PowerPoint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Lab_PowerPoint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JLab Corners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1_Ops Review 201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JLab_PowerPoint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Lab_PowerPoint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Lab_PowerPoint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Lab_PowerPoint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Lab_PowerPoint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Lab_PowerPoint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Lab_PowerPoint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Lab_PowerPoint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Lab_PowerPoint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Lab_PowerPoint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Lab_PowerPoint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Lab_PowerPoint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_SCK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2__SC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_SC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_SCK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_SCK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_SCK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_SCK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_SCK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_SCK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_sck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1__sc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scene3d>
          <a:camera prst="orthographicFront">
            <a:rot lat="0" lon="10800000" rev="0"/>
          </a:camera>
          <a:lightRig rig="threePt" dir="t"/>
        </a:scene3d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_sc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_sck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_sck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_sck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_sck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_sck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_sck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_sck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_sc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_sc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_sck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_sck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_sck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_sck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_sck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_sck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ustom_Verdana">
      <a:majorFont>
        <a:latin typeface="Verdana"/>
        <a:ea typeface="DejaVu Sans"/>
        <a:cs typeface="DejaVu Sans"/>
      </a:majorFont>
      <a:minorFont>
        <a:latin typeface="Verdana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defRPr>
        </a:defPPr>
      </a:lstStyle>
    </a:tx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3__sck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1__sc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_sc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_sck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_sck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_sck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_sck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_sck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_sck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_MEIC Template-es1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4__SCK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2__SC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_SC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_SCK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_SCK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_SCK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_SCK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_SCK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_SCK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9701</TotalTime>
  <Words>2410</Words>
  <Application>Microsoft Macintosh PowerPoint</Application>
  <PresentationFormat>On-screen Show (4:3)</PresentationFormat>
  <Paragraphs>570</Paragraphs>
  <Slides>33</Slides>
  <Notes>12</Notes>
  <HiddenSlides>0</HiddenSlides>
  <MMClips>0</MMClips>
  <ScaleCrop>false</ScaleCrop>
  <HeadingPairs>
    <vt:vector size="6" baseType="variant">
      <vt:variant>
        <vt:lpstr>Theme</vt:lpstr>
      </vt:variant>
      <vt:variant>
        <vt:i4>22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33</vt:i4>
      </vt:variant>
    </vt:vector>
  </HeadingPairs>
  <TitlesOfParts>
    <vt:vector size="59" baseType="lpstr">
      <vt:lpstr>Default Theme</vt:lpstr>
      <vt:lpstr>JLab Corners</vt:lpstr>
      <vt:lpstr>2__SCK</vt:lpstr>
      <vt:lpstr>1__sck</vt:lpstr>
      <vt:lpstr>_sck</vt:lpstr>
      <vt:lpstr>Office Theme</vt:lpstr>
      <vt:lpstr>3__sck</vt:lpstr>
      <vt:lpstr>2_MEIC Template-es1</vt:lpstr>
      <vt:lpstr>4__SCK</vt:lpstr>
      <vt:lpstr>Custom Design</vt:lpstr>
      <vt:lpstr>1_MEIC Template-es1</vt:lpstr>
      <vt:lpstr>1_JLab_PowerPoint2</vt:lpstr>
      <vt:lpstr>ANS talk</vt:lpstr>
      <vt:lpstr>2_JLab_PowerPoint1</vt:lpstr>
      <vt:lpstr>PowerPt with DOE</vt:lpstr>
      <vt:lpstr>JLab_PowerPoint3</vt:lpstr>
      <vt:lpstr>PowerPoint Template</vt:lpstr>
      <vt:lpstr>7_JLab_PowerPoint3</vt:lpstr>
      <vt:lpstr>Ops Review 2010</vt:lpstr>
      <vt:lpstr>1_Ops Review 2010</vt:lpstr>
      <vt:lpstr>1_Office Theme</vt:lpstr>
      <vt:lpstr>2_Office Theme</vt:lpstr>
      <vt:lpstr>Microsoft Drawing</vt:lpstr>
      <vt:lpstr>Photo Editor Photo</vt:lpstr>
      <vt:lpstr>Document</vt:lpstr>
      <vt:lpstr>Bitmap Image</vt:lpstr>
      <vt:lpstr>JLab ERL,  802 MHZ cavity design,  and Polarized Source</vt:lpstr>
      <vt:lpstr>Jefferson Lab IR Demo Free-electron Laser</vt:lpstr>
      <vt:lpstr>PowerPoint Presentation</vt:lpstr>
      <vt:lpstr>ENERGY RECOVERY WORKS</vt:lpstr>
      <vt:lpstr>Benefits of Energy Recovery</vt:lpstr>
      <vt:lpstr>Existing JLab 4th Generation IR/UV Light Source</vt:lpstr>
      <vt:lpstr>PowerPoint Presentation</vt:lpstr>
      <vt:lpstr>Longitudinal Matching Scenario</vt:lpstr>
      <vt:lpstr>Higher Order Corrections</vt:lpstr>
      <vt:lpstr>The M55 cavity system can map out phase response of any of the elements in the injector</vt:lpstr>
      <vt:lpstr>Major R&amp;D Efforts Around the World</vt:lpstr>
      <vt:lpstr>JLab FEL Accelerator Capabilities</vt:lpstr>
      <vt:lpstr>PowerPoint Presentation</vt:lpstr>
      <vt:lpstr>PowerPoint Presentation</vt:lpstr>
      <vt:lpstr>PowerPoint Presentation</vt:lpstr>
      <vt:lpstr>PowerPoint Presentation</vt:lpstr>
      <vt:lpstr>F100 Cryomodule </vt:lpstr>
      <vt:lpstr>F100 Cavity String December 2013 </vt:lpstr>
      <vt:lpstr>SRF Cryomodules for LHeC:  SNS-Style Conceptual Design</vt:lpstr>
      <vt:lpstr>Proposal : SNS-Style Cryomodule 4 cavities per CM, 802.5 MHz</vt:lpstr>
      <vt:lpstr>SNS High Beta Cryomodule</vt:lpstr>
      <vt:lpstr>Example of Low-Loss Cavity Parameters (805 MHz) to be modified for 802.5 MHz</vt:lpstr>
      <vt:lpstr>Measured Results for Production      SNS High Beta Cavity</vt:lpstr>
      <vt:lpstr>Performance/Design Maturity and                      Cost Considerations</vt:lpstr>
      <vt:lpstr>Engineering and Design Effort</vt:lpstr>
      <vt:lpstr>Conclusion</vt:lpstr>
      <vt:lpstr>JLab 750 MHz FEL Cryomodule Concept</vt:lpstr>
      <vt:lpstr>Polarized Electron Gun</vt:lpstr>
      <vt:lpstr> Source Parameter Comparison</vt:lpstr>
      <vt:lpstr>Key Features of a Polarized Photogun</vt:lpstr>
      <vt:lpstr>PowerPoint Presentation</vt:lpstr>
      <vt:lpstr>How Long Can Gun Operate at 6.5 mA?</vt:lpstr>
      <vt:lpstr>Summary</vt:lpstr>
    </vt:vector>
  </TitlesOfParts>
  <Company>Jefferson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JLab ERL and an 802 MHZ cavity design</dc:title>
  <dc:creator>Andrew Hutton</dc:creator>
  <cp:lastModifiedBy>Andrew Hutton</cp:lastModifiedBy>
  <cp:revision>23</cp:revision>
  <dcterms:created xsi:type="dcterms:W3CDTF">2014-01-13T14:08:14Z</dcterms:created>
  <dcterms:modified xsi:type="dcterms:W3CDTF">2014-01-21T06:18:59Z</dcterms:modified>
</cp:coreProperties>
</file>