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3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412937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 b="1">
                <a:solidFill>
                  <a:schemeClr val="dk1"/>
                </a:solidFill>
              </a:rPr>
              <a:t>“Write down at least 3 ideas and pin on board” (color: yellow)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 b="1">
                <a:solidFill>
                  <a:schemeClr val="dk1"/>
                </a:solidFill>
              </a:rPr>
              <a:t>“Write down at least 3 ideas and pin on board” (color: yellow)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 b="1">
                <a:solidFill>
                  <a:schemeClr val="dk1"/>
                </a:solidFill>
              </a:rPr>
              <a:t>“Write down at least 3 ideas and pin on board” (color: yellow)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 b="1">
                <a:solidFill>
                  <a:schemeClr val="dk1"/>
                </a:solidFill>
              </a:rPr>
              <a:t>“Write down at least 3 ideas and pin on board” (color: yellow)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 b="1">
                <a:solidFill>
                  <a:schemeClr val="dk1"/>
                </a:solidFill>
              </a:rPr>
              <a:t>“Write down at least 3 ideas and pin on board” (color: yellow)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 b="1">
                <a:solidFill>
                  <a:schemeClr val="dk1"/>
                </a:solidFill>
              </a:rPr>
              <a:t>“Write down at least 3 ideas and pin on board” (color: yellow)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://www.si-onlineportal.com/pluginfile.php/214/mod_page/content/1/9_Windows.png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5861275" y="2269150"/>
            <a:ext cx="29778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fi"/>
              <a:t>POWER CRUNCH</a:t>
            </a:r>
          </a:p>
        </p:txBody>
      </p:sp>
      <p:sp>
        <p:nvSpPr>
          <p:cNvPr id="24" name="Shape 24"/>
          <p:cNvSpPr/>
          <p:nvPr/>
        </p:nvSpPr>
        <p:spPr>
          <a:xfrm>
            <a:off x="-18375" y="-11900"/>
            <a:ext cx="5676224" cy="538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685800" y="76200"/>
            <a:ext cx="8092366" cy="4991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3" name="Shape 83"/>
          <p:cNvSpPr/>
          <p:nvPr/>
        </p:nvSpPr>
        <p:spPr>
          <a:xfrm>
            <a:off x="5707175" y="0"/>
            <a:ext cx="742950" cy="857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0" y="25"/>
            <a:ext cx="9144000" cy="52556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291875" y="205975"/>
            <a:ext cx="83949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fi" sz="3000">
                <a:solidFill>
                  <a:srgbClr val="EFEFEF"/>
                </a:solidFill>
              </a:rPr>
              <a:t>MISSION II: (needfinding) Dirty benchmarking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1232825"/>
            <a:ext cx="8229600" cy="368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fi" sz="2400" b="1">
                <a:solidFill>
                  <a:srgbClr val="FFFFFF"/>
                </a:solidFill>
              </a:rPr>
              <a:t>Needs - you might use assumptions - Fix it later/validate when testing</a:t>
            </a:r>
          </a:p>
          <a:p>
            <a:endParaRPr lang="fi" sz="2400" b="1">
              <a:solidFill>
                <a:srgbClr val="FFFFFF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fi" sz="2400" b="1">
                <a:solidFill>
                  <a:srgbClr val="FFFFFF"/>
                </a:solidFill>
              </a:rPr>
              <a:t>Benchmarking : “What means do people use now to satisfy the need you try to solve?”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Char char="●"/>
            </a:pPr>
            <a:r>
              <a:rPr lang="fi" sz="2400" b="1">
                <a:solidFill>
                  <a:srgbClr val="FFFFFF"/>
                </a:solidFill>
              </a:rPr>
              <a:t>Products….. yes AND business models, technologies, logistic channels, services, ways of working, processes</a:t>
            </a:r>
            <a:r>
              <a:rPr lang="fi" sz="2400">
                <a:solidFill>
                  <a:srgbClr val="FFFFFF"/>
                </a:solidFill>
              </a:rPr>
              <a:t>….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0" y="25"/>
            <a:ext cx="9144000" cy="5143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6631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>
                <a:solidFill>
                  <a:srgbClr val="EFEFEF"/>
                </a:solidFill>
              </a:rPr>
              <a:t>Mission II: (Needfinding) dirty benchmarking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title" idx="2"/>
          </p:nvPr>
        </p:nvSpPr>
        <p:spPr>
          <a:xfrm>
            <a:off x="457200" y="30253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 sz="3000">
                <a:solidFill>
                  <a:srgbClr val="FF0000"/>
                </a:solidFill>
              </a:rPr>
              <a:t>“Saturate the board with your discovered/assumed needs + benchmarks that relate to the redefined problem”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/>
        </p:nvSpPr>
        <p:spPr>
          <a:xfrm>
            <a:off x="685800" y="76200"/>
            <a:ext cx="8092366" cy="4991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3" name="Shape 103"/>
          <p:cNvSpPr/>
          <p:nvPr/>
        </p:nvSpPr>
        <p:spPr>
          <a:xfrm>
            <a:off x="8035225" y="2308450"/>
            <a:ext cx="742950" cy="857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04" name="Shape 104"/>
          <p:cNvSpPr/>
          <p:nvPr/>
        </p:nvSpPr>
        <p:spPr>
          <a:xfrm>
            <a:off x="5955600" y="0"/>
            <a:ext cx="742950" cy="857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3583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/>
              <a:t>Mission III: Ideation</a:t>
            </a:r>
          </a:p>
        </p:txBody>
      </p:sp>
      <p:sp>
        <p:nvSpPr>
          <p:cNvPr id="110" name="Shape 110"/>
          <p:cNvSpPr/>
          <p:nvPr/>
        </p:nvSpPr>
        <p:spPr>
          <a:xfrm>
            <a:off x="5775" y="1215775"/>
            <a:ext cx="3415412" cy="392772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1" name="Shape 111"/>
          <p:cNvSpPr txBox="1">
            <a:spLocks noGrp="1"/>
          </p:cNvSpPr>
          <p:nvPr>
            <p:ph type="title" idx="2"/>
          </p:nvPr>
        </p:nvSpPr>
        <p:spPr>
          <a:xfrm>
            <a:off x="178525" y="315742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>
                <a:solidFill>
                  <a:srgbClr val="FFFFFF"/>
                </a:solidFill>
              </a:rPr>
              <a:t>No bad ideas!</a:t>
            </a:r>
          </a:p>
        </p:txBody>
      </p:sp>
      <p:sp>
        <p:nvSpPr>
          <p:cNvPr id="112" name="Shape 112"/>
          <p:cNvSpPr/>
          <p:nvPr/>
        </p:nvSpPr>
        <p:spPr>
          <a:xfrm>
            <a:off x="3421200" y="1512250"/>
            <a:ext cx="5646299" cy="31731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13" name="Shape 113"/>
          <p:cNvSpPr txBox="1">
            <a:spLocks noGrp="1"/>
          </p:cNvSpPr>
          <p:nvPr>
            <p:ph type="title" idx="3"/>
          </p:nvPr>
        </p:nvSpPr>
        <p:spPr>
          <a:xfrm>
            <a:off x="3772450" y="320545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>
                <a:solidFill>
                  <a:srgbClr val="000000"/>
                </a:solidFill>
              </a:rPr>
              <a:t>No wrong </a:t>
            </a:r>
            <a:r>
              <a:rPr lang="fi">
                <a:solidFill>
                  <a:srgbClr val="FFFFFF"/>
                </a:solidFill>
              </a:rPr>
              <a:t>way </a:t>
            </a:r>
            <a:r>
              <a:rPr lang="fi">
                <a:solidFill>
                  <a:srgbClr val="000000"/>
                </a:solidFill>
              </a:rPr>
              <a:t>to ideate!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57200" y="3583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/>
              <a:t>Mission III: Ideation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title" idx="2"/>
          </p:nvPr>
        </p:nvSpPr>
        <p:spPr>
          <a:xfrm>
            <a:off x="457200" y="2872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buClr>
                <a:schemeClr val="dk1"/>
              </a:buClr>
              <a:buSzPct val="36666"/>
              <a:buFont typeface="Arial"/>
              <a:buNone/>
            </a:pPr>
            <a:r>
              <a:rPr lang="fi" sz="3000">
                <a:solidFill>
                  <a:srgbClr val="FFD966"/>
                </a:solidFill>
              </a:rPr>
              <a:t>“Write down at least 3 ideas and pin on board” (color: yellow)</a:t>
            </a:r>
          </a:p>
          <a:p>
            <a:endParaRPr lang="fi" sz="3000">
              <a:solidFill>
                <a:srgbClr val="FFD96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457200" y="3583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/>
              <a:t>Mission III: Ideation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title" idx="2"/>
          </p:nvPr>
        </p:nvSpPr>
        <p:spPr>
          <a:xfrm>
            <a:off x="457200" y="38635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buNone/>
            </a:pPr>
            <a:r>
              <a:rPr lang="fi" sz="3000">
                <a:solidFill>
                  <a:srgbClr val="FFD966"/>
                </a:solidFill>
              </a:rPr>
              <a:t>“Write down at least 3 ideas and pin on board” (color: yellow)</a:t>
            </a:r>
          </a:p>
          <a:p>
            <a:pPr lvl="0" rtl="0">
              <a:lnSpc>
                <a:spcPct val="115000"/>
              </a:lnSpc>
              <a:buNone/>
            </a:pPr>
            <a:r>
              <a:rPr lang="fi" sz="3000">
                <a:solidFill>
                  <a:srgbClr val="FF00FF"/>
                </a:solidFill>
              </a:rPr>
              <a:t>“Read others ideas and write and pin at least 3 YES-AND ideas next to them” (color pink)</a:t>
            </a:r>
          </a:p>
          <a:p>
            <a:endParaRPr lang="fi" sz="300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457200" y="3583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/>
              <a:t>Mission III: Ideation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title" idx="2"/>
          </p:nvPr>
        </p:nvSpPr>
        <p:spPr>
          <a:xfrm>
            <a:off x="457200" y="38635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buNone/>
            </a:pPr>
            <a:r>
              <a:rPr lang="fi" sz="3000">
                <a:solidFill>
                  <a:srgbClr val="FFD966"/>
                </a:solidFill>
              </a:rPr>
              <a:t>“Write down at least 3 ideas and pin on board” (color: yellow)</a:t>
            </a:r>
          </a:p>
          <a:p>
            <a:pPr lvl="0" rtl="0">
              <a:lnSpc>
                <a:spcPct val="115000"/>
              </a:lnSpc>
              <a:buNone/>
            </a:pPr>
            <a:r>
              <a:rPr lang="fi" sz="3000">
                <a:solidFill>
                  <a:srgbClr val="FF00FF"/>
                </a:solidFill>
              </a:rPr>
              <a:t>“Read others ideas and write and pin at least 3 YES-AND ideas next to them” (color pink)</a:t>
            </a:r>
          </a:p>
          <a:p>
            <a:pPr lvl="0" rtl="0">
              <a:lnSpc>
                <a:spcPct val="115000"/>
              </a:lnSpc>
              <a:buNone/>
            </a:pPr>
            <a:r>
              <a:rPr lang="fi" sz="3000">
                <a:solidFill>
                  <a:srgbClr val="6AA84F"/>
                </a:solidFill>
              </a:rPr>
              <a:t>“Freestyle!”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685800" y="76200"/>
            <a:ext cx="8092366" cy="4991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7" name="Shape 137"/>
          <p:cNvSpPr/>
          <p:nvPr/>
        </p:nvSpPr>
        <p:spPr>
          <a:xfrm>
            <a:off x="8035225" y="2308450"/>
            <a:ext cx="742950" cy="857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38" name="Shape 138"/>
          <p:cNvSpPr/>
          <p:nvPr/>
        </p:nvSpPr>
        <p:spPr>
          <a:xfrm>
            <a:off x="5955600" y="0"/>
            <a:ext cx="742950" cy="857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39" name="Shape 139"/>
          <p:cNvSpPr/>
          <p:nvPr/>
        </p:nvSpPr>
        <p:spPr>
          <a:xfrm>
            <a:off x="6698550" y="3503625"/>
            <a:ext cx="742950" cy="857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/>
        </p:nvSpPr>
        <p:spPr>
          <a:xfrm>
            <a:off x="0" y="-198287"/>
            <a:ext cx="9143999" cy="55400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fi" sz="3000">
                <a:solidFill>
                  <a:srgbClr val="EFEFEF"/>
                </a:solidFill>
              </a:rPr>
              <a:t>MISSION IV: Convergence and selection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57200" y="2038350"/>
            <a:ext cx="8229600" cy="2412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EFEFEF"/>
              </a:buClr>
              <a:buSzPct val="100000"/>
              <a:buFont typeface="Arial"/>
              <a:buChar char="●"/>
            </a:pPr>
            <a:r>
              <a:rPr lang="fi" sz="1800">
                <a:solidFill>
                  <a:srgbClr val="EFEFEF"/>
                </a:solidFill>
              </a:rPr>
              <a:t>Cluster into categories e.g. “What problem do the ideas cater for?”</a:t>
            </a:r>
          </a:p>
          <a:p>
            <a:endParaRPr lang="fi" sz="1800">
              <a:solidFill>
                <a:srgbClr val="EFEFEF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fi" sz="1800">
                <a:solidFill>
                  <a:srgbClr val="EFEFEF"/>
                </a:solidFill>
              </a:rPr>
              <a:t>axes you might use --- rich poor, young old, technological human</a:t>
            </a:r>
          </a:p>
          <a:p>
            <a:endParaRPr lang="fi" sz="1800">
              <a:solidFill>
                <a:srgbClr val="EFEFEF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EFEFEF"/>
              </a:buClr>
              <a:buSzPct val="100000"/>
              <a:buFont typeface="Arial"/>
              <a:buChar char="●"/>
            </a:pPr>
            <a:r>
              <a:rPr lang="fi" sz="1800">
                <a:solidFill>
                  <a:srgbClr val="EFEFEF"/>
                </a:solidFill>
              </a:rPr>
              <a:t>Draw 3 marks next to the most delicious and extravagant ideas to get an idea of what is interesting 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rgbClr val="EFEFEF"/>
              </a:buClr>
              <a:buSzPct val="100000"/>
              <a:buFont typeface="Arial"/>
              <a:buChar char="●"/>
            </a:pPr>
            <a:r>
              <a:rPr lang="fi" sz="1800">
                <a:solidFill>
                  <a:srgbClr val="EFEFEF"/>
                </a:solidFill>
              </a:rPr>
              <a:t>(don’t get too abstract and greedy)</a:t>
            </a:r>
          </a:p>
          <a:p>
            <a:endParaRPr lang="fi" sz="1800">
              <a:solidFill>
                <a:srgbClr val="EFEFEF"/>
              </a:solidFill>
            </a:endParaRPr>
          </a:p>
          <a:p>
            <a:endParaRPr lang="fi" sz="1800">
              <a:solidFill>
                <a:srgbClr val="EFEFE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fi"/>
              <a:t>Introduction</a:t>
            </a:r>
          </a:p>
        </p:txBody>
      </p:sp>
      <p:sp>
        <p:nvSpPr>
          <p:cNvPr id="30" name="Shape 30"/>
          <p:cNvSpPr/>
          <p:nvPr/>
        </p:nvSpPr>
        <p:spPr>
          <a:xfrm>
            <a:off x="0" y="0"/>
            <a:ext cx="8946475" cy="51434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/>
        </p:nvSpPr>
        <p:spPr>
          <a:xfrm>
            <a:off x="0" y="-198287"/>
            <a:ext cx="9143999" cy="55400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 sz="3000">
                <a:solidFill>
                  <a:srgbClr val="EFEFEF"/>
                </a:solidFill>
              </a:rPr>
              <a:t>MISSION IV: Convergence and selection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fi" sz="1800"/>
              <a:t>
</a:t>
            </a:r>
          </a:p>
          <a:p>
            <a:endParaRPr lang="fi" sz="1800"/>
          </a:p>
          <a:p>
            <a:endParaRPr lang="fi" sz="18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fi">
                <a:solidFill>
                  <a:srgbClr val="D9D9D9"/>
                </a:solidFill>
              </a:rPr>
              <a:t>“Select 1 idea you can’t wait to push forward”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/>
        </p:nvSpPr>
        <p:spPr>
          <a:xfrm>
            <a:off x="685800" y="76200"/>
            <a:ext cx="8092366" cy="4991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59" name="Shape 159"/>
          <p:cNvSpPr/>
          <p:nvPr/>
        </p:nvSpPr>
        <p:spPr>
          <a:xfrm>
            <a:off x="8035225" y="2308450"/>
            <a:ext cx="742950" cy="857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60" name="Shape 160"/>
          <p:cNvSpPr/>
          <p:nvPr/>
        </p:nvSpPr>
        <p:spPr>
          <a:xfrm>
            <a:off x="5955600" y="0"/>
            <a:ext cx="742950" cy="857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61" name="Shape 161"/>
          <p:cNvSpPr/>
          <p:nvPr/>
        </p:nvSpPr>
        <p:spPr>
          <a:xfrm>
            <a:off x="6698550" y="3503625"/>
            <a:ext cx="742950" cy="857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3583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/>
              <a:t>Mission IV: Concept development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 sz="2400"/>
              <a:t>Idea vs. concept: More developed, less abstract, testable hypothesis with implications of execution</a:t>
            </a:r>
          </a:p>
          <a:p>
            <a:endParaRPr lang="fi" sz="2400"/>
          </a:p>
          <a:p>
            <a:pPr lvl="0" rtl="0">
              <a:buNone/>
            </a:pPr>
            <a:r>
              <a:rPr lang="fi" sz="2400"/>
              <a:t>Idea: “Eating your bread crispy and nice” Concept: “A device that holds the bread and uses an iron construction to heat the surface of the bread.”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/>
        </p:nvSpPr>
        <p:spPr>
          <a:xfrm>
            <a:off x="185275" y="208052"/>
            <a:ext cx="7658125" cy="50123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457200" y="3583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/>
              <a:t>Mission IV: Concept development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title" idx="2"/>
          </p:nvPr>
        </p:nvSpPr>
        <p:spPr>
          <a:xfrm>
            <a:off x="457200" y="30253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>
                <a:solidFill>
                  <a:srgbClr val="FF0000"/>
                </a:solidFill>
              </a:rPr>
              <a:t>“Develop your idea into a concept. Visualize and present it.”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fi" sz="3000"/>
              <a:t>Launch: Concept development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fi" sz="1800"/>
              <a:t>Difference between an idea and a concept (more developed, less abstract, testable hypothesis with implications of execution)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fi" sz="1800" u="sng">
                <a:solidFill>
                  <a:srgbClr val="1155CC"/>
                </a:solidFill>
                <a:hlinkClick r:id="rId3"/>
              </a:rPr>
              <a:t>9 windows</a:t>
            </a:r>
            <a:r>
              <a:rPr lang="fi" sz="1800"/>
              <a:t> (think about the systemic level how your idea connects to the world and the surrounding environment --- think about the details, the materials and joints that make your idea… past ---- future)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fi" sz="1800"/>
              <a:t>Know what is critical: what makes your concept unique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fi" sz="1800"/>
              <a:t>Idea: “Eating your bread crispy and nice” Concept: “A device that holds the bread and uses an iron construction to heat the surface of the bread.”</a:t>
            </a:r>
          </a:p>
          <a:p>
            <a:endParaRPr lang="fi" sz="1800"/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fi" sz="1800" b="1"/>
              <a:t>“Present your concept”</a:t>
            </a:r>
          </a:p>
          <a:p>
            <a:pPr marL="457200" lvl="0" indent="-3429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fi" sz="1800"/>
              <a:t>Provide feedback capturing grid for presentations for memory support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57200" y="19585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fi"/>
              <a:t>Launch: Presentations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0" y="0"/>
            <a:ext cx="9089599" cy="51434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685800" y="76200"/>
            <a:ext cx="8092366" cy="4991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685800" y="76200"/>
            <a:ext cx="8092366" cy="4991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6" name="Shape 46"/>
          <p:cNvSpPr/>
          <p:nvPr/>
        </p:nvSpPr>
        <p:spPr>
          <a:xfrm>
            <a:off x="1128360" y="550403"/>
            <a:ext cx="5300750" cy="4222475"/>
          </a:xfrm>
          <a:custGeom>
            <a:avLst/>
            <a:gdLst/>
            <a:ahLst/>
            <a:cxnLst/>
            <a:rect l="0" t="0" r="0" b="0"/>
            <a:pathLst>
              <a:path w="212030" h="168899" extrusionOk="0">
                <a:moveTo>
                  <a:pt x="152735" y="43934"/>
                </a:moveTo>
                <a:cubicBezTo>
                  <a:pt x="143718" y="34015"/>
                  <a:pt x="131004" y="18650"/>
                  <a:pt x="118352" y="23078"/>
                </a:cubicBezTo>
                <a:cubicBezTo>
                  <a:pt x="106758" y="27134"/>
                  <a:pt x="114717" y="50050"/>
                  <a:pt x="122297" y="59716"/>
                </a:cubicBezTo>
                <a:cubicBezTo>
                  <a:pt x="144309" y="87787"/>
                  <a:pt x="145140" y="87511"/>
                  <a:pt x="172464" y="110447"/>
                </a:cubicBezTo>
                <a:cubicBezTo>
                  <a:pt x="184146" y="120253"/>
                  <a:pt x="185670" y="118147"/>
                  <a:pt x="199520" y="124539"/>
                </a:cubicBezTo>
                <a:cubicBezTo>
                  <a:pt x="203968" y="126592"/>
                  <a:pt x="212797" y="127609"/>
                  <a:pt x="211921" y="132430"/>
                </a:cubicBezTo>
                <a:cubicBezTo>
                  <a:pt x="210492" y="140290"/>
                  <a:pt x="201869" y="148008"/>
                  <a:pt x="193883" y="148213"/>
                </a:cubicBezTo>
                <a:cubicBezTo>
                  <a:pt x="177785" y="148625"/>
                  <a:pt x="162274" y="142028"/>
                  <a:pt x="146535" y="138630"/>
                </a:cubicBezTo>
                <a:cubicBezTo>
                  <a:pt x="138376" y="136868"/>
                  <a:pt x="138028" y="138112"/>
                  <a:pt x="130189" y="135248"/>
                </a:cubicBezTo>
                <a:cubicBezTo>
                  <a:pt x="121426" y="132046"/>
                  <a:pt x="114211" y="125309"/>
                  <a:pt x="105387" y="122284"/>
                </a:cubicBezTo>
                <a:cubicBezTo>
                  <a:pt x="95034" y="118733"/>
                  <a:pt x="84607" y="131918"/>
                  <a:pt x="78331" y="140885"/>
                </a:cubicBezTo>
                <a:cubicBezTo>
                  <a:pt x="73958" y="147131"/>
                  <a:pt x="74562" y="147617"/>
                  <a:pt x="74385" y="147085"/>
                </a:cubicBezTo>
                <a:cubicBezTo>
                  <a:pt x="71528" y="138520"/>
                  <a:pt x="74158" y="127457"/>
                  <a:pt x="80022" y="120593"/>
                </a:cubicBezTo>
                <a:cubicBezTo>
                  <a:pt x="98409" y="99066"/>
                  <a:pt x="97264" y="96865"/>
                  <a:pt x="121170" y="81700"/>
                </a:cubicBezTo>
                <a:cubicBezTo>
                  <a:pt x="150481" y="63104"/>
                  <a:pt x="152310" y="66129"/>
                  <a:pt x="184865" y="54080"/>
                </a:cubicBezTo>
                <a:cubicBezTo>
                  <a:pt x="192572" y="51227"/>
                  <a:pt x="214911" y="43756"/>
                  <a:pt x="209103" y="49570"/>
                </a:cubicBezTo>
                <a:cubicBezTo>
                  <a:pt x="203617" y="55060"/>
                  <a:pt x="193723" y="51716"/>
                  <a:pt x="185992" y="52389"/>
                </a:cubicBezTo>
                <a:cubicBezTo>
                  <a:pt x="157521" y="54864"/>
                  <a:pt x="157538" y="55060"/>
                  <a:pt x="129061" y="57462"/>
                </a:cubicBezTo>
                <a:cubicBezTo>
                  <a:pt x="110752" y="59005"/>
                  <a:pt x="110768" y="59272"/>
                  <a:pt x="92423" y="60280"/>
                </a:cubicBezTo>
                <a:cubicBezTo>
                  <a:pt x="86416" y="60609"/>
                  <a:pt x="79607" y="57858"/>
                  <a:pt x="74385" y="60844"/>
                </a:cubicBezTo>
                <a:cubicBezTo>
                  <a:pt x="71837" y="62299"/>
                  <a:pt x="76794" y="62562"/>
                  <a:pt x="74385" y="63098"/>
                </a:cubicBezTo>
                <a:cubicBezTo>
                  <a:pt x="73557" y="63281"/>
                  <a:pt x="64250" y="64303"/>
                  <a:pt x="64239" y="64226"/>
                </a:cubicBezTo>
                <a:cubicBezTo>
                  <a:pt x="63815" y="61259"/>
                  <a:pt x="65978" y="61742"/>
                  <a:pt x="68185" y="59716"/>
                </a:cubicBezTo>
                <a:cubicBezTo>
                  <a:pt x="79803" y="49045"/>
                  <a:pt x="80125" y="49404"/>
                  <a:pt x="91859" y="38860"/>
                </a:cubicBezTo>
                <a:cubicBezTo>
                  <a:pt x="102392" y="29393"/>
                  <a:pt x="103145" y="30135"/>
                  <a:pt x="112715" y="19696"/>
                </a:cubicBezTo>
                <a:cubicBezTo>
                  <a:pt x="115889" y="16233"/>
                  <a:pt x="119982" y="9489"/>
                  <a:pt x="116661" y="6168"/>
                </a:cubicBezTo>
                <a:cubicBezTo>
                  <a:pt x="114873" y="4380"/>
                  <a:pt x="113056" y="-1526"/>
                  <a:pt x="111587" y="531"/>
                </a:cubicBezTo>
                <a:cubicBezTo>
                  <a:pt x="105823" y="8599"/>
                  <a:pt x="107119" y="19944"/>
                  <a:pt x="106514" y="29842"/>
                </a:cubicBezTo>
                <a:cubicBezTo>
                  <a:pt x="106238" y="34342"/>
                  <a:pt x="102992" y="40553"/>
                  <a:pt x="106514" y="43370"/>
                </a:cubicBezTo>
                <a:cubicBezTo>
                  <a:pt x="108589" y="45029"/>
                  <a:pt x="111774" y="42612"/>
                  <a:pt x="114406" y="42243"/>
                </a:cubicBezTo>
                <a:cubicBezTo>
                  <a:pt x="127875" y="40352"/>
                  <a:pt x="127965" y="41111"/>
                  <a:pt x="141462" y="39424"/>
                </a:cubicBezTo>
                <a:cubicBezTo>
                  <a:pt x="155027" y="37728"/>
                  <a:pt x="154955" y="37200"/>
                  <a:pt x="168518" y="35478"/>
                </a:cubicBezTo>
                <a:cubicBezTo>
                  <a:pt x="171154" y="35143"/>
                  <a:pt x="178814" y="35482"/>
                  <a:pt x="176410" y="34351"/>
                </a:cubicBezTo>
                <a:cubicBezTo>
                  <a:pt x="143487" y="18855"/>
                  <a:pt x="102691" y="33669"/>
                  <a:pt x="67621" y="43370"/>
                </a:cubicBezTo>
                <a:cubicBezTo>
                  <a:pt x="58740" y="45826"/>
                  <a:pt x="47590" y="45873"/>
                  <a:pt x="41692" y="52952"/>
                </a:cubicBezTo>
                <a:cubicBezTo>
                  <a:pt x="41537" y="53137"/>
                  <a:pt x="44304" y="57970"/>
                  <a:pt x="44511" y="58589"/>
                </a:cubicBezTo>
                <a:cubicBezTo>
                  <a:pt x="46429" y="64342"/>
                  <a:pt x="45295" y="71774"/>
                  <a:pt x="49584" y="76063"/>
                </a:cubicBezTo>
                <a:cubicBezTo>
                  <a:pt x="50381" y="76860"/>
                  <a:pt x="50088" y="74816"/>
                  <a:pt x="49584" y="73808"/>
                </a:cubicBezTo>
                <a:cubicBezTo>
                  <a:pt x="47903" y="70446"/>
                  <a:pt x="44054" y="68439"/>
                  <a:pt x="40565" y="67044"/>
                </a:cubicBezTo>
                <a:cubicBezTo>
                  <a:pt x="31425" y="63388"/>
                  <a:pt x="18815" y="63498"/>
                  <a:pt x="13509" y="55207"/>
                </a:cubicBezTo>
                <a:cubicBezTo>
                  <a:pt x="11232" y="51650"/>
                  <a:pt x="15676" y="39856"/>
                  <a:pt x="18018" y="43370"/>
                </a:cubicBezTo>
                <a:cubicBezTo>
                  <a:pt x="20968" y="47797"/>
                  <a:pt x="12591" y="54573"/>
                  <a:pt x="7308" y="55207"/>
                </a:cubicBezTo>
                <a:cubicBezTo>
                  <a:pt x="2302" y="55807"/>
                  <a:pt x="-1198" y="46409"/>
                  <a:pt x="544" y="41679"/>
                </a:cubicBezTo>
                <a:cubicBezTo>
                  <a:pt x="5219" y="28984"/>
                  <a:pt x="28325" y="37310"/>
                  <a:pt x="41129" y="41679"/>
                </a:cubicBezTo>
                <a:cubicBezTo>
                  <a:pt x="62727" y="49047"/>
                  <a:pt x="84019" y="58125"/>
                  <a:pt x="106514" y="61971"/>
                </a:cubicBezTo>
                <a:cubicBezTo>
                  <a:pt x="123589" y="64889"/>
                  <a:pt x="141055" y="64903"/>
                  <a:pt x="158372" y="65353"/>
                </a:cubicBezTo>
                <a:cubicBezTo>
                  <a:pt x="168796" y="65623"/>
                  <a:pt x="168800" y="65353"/>
                  <a:pt x="179228" y="65353"/>
                </a:cubicBezTo>
                <a:cubicBezTo>
                  <a:pt x="182427" y="65353"/>
                  <a:pt x="187378" y="63055"/>
                  <a:pt x="188810" y="65917"/>
                </a:cubicBezTo>
                <a:cubicBezTo>
                  <a:pt x="189533" y="67362"/>
                  <a:pt x="185587" y="67289"/>
                  <a:pt x="184865" y="68735"/>
                </a:cubicBezTo>
                <a:cubicBezTo>
                  <a:pt x="183270" y="71923"/>
                  <a:pt x="181789" y="75329"/>
                  <a:pt x="181483" y="78881"/>
                </a:cubicBezTo>
                <a:cubicBezTo>
                  <a:pt x="178927" y="108462"/>
                  <a:pt x="179792" y="138248"/>
                  <a:pt x="179792" y="167941"/>
                </a:cubicBezTo>
                <a:cubicBezTo>
                  <a:pt x="179792" y="169857"/>
                  <a:pt x="179895" y="163771"/>
                  <a:pt x="178664" y="162304"/>
                </a:cubicBezTo>
                <a:cubicBezTo>
                  <a:pt x="166340" y="147621"/>
                  <a:pt x="164800" y="148892"/>
                  <a:pt x="153299" y="133557"/>
                </a:cubicBezTo>
                <a:cubicBezTo>
                  <a:pt x="139634" y="115337"/>
                  <a:pt x="131083" y="91216"/>
                  <a:pt x="111587" y="79445"/>
                </a:cubicBezTo>
                <a:cubicBezTo>
                  <a:pt x="98424" y="71497"/>
                  <a:pt x="81223" y="93916"/>
                  <a:pt x="75513" y="108192"/>
                </a:cubicBezTo>
                <a:cubicBezTo>
                  <a:pt x="73409" y="113451"/>
                  <a:pt x="74759" y="119991"/>
                  <a:pt x="77204" y="125102"/>
                </a:cubicBezTo>
                <a:cubicBezTo>
                  <a:pt x="78330" y="127456"/>
                  <a:pt x="81974" y="129389"/>
                  <a:pt x="81149" y="131866"/>
                </a:cubicBezTo>
                <a:cubicBezTo>
                  <a:pt x="80882" y="132663"/>
                  <a:pt x="76262" y="134060"/>
                  <a:pt x="76640" y="133557"/>
                </a:cubicBezTo>
                <a:cubicBezTo>
                  <a:pt x="77520" y="132383"/>
                  <a:pt x="77990" y="130175"/>
                  <a:pt x="79458" y="130175"/>
                </a:cubicBezTo>
              </a:path>
            </a:pathLst>
          </a:custGeom>
          <a:noFill/>
          <a:ln w="3810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fi"/>
              <a:t>Mission I: Redefine the problem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6868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/>
              <a:t>Agree on </a:t>
            </a:r>
            <a:r>
              <a:rPr lang="fi" b="1"/>
              <a:t>terms</a:t>
            </a:r>
            <a:r>
              <a:rPr lang="fi"/>
              <a:t> and </a:t>
            </a:r>
            <a:r>
              <a:rPr lang="fi" b="1"/>
              <a:t>goals</a:t>
            </a:r>
          </a:p>
          <a:p>
            <a:endParaRPr lang="fi" b="1"/>
          </a:p>
          <a:p>
            <a:pPr>
              <a:buNone/>
            </a:pPr>
            <a:r>
              <a:rPr lang="fi"/>
              <a:t>Fix the pencap --------------------------- Fix the world</a:t>
            </a:r>
          </a:p>
        </p:txBody>
      </p:sp>
      <p:sp>
        <p:nvSpPr>
          <p:cNvPr id="53" name="Shape 53"/>
          <p:cNvSpPr/>
          <p:nvPr/>
        </p:nvSpPr>
        <p:spPr>
          <a:xfrm>
            <a:off x="7216800" y="3069750"/>
            <a:ext cx="1470000" cy="13540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4" name="Shape 54"/>
          <p:cNvSpPr/>
          <p:nvPr/>
        </p:nvSpPr>
        <p:spPr>
          <a:xfrm>
            <a:off x="228600" y="2902400"/>
            <a:ext cx="1470000" cy="215789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0" y="-76200"/>
            <a:ext cx="9143999" cy="513010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2" name="Shape 62"/>
          <p:cNvSpPr txBox="1"/>
          <p:nvPr/>
        </p:nvSpPr>
        <p:spPr>
          <a:xfrm>
            <a:off x="533400" y="152400"/>
            <a:ext cx="7868700" cy="1189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fi" sz="3000" b="1">
                <a:solidFill>
                  <a:srgbClr val="FFFFFF"/>
                </a:solidFill>
              </a:rPr>
              <a:t>Redesign astronaut experience when waiting to be launched.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-76200" y="0"/>
            <a:ext cx="9143999" cy="513010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0" name="Shape 70"/>
          <p:cNvSpPr txBox="1"/>
          <p:nvPr/>
        </p:nvSpPr>
        <p:spPr>
          <a:xfrm>
            <a:off x="533400" y="152400"/>
            <a:ext cx="7868700" cy="1189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fi" sz="3000" b="1">
                <a:solidFill>
                  <a:srgbClr val="FFFFFF"/>
                </a:solidFill>
              </a:rPr>
              <a:t>Redesign astronaut experience when waiting to be launched. 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x="267225" y="1338200"/>
            <a:ext cx="8166300" cy="2959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buClr>
                <a:srgbClr val="FFFFFF"/>
              </a:buClr>
              <a:buSzPct val="100000"/>
              <a:buFont typeface="Arial"/>
              <a:buChar char="●"/>
            </a:pPr>
            <a:r>
              <a:rPr lang="fi" sz="2400" b="1">
                <a:solidFill>
                  <a:srgbClr val="FFFFFF"/>
                </a:solidFill>
              </a:rPr>
              <a:t>Improve the </a:t>
            </a:r>
            <a:r>
              <a:rPr lang="fi" sz="3000" b="1">
                <a:solidFill>
                  <a:srgbClr val="FF00FF"/>
                </a:solidFill>
              </a:rPr>
              <a:t>haptics of the seat</a:t>
            </a:r>
            <a:r>
              <a:rPr lang="fi" sz="2400" b="1">
                <a:solidFill>
                  <a:srgbClr val="FF0000"/>
                </a:solidFill>
              </a:rPr>
              <a:t> </a:t>
            </a:r>
            <a:r>
              <a:rPr lang="fi" sz="2400" b="1">
                <a:solidFill>
                  <a:srgbClr val="FFFFFF"/>
                </a:solidFill>
              </a:rPr>
              <a:t>to enforce the feeling of comfort and safety</a:t>
            </a:r>
          </a:p>
          <a:p>
            <a:pPr marL="457200" lvl="0" indent="-381000" rtl="0">
              <a:lnSpc>
                <a:spcPct val="115000"/>
              </a:lnSpc>
              <a:buClr>
                <a:srgbClr val="FFFFFF"/>
              </a:buClr>
              <a:buSzPct val="100000"/>
              <a:buFont typeface="Arial"/>
              <a:buChar char="●"/>
            </a:pPr>
            <a:r>
              <a:rPr lang="fi" sz="2400" b="1">
                <a:solidFill>
                  <a:srgbClr val="FFFFFF"/>
                </a:solidFill>
              </a:rPr>
              <a:t>Provide non-disruptive </a:t>
            </a:r>
            <a:r>
              <a:rPr lang="fi" sz="3000" b="1">
                <a:solidFill>
                  <a:srgbClr val="FFFF00"/>
                </a:solidFill>
              </a:rPr>
              <a:t>meaningful activities </a:t>
            </a:r>
            <a:r>
              <a:rPr lang="fi" sz="2400" b="1">
                <a:solidFill>
                  <a:srgbClr val="FFFFFF"/>
                </a:solidFill>
              </a:rPr>
              <a:t>that eliminates the feeling of waiting</a:t>
            </a:r>
          </a:p>
          <a:p>
            <a:pPr marL="457200" lvl="0" indent="-381000" rtl="0">
              <a:lnSpc>
                <a:spcPct val="115000"/>
              </a:lnSpc>
              <a:buClr>
                <a:srgbClr val="FFFFFF"/>
              </a:buClr>
              <a:buSzPct val="100000"/>
              <a:buFont typeface="Arial"/>
              <a:buChar char="●"/>
            </a:pPr>
            <a:r>
              <a:rPr lang="fi" sz="2400" b="1">
                <a:solidFill>
                  <a:srgbClr val="FFFFFF"/>
                </a:solidFill>
              </a:rPr>
              <a:t>Provide the astronaut with superior </a:t>
            </a:r>
            <a:r>
              <a:rPr lang="fi" sz="3000" b="1">
                <a:solidFill>
                  <a:srgbClr val="00FF00"/>
                </a:solidFill>
              </a:rPr>
              <a:t>sense of connection with the flight control </a:t>
            </a:r>
            <a:r>
              <a:rPr lang="fi" sz="2400" b="1">
                <a:solidFill>
                  <a:srgbClr val="FFFFFF"/>
                </a:solidFill>
              </a:rPr>
              <a:t>to heighten sense of safety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30253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fi">
                <a:solidFill>
                  <a:srgbClr val="FF0000"/>
                </a:solidFill>
              </a:rPr>
              <a:t>“Write your redefinition with 1 clear sentence on a flap paper - must be visible to all”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title" idx="2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/>
              <a:t>Mission I: Redefine the problem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672</Words>
  <Application>Microsoft Macintosh PowerPoint</Application>
  <PresentationFormat>On-screen Show (16:9)</PresentationFormat>
  <Paragraphs>65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simple-light</vt:lpstr>
      <vt:lpstr>POWER CRUNCH</vt:lpstr>
      <vt:lpstr>Introduction</vt:lpstr>
      <vt:lpstr>PowerPoint Presentation</vt:lpstr>
      <vt:lpstr>PowerPoint Presentation</vt:lpstr>
      <vt:lpstr>PowerPoint Presentation</vt:lpstr>
      <vt:lpstr>Mission I: Redefine the problem</vt:lpstr>
      <vt:lpstr>PowerPoint Presentation</vt:lpstr>
      <vt:lpstr>PowerPoint Presentation</vt:lpstr>
      <vt:lpstr>“Write your redefinition with 1 clear sentence on a flap paper - must be visible to all”</vt:lpstr>
      <vt:lpstr>PowerPoint Presentation</vt:lpstr>
      <vt:lpstr>MISSION II: (needfinding) Dirty benchmarking</vt:lpstr>
      <vt:lpstr>Mission II: (Needfinding) dirty benchmarking</vt:lpstr>
      <vt:lpstr>PowerPoint Presentation</vt:lpstr>
      <vt:lpstr>Mission III: Ideation</vt:lpstr>
      <vt:lpstr>Mission III: Ideation</vt:lpstr>
      <vt:lpstr>Mission III: Ideation</vt:lpstr>
      <vt:lpstr>Mission III: Ideation</vt:lpstr>
      <vt:lpstr>PowerPoint Presentation</vt:lpstr>
      <vt:lpstr>MISSION IV: Convergence and selection</vt:lpstr>
      <vt:lpstr>MISSION IV: Convergence and selection</vt:lpstr>
      <vt:lpstr>PowerPoint Presentation</vt:lpstr>
      <vt:lpstr>Mission IV: Concept development</vt:lpstr>
      <vt:lpstr>PowerPoint Presentation</vt:lpstr>
      <vt:lpstr>Mission IV: Concept development</vt:lpstr>
      <vt:lpstr>Launch: Concept development</vt:lpstr>
      <vt:lpstr>Launch: Presentations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CRUNCH</dc:title>
  <cp:lastModifiedBy>Ines Knäpper</cp:lastModifiedBy>
  <cp:revision>1</cp:revision>
  <dcterms:modified xsi:type="dcterms:W3CDTF">2013-11-04T10:41:56Z</dcterms:modified>
</cp:coreProperties>
</file>