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66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87ECFF8-520E-4D78-A1D6-46188E2F20C6}">
  <a:tblStyle styleId="{E87ECFF8-520E-4D78-A1D6-46188E2F20C6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68960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28650" y="1369218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29150" y="1369218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62984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29840" y="1260872"/>
            <a:ext cx="3868499" cy="6180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indent="0" rtl="0">
              <a:buFont typeface="Calibri"/>
              <a:buNone/>
              <a:defRPr sz="1800" b="1"/>
            </a:lvl1pPr>
            <a:lvl2pPr marL="342900" indent="0" rtl="0">
              <a:buFont typeface="Calibri"/>
              <a:buNone/>
              <a:defRPr sz="1500" b="1"/>
            </a:lvl2pPr>
            <a:lvl3pPr marL="685800" indent="0" rtl="0">
              <a:buFont typeface="Calibri"/>
              <a:buNone/>
              <a:defRPr sz="1400" b="1"/>
            </a:lvl3pPr>
            <a:lvl4pPr marL="1028700" indent="0" rtl="0">
              <a:buFont typeface="Calibri"/>
              <a:buNone/>
              <a:defRPr sz="1200" b="1"/>
            </a:lvl4pPr>
            <a:lvl5pPr marL="1371600" indent="0" rtl="0">
              <a:buFont typeface="Calibri"/>
              <a:buNone/>
              <a:defRPr sz="1200" b="1"/>
            </a:lvl5pPr>
            <a:lvl6pPr marL="1714500" indent="0" rtl="0">
              <a:buFont typeface="Calibri"/>
              <a:buNone/>
              <a:defRPr sz="1200" b="1"/>
            </a:lvl6pPr>
            <a:lvl7pPr marL="2057400" indent="0" rtl="0">
              <a:buFont typeface="Calibri"/>
              <a:buNone/>
              <a:defRPr sz="1200" b="1"/>
            </a:lvl7pPr>
            <a:lvl8pPr marL="2400300" indent="0" rtl="0">
              <a:buFont typeface="Calibri"/>
              <a:buNone/>
              <a:defRPr sz="1200" b="1"/>
            </a:lvl8pPr>
            <a:lvl9pPr marL="2743200" indent="0" rtl="0"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29840" y="1878806"/>
            <a:ext cx="3868499" cy="27633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9" cy="6180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indent="0" rtl="0">
              <a:buFont typeface="Calibri"/>
              <a:buNone/>
              <a:defRPr sz="1800" b="1"/>
            </a:lvl1pPr>
            <a:lvl2pPr marL="342900" indent="0" rtl="0">
              <a:buFont typeface="Calibri"/>
              <a:buNone/>
              <a:defRPr sz="1500" b="1"/>
            </a:lvl2pPr>
            <a:lvl3pPr marL="685800" indent="0" rtl="0">
              <a:buFont typeface="Calibri"/>
              <a:buNone/>
              <a:defRPr sz="1400" b="1"/>
            </a:lvl3pPr>
            <a:lvl4pPr marL="1028700" indent="0" rtl="0">
              <a:buFont typeface="Calibri"/>
              <a:buNone/>
              <a:defRPr sz="1200" b="1"/>
            </a:lvl4pPr>
            <a:lvl5pPr marL="1371600" indent="0" rtl="0">
              <a:buFont typeface="Calibri"/>
              <a:buNone/>
              <a:defRPr sz="1200" b="1"/>
            </a:lvl5pPr>
            <a:lvl6pPr marL="1714500" indent="0" rtl="0">
              <a:buFont typeface="Calibri"/>
              <a:buNone/>
              <a:defRPr sz="1200" b="1"/>
            </a:lvl6pPr>
            <a:lvl7pPr marL="2057400" indent="0" rtl="0">
              <a:buFont typeface="Calibri"/>
              <a:buNone/>
              <a:defRPr sz="1200" b="1"/>
            </a:lvl7pPr>
            <a:lvl8pPr marL="2400300" indent="0" rtl="0">
              <a:buFont typeface="Calibri"/>
              <a:buNone/>
              <a:defRPr sz="1200" b="1"/>
            </a:lvl8pPr>
            <a:lvl9pPr marL="2743200" indent="0" rtl="0">
              <a:buFont typeface="Calibri"/>
              <a:buNone/>
              <a:defRPr sz="1200" b="1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9" cy="27633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8999" cy="1200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rtl="0">
              <a:defRPr sz="24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887391" y="740568"/>
            <a:ext cx="4629299" cy="3655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rtl="0">
              <a:defRPr sz="2400"/>
            </a:lvl1pPr>
            <a:lvl2pPr rtl="0">
              <a:defRPr sz="2100"/>
            </a:lvl2pPr>
            <a:lvl3pPr rtl="0">
              <a:defRPr sz="1800"/>
            </a:lvl3pPr>
            <a:lvl4pPr rtl="0">
              <a:defRPr sz="1500"/>
            </a:lvl4pPr>
            <a:lvl5pPr rtl="0">
              <a:defRPr sz="1500"/>
            </a:lvl5pPr>
            <a:lvl6pPr rtl="0">
              <a:defRPr sz="1500"/>
            </a:lvl6pPr>
            <a:lvl7pPr rtl="0">
              <a:defRPr sz="1500"/>
            </a:lvl7pPr>
            <a:lvl8pPr rtl="0">
              <a:defRPr sz="1500"/>
            </a:lvl8pPr>
            <a:lvl9pPr rtl="0">
              <a:defRPr sz="15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629840" y="1543050"/>
            <a:ext cx="2948999" cy="28586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indent="0" rtl="0">
              <a:buFont typeface="Calibri"/>
              <a:buNone/>
              <a:defRPr sz="1200"/>
            </a:lvl1pPr>
            <a:lvl2pPr marL="342900" indent="0" rtl="0">
              <a:buFont typeface="Calibri"/>
              <a:buNone/>
              <a:defRPr sz="1100"/>
            </a:lvl2pPr>
            <a:lvl3pPr marL="685800" indent="0" rtl="0">
              <a:buFont typeface="Calibri"/>
              <a:buNone/>
              <a:defRPr sz="900"/>
            </a:lvl3pPr>
            <a:lvl4pPr marL="1028700" indent="0" rtl="0">
              <a:buFont typeface="Calibri"/>
              <a:buNone/>
              <a:defRPr sz="800"/>
            </a:lvl4pPr>
            <a:lvl5pPr marL="1371600" indent="0" rtl="0">
              <a:buFont typeface="Calibri"/>
              <a:buNone/>
              <a:defRPr sz="800"/>
            </a:lvl5pPr>
            <a:lvl6pPr marL="1714500" indent="0" rtl="0">
              <a:buFont typeface="Calibri"/>
              <a:buNone/>
              <a:defRPr sz="800"/>
            </a:lvl6pPr>
            <a:lvl7pPr marL="2057400" indent="0" rtl="0">
              <a:buFont typeface="Calibri"/>
              <a:buNone/>
              <a:defRPr sz="800"/>
            </a:lvl7pPr>
            <a:lvl8pPr marL="2400300" indent="0" rtl="0">
              <a:buFont typeface="Calibri"/>
              <a:buNone/>
              <a:defRPr sz="800"/>
            </a:lvl8pPr>
            <a:lvl9pPr marL="2743200" indent="0" rtl="0">
              <a:buFont typeface="Calibri"/>
              <a:buNone/>
              <a:defRPr sz="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8999" cy="1200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rtl="0">
              <a:defRPr sz="24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2"/>
          </p:nvPr>
        </p:nvSpPr>
        <p:spPr>
          <a:xfrm>
            <a:off x="3887391" y="740568"/>
            <a:ext cx="4629299" cy="3655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buClr>
                <a:srgbClr val="888888"/>
              </a:buClr>
              <a:buSzPct val="45833"/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buClr>
                <a:schemeClr val="dk1"/>
              </a:buClr>
              <a:buSzPct val="52380"/>
              <a:buFont typeface="Calibri"/>
              <a:buNone/>
              <a:defRPr sz="21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buClr>
                <a:schemeClr val="dk1"/>
              </a:buClr>
              <a:buSzPct val="61111"/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buClr>
                <a:schemeClr val="dk1"/>
              </a:buClr>
              <a:buSzPct val="73333"/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29840" y="1543050"/>
            <a:ext cx="2948999" cy="28586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indent="0" rtl="0">
              <a:buFont typeface="Calibri"/>
              <a:buNone/>
              <a:defRPr sz="1200"/>
            </a:lvl1pPr>
            <a:lvl2pPr marL="342900" indent="0" rtl="0">
              <a:buFont typeface="Calibri"/>
              <a:buNone/>
              <a:defRPr sz="1100"/>
            </a:lvl2pPr>
            <a:lvl3pPr marL="685800" indent="0" rtl="0">
              <a:buFont typeface="Calibri"/>
              <a:buNone/>
              <a:defRPr sz="900"/>
            </a:lvl3pPr>
            <a:lvl4pPr marL="1028700" indent="0" rtl="0">
              <a:buFont typeface="Calibri"/>
              <a:buNone/>
              <a:defRPr sz="800"/>
            </a:lvl4pPr>
            <a:lvl5pPr marL="1371600" indent="0" rtl="0">
              <a:buFont typeface="Calibri"/>
              <a:buNone/>
              <a:defRPr sz="800"/>
            </a:lvl5pPr>
            <a:lvl6pPr marL="1714500" indent="0" rtl="0">
              <a:buFont typeface="Calibri"/>
              <a:buNone/>
              <a:defRPr sz="800"/>
            </a:lvl6pPr>
            <a:lvl7pPr marL="2057400" indent="0" rtl="0">
              <a:buFont typeface="Calibri"/>
              <a:buNone/>
              <a:defRPr sz="800"/>
            </a:lvl7pPr>
            <a:lvl8pPr marL="2400300" indent="0" rtl="0">
              <a:buFont typeface="Calibri"/>
              <a:buNone/>
              <a:defRPr sz="800"/>
            </a:lvl8pPr>
            <a:lvl9pPr marL="2743200" indent="0" rtl="0">
              <a:buFont typeface="Calibri"/>
              <a:buNone/>
              <a:defRPr sz="800"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2940299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 rot="5400000">
            <a:off x="5350050" y="1467543"/>
            <a:ext cx="4358999" cy="19715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8999" cy="58007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6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marL="0" marR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6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marR="0" indent="0" algn="ctr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28650" y="1369218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indent="-3810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Calibri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indent="-635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indent="-762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23887" y="1282303"/>
            <a:ext cx="7886700" cy="21395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b" anchorCtr="0"/>
          <a:lstStyle>
            <a:lvl1pPr rtl="0">
              <a:defRPr sz="45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23887" y="3442097"/>
            <a:ext cx="7886700" cy="1125299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1pPr>
            <a:lvl2pPr marL="342900" indent="0" rtl="0">
              <a:buClr>
                <a:srgbClr val="888888"/>
              </a:buClr>
              <a:buFont typeface="Calibri"/>
              <a:buNone/>
              <a:defRPr sz="1500">
                <a:solidFill>
                  <a:srgbClr val="888888"/>
                </a:solidFill>
              </a:defRPr>
            </a:lvl2pPr>
            <a:lvl3pPr marL="685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3pPr>
            <a:lvl4pPr marL="10287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13716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17145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20574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24003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2743200" indent="0" rtl="0"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33333"/>
              <a:buFont typeface="Calibri"/>
              <a:buNone/>
              <a:defRPr sz="3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buSzPct val="100000"/>
              <a:defRPr sz="1100"/>
            </a:lvl2pPr>
            <a:lvl3pPr marL="0" marR="0" indent="0" algn="l" rtl="0">
              <a:buSzPct val="100000"/>
              <a:defRPr sz="1100"/>
            </a:lvl3pPr>
            <a:lvl4pPr marL="0" marR="0" indent="0" algn="l" rtl="0">
              <a:buSzPct val="100000"/>
              <a:defRPr sz="1100"/>
            </a:lvl4pPr>
            <a:lvl5pPr marL="0" marR="0" indent="0" algn="l" rtl="0">
              <a:buSzPct val="100000"/>
              <a:defRPr sz="1100"/>
            </a:lvl5pPr>
            <a:lvl6pPr marL="0" marR="0" indent="0" algn="l" rtl="0">
              <a:buSzPct val="100000"/>
              <a:defRPr sz="1100"/>
            </a:lvl6pPr>
            <a:lvl7pPr marL="0" marR="0" indent="0" algn="l" rtl="0">
              <a:buSzPct val="100000"/>
              <a:defRPr sz="1100"/>
            </a:lvl7pPr>
            <a:lvl8pPr marL="0" marR="0" indent="0" algn="l" rtl="0">
              <a:buSzPct val="100000"/>
              <a:defRPr sz="1100"/>
            </a:lvl8pPr>
            <a:lvl9pPr marL="0" marR="0" indent="0" algn="l" rtl="0">
              <a:buSzPct val="100000"/>
              <a:defRPr sz="11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628650" y="1369218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t" anchorCtr="0"/>
          <a:lstStyle>
            <a:lvl1pPr marL="177800" marR="0" indent="-10795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52380"/>
              <a:buFont typeface="Calibri"/>
              <a:buChar char="•"/>
              <a:defRPr sz="21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0700" marR="0" indent="-1333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61111"/>
              <a:buFont typeface="Calibri"/>
              <a:buChar char="•"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63600" marR="0" indent="-1460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3333"/>
              <a:buFont typeface="Calibri"/>
              <a:buChar char="•"/>
              <a:defRPr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94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indent="-1587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78571"/>
              <a:buFont typeface="Calibri"/>
              <a:buChar char="•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6286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l" rtl="0">
              <a:buSzPct val="122222"/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028950" y="4767262"/>
            <a:ext cx="3086099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ctr" rtl="0">
              <a:buSzPct val="122222"/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457950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lIns="68575" tIns="68575" rIns="68575" bIns="68575" anchor="ctr" anchorCtr="0"/>
          <a:lstStyle>
            <a:lvl1pPr marL="0" marR="0" indent="0" algn="r" rtl="0">
              <a:buSzPct val="122222"/>
              <a:defRPr sz="9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indent="0" algn="l" rtl="0">
              <a:buSzPct val="78571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valeria.adani@gmail.com" TargetMode="External"/><Relationship Id="rId4" Type="http://schemas.openxmlformats.org/officeDocument/2006/relationships/hyperlink" Target="mailto:clio.dosi@gmail.com" TargetMode="External"/><Relationship Id="rId5" Type="http://schemas.openxmlformats.org/officeDocument/2006/relationships/hyperlink" Target="mailto:matteo.vignoli@unimore.it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/>
        </p:nvSpPr>
        <p:spPr>
          <a:xfrm>
            <a:off x="484275" y="2045700"/>
            <a:ext cx="52817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5000" b="1">
                <a:latin typeface="Ubuntu"/>
                <a:ea typeface="Ubuntu"/>
                <a:cs typeface="Ubuntu"/>
                <a:sym typeface="Ubuntu"/>
              </a:rPr>
              <a:t>Next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5633954" y="611195"/>
            <a:ext cx="3239588" cy="40686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628650" y="3385"/>
            <a:ext cx="7886700" cy="7500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CANDLE LIGHT phase</a:t>
            </a:r>
            <a:r>
              <a:rPr lang="en" sz="3000"/>
              <a:t> - </a:t>
            </a:r>
            <a:r>
              <a:rPr lang="en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r>
            <a:r>
              <a:rPr lang="en" sz="2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Oct - 9</a:t>
            </a:r>
            <a:r>
              <a:rPr lang="en" sz="2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Dec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05684" y="538511"/>
            <a:ext cx="8200500" cy="4066499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" sz="1800" b="1" i="1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Our meetings and your presentations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Calibri"/>
              <a:buChar char="✓"/>
            </a:pP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lang="en" sz="2100" b="1" i="0" u="none" strike="noStrike" cap="none" baseline="300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Nov</a:t>
            </a:r>
          </a:p>
          <a:p>
            <a:pPr marL="520700" marR="0" lvl="1" indent="-1841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✓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How: 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I-SGM (international small group meeting) presentation</a:t>
            </a:r>
          </a:p>
          <a:p>
            <a:pPr marL="520700" marR="0" lvl="1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✓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expected:</a:t>
            </a:r>
          </a:p>
          <a:p>
            <a:pPr marL="863600" marR="0" lvl="2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needs &amp; stakeholders map </a:t>
            </a:r>
          </a:p>
          <a:p>
            <a:pPr marL="863600" marR="0" lvl="2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/>
              <a:t>service / methodology /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technology benchmarking</a:t>
            </a:r>
          </a:p>
          <a:p>
            <a:pPr marL="520700" marR="0" lvl="1" indent="-1841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✓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material: 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uploaded on drive on 8</a:t>
            </a:r>
            <a:r>
              <a:rPr lang="en" sz="13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Nov.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Calibri"/>
              <a:buChar char="✓"/>
            </a:pP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29</a:t>
            </a:r>
            <a:r>
              <a:rPr lang="en" sz="2100" b="1" i="0" u="none" strike="noStrike" cap="none" baseline="300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Nov</a:t>
            </a:r>
          </a:p>
          <a:p>
            <a:pPr marL="520700" marR="0" lvl="2" indent="-184150" algn="l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How: 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I-SGM (international small group meeting) presentation</a:t>
            </a:r>
          </a:p>
          <a:p>
            <a:pPr marL="520700" marR="0" lvl="2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expected:</a:t>
            </a:r>
          </a:p>
          <a:p>
            <a:pPr marL="1028700" marR="0" lvl="3" indent="-3492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presentation of prototype</a:t>
            </a: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tangible !! (e.g. product crunch exercise, exploratory)</a:t>
            </a:r>
          </a:p>
          <a:p>
            <a:pPr marL="1028700" marR="0" lvl="3" indent="-3492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planning: how are you going to test each of them?</a:t>
            </a:r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buClr>
                <a:srgbClr val="00B050"/>
              </a:buClr>
              <a:buSzPct val="100000"/>
              <a:buFont typeface="Calibri"/>
              <a:buChar char="✓"/>
            </a:pP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en" sz="2100" b="1" i="0" u="none" strike="noStrike" cap="none" baseline="300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1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Dec</a:t>
            </a:r>
          </a:p>
          <a:p>
            <a:pPr marL="520700" marR="0" lvl="1" indent="-18415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✓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How: </a:t>
            </a: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I-SGM (international small group meeting) presentation</a:t>
            </a:r>
          </a:p>
          <a:p>
            <a:pPr marL="520700" marR="0" lvl="1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✓"/>
            </a:pPr>
            <a:r>
              <a:rPr lang="en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expected:</a:t>
            </a:r>
          </a:p>
          <a:p>
            <a:pPr marL="863600" marR="0" lvl="2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demos. Each prototype has to be tested at least with 4 different users in 2 different places</a:t>
            </a:r>
          </a:p>
          <a:p>
            <a:pPr marL="863600" marR="0" lvl="2" indent="-1841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" sz="1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Presentation second-iteration prototypes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0" y="1045852"/>
            <a:ext cx="9144000" cy="36645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rgbClr val="00B050"/>
              </a:buClr>
              <a:buSzPct val="25000"/>
              <a:buFont typeface="Calibri"/>
              <a:buNone/>
            </a:pPr>
            <a:r>
              <a:rPr lang="en" sz="2100" b="1" i="1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Our beaten path</a:t>
            </a:r>
          </a:p>
          <a:p>
            <a:pPr marL="0" lvl="0" indent="457200" rt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Divergent prototype: BLACK HOLE</a:t>
            </a: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	Xmas</a:t>
            </a: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	Convergent prototype</a:t>
            </a: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0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	End of Jan: Present your “bulb” prototype</a:t>
            </a: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  <a:p>
            <a:endParaRPr lang="en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5776175" y="1485537"/>
            <a:ext cx="2739175" cy="332194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628650" y="51680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BULB phase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en" sz="24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Dec – 31</a:t>
            </a:r>
            <a:r>
              <a:rPr lang="en" sz="24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0" y="51680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3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 BANG phase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" sz="24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Feb – 7</a:t>
            </a:r>
            <a:r>
              <a:rPr lang="en" sz="24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March</a:t>
            </a:r>
          </a:p>
        </p:txBody>
      </p:sp>
      <p:sp>
        <p:nvSpPr>
          <p:cNvPr id="118" name="Shape 118"/>
          <p:cNvSpPr/>
          <p:nvPr/>
        </p:nvSpPr>
        <p:spPr>
          <a:xfrm>
            <a:off x="995694" y="970004"/>
            <a:ext cx="7269319" cy="407081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995694" y="1369218"/>
            <a:ext cx="7269299" cy="32634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
</a:t>
            </a:r>
          </a:p>
          <a:p>
            <a:endParaRPr lang="en"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"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21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deliverables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21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en" sz="21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" sz="21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March: big event in CERN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ctrTitle"/>
          </p:nvPr>
        </p:nvSpPr>
        <p:spPr>
          <a:xfrm>
            <a:off x="685800" y="27241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1828800" indent="0" algn="l">
              <a:buNone/>
            </a:pPr>
            <a:r>
              <a:rPr lang="en" sz="72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Go Public!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584500" y="1669975"/>
            <a:ext cx="7828200" cy="202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Weekly updates on what you have done and how you have done it. Be visual!</a:t>
            </a:r>
          </a:p>
          <a:p>
            <a:endParaRPr lang="en" sz="2400"/>
          </a:p>
          <a:p>
            <a:pPr marL="457200" lvl="0" indent="-3810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Set it up in teams, first updates by this Sunday. We can help you as much as needed!</a:t>
            </a:r>
          </a:p>
          <a:p>
            <a:endParaRPr lang="en" sz="2400"/>
          </a:p>
          <a:p>
            <a:endParaRPr lang="en"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152400" y="152400"/>
            <a:ext cx="1252825" cy="15125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1" name="Shape 131"/>
          <p:cNvSpPr txBox="1"/>
          <p:nvPr/>
        </p:nvSpPr>
        <p:spPr>
          <a:xfrm>
            <a:off x="152400" y="17284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Clio </a:t>
            </a:r>
          </a:p>
        </p:txBody>
      </p:sp>
      <p:sp>
        <p:nvSpPr>
          <p:cNvPr id="132" name="Shape 132"/>
          <p:cNvSpPr/>
          <p:nvPr/>
        </p:nvSpPr>
        <p:spPr>
          <a:xfrm>
            <a:off x="1405225" y="152400"/>
            <a:ext cx="1446299" cy="1512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3" name="Shape 133"/>
          <p:cNvSpPr txBox="1"/>
          <p:nvPr/>
        </p:nvSpPr>
        <p:spPr>
          <a:xfrm>
            <a:off x="1501975" y="17284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Valeria</a:t>
            </a:r>
          </a:p>
        </p:txBody>
      </p:sp>
      <p:sp>
        <p:nvSpPr>
          <p:cNvPr id="134" name="Shape 134"/>
          <p:cNvSpPr/>
          <p:nvPr/>
        </p:nvSpPr>
        <p:spPr>
          <a:xfrm>
            <a:off x="2851525" y="152400"/>
            <a:ext cx="1533975" cy="151252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35" name="Shape 135"/>
          <p:cNvSpPr txBox="1"/>
          <p:nvPr/>
        </p:nvSpPr>
        <p:spPr>
          <a:xfrm>
            <a:off x="2851550" y="17284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Heikki</a:t>
            </a:r>
          </a:p>
        </p:txBody>
      </p:sp>
      <p:sp>
        <p:nvSpPr>
          <p:cNvPr id="136" name="Shape 136"/>
          <p:cNvSpPr/>
          <p:nvPr/>
        </p:nvSpPr>
        <p:spPr>
          <a:xfrm>
            <a:off x="6049825" y="152399"/>
            <a:ext cx="2009600" cy="1512524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37" name="Shape 137"/>
          <p:cNvSpPr/>
          <p:nvPr/>
        </p:nvSpPr>
        <p:spPr>
          <a:xfrm>
            <a:off x="7625225" y="152400"/>
            <a:ext cx="1397550" cy="1512525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138" name="Shape 138"/>
          <p:cNvSpPr txBox="1"/>
          <p:nvPr/>
        </p:nvSpPr>
        <p:spPr>
          <a:xfrm>
            <a:off x="6049825" y="17284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Harri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7625225" y="17284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Tuuli </a:t>
            </a:r>
          </a:p>
        </p:txBody>
      </p:sp>
      <p:sp>
        <p:nvSpPr>
          <p:cNvPr id="140" name="Shape 140"/>
          <p:cNvSpPr/>
          <p:nvPr/>
        </p:nvSpPr>
        <p:spPr>
          <a:xfrm>
            <a:off x="0" y="3630975"/>
            <a:ext cx="2269650" cy="151252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  <p:sp>
        <p:nvSpPr>
          <p:cNvPr id="141" name="Shape 141"/>
          <p:cNvSpPr/>
          <p:nvPr/>
        </p:nvSpPr>
        <p:spPr>
          <a:xfrm>
            <a:off x="2754775" y="3630975"/>
            <a:ext cx="1668125" cy="1512525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</p:sp>
      <p:sp>
        <p:nvSpPr>
          <p:cNvPr id="142" name="Shape 142"/>
          <p:cNvSpPr txBox="1"/>
          <p:nvPr/>
        </p:nvSpPr>
        <p:spPr>
          <a:xfrm>
            <a:off x="0" y="326687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Joona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132700" y="326687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Justus </a:t>
            </a:r>
          </a:p>
        </p:txBody>
      </p:sp>
      <p:sp>
        <p:nvSpPr>
          <p:cNvPr id="144" name="Shape 144"/>
          <p:cNvSpPr/>
          <p:nvPr/>
        </p:nvSpPr>
        <p:spPr>
          <a:xfrm>
            <a:off x="7625225" y="3630975"/>
            <a:ext cx="1533975" cy="1512524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</p:sp>
      <p:sp>
        <p:nvSpPr>
          <p:cNvPr id="145" name="Shape 145"/>
          <p:cNvSpPr txBox="1"/>
          <p:nvPr/>
        </p:nvSpPr>
        <p:spPr>
          <a:xfrm>
            <a:off x="7765800" y="326687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Lauri 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1022725" y="2037350"/>
            <a:ext cx="22113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TAs, team coordination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0" y="2973375"/>
            <a:ext cx="40040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Online collaboration, tech, coding, videos...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6956925" y="205852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IdeaLab shepherds </a:t>
            </a:r>
          </a:p>
        </p:txBody>
      </p:sp>
      <p:sp>
        <p:nvSpPr>
          <p:cNvPr id="149" name="Shape 149"/>
          <p:cNvSpPr/>
          <p:nvPr/>
        </p:nvSpPr>
        <p:spPr>
          <a:xfrm>
            <a:off x="6091250" y="3630975"/>
            <a:ext cx="1533974" cy="1512524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</p:sp>
      <p:sp>
        <p:nvSpPr>
          <p:cNvPr id="150" name="Shape 150"/>
          <p:cNvSpPr txBox="1"/>
          <p:nvPr/>
        </p:nvSpPr>
        <p:spPr>
          <a:xfrm>
            <a:off x="6091237" y="3266875"/>
            <a:ext cx="12528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Matteo 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6689725" y="2909325"/>
            <a:ext cx="15909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The Universe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07100" y="439774"/>
            <a:ext cx="8229600" cy="1095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Email us, call us, add us on Google+ and hangouts</a:t>
            </a:r>
          </a:p>
        </p:txBody>
      </p:sp>
      <p:sp>
        <p:nvSpPr>
          <p:cNvPr id="157" name="Shape 157"/>
          <p:cNvSpPr/>
          <p:nvPr/>
        </p:nvSpPr>
        <p:spPr>
          <a:xfrm>
            <a:off x="5141425" y="2837500"/>
            <a:ext cx="3965101" cy="22033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997550"/>
            <a:ext cx="8229600" cy="2928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CBI @ CERN</a:t>
            </a:r>
          </a:p>
          <a:p>
            <a:pPr>
              <a:buNone/>
            </a:pPr>
            <a:r>
              <a:rPr lang="en"/>
              <a:t>https://plus.google.com/communities/112147821866612446180/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Shape 163"/>
          <p:cNvGraphicFramePr/>
          <p:nvPr/>
        </p:nvGraphicFramePr>
        <p:xfrm>
          <a:off x="152400" y="152400"/>
          <a:ext cx="9153525" cy="3390660"/>
        </p:xfrm>
        <a:graphic>
          <a:graphicData uri="http://schemas.openxmlformats.org/drawingml/2006/table">
            <a:tbl>
              <a:tblPr>
                <a:noFill/>
                <a:tableStyleId>{E87ECFF8-520E-4D78-A1D6-46188E2F20C6}</a:tableStyleId>
              </a:tblPr>
              <a:tblGrid>
                <a:gridCol w="1352550"/>
                <a:gridCol w="1581150"/>
                <a:gridCol w="1362075"/>
                <a:gridCol w="1352550"/>
                <a:gridCol w="1181100"/>
                <a:gridCol w="2324100"/>
              </a:tblGrid>
              <a:tr h="304800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Valeria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Adani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Italian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39 380 302 4884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3"/>
                        </a:rPr>
                        <a:t>valeria.adani@gmail.com</a:t>
                      </a:r>
                    </a:p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skype: nenjiji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Clio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Dosi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Italian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39 328 573 6939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4"/>
                        </a:rPr>
                        <a:t>clio.dosi@gmail.com</a:t>
                      </a:r>
                    </a:p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skype: clio.dosi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Joona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Kurikka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Finnish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358 405926325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joona.kurikka@aalto.fi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Justus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Reinikainen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Finnish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358 50 3847032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justus.reinikainen@aalto.fi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Heikki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Sjöman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Finnish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358 503849719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heikki.sjoman@aalto.fi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Harri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Toivonen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Finnish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41 76 487 6533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harri.toivonen@cern.ch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Tuuli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Utriainen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Finnish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41 78 966 0358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tuuli.utriainen@cern.ch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Matteo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Vignoli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Italian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TTeam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39 328 83 11 503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5"/>
                        </a:rPr>
                        <a:t>matteo.vignoli@unimore.it</a:t>
                      </a:r>
                    </a:p>
                    <a:p>
                      <a:pPr marL="0" lvl="0" indent="0" rtl="0">
                        <a:lnSpc>
                          <a:spcPct val="115000"/>
                        </a:lnSpc>
                        <a:buNone/>
                      </a:pPr>
                      <a:r>
                        <a:rPr lang="en" sz="1000"/>
                        <a:t>skype: vignolimatteo</a:t>
                      </a:r>
                    </a:p>
                  </a:txBody>
                  <a:tcPr marL="28575" marR="28575" marT="91425" marB="91425" anchor="b">
                    <a:lnL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Macintosh PowerPoint</Application>
  <PresentationFormat>On-screen Show (16:9)</PresentationFormat>
  <Paragraphs>109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simple-light</vt:lpstr>
      <vt:lpstr>Office Theme</vt:lpstr>
      <vt:lpstr>PowerPoint Presentation</vt:lpstr>
      <vt:lpstr>CANDLE LIGHT phase - 28th Oct - 9th Dec</vt:lpstr>
      <vt:lpstr>BULB phase8th Dec – 31st Jan</vt:lpstr>
      <vt:lpstr>BIG BANG phase1st Feb – 7th March</vt:lpstr>
      <vt:lpstr>Go Public!</vt:lpstr>
      <vt:lpstr>PowerPoint Presentation</vt:lpstr>
      <vt:lpstr>Email us, call us, add us on Google+ and hangouts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Ines Knäpper</cp:lastModifiedBy>
  <cp:revision>1</cp:revision>
  <dcterms:modified xsi:type="dcterms:W3CDTF">2013-11-07T13:20:18Z</dcterms:modified>
</cp:coreProperties>
</file>