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57" r:id="rId6"/>
    <p:sldId id="258" r:id="rId7"/>
    <p:sldId id="259"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120"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CD1336-294C-4797-BDD2-082B9BA590AB}" type="datetimeFigureOut">
              <a:rPr lang="en-GB" smtClean="0"/>
              <a:t>11/4/13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70BD2-5900-4D6B-8104-2BDF2D55EC35}" type="slidenum">
              <a:rPr lang="en-GB" smtClean="0"/>
              <a:t>‹#›</a:t>
            </a:fld>
            <a:endParaRPr lang="en-GB"/>
          </a:p>
        </p:txBody>
      </p:sp>
    </p:spTree>
    <p:extLst>
      <p:ext uri="{BB962C8B-B14F-4D97-AF65-F5344CB8AC3E}">
        <p14:creationId xmlns:p14="http://schemas.microsoft.com/office/powerpoint/2010/main" val="2389759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atin typeface="Calibri" charset="0"/>
              </a:rPr>
              <a:t>The Large Hadron collider is the largest circular accelerator, which makes collide proton beams. During the next years will interleave runs with shut down periods. The reason of that is to upgrade the detectors.</a:t>
            </a:r>
          </a:p>
          <a:p>
            <a:pPr>
              <a:spcBef>
                <a:spcPct val="0"/>
              </a:spcBef>
            </a:pPr>
            <a:endParaRPr lang="en-US">
              <a:latin typeface="Calibri" charset="0"/>
            </a:endParaRPr>
          </a:p>
          <a:p>
            <a:pPr>
              <a:spcBef>
                <a:spcPct val="0"/>
              </a:spcBef>
            </a:pPr>
            <a:r>
              <a:rPr lang="en-US">
                <a:latin typeface="Calibri" charset="0"/>
              </a:rPr>
              <a:t>ATLAS is one of the four detectors at the LHC. As other particles detectors, ATLAS is composed by different sub detectors with a cylindrical shape around the collision point. </a:t>
            </a:r>
          </a:p>
          <a:p>
            <a:pPr>
              <a:spcBef>
                <a:spcPct val="0"/>
              </a:spcBef>
            </a:pPr>
            <a:r>
              <a:rPr lang="en-US">
                <a:latin typeface="Calibri" charset="0"/>
              </a:rPr>
              <a:t>The ATLAS is mainly composed by:</a:t>
            </a:r>
          </a:p>
          <a:p>
            <a:pPr>
              <a:spcBef>
                <a:spcPct val="0"/>
              </a:spcBef>
            </a:pPr>
            <a:r>
              <a:rPr lang="en-US">
                <a:latin typeface="Calibri" charset="0"/>
              </a:rPr>
              <a:t>The inner detector to reconstruct the particles trajectory and their momentum.</a:t>
            </a:r>
          </a:p>
          <a:p>
            <a:pPr>
              <a:spcBef>
                <a:spcPct val="0"/>
              </a:spcBef>
            </a:pPr>
            <a:r>
              <a:rPr lang="en-US">
                <a:latin typeface="Calibri" charset="0"/>
              </a:rPr>
              <a:t>The calorimeters to measure the particles energy.</a:t>
            </a:r>
          </a:p>
          <a:p>
            <a:pPr>
              <a:spcBef>
                <a:spcPct val="0"/>
              </a:spcBef>
            </a:pPr>
            <a:r>
              <a:rPr lang="en-US">
                <a:latin typeface="Calibri" charset="0"/>
              </a:rPr>
              <a:t>And by the Muon Spectrometer (to identify and to measure momentum of muons). </a:t>
            </a:r>
          </a:p>
          <a:p>
            <a:pPr>
              <a:spcBef>
                <a:spcPct val="0"/>
              </a:spcBef>
            </a:pPr>
            <a:endParaRPr lang="en-US">
              <a:latin typeface="Calibri" charset="0"/>
            </a:endParaRPr>
          </a:p>
          <a:p>
            <a:pPr>
              <a:spcBef>
                <a:spcPct val="0"/>
              </a:spcBef>
            </a:pPr>
            <a:r>
              <a:rPr lang="en-US">
                <a:latin typeface="Calibri" charset="0"/>
              </a:rPr>
              <a:t>Going into the Inner detector, we can see it is composed by three sub detectors. We will focus on the Pixel one. The Pixel detector is the closest one to the collision point. Here the particle flux is higher and hard radiation technology is needed. </a:t>
            </a:r>
          </a:p>
          <a:p>
            <a:pPr>
              <a:spcBef>
                <a:spcPct val="0"/>
              </a:spcBef>
            </a:pPr>
            <a:r>
              <a:rPr lang="en-US">
                <a:latin typeface="Calibri" charset="0"/>
              </a:rPr>
              <a:t>The ATLAS upgrade is taking place now consists on the installation of an extra layer between the beam pipe and the B-layer. The space needed to install this layer is coming from the change of the beam pipe by a new smaller one.</a:t>
            </a:r>
          </a:p>
          <a:p>
            <a:pPr>
              <a:spcBef>
                <a:spcPct val="0"/>
              </a:spcBef>
            </a:pPr>
            <a:r>
              <a:rPr lang="en-US">
                <a:latin typeface="Calibri" charset="0"/>
              </a:rPr>
              <a:t>The 3D sensors under research here are going to be installed in this new layer, called Insertable B-layer or IBL.</a:t>
            </a:r>
          </a:p>
          <a:p>
            <a:pPr>
              <a:spcBef>
                <a:spcPct val="0"/>
              </a:spcBef>
            </a:pPr>
            <a:endParaRPr lang="en-US">
              <a:latin typeface="Calibri" charset="0"/>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3979DB72-8A0C-8042-B44D-69F165459848}" type="slidenum">
              <a:rPr lang="en-US"/>
              <a:pPr fontAlgn="base">
                <a:spcBef>
                  <a:spcPct val="0"/>
                </a:spcBef>
                <a:spcAft>
                  <a:spcPct val="0"/>
                </a:spcAft>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ec.europa.eu/research/mariecurieactions/index.htm" TargetMode="External"/><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ec.europa.eu/research/mariecurieactions/index.htm" TargetMode="External"/><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119E6F-D3A4-4EC1-A81E-9A5F29ED137D}" type="datetime1">
              <a:rPr lang="en-GB" smtClean="0"/>
              <a:t>11/4/13</a:t>
            </a:fld>
            <a:endParaRPr lang="en-GB"/>
          </a:p>
        </p:txBody>
      </p:sp>
      <p:sp>
        <p:nvSpPr>
          <p:cNvPr id="5" name="Footer Placeholder 4"/>
          <p:cNvSpPr>
            <a:spLocks noGrp="1"/>
          </p:cNvSpPr>
          <p:nvPr>
            <p:ph type="ftr" sz="quarter" idx="11"/>
          </p:nvPr>
        </p:nvSpPr>
        <p:spPr/>
        <p:txBody>
          <a:bodyPr/>
          <a:lstStyle/>
          <a:p>
            <a:r>
              <a:rPr lang="en-US" dirty="0" smtClean="0"/>
              <a:t>Training for </a:t>
            </a:r>
            <a:r>
              <a:rPr lang="en-US" dirty="0" err="1" smtClean="0"/>
              <a:t>cAreer</a:t>
            </a:r>
            <a:r>
              <a:rPr lang="en-US" dirty="0" smtClean="0"/>
              <a:t> </a:t>
            </a:r>
            <a:r>
              <a:rPr lang="en-US" dirty="0" err="1" smtClean="0"/>
              <a:t>deveLopment</a:t>
            </a:r>
            <a:r>
              <a:rPr lang="en-US" dirty="0" smtClean="0"/>
              <a:t> in high-radiation </a:t>
            </a:r>
            <a:r>
              <a:rPr lang="en-US" dirty="0" err="1" smtClean="0"/>
              <a:t>ENvironment</a:t>
            </a:r>
            <a:r>
              <a:rPr lang="en-US" dirty="0" smtClean="0"/>
              <a:t> Technologies</a:t>
            </a:r>
            <a:endParaRPr lang="en-GB" dirty="0"/>
          </a:p>
        </p:txBody>
      </p:sp>
      <p:sp>
        <p:nvSpPr>
          <p:cNvPr id="6" name="Slide Number Placeholder 5"/>
          <p:cNvSpPr>
            <a:spLocks noGrp="1"/>
          </p:cNvSpPr>
          <p:nvPr>
            <p:ph type="sldNum" sz="quarter" idx="12"/>
          </p:nvPr>
        </p:nvSpPr>
        <p:spPr/>
        <p:txBody>
          <a:bodyPr/>
          <a:lstStyle/>
          <a:p>
            <a:fld id="{90AC3753-0CCC-4F15-81B1-5E56AF77E62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0822" y="287519"/>
            <a:ext cx="2448272" cy="1681185"/>
          </a:xfrm>
          <a:prstGeom prst="rect">
            <a:avLst/>
          </a:prstGeom>
        </p:spPr>
      </p:pic>
      <p:pic>
        <p:nvPicPr>
          <p:cNvPr id="1026" name="Picture 2" descr="http://ec.europa.eu/research/fp7/understanding/marie-curieinbrief/images/logo_mc.jpg">
            <a:hlinkClick r:id="rId3"/>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210332" y="-8640"/>
            <a:ext cx="942975" cy="93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921279"/>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283152" cy="114300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26F5D8-7B95-499E-A496-17136F7236CE}"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3490471920"/>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29282D-7D73-4E70-A90C-3381FB74414C}"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9792" y="260648"/>
            <a:ext cx="3747160" cy="2573108"/>
          </a:xfrm>
          <a:prstGeom prst="rect">
            <a:avLst/>
          </a:prstGeom>
        </p:spPr>
      </p:pic>
      <p:pic>
        <p:nvPicPr>
          <p:cNvPr id="2050" name="Picture 2" descr="http://ec.europa.eu/research/fp7/understanding/marie-curieinbrief/images/logo_mc.jpg">
            <a:hlinkClick r:id="rId3"/>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201025" y="0"/>
            <a:ext cx="942975" cy="93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20050"/>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283152" cy="1143000"/>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AD21AAA-F579-4EA0-BE24-A15932B7372D}" type="datetime1">
              <a:rPr lang="en-GB" smtClean="0"/>
              <a:t>11/4/13</a:t>
            </a:fld>
            <a:endParaRPr lang="en-GB"/>
          </a:p>
        </p:txBody>
      </p:sp>
      <p:sp>
        <p:nvSpPr>
          <p:cNvPr id="6" name="Footer Placeholder 5"/>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7" name="Slide Number Placeholder 6"/>
          <p:cNvSpPr>
            <a:spLocks noGrp="1"/>
          </p:cNvSpPr>
          <p:nvPr>
            <p:ph type="sldNum" sz="quarter" idx="12"/>
          </p:nvPr>
        </p:nvSpPr>
        <p:spPr/>
        <p:txBody>
          <a:bodyPr/>
          <a:lstStyle/>
          <a:p>
            <a:fld id="{90AC3753-0CCC-4F15-81B1-5E56AF77E62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1109131991"/>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283152"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0C6DA1-F48F-4D69-875C-F8B85F9C9995}" type="datetime1">
              <a:rPr lang="en-GB" smtClean="0"/>
              <a:t>11/4/13</a:t>
            </a:fld>
            <a:endParaRPr lang="en-GB"/>
          </a:p>
        </p:txBody>
      </p:sp>
      <p:sp>
        <p:nvSpPr>
          <p:cNvPr id="8" name="Footer Placeholder 7"/>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9" name="Slide Number Placeholder 8"/>
          <p:cNvSpPr>
            <a:spLocks noGrp="1"/>
          </p:cNvSpPr>
          <p:nvPr>
            <p:ph type="sldNum" sz="quarter" idx="12"/>
          </p:nvPr>
        </p:nvSpPr>
        <p:spPr/>
        <p:txBody>
          <a:bodyPr/>
          <a:lstStyle/>
          <a:p>
            <a:fld id="{90AC3753-0CCC-4F15-81B1-5E56AF77E621}" type="slidenum">
              <a:rPr lang="en-GB" smtClean="0"/>
              <a:t>‹#›</a:t>
            </a:fld>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4793519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283152"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110A326-199D-473A-8FF2-9F2D5A6154C3}" type="datetime1">
              <a:rPr lang="en-GB" smtClean="0"/>
              <a:t>11/4/13</a:t>
            </a:fld>
            <a:endParaRPr lang="en-GB"/>
          </a:p>
        </p:txBody>
      </p:sp>
      <p:sp>
        <p:nvSpPr>
          <p:cNvPr id="4" name="Footer Placeholder 3"/>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5" name="Slide Number Placeholder 4"/>
          <p:cNvSpPr>
            <a:spLocks noGrp="1"/>
          </p:cNvSpPr>
          <p:nvPr>
            <p:ph type="sldNum" sz="quarter" idx="12"/>
          </p:nvPr>
        </p:nvSpPr>
        <p:spPr/>
        <p:txBody>
          <a:bodyPr/>
          <a:lstStyle/>
          <a:p>
            <a:fld id="{90AC3753-0CCC-4F15-81B1-5E56AF77E621}" type="slidenum">
              <a:rPr lang="en-GB" smtClean="0"/>
              <a:t>‹#›</a:t>
            </a:fld>
            <a:endParaRPr lang="en-GB"/>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3847066750"/>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A12BF8-E8F4-465A-B27B-2A585056648F}" type="datetime1">
              <a:rPr lang="en-GB" smtClean="0"/>
              <a:t>11/4/13</a:t>
            </a:fld>
            <a:endParaRPr lang="en-GB"/>
          </a:p>
        </p:txBody>
      </p:sp>
      <p:sp>
        <p:nvSpPr>
          <p:cNvPr id="3" name="Footer Placeholder 2"/>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4" name="Slide Number Placeholder 3"/>
          <p:cNvSpPr>
            <a:spLocks noGrp="1"/>
          </p:cNvSpPr>
          <p:nvPr>
            <p:ph type="sldNum" sz="quarter" idx="12"/>
          </p:nvPr>
        </p:nvSpPr>
        <p:spPr/>
        <p:txBody>
          <a:bodyPr/>
          <a:lstStyle/>
          <a:p>
            <a:fld id="{90AC3753-0CCC-4F15-81B1-5E56AF77E621}" type="slidenum">
              <a:rPr lang="en-GB" smtClean="0"/>
              <a:t>‹#›</a:t>
            </a:fld>
            <a:endParaRPr lang="en-GB"/>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2950642864"/>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052736"/>
            <a:ext cx="5111750" cy="5073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0525CF-6201-400C-80D7-B874608F3774}" type="datetime1">
              <a:rPr lang="en-GB" smtClean="0"/>
              <a:t>11/4/13</a:t>
            </a:fld>
            <a:endParaRPr lang="en-GB"/>
          </a:p>
        </p:txBody>
      </p:sp>
      <p:sp>
        <p:nvSpPr>
          <p:cNvPr id="6" name="Footer Placeholder 5"/>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7" name="Slide Number Placeholder 6"/>
          <p:cNvSpPr>
            <a:spLocks noGrp="1"/>
          </p:cNvSpPr>
          <p:nvPr>
            <p:ph type="sldNum" sz="quarter" idx="12"/>
          </p:nvPr>
        </p:nvSpPr>
        <p:spPr/>
        <p:txBody>
          <a:bodyPr/>
          <a:lstStyle/>
          <a:p>
            <a:fld id="{90AC3753-0CCC-4F15-81B1-5E56AF77E62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4284049837"/>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1E250B-44B4-419F-A31F-578A62410697}" type="datetime1">
              <a:rPr lang="en-GB" smtClean="0"/>
              <a:t>11/4/13</a:t>
            </a:fld>
            <a:endParaRPr lang="en-GB"/>
          </a:p>
        </p:txBody>
      </p:sp>
      <p:sp>
        <p:nvSpPr>
          <p:cNvPr id="6" name="Footer Placeholder 5"/>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7" name="Slide Number Placeholder 6"/>
          <p:cNvSpPr>
            <a:spLocks noGrp="1"/>
          </p:cNvSpPr>
          <p:nvPr>
            <p:ph type="sldNum" sz="quarter" idx="12"/>
          </p:nvPr>
        </p:nvSpPr>
        <p:spPr/>
        <p:txBody>
          <a:bodyPr/>
          <a:lstStyle/>
          <a:p>
            <a:fld id="{90AC3753-0CCC-4F15-81B1-5E56AF77E621}"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36205" y="51397"/>
            <a:ext cx="1296144" cy="890039"/>
          </a:xfrm>
          <a:prstGeom prst="rect">
            <a:avLst/>
          </a:prstGeom>
        </p:spPr>
      </p:pic>
    </p:spTree>
    <p:extLst>
      <p:ext uri="{BB962C8B-B14F-4D97-AF65-F5344CB8AC3E}">
        <p14:creationId xmlns:p14="http://schemas.microsoft.com/office/powerpoint/2010/main" val="95565768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899592" y="6356350"/>
            <a:ext cx="169120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E677D-784C-416B-9D77-5B2581E5ACFA}" type="datetime1">
              <a:rPr lang="en-GB" smtClean="0"/>
              <a:t>11/4/13</a:t>
            </a:fld>
            <a:endParaRPr lang="en-GB"/>
          </a:p>
        </p:txBody>
      </p:sp>
      <p:sp>
        <p:nvSpPr>
          <p:cNvPr id="5" name="Footer Placeholder 4"/>
          <p:cNvSpPr>
            <a:spLocks noGrp="1"/>
          </p:cNvSpPr>
          <p:nvPr>
            <p:ph type="ftr" sz="quarter" idx="3"/>
          </p:nvPr>
        </p:nvSpPr>
        <p:spPr>
          <a:xfrm>
            <a:off x="2771800" y="6356350"/>
            <a:ext cx="352839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Training for </a:t>
            </a:r>
            <a:r>
              <a:rPr lang="en-US" dirty="0" err="1" smtClean="0"/>
              <a:t>cAreer</a:t>
            </a:r>
            <a:r>
              <a:rPr lang="en-US" dirty="0" smtClean="0"/>
              <a:t> </a:t>
            </a:r>
            <a:r>
              <a:rPr lang="en-US" dirty="0" err="1" smtClean="0"/>
              <a:t>deveLopment</a:t>
            </a:r>
            <a:r>
              <a:rPr lang="en-US" dirty="0" smtClean="0"/>
              <a:t> in high-radiation </a:t>
            </a:r>
            <a:r>
              <a:rPr lang="en-US" dirty="0" err="1" smtClean="0"/>
              <a:t>ENvironment</a:t>
            </a:r>
            <a:r>
              <a:rPr lang="en-US" dirty="0" smtClean="0"/>
              <a:t> Technologies</a:t>
            </a:r>
            <a:endParaRPr lang="en-GB" dirty="0"/>
          </a:p>
        </p:txBody>
      </p:sp>
      <p:sp>
        <p:nvSpPr>
          <p:cNvPr id="6" name="Slide Number Placeholder 5"/>
          <p:cNvSpPr>
            <a:spLocks noGrp="1"/>
          </p:cNvSpPr>
          <p:nvPr>
            <p:ph type="sldNum" sz="quarter" idx="4"/>
          </p:nvPr>
        </p:nvSpPr>
        <p:spPr>
          <a:xfrm>
            <a:off x="6553200" y="6356350"/>
            <a:ext cx="104313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C3753-0CCC-4F15-81B1-5E56AF77E621}" type="slidenum">
              <a:rPr lang="en-GB" smtClean="0"/>
              <a:t>‹#›</a:t>
            </a:fld>
            <a:endParaRPr lang="en-GB"/>
          </a:p>
        </p:txBody>
      </p:sp>
      <p:pic>
        <p:nvPicPr>
          <p:cNvPr id="7" name="Picture 6"/>
          <p:cNvPicPr/>
          <p:nvPr/>
        </p:nvPicPr>
        <p:blipFill>
          <a:blip r:embed="rId11">
            <a:extLst>
              <a:ext uri="{28A0092B-C50C-407E-A947-70E740481C1C}">
                <a14:useLocalDpi xmlns:a14="http://schemas.microsoft.com/office/drawing/2010/main" val="0"/>
              </a:ext>
            </a:extLst>
          </a:blip>
          <a:srcRect/>
          <a:stretch>
            <a:fillRect/>
          </a:stretch>
        </p:blipFill>
        <p:spPr bwMode="auto">
          <a:xfrm>
            <a:off x="0" y="6165630"/>
            <a:ext cx="685800" cy="693420"/>
          </a:xfrm>
          <a:prstGeom prst="rect">
            <a:avLst/>
          </a:prstGeom>
          <a:noFill/>
          <a:ln>
            <a:noFill/>
          </a:ln>
        </p:spPr>
      </p:pic>
      <p:pic>
        <p:nvPicPr>
          <p:cNvPr id="8" name="Picture 7"/>
          <p:cNvPicPr/>
          <p:nvPr/>
        </p:nvPicPr>
        <p:blipFill>
          <a:blip r:embed="rId12">
            <a:extLst>
              <a:ext uri="{28A0092B-C50C-407E-A947-70E740481C1C}">
                <a14:useLocalDpi xmlns:a14="http://schemas.microsoft.com/office/drawing/2010/main" val="0"/>
              </a:ext>
            </a:extLst>
          </a:blip>
          <a:srcRect/>
          <a:stretch>
            <a:fillRect/>
          </a:stretch>
        </p:blipFill>
        <p:spPr bwMode="auto">
          <a:xfrm>
            <a:off x="7740351" y="6237312"/>
            <a:ext cx="1408639" cy="621738"/>
          </a:xfrm>
          <a:prstGeom prst="rect">
            <a:avLst/>
          </a:prstGeom>
          <a:noFill/>
          <a:ln>
            <a:noFill/>
          </a:ln>
        </p:spPr>
      </p:pic>
    </p:spTree>
    <p:extLst>
      <p:ext uri="{BB962C8B-B14F-4D97-AF65-F5344CB8AC3E}">
        <p14:creationId xmlns:p14="http://schemas.microsoft.com/office/powerpoint/2010/main" val="1451882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xmlns:p14="http://schemas.microsoft.com/office/powerpoint/2010/mai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846640" cy="1586607"/>
          </a:xfrm>
        </p:spPr>
        <p:txBody>
          <a:bodyPr>
            <a:normAutofit/>
          </a:bodyPr>
          <a:lstStyle/>
          <a:p>
            <a:r>
              <a:rPr lang="en-US" sz="3600" dirty="0">
                <a:solidFill>
                  <a:srgbClr val="1F497D"/>
                </a:solidFill>
              </a:rPr>
              <a:t>CBI Kick off week Fall </a:t>
            </a:r>
            <a:r>
              <a:rPr lang="en-US" sz="3600" dirty="0" smtClean="0">
                <a:solidFill>
                  <a:srgbClr val="1F497D"/>
                </a:solidFill>
              </a:rPr>
              <a:t>2013</a:t>
            </a:r>
            <a:br>
              <a:rPr lang="en-US" sz="3600" dirty="0" smtClean="0">
                <a:solidFill>
                  <a:srgbClr val="1F497D"/>
                </a:solidFill>
              </a:rPr>
            </a:br>
            <a:r>
              <a:rPr lang="en-GB" sz="3600" dirty="0" err="1" smtClean="0">
                <a:solidFill>
                  <a:srgbClr val="1F497D"/>
                </a:solidFill>
              </a:rPr>
              <a:t>Idealab@CERN</a:t>
            </a:r>
            <a:endParaRPr lang="en-GB" sz="3600" dirty="0">
              <a:solidFill>
                <a:srgbClr val="1F497D"/>
              </a:solidFill>
            </a:endParaRPr>
          </a:p>
        </p:txBody>
      </p:sp>
      <p:sp>
        <p:nvSpPr>
          <p:cNvPr id="3" name="Subtitle 2"/>
          <p:cNvSpPr>
            <a:spLocks noGrp="1"/>
          </p:cNvSpPr>
          <p:nvPr>
            <p:ph type="subTitle" idx="1"/>
          </p:nvPr>
        </p:nvSpPr>
        <p:spPr>
          <a:xfrm>
            <a:off x="2195736" y="4365104"/>
            <a:ext cx="4752528" cy="1608584"/>
          </a:xfrm>
          <a:ln>
            <a:solidFill>
              <a:schemeClr val="tx2"/>
            </a:solidFill>
          </a:ln>
          <a:effectLst>
            <a:glow rad="38100">
              <a:schemeClr val="tx2">
                <a:alpha val="75000"/>
              </a:schemeClr>
            </a:glow>
          </a:effectLst>
        </p:spPr>
        <p:txBody>
          <a:bodyPr>
            <a:normAutofit/>
          </a:bodyPr>
          <a:lstStyle/>
          <a:p>
            <a:r>
              <a:rPr lang="en-GB" sz="2400" dirty="0" smtClean="0">
                <a:solidFill>
                  <a:schemeClr val="tx1"/>
                </a:solidFill>
              </a:rPr>
              <a:t>Sonia </a:t>
            </a:r>
            <a:r>
              <a:rPr lang="en-GB" sz="2400" dirty="0" err="1">
                <a:solidFill>
                  <a:schemeClr val="tx1"/>
                </a:solidFill>
              </a:rPr>
              <a:t>Fernández</a:t>
            </a:r>
            <a:r>
              <a:rPr lang="en-GB" sz="2400" dirty="0">
                <a:solidFill>
                  <a:schemeClr val="tx1"/>
                </a:solidFill>
              </a:rPr>
              <a:t> </a:t>
            </a:r>
            <a:r>
              <a:rPr lang="en-GB" sz="2400" dirty="0" err="1">
                <a:solidFill>
                  <a:schemeClr val="tx1"/>
                </a:solidFill>
              </a:rPr>
              <a:t>Pérez</a:t>
            </a:r>
            <a:r>
              <a:rPr lang="en-GB" sz="2400" dirty="0">
                <a:solidFill>
                  <a:schemeClr val="tx1"/>
                </a:solidFill>
              </a:rPr>
              <a:t> </a:t>
            </a:r>
            <a:endParaRPr lang="en-GB" sz="2400" dirty="0" smtClean="0">
              <a:solidFill>
                <a:schemeClr val="tx1"/>
              </a:solidFill>
            </a:endParaRPr>
          </a:p>
          <a:p>
            <a:r>
              <a:rPr lang="en-GB" sz="2400" dirty="0" smtClean="0">
                <a:solidFill>
                  <a:schemeClr val="tx1"/>
                </a:solidFill>
              </a:rPr>
              <a:t>TALENT  ESR13 </a:t>
            </a:r>
            <a:r>
              <a:rPr lang="en-GB" sz="2400" dirty="0">
                <a:solidFill>
                  <a:schemeClr val="tx1"/>
                </a:solidFill>
              </a:rPr>
              <a:t>&amp;WP5 </a:t>
            </a:r>
            <a:r>
              <a:rPr lang="en-GB" sz="2400" dirty="0" smtClean="0">
                <a:solidFill>
                  <a:schemeClr val="tx1"/>
                </a:solidFill>
              </a:rPr>
              <a:t>CERN</a:t>
            </a:r>
          </a:p>
          <a:p>
            <a:r>
              <a:rPr lang="en-GB" sz="1800" dirty="0" smtClean="0">
                <a:solidFill>
                  <a:schemeClr val="tx1"/>
                </a:solidFill>
              </a:rPr>
              <a:t>PhD Student at Barcelona University</a:t>
            </a:r>
          </a:p>
          <a:p>
            <a:r>
              <a:rPr lang="en-GB" sz="1800" dirty="0" err="1" smtClean="0">
                <a:solidFill>
                  <a:schemeClr val="tx1"/>
                </a:solidFill>
              </a:rPr>
              <a:t>sonia.fernandez@cern.ch</a:t>
            </a:r>
            <a:endParaRPr lang="en-GB" sz="1800" dirty="0"/>
          </a:p>
        </p:txBody>
      </p:sp>
      <p:sp>
        <p:nvSpPr>
          <p:cNvPr id="4" name="Date Placeholder 3"/>
          <p:cNvSpPr>
            <a:spLocks noGrp="1"/>
          </p:cNvSpPr>
          <p:nvPr>
            <p:ph type="dt" sz="half" idx="10"/>
          </p:nvPr>
        </p:nvSpPr>
        <p:spPr/>
        <p:txBody>
          <a:bodyPr/>
          <a:lstStyle/>
          <a:p>
            <a:fld id="{BE19AE3A-A44B-416E-A527-6C897DD20612}"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1</a:t>
            </a:fld>
            <a:endParaRPr lang="en-GB"/>
          </a:p>
        </p:txBody>
      </p:sp>
    </p:spTree>
    <p:extLst>
      <p:ext uri="{BB962C8B-B14F-4D97-AF65-F5344CB8AC3E}">
        <p14:creationId xmlns:p14="http://schemas.microsoft.com/office/powerpoint/2010/main" val="8734004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1F497D"/>
                </a:solidFill>
              </a:rPr>
              <a:t>Large Hadron Collider (LHC)</a:t>
            </a:r>
            <a:endParaRPr lang="en-US" sz="3600" dirty="0">
              <a:solidFill>
                <a:srgbClr val="1F497D"/>
              </a:solidFill>
            </a:endParaRPr>
          </a:p>
        </p:txBody>
      </p:sp>
      <p:sp>
        <p:nvSpPr>
          <p:cNvPr id="4" name="Date Placeholder 3"/>
          <p:cNvSpPr>
            <a:spLocks noGrp="1"/>
          </p:cNvSpPr>
          <p:nvPr>
            <p:ph type="dt" sz="half" idx="10"/>
          </p:nvPr>
        </p:nvSpPr>
        <p:spPr/>
        <p:txBody>
          <a:bodyPr/>
          <a:lstStyle/>
          <a:p>
            <a:fld id="{C226F5D8-7B95-499E-A496-17136F7236CE}"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2</a:t>
            </a:fld>
            <a:endParaRPr lang="en-GB"/>
          </a:p>
        </p:txBody>
      </p:sp>
      <p:pic>
        <p:nvPicPr>
          <p:cNvPr id="9" name="Picture 8" descr="Screen Shot 2013-10-27 at 18.42.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268760"/>
            <a:ext cx="6579634" cy="4752528"/>
          </a:xfrm>
          <a:prstGeom prst="rect">
            <a:avLst/>
          </a:prstGeom>
        </p:spPr>
      </p:pic>
      <p:sp>
        <p:nvSpPr>
          <p:cNvPr id="10" name="Rectangle 9"/>
          <p:cNvSpPr/>
          <p:nvPr/>
        </p:nvSpPr>
        <p:spPr>
          <a:xfrm>
            <a:off x="5436096" y="5013176"/>
            <a:ext cx="2376264" cy="830997"/>
          </a:xfrm>
          <a:prstGeom prst="rect">
            <a:avLst/>
          </a:prstGeom>
        </p:spPr>
        <p:txBody>
          <a:bodyPr wrap="square">
            <a:spAutoFit/>
          </a:bodyPr>
          <a:lstStyle/>
          <a:p>
            <a:r>
              <a:rPr lang="en-US" sz="2400" dirty="0"/>
              <a:t>2012 -&gt;  8 </a:t>
            </a:r>
            <a:r>
              <a:rPr lang="en-US" sz="2400" dirty="0" smtClean="0"/>
              <a:t> </a:t>
            </a:r>
            <a:r>
              <a:rPr lang="en-US" sz="2400" dirty="0" err="1" smtClean="0"/>
              <a:t>TeV</a:t>
            </a:r>
            <a:r>
              <a:rPr lang="en-US" sz="2400" dirty="0" smtClean="0"/>
              <a:t> </a:t>
            </a:r>
          </a:p>
          <a:p>
            <a:r>
              <a:rPr lang="en-US" sz="2400" dirty="0" smtClean="0"/>
              <a:t>2015 </a:t>
            </a:r>
            <a:r>
              <a:rPr lang="en-US" sz="2400" dirty="0"/>
              <a:t>-&gt; 14 </a:t>
            </a:r>
            <a:r>
              <a:rPr lang="en-US" sz="2400" dirty="0" err="1"/>
              <a:t>TeV</a:t>
            </a:r>
            <a:endParaRPr lang="en-US" sz="2400" dirty="0"/>
          </a:p>
        </p:txBody>
      </p:sp>
    </p:spTree>
    <p:extLst>
      <p:ext uri="{BB962C8B-B14F-4D97-AF65-F5344CB8AC3E}">
        <p14:creationId xmlns:p14="http://schemas.microsoft.com/office/powerpoint/2010/main" val="1961800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 y="0"/>
            <a:ext cx="8229600" cy="1143000"/>
          </a:xfrm>
        </p:spPr>
        <p:txBody>
          <a:bodyPr rtlCol="0">
            <a:normAutofit/>
          </a:bodyPr>
          <a:lstStyle/>
          <a:p>
            <a:pPr fontAlgn="auto">
              <a:spcAft>
                <a:spcPts val="0"/>
              </a:spcAft>
              <a:defRPr/>
            </a:pPr>
            <a:r>
              <a:rPr lang="en-US" sz="3600" dirty="0" smtClean="0">
                <a:solidFill>
                  <a:srgbClr val="1F497D"/>
                </a:solidFill>
                <a:ea typeface="+mj-ea"/>
                <a:cs typeface="+mj-cs"/>
              </a:rPr>
              <a:t>ATLAS Detector &amp; Sub detectors</a:t>
            </a:r>
            <a:endParaRPr lang="en-US" sz="3600" dirty="0">
              <a:solidFill>
                <a:srgbClr val="1F497D"/>
              </a:solidFill>
              <a:ea typeface="+mj-ea"/>
              <a:cs typeface="+mj-cs"/>
            </a:endParaRPr>
          </a:p>
        </p:txBody>
      </p:sp>
      <p:sp>
        <p:nvSpPr>
          <p:cNvPr id="4" name="Date Placeholder 3"/>
          <p:cNvSpPr>
            <a:spLocks noGrp="1"/>
          </p:cNvSpPr>
          <p:nvPr>
            <p:ph type="dt" sz="quarter" idx="10"/>
          </p:nvPr>
        </p:nvSpPr>
        <p:spPr/>
        <p:txBody>
          <a:bodyPr/>
          <a:lstStyle/>
          <a:p>
            <a:pPr>
              <a:defRPr/>
            </a:pPr>
            <a:r>
              <a:rPr lang="x-none"/>
              <a:t>18/09/13</a:t>
            </a:r>
            <a:endParaRPr lang="en-US"/>
          </a:p>
        </p:txBody>
      </p:sp>
      <p:sp>
        <p:nvSpPr>
          <p:cNvPr id="5" name="Footer Placeholder 4"/>
          <p:cNvSpPr>
            <a:spLocks noGrp="1"/>
          </p:cNvSpPr>
          <p:nvPr>
            <p:ph type="ftr" sz="quarter" idx="11"/>
          </p:nvPr>
        </p:nvSpPr>
        <p:spPr/>
        <p:txBody>
          <a:bodyPr/>
          <a:lstStyle/>
          <a:p>
            <a:pPr>
              <a:defRPr/>
            </a:pPr>
            <a:r>
              <a:rPr lang="en-US"/>
              <a:t>Fernández Pérez, Sonia</a:t>
            </a:r>
          </a:p>
        </p:txBody>
      </p:sp>
      <p:sp>
        <p:nvSpPr>
          <p:cNvPr id="8" name="Slide Number Placeholder 7"/>
          <p:cNvSpPr>
            <a:spLocks noGrp="1"/>
          </p:cNvSpPr>
          <p:nvPr>
            <p:ph type="sldNum" sz="quarter" idx="12"/>
          </p:nvPr>
        </p:nvSpPr>
        <p:spPr/>
        <p:txBody>
          <a:bodyPr/>
          <a:lstStyle/>
          <a:p>
            <a:pPr>
              <a:defRPr/>
            </a:pPr>
            <a:fld id="{FEFBF2A2-A218-E344-8A53-4B5CA7F387F7}" type="slidenum">
              <a:rPr lang="en-US"/>
              <a:pPr>
                <a:defRPr/>
              </a:pPr>
              <a:t>3</a:t>
            </a:fld>
            <a:endParaRPr lang="en-US"/>
          </a:p>
        </p:txBody>
      </p:sp>
      <p:pic>
        <p:nvPicPr>
          <p:cNvPr id="4101" name="Picture 12" descr="atlas_1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350" y="998538"/>
            <a:ext cx="6203950"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nner_detecto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0799" y="1403350"/>
            <a:ext cx="7073900" cy="4953000"/>
          </a:xfrm>
          <a:prstGeom prst="rect">
            <a:avLst/>
          </a:prstGeom>
          <a:effectLst>
            <a:glow rad="101600">
              <a:schemeClr val="accent1">
                <a:alpha val="75000"/>
              </a:schemeClr>
            </a:glow>
          </a:effectLst>
        </p:spPr>
      </p:pic>
    </p:spTree>
    <p:extLst>
      <p:ext uri="{BB962C8B-B14F-4D97-AF65-F5344CB8AC3E}">
        <p14:creationId xmlns:p14="http://schemas.microsoft.com/office/powerpoint/2010/main" val="179768718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solidFill>
                  <a:srgbClr val="1F497D"/>
                </a:solidFill>
              </a:rPr>
              <a:t>Insertable</a:t>
            </a:r>
            <a:r>
              <a:rPr lang="en-US" sz="3600" dirty="0" smtClean="0">
                <a:solidFill>
                  <a:srgbClr val="1F497D"/>
                </a:solidFill>
              </a:rPr>
              <a:t> B-Layer (IBL)</a:t>
            </a:r>
            <a:endParaRPr lang="en-US" sz="3600" dirty="0">
              <a:solidFill>
                <a:srgbClr val="1F497D"/>
              </a:solidFill>
            </a:endParaRPr>
          </a:p>
        </p:txBody>
      </p:sp>
      <p:sp>
        <p:nvSpPr>
          <p:cNvPr id="3" name="Content Placeholder 2"/>
          <p:cNvSpPr>
            <a:spLocks noGrp="1"/>
          </p:cNvSpPr>
          <p:nvPr>
            <p:ph idx="1"/>
          </p:nvPr>
        </p:nvSpPr>
        <p:spPr>
          <a:xfrm>
            <a:off x="467544" y="4365104"/>
            <a:ext cx="5050904" cy="1396751"/>
          </a:xfrm>
        </p:spPr>
        <p:txBody>
          <a:bodyPr>
            <a:normAutofit/>
          </a:bodyPr>
          <a:lstStyle/>
          <a:p>
            <a:r>
              <a:rPr lang="en-US" sz="2400" dirty="0" smtClean="0"/>
              <a:t>3.2 cm -&gt; more particle flux</a:t>
            </a:r>
          </a:p>
          <a:p>
            <a:r>
              <a:rPr lang="en-US" sz="2400" dirty="0"/>
              <a:t>8</a:t>
            </a:r>
            <a:r>
              <a:rPr lang="en-US" sz="2400" dirty="0" smtClean="0"/>
              <a:t> </a:t>
            </a:r>
            <a:r>
              <a:rPr lang="en-US" sz="2400" dirty="0" err="1" smtClean="0"/>
              <a:t>TeV</a:t>
            </a:r>
            <a:r>
              <a:rPr lang="en-US" sz="2400" dirty="0" smtClean="0"/>
              <a:t> -&gt; 14 </a:t>
            </a:r>
            <a:r>
              <a:rPr lang="en-US" sz="2400" dirty="0" err="1" smtClean="0"/>
              <a:t>TeV</a:t>
            </a:r>
            <a:endParaRPr lang="en-US" sz="2400" dirty="0" smtClean="0"/>
          </a:p>
          <a:p>
            <a:pPr marL="0" indent="0">
              <a:buNone/>
            </a:pPr>
            <a:endParaRPr lang="en-US" dirty="0"/>
          </a:p>
        </p:txBody>
      </p:sp>
      <p:sp>
        <p:nvSpPr>
          <p:cNvPr id="4" name="Date Placeholder 3"/>
          <p:cNvSpPr>
            <a:spLocks noGrp="1"/>
          </p:cNvSpPr>
          <p:nvPr>
            <p:ph type="dt" sz="half" idx="10"/>
          </p:nvPr>
        </p:nvSpPr>
        <p:spPr/>
        <p:txBody>
          <a:bodyPr/>
          <a:lstStyle/>
          <a:p>
            <a:fld id="{C226F5D8-7B95-499E-A496-17136F7236CE}"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4</a:t>
            </a:fld>
            <a:endParaRPr lang="en-GB"/>
          </a:p>
        </p:txBody>
      </p:sp>
      <p:cxnSp>
        <p:nvCxnSpPr>
          <p:cNvPr id="8" name="Straight Arrow Connector 7"/>
          <p:cNvCxnSpPr/>
          <p:nvPr/>
        </p:nvCxnSpPr>
        <p:spPr>
          <a:xfrm>
            <a:off x="4716016" y="4869160"/>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724128" y="4437112"/>
            <a:ext cx="2861781" cy="1200328"/>
          </a:xfrm>
          <a:prstGeom prst="rect">
            <a:avLst/>
          </a:prstGeom>
          <a:noFill/>
        </p:spPr>
        <p:txBody>
          <a:bodyPr wrap="none" rtlCol="0">
            <a:spAutoFit/>
          </a:bodyPr>
          <a:lstStyle/>
          <a:p>
            <a:r>
              <a:rPr lang="en-US" sz="2400" dirty="0" smtClean="0"/>
              <a:t>Hardness radiation</a:t>
            </a:r>
          </a:p>
          <a:p>
            <a:r>
              <a:rPr lang="en-US" sz="2400" dirty="0" smtClean="0"/>
              <a:t>Sensors Technologies </a:t>
            </a:r>
          </a:p>
          <a:p>
            <a:r>
              <a:rPr lang="en-US" sz="2400" dirty="0" smtClean="0"/>
              <a:t>(Planar, 3D sensor) </a:t>
            </a:r>
            <a:endParaRPr lang="en-US" sz="2400" dirty="0"/>
          </a:p>
        </p:txBody>
      </p:sp>
      <p:sp>
        <p:nvSpPr>
          <p:cNvPr id="10" name="TextBox 9"/>
          <p:cNvSpPr txBox="1"/>
          <p:nvPr/>
        </p:nvSpPr>
        <p:spPr>
          <a:xfrm>
            <a:off x="539552" y="1700808"/>
            <a:ext cx="8462022" cy="2215991"/>
          </a:xfrm>
          <a:prstGeom prst="rect">
            <a:avLst/>
          </a:prstGeom>
          <a:noFill/>
        </p:spPr>
        <p:txBody>
          <a:bodyPr wrap="none" rtlCol="0">
            <a:spAutoFit/>
          </a:bodyPr>
          <a:lstStyle/>
          <a:p>
            <a:r>
              <a:rPr lang="en-US" sz="2400" dirty="0" smtClean="0"/>
              <a:t>TALENT researchers are enrolled with the IBL project (DQ, cooling,</a:t>
            </a:r>
          </a:p>
          <a:p>
            <a:r>
              <a:rPr lang="en-US" sz="2400" dirty="0" smtClean="0"/>
              <a:t> detectors..)</a:t>
            </a:r>
          </a:p>
          <a:p>
            <a:endParaRPr lang="en-US" sz="2400" dirty="0"/>
          </a:p>
          <a:p>
            <a:endParaRPr lang="en-US" sz="2400" dirty="0" smtClean="0"/>
          </a:p>
          <a:p>
            <a:pPr algn="ctr"/>
            <a:r>
              <a:rPr lang="en-US" sz="2400" b="1" dirty="0" smtClean="0"/>
              <a:t>Development and Application of Silicon Pixel Detectors</a:t>
            </a:r>
          </a:p>
          <a:p>
            <a:pPr algn="ctr"/>
            <a:endParaRPr lang="en-US" dirty="0" smtClean="0"/>
          </a:p>
        </p:txBody>
      </p:sp>
      <p:cxnSp>
        <p:nvCxnSpPr>
          <p:cNvPr id="12" name="Straight Arrow Connector 11"/>
          <p:cNvCxnSpPr/>
          <p:nvPr/>
        </p:nvCxnSpPr>
        <p:spPr>
          <a:xfrm>
            <a:off x="4283968" y="2348880"/>
            <a:ext cx="0" cy="648072"/>
          </a:xfrm>
          <a:prstGeom prst="straightConnector1">
            <a:avLst/>
          </a:prstGeom>
          <a:ln w="101600">
            <a:solidFill>
              <a:schemeClr val="tx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49084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7704855" cy="1143000"/>
          </a:xfrm>
        </p:spPr>
        <p:txBody>
          <a:bodyPr>
            <a:noAutofit/>
          </a:bodyPr>
          <a:lstStyle/>
          <a:p>
            <a:r>
              <a:rPr lang="en-US" sz="3600" dirty="0" smtClean="0">
                <a:solidFill>
                  <a:srgbClr val="1F497D"/>
                </a:solidFill>
              </a:rPr>
              <a:t>How a Semiconductor Detector works</a:t>
            </a:r>
            <a:endParaRPr lang="en-US" sz="3600" dirty="0">
              <a:solidFill>
                <a:srgbClr val="1F497D"/>
              </a:solidFill>
            </a:endParaRPr>
          </a:p>
        </p:txBody>
      </p:sp>
      <p:sp>
        <p:nvSpPr>
          <p:cNvPr id="4" name="Date Placeholder 3"/>
          <p:cNvSpPr>
            <a:spLocks noGrp="1"/>
          </p:cNvSpPr>
          <p:nvPr>
            <p:ph type="dt" sz="half" idx="10"/>
          </p:nvPr>
        </p:nvSpPr>
        <p:spPr/>
        <p:txBody>
          <a:bodyPr/>
          <a:lstStyle/>
          <a:p>
            <a:fld id="{C226F5D8-7B95-499E-A496-17136F7236CE}"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5</a:t>
            </a:fld>
            <a:endParaRPr lang="en-GB"/>
          </a:p>
        </p:txBody>
      </p:sp>
      <p:pic>
        <p:nvPicPr>
          <p:cNvPr id="7" name="Picture 6" descr="diode2.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5400600" cy="377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156176" y="2780928"/>
            <a:ext cx="1694394" cy="830997"/>
          </a:xfrm>
          <a:prstGeom prst="rect">
            <a:avLst/>
          </a:prstGeom>
          <a:noFill/>
        </p:spPr>
        <p:txBody>
          <a:bodyPr wrap="none" rtlCol="0">
            <a:spAutoFit/>
          </a:bodyPr>
          <a:lstStyle/>
          <a:p>
            <a:r>
              <a:rPr lang="en-US" sz="2400" dirty="0" smtClean="0"/>
              <a:t>IONIZATION</a:t>
            </a:r>
          </a:p>
          <a:p>
            <a:r>
              <a:rPr lang="en-US" sz="2400" dirty="0" smtClean="0"/>
              <a:t> </a:t>
            </a:r>
            <a:endParaRPr lang="en-US" sz="2400" dirty="0"/>
          </a:p>
        </p:txBody>
      </p:sp>
    </p:spTree>
    <p:extLst>
      <p:ext uri="{BB962C8B-B14F-4D97-AF65-F5344CB8AC3E}">
        <p14:creationId xmlns:p14="http://schemas.microsoft.com/office/powerpoint/2010/main" val="41156447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846640" cy="1586607"/>
          </a:xfrm>
        </p:spPr>
        <p:txBody>
          <a:bodyPr>
            <a:normAutofit/>
          </a:bodyPr>
          <a:lstStyle/>
          <a:p>
            <a:r>
              <a:rPr lang="en-US" sz="3600" dirty="0">
                <a:solidFill>
                  <a:srgbClr val="1F497D"/>
                </a:solidFill>
              </a:rPr>
              <a:t>CBI Kick off week Fall </a:t>
            </a:r>
            <a:r>
              <a:rPr lang="en-US" sz="3600" dirty="0" smtClean="0">
                <a:solidFill>
                  <a:srgbClr val="1F497D"/>
                </a:solidFill>
              </a:rPr>
              <a:t>2013</a:t>
            </a:r>
            <a:br>
              <a:rPr lang="en-US" sz="3600" dirty="0" smtClean="0">
                <a:solidFill>
                  <a:srgbClr val="1F497D"/>
                </a:solidFill>
              </a:rPr>
            </a:br>
            <a:r>
              <a:rPr lang="en-GB" sz="3600" dirty="0" err="1" smtClean="0">
                <a:solidFill>
                  <a:srgbClr val="1F497D"/>
                </a:solidFill>
              </a:rPr>
              <a:t>Idealab@CERN</a:t>
            </a:r>
            <a:endParaRPr lang="en-GB" sz="3600" dirty="0">
              <a:solidFill>
                <a:srgbClr val="1F497D"/>
              </a:solidFill>
            </a:endParaRPr>
          </a:p>
        </p:txBody>
      </p:sp>
      <p:sp>
        <p:nvSpPr>
          <p:cNvPr id="3" name="Subtitle 2"/>
          <p:cNvSpPr>
            <a:spLocks noGrp="1"/>
          </p:cNvSpPr>
          <p:nvPr>
            <p:ph type="subTitle" idx="1"/>
          </p:nvPr>
        </p:nvSpPr>
        <p:spPr>
          <a:xfrm>
            <a:off x="2195736" y="4365104"/>
            <a:ext cx="4752528" cy="1608584"/>
          </a:xfrm>
          <a:ln>
            <a:solidFill>
              <a:schemeClr val="tx2"/>
            </a:solidFill>
          </a:ln>
          <a:effectLst>
            <a:glow rad="38100">
              <a:schemeClr val="tx2">
                <a:alpha val="75000"/>
              </a:schemeClr>
            </a:glow>
          </a:effectLst>
        </p:spPr>
        <p:txBody>
          <a:bodyPr>
            <a:normAutofit/>
          </a:bodyPr>
          <a:lstStyle/>
          <a:p>
            <a:r>
              <a:rPr lang="en-GB" sz="2400" dirty="0" smtClean="0">
                <a:solidFill>
                  <a:schemeClr val="tx1"/>
                </a:solidFill>
              </a:rPr>
              <a:t>Sonia </a:t>
            </a:r>
            <a:r>
              <a:rPr lang="en-GB" sz="2400" dirty="0" err="1">
                <a:solidFill>
                  <a:schemeClr val="tx1"/>
                </a:solidFill>
              </a:rPr>
              <a:t>Fernández</a:t>
            </a:r>
            <a:r>
              <a:rPr lang="en-GB" sz="2400" dirty="0">
                <a:solidFill>
                  <a:schemeClr val="tx1"/>
                </a:solidFill>
              </a:rPr>
              <a:t> </a:t>
            </a:r>
            <a:r>
              <a:rPr lang="en-GB" sz="2400" dirty="0" err="1">
                <a:solidFill>
                  <a:schemeClr val="tx1"/>
                </a:solidFill>
              </a:rPr>
              <a:t>Pérez</a:t>
            </a:r>
            <a:r>
              <a:rPr lang="en-GB" sz="2400" dirty="0">
                <a:solidFill>
                  <a:schemeClr val="tx1"/>
                </a:solidFill>
              </a:rPr>
              <a:t> </a:t>
            </a:r>
            <a:endParaRPr lang="en-GB" sz="2400" dirty="0" smtClean="0">
              <a:solidFill>
                <a:schemeClr val="tx1"/>
              </a:solidFill>
            </a:endParaRPr>
          </a:p>
          <a:p>
            <a:r>
              <a:rPr lang="en-GB" sz="2400" dirty="0" smtClean="0">
                <a:solidFill>
                  <a:schemeClr val="tx1"/>
                </a:solidFill>
              </a:rPr>
              <a:t>TALENT  ESR13 </a:t>
            </a:r>
            <a:r>
              <a:rPr lang="en-GB" sz="2400" dirty="0">
                <a:solidFill>
                  <a:schemeClr val="tx1"/>
                </a:solidFill>
              </a:rPr>
              <a:t>&amp;WP5 </a:t>
            </a:r>
            <a:r>
              <a:rPr lang="en-GB" sz="2400" dirty="0" smtClean="0">
                <a:solidFill>
                  <a:schemeClr val="tx1"/>
                </a:solidFill>
              </a:rPr>
              <a:t>CERN</a:t>
            </a:r>
          </a:p>
          <a:p>
            <a:r>
              <a:rPr lang="en-GB" sz="1800" dirty="0" smtClean="0">
                <a:solidFill>
                  <a:schemeClr val="tx1"/>
                </a:solidFill>
              </a:rPr>
              <a:t>PhD Student at Barcelona University</a:t>
            </a:r>
          </a:p>
          <a:p>
            <a:r>
              <a:rPr lang="en-GB" sz="1800" dirty="0" err="1" smtClean="0">
                <a:solidFill>
                  <a:schemeClr val="tx1"/>
                </a:solidFill>
              </a:rPr>
              <a:t>sonia.fernandez@cern.ch</a:t>
            </a:r>
            <a:endParaRPr lang="en-GB" sz="1800" dirty="0"/>
          </a:p>
        </p:txBody>
      </p:sp>
      <p:sp>
        <p:nvSpPr>
          <p:cNvPr id="4" name="Date Placeholder 3"/>
          <p:cNvSpPr>
            <a:spLocks noGrp="1"/>
          </p:cNvSpPr>
          <p:nvPr>
            <p:ph type="dt" sz="half" idx="10"/>
          </p:nvPr>
        </p:nvSpPr>
        <p:spPr/>
        <p:txBody>
          <a:bodyPr/>
          <a:lstStyle/>
          <a:p>
            <a:fld id="{BE19AE3A-A44B-416E-A527-6C897DD20612}" type="datetime1">
              <a:rPr lang="en-GB" smtClean="0"/>
              <a:t>11/4/13</a:t>
            </a:fld>
            <a:endParaRPr lang="en-GB"/>
          </a:p>
        </p:txBody>
      </p:sp>
      <p:sp>
        <p:nvSpPr>
          <p:cNvPr id="5" name="Footer Placeholder 4"/>
          <p:cNvSpPr>
            <a:spLocks noGrp="1"/>
          </p:cNvSpPr>
          <p:nvPr>
            <p:ph type="ftr" sz="quarter" idx="11"/>
          </p:nvPr>
        </p:nvSpPr>
        <p:spPr/>
        <p:txBody>
          <a:bodyPr/>
          <a:lstStyle/>
          <a:p>
            <a:r>
              <a:rPr lang="en-US" smtClean="0"/>
              <a:t>Training for cAreer deveLopment in high-radiation ENvironment Technologies</a:t>
            </a:r>
            <a:endParaRPr lang="en-GB"/>
          </a:p>
        </p:txBody>
      </p:sp>
      <p:sp>
        <p:nvSpPr>
          <p:cNvPr id="6" name="Slide Number Placeholder 5"/>
          <p:cNvSpPr>
            <a:spLocks noGrp="1"/>
          </p:cNvSpPr>
          <p:nvPr>
            <p:ph type="sldNum" sz="quarter" idx="12"/>
          </p:nvPr>
        </p:nvSpPr>
        <p:spPr/>
        <p:txBody>
          <a:bodyPr/>
          <a:lstStyle/>
          <a:p>
            <a:fld id="{90AC3753-0CCC-4F15-81B1-5E56AF77E621}" type="slidenum">
              <a:rPr lang="en-GB" smtClean="0"/>
              <a:t>6</a:t>
            </a:fld>
            <a:endParaRPr lang="en-GB"/>
          </a:p>
        </p:txBody>
      </p:sp>
    </p:spTree>
    <p:extLst>
      <p:ext uri="{BB962C8B-B14F-4D97-AF65-F5344CB8AC3E}">
        <p14:creationId xmlns:p14="http://schemas.microsoft.com/office/powerpoint/2010/main" val="36485159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ALENT_PP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AE55A5A3748E4EA52E1748025BF037" ma:contentTypeVersion="0" ma:contentTypeDescription="Create a new document." ma:contentTypeScope="" ma:versionID="60b86d58b89d0d661e9bc6408e16bf8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752A4F-326F-4834-A081-01D0D86FA9C8}">
  <ds:schemaRefs>
    <ds:schemaRef ds:uri="http://schemas.microsoft.com/sharepoint/v3/contenttype/forms"/>
  </ds:schemaRefs>
</ds:datastoreItem>
</file>

<file path=customXml/itemProps2.xml><?xml version="1.0" encoding="utf-8"?>
<ds:datastoreItem xmlns:ds="http://schemas.openxmlformats.org/officeDocument/2006/customXml" ds:itemID="{BE1BC6D1-5BAF-40F3-8A85-FE4313EF4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B5A305B-BDAA-4566-8996-CA017A135F9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TALENT_PPtemplate</Template>
  <TotalTime>3476</TotalTime>
  <Words>428</Words>
  <Application>Microsoft Macintosh PowerPoint</Application>
  <PresentationFormat>On-screen Show (4:3)</PresentationFormat>
  <Paragraphs>58</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TALENT_PPtemplate</vt:lpstr>
      <vt:lpstr>CBI Kick off week Fall 2013 Idealab@CERN</vt:lpstr>
      <vt:lpstr>Large Hadron Collider (LHC)</vt:lpstr>
      <vt:lpstr>ATLAS Detector &amp; Sub detectors</vt:lpstr>
      <vt:lpstr>Insertable B-Layer (IBL)</vt:lpstr>
      <vt:lpstr>How a Semiconductor Detector works</vt:lpstr>
      <vt:lpstr>CBI Kick off week Fall 2013 Idealab@CERN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 Juujarvi</dc:creator>
  <cp:lastModifiedBy>Ines Knäpper</cp:lastModifiedBy>
  <cp:revision>11</cp:revision>
  <dcterms:created xsi:type="dcterms:W3CDTF">2012-02-23T13:49:19Z</dcterms:created>
  <dcterms:modified xsi:type="dcterms:W3CDTF">2013-11-04T10:32:05Z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0x0101004DAE55A5A3748E4EA52E1748025BF037</vt:lpwstr>
  </property>
</Properties>
</file>