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72" r:id="rId14"/>
    <p:sldId id="273" r:id="rId15"/>
    <p:sldId id="274" r:id="rId16"/>
    <p:sldId id="271" r:id="rId1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D71C32-3ABF-43AF-B7F8-B290BCAAD9AA}" type="datetimeFigureOut">
              <a:rPr lang="it-IT" smtClean="0"/>
              <a:pPr/>
              <a:t>10/04/2008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5CE0B-5B56-4824-8E8E-E3BAAA5EFC09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3A719-9433-47E0-B93B-84A2ECD2AE70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 dirty="0" smtClean="0">
                <a:latin typeface="+mj-lt"/>
              </a:defRPr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latin typeface="+mj-lt"/>
              </a:defRPr>
            </a:lvl1pPr>
          </a:lstStyle>
          <a:p>
            <a:pPr>
              <a:defRPr/>
            </a:pPr>
            <a:r>
              <a:rPr lang="it-IT" dirty="0" smtClean="0"/>
              <a:t>Chiara Zampolli</a:t>
            </a:r>
            <a:endParaRPr lang="it-IT" dirty="0"/>
          </a:p>
        </p:txBody>
      </p:sp>
      <p:sp>
        <p:nvSpPr>
          <p:cNvPr id="6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143750" y="6416675"/>
            <a:ext cx="1543050" cy="365125"/>
          </a:xfrm>
        </p:spPr>
        <p:txBody>
          <a:bodyPr/>
          <a:lstStyle>
            <a:lvl1pPr>
              <a:defRPr dirty="0" smtClean="0">
                <a:latin typeface="+mj-lt"/>
              </a:defRPr>
            </a:lvl1pPr>
          </a:lstStyle>
          <a:p>
            <a:pPr>
              <a:defRPr/>
            </a:pPr>
            <a:r>
              <a:rPr lang="it-IT" dirty="0" smtClean="0"/>
              <a:t>TOF DA &amp; pp</a:t>
            </a:r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2D8F2-7288-46FB-B823-4DF142DF59F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5B278-A3C4-4FBA-939F-FA721E32E09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6A4A4-F120-4D86-B04F-DA345205ABD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Chiara Zampolli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 rot="5400000">
            <a:off x="-2999610" y="3429000"/>
            <a:ext cx="6858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Chiara Zampolli</a:t>
            </a:r>
            <a:endParaRPr lang="it-IT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TOF DA &amp; pp</a:t>
            </a:r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507" y="6416675"/>
            <a:ext cx="98329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TOF DA &amp; pp</a:t>
            </a:r>
            <a:endParaRPr lang="it-IT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19D41-4B38-46CD-8C35-DF0FD6FF324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ECA5F-8404-4F10-8467-A934F513D21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25B64-750D-4F7D-886B-D6553690EB1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9A8A3-72F2-4F3F-89CF-ED866FA5DEE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0DFC0-F7CC-4333-BF4F-E834A3427DE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1A0F1-E6E1-4639-B4E2-B51E27D355B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dirty="0"/>
              <a:t>Chiara </a:t>
            </a:r>
            <a:r>
              <a:rPr lang="it-IT" dirty="0" smtClean="0"/>
              <a:t>Zampolli</a:t>
            </a:r>
            <a:endParaRPr lang="it-IT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dirty="0" smtClean="0"/>
              <a:t>TOF DA &amp; pp</a:t>
            </a:r>
            <a:endParaRPr lang="it-IT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3600" dirty="0" smtClean="0"/>
              <a:t>TOF Da</a:t>
            </a:r>
            <a:r>
              <a:rPr lang="it-IT" sz="3600" cap="none" dirty="0" smtClean="0"/>
              <a:t>s and</a:t>
            </a:r>
            <a:r>
              <a:rPr lang="it-IT" sz="3600" dirty="0" smtClean="0"/>
              <a:t> preprocessor status </a:t>
            </a:r>
            <a:endParaRPr lang="it-IT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sz="2400" dirty="0" smtClean="0"/>
          </a:p>
          <a:p>
            <a:endParaRPr lang="it-IT" sz="2400" dirty="0" smtClean="0"/>
          </a:p>
          <a:p>
            <a:endParaRPr lang="it-IT" sz="2400" dirty="0" smtClean="0"/>
          </a:p>
          <a:p>
            <a:endParaRPr lang="it-IT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TOF DA &amp; pp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TOF Online Calibration - Reconstruction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821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it-IT" sz="2000" dirty="0" smtClean="0"/>
              <a:t>Calibration constants calculated during PHYSICS runs, then applied in reconstruction till Offline Calibration takes over (see C. Zampolli’s talk at Oct 2007 Offline Week)</a:t>
            </a:r>
          </a:p>
          <a:p>
            <a:pPr>
              <a:spcBef>
                <a:spcPts val="1200"/>
              </a:spcBef>
            </a:pPr>
            <a:r>
              <a:rPr lang="it-IT" sz="2000" dirty="0" smtClean="0"/>
              <a:t>Waiting for offline calibration, TOF </a:t>
            </a:r>
            <a:r>
              <a:rPr lang="it-IT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it-IT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econstruction</a:t>
            </a:r>
            <a:r>
              <a:rPr lang="it-IT" sz="2000" dirty="0" smtClean="0"/>
              <a:t> always look for four OCDB objects (AliTOFClusterFinder::CalibrateRecPoints()):</a:t>
            </a:r>
          </a:p>
          <a:p>
            <a:pPr marL="1882775" lvl="1" indent="-273050">
              <a:spcBef>
                <a:spcPts val="1200"/>
              </a:spcBef>
            </a:pPr>
            <a:r>
              <a:rPr lang="it-IT" sz="1800" dirty="0" smtClean="0"/>
              <a:t>FEE status (AliTOFChannelOnlineStatus)</a:t>
            </a:r>
          </a:p>
          <a:p>
            <a:pPr marL="1882775" lvl="1" indent="-273050">
              <a:spcBef>
                <a:spcPts val="1200"/>
              </a:spcBef>
            </a:pPr>
            <a:r>
              <a:rPr lang="it-IT" sz="1800" dirty="0" smtClean="0"/>
              <a:t>Pulser status </a:t>
            </a:r>
            <a:r>
              <a:rPr lang="it-IT" sz="1800" dirty="0" smtClean="0"/>
              <a:t>(AliTOFChannelOnlineStatus)</a:t>
            </a:r>
            <a:endParaRPr lang="it-IT" sz="1800" dirty="0" smtClean="0"/>
          </a:p>
          <a:p>
            <a:pPr marL="1882775" lvl="1" indent="-273050">
              <a:spcBef>
                <a:spcPts val="1200"/>
              </a:spcBef>
            </a:pPr>
            <a:r>
              <a:rPr lang="it-IT" sz="1800" dirty="0" smtClean="0"/>
              <a:t>Noise status </a:t>
            </a:r>
            <a:r>
              <a:rPr lang="it-IT" sz="1800" dirty="0" smtClean="0"/>
              <a:t>(AliTOFChannelOnlineStatus)</a:t>
            </a:r>
            <a:endParaRPr lang="it-IT" sz="1800" dirty="0" smtClean="0"/>
          </a:p>
          <a:p>
            <a:pPr marL="1882775" lvl="1" indent="-273050">
              <a:spcBef>
                <a:spcPts val="1200"/>
              </a:spcBef>
            </a:pPr>
            <a:r>
              <a:rPr lang="it-IT" sz="1800" dirty="0" smtClean="0"/>
              <a:t>Channel Delay </a:t>
            </a:r>
            <a:r>
              <a:rPr lang="it-IT" sz="1800" dirty="0" smtClean="0"/>
              <a:t>(</a:t>
            </a:r>
            <a:r>
              <a:rPr lang="it-IT" sz="1800" dirty="0" smtClean="0"/>
              <a:t>AliTOFChannelOnline)</a:t>
            </a:r>
          </a:p>
          <a:p>
            <a:pPr marL="531813" indent="-436563">
              <a:spcBef>
                <a:spcPts val="1200"/>
              </a:spcBef>
              <a:buNone/>
            </a:pPr>
            <a:endParaRPr lang="it-I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TOF DA &amp; pp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686800" cy="79690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TOF Online Calibration – Planned Redesign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Merge</a:t>
            </a:r>
            <a:r>
              <a:rPr lang="it-IT" sz="2000" dirty="0" smtClean="0"/>
              <a:t> into one single char the three status (FEE, Noise, Pulser), thanks to the access to the OCDB from the Shuttle;</a:t>
            </a:r>
          </a:p>
          <a:p>
            <a:pPr>
              <a:spcBef>
                <a:spcPts val="600"/>
              </a:spcBef>
            </a:pPr>
            <a:r>
              <a:rPr lang="it-IT" sz="2000" dirty="0" smtClean="0"/>
              <a:t>Change the internal structure of the calibration status object being, for historical reason a TObjArray containing  AliTOFChannelOnlineStatus, with a char member each       should become an </a:t>
            </a:r>
            <a:r>
              <a:rPr lang="it-IT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 (inheriting from TObject) containing an array of chars</a:t>
            </a:r>
          </a:p>
          <a:p>
            <a:pPr lvl="1">
              <a:spcBef>
                <a:spcPts val="600"/>
              </a:spcBef>
            </a:pPr>
            <a:r>
              <a:rPr lang="it-IT" sz="1800" i="1" dirty="0" smtClean="0"/>
              <a:t>Loss of backward compatibility,  </a:t>
            </a:r>
            <a:r>
              <a:rPr lang="it-IT" sz="1800" dirty="0" smtClean="0"/>
              <a:t>But still TOF calibration objects from cosmics do not have any sense (no reasonable TOFs)</a:t>
            </a:r>
          </a:p>
          <a:p>
            <a:pPr lvl="1">
              <a:spcBef>
                <a:spcPts val="600"/>
              </a:spcBef>
            </a:pPr>
            <a:r>
              <a:rPr lang="it-IT" sz="1800" i="1" dirty="0" smtClean="0"/>
              <a:t>Overload avoided.</a:t>
            </a:r>
            <a:endParaRPr lang="it-IT" sz="18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TOF DA &amp; pp</a:t>
            </a:r>
            <a:endParaRPr lang="it-IT" dirty="0"/>
          </a:p>
        </p:txBody>
      </p:sp>
      <p:sp>
        <p:nvSpPr>
          <p:cNvPr id="7" name="Right Arrow 6"/>
          <p:cNvSpPr/>
          <p:nvPr/>
        </p:nvSpPr>
        <p:spPr>
          <a:xfrm flipV="1">
            <a:off x="7847468" y="3111689"/>
            <a:ext cx="518614" cy="177423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TOF Offline Calibration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3681"/>
            <a:ext cx="8686800" cy="5280029"/>
          </a:xfrm>
        </p:spPr>
        <p:txBody>
          <a:bodyPr/>
          <a:lstStyle/>
          <a:p>
            <a:r>
              <a:rPr lang="it-IT" dirty="0" smtClean="0"/>
              <a:t>On-the-Flight </a:t>
            </a:r>
            <a:r>
              <a:rPr lang="it-IT" dirty="0" smtClean="0"/>
              <a:t>offline </a:t>
            </a:r>
            <a:r>
              <a:rPr lang="it-IT" dirty="0" smtClean="0"/>
              <a:t>calibration splitted </a:t>
            </a:r>
            <a:r>
              <a:rPr lang="it-IT" dirty="0" smtClean="0"/>
              <a:t>into </a:t>
            </a:r>
            <a:r>
              <a:rPr lang="it-IT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steps</a:t>
            </a:r>
            <a:r>
              <a:rPr lang="it-IT" dirty="0" smtClean="0"/>
              <a:t>:</a:t>
            </a:r>
          </a:p>
          <a:p>
            <a:pPr lvl="1">
              <a:spcBef>
                <a:spcPts val="1200"/>
              </a:spcBef>
            </a:pPr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TTask</a:t>
            </a:r>
            <a:r>
              <a:rPr lang="it-IT" dirty="0" smtClean="0"/>
              <a:t> (post-reconstruction </a:t>
            </a:r>
            <a:r>
              <a:rPr lang="it-IT" dirty="0" smtClean="0"/>
              <a:t>process, running over </a:t>
            </a:r>
            <a:r>
              <a:rPr lang="it-IT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ESDs</a:t>
            </a:r>
            <a:r>
              <a:rPr lang="it-IT" dirty="0" smtClean="0"/>
              <a:t>):</a:t>
            </a:r>
            <a:endParaRPr lang="it-IT" dirty="0" smtClean="0"/>
          </a:p>
          <a:p>
            <a:pPr lvl="2"/>
            <a:r>
              <a:rPr lang="it-IT" dirty="0" smtClean="0"/>
              <a:t>Filling a tree:</a:t>
            </a:r>
          </a:p>
          <a:p>
            <a:pPr lvl="3"/>
            <a:r>
              <a:rPr lang="it-IT" sz="1800" dirty="0" smtClean="0"/>
              <a:t>one entry/TOF channel;</a:t>
            </a:r>
          </a:p>
          <a:p>
            <a:pPr lvl="3"/>
            <a:r>
              <a:rPr lang="it-IT" sz="1800" dirty="0" smtClean="0"/>
              <a:t>Each entry being a 1D array with the necessary information to perform </a:t>
            </a:r>
            <a:r>
              <a:rPr lang="it-IT" sz="1800" dirty="0" smtClean="0"/>
              <a:t>calibration: </a:t>
            </a:r>
            <a:r>
              <a:rPr lang="it-IT" sz="1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measured time of flight, time over threshold, expected times</a:t>
            </a:r>
            <a:r>
              <a:rPr lang="it-IT" dirty="0" smtClean="0"/>
              <a:t>;</a:t>
            </a:r>
            <a:endParaRPr lang="it-IT" dirty="0" smtClean="0"/>
          </a:p>
          <a:p>
            <a:pPr lvl="2"/>
            <a:r>
              <a:rPr lang="it-IT" dirty="0" smtClean="0"/>
              <a:t>Running at the EOR;</a:t>
            </a:r>
          </a:p>
          <a:p>
            <a:pPr lvl="2"/>
            <a:r>
              <a:rPr lang="it-IT" dirty="0" smtClean="0"/>
              <a:t>Writing the tree into AliEn (as reference data) </a:t>
            </a:r>
            <a:r>
              <a:rPr lang="it-IT" dirty="0" smtClean="0">
                <a:cs typeface="Times New Roman"/>
              </a:rPr>
              <a:t>→ don’t need CDB access</a:t>
            </a:r>
          </a:p>
          <a:p>
            <a:pPr lvl="1">
              <a:spcBef>
                <a:spcPts val="1200"/>
              </a:spcBef>
            </a:pPr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Job/Macro</a:t>
            </a:r>
            <a:r>
              <a:rPr lang="it-IT" dirty="0" smtClean="0">
                <a:cs typeface="Times New Roman"/>
              </a:rPr>
              <a:t>:</a:t>
            </a:r>
          </a:p>
          <a:p>
            <a:pPr lvl="2"/>
            <a:r>
              <a:rPr lang="it-IT" dirty="0" smtClean="0">
                <a:cs typeface="Times New Roman"/>
              </a:rPr>
              <a:t>Chaining the trees so far created over many runs</a:t>
            </a:r>
          </a:p>
          <a:p>
            <a:pPr lvl="2"/>
            <a:r>
              <a:rPr lang="it-IT" dirty="0" smtClean="0">
                <a:cs typeface="Times New Roman"/>
              </a:rPr>
              <a:t>Running the calibration process</a:t>
            </a:r>
          </a:p>
          <a:p>
            <a:pPr lvl="2"/>
            <a:r>
              <a:rPr lang="it-IT" dirty="0" smtClean="0">
                <a:cs typeface="Times New Roman"/>
              </a:rPr>
              <a:t>Writing the calibration parameters on the CDB</a:t>
            </a:r>
          </a:p>
          <a:p>
            <a:pPr lvl="1"/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8th October 2007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 – ALICE TOF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DC2225-C645-4D3E-A775-F585A5333EBA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TOF Monitoring 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792" y="1081576"/>
            <a:ext cx="8229600" cy="733576"/>
          </a:xfrm>
        </p:spPr>
        <p:txBody>
          <a:bodyPr/>
          <a:lstStyle/>
          <a:p>
            <a:r>
              <a:rPr lang="it-IT" dirty="0" smtClean="0"/>
              <a:t>Monitoring performed both with 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MOOD</a:t>
            </a:r>
            <a:r>
              <a:rPr lang="it-IT" dirty="0" smtClean="0"/>
              <a:t> and 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AMORE </a:t>
            </a:r>
            <a:r>
              <a:rPr lang="it-IT" dirty="0" smtClean="0"/>
              <a:t>(R. Preghenella).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TOF DA &amp; pp</a:t>
            </a:r>
            <a:endParaRPr lang="it-IT" dirty="0"/>
          </a:p>
        </p:txBody>
      </p:sp>
      <p:pic>
        <p:nvPicPr>
          <p:cNvPr id="7" name="Picture 6" descr="MOOD_cosm_timeNoCu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167" y="1910690"/>
            <a:ext cx="6114196" cy="45856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15200" y="5854893"/>
            <a:ext cx="1433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+mj-lt"/>
              </a:rPr>
              <a:t>MOOD snapshot</a:t>
            </a:r>
            <a:endParaRPr lang="it-IT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TOF QA histograms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TOF DA &amp; pp</a:t>
            </a:r>
            <a:endParaRPr lang="it-IT" dirty="0"/>
          </a:p>
        </p:txBody>
      </p:sp>
      <p:pic>
        <p:nvPicPr>
          <p:cNvPr id="14" name="Picture 13" descr="TOFraw_etaphi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608" y="1315262"/>
            <a:ext cx="3646170" cy="2472690"/>
          </a:xfrm>
          <a:prstGeom prst="rect">
            <a:avLst/>
          </a:prstGeom>
        </p:spPr>
      </p:pic>
      <p:pic>
        <p:nvPicPr>
          <p:cNvPr id="15" name="Picture 14" descr="TOFraws_NumberOfRaw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762" y="1315262"/>
            <a:ext cx="3646170" cy="2472690"/>
          </a:xfrm>
          <a:prstGeom prst="rect">
            <a:avLst/>
          </a:prstGeom>
        </p:spPr>
      </p:pic>
      <p:pic>
        <p:nvPicPr>
          <p:cNvPr id="16" name="Picture 15" descr="TOFraws_Time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608" y="3971538"/>
            <a:ext cx="3646170" cy="2472690"/>
          </a:xfrm>
          <a:prstGeom prst="rect">
            <a:avLst/>
          </a:prstGeom>
        </p:spPr>
      </p:pic>
      <p:pic>
        <p:nvPicPr>
          <p:cNvPr id="17" name="Picture 16" descr="TOFraws_ToT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4762" y="3971538"/>
            <a:ext cx="3646170" cy="2472690"/>
          </a:xfrm>
          <a:prstGeom prst="rect">
            <a:avLst/>
          </a:prstGeom>
        </p:spPr>
      </p:pic>
      <p:pic>
        <p:nvPicPr>
          <p:cNvPr id="18" name="Picture 17" descr="TOFrec_number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7918" y="1301228"/>
            <a:ext cx="3646170" cy="2472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TOF Online QA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Uses AMORE, integrated with the AliRoot TOF QA classes;</a:t>
            </a:r>
          </a:p>
          <a:p>
            <a:r>
              <a:rPr lang="it-IT" dirty="0" smtClean="0"/>
              <a:t>December problems with publication of “big” histogram solved;</a:t>
            </a:r>
          </a:p>
          <a:p>
            <a:r>
              <a:rPr lang="it-IT" dirty="0" smtClean="0"/>
              <a:t>Reference data not need so far, even if some check may be added when real data will come;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TOF DA &amp; pp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TOF Preprocessor &amp; FDR – Conclusions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TOF Preprocessor ran successfully during the Feb/March ‘08 exercise;</a:t>
            </a:r>
          </a:p>
          <a:p>
            <a:r>
              <a:rPr lang="it-IT" dirty="0" smtClean="0"/>
              <a:t>Since data were not reliable for calibration, computing of delays was skipped:</a:t>
            </a:r>
          </a:p>
          <a:p>
            <a:pPr lvl="2"/>
            <a:r>
              <a:rPr lang="it-IT" dirty="0" smtClean="0"/>
              <a:t>Dedicate flag introduced</a:t>
            </a:r>
          </a:p>
          <a:p>
            <a:pPr lvl="3"/>
            <a:r>
              <a:rPr lang="it-IT" dirty="0" smtClean="0"/>
              <a:t>Artificial</a:t>
            </a:r>
          </a:p>
          <a:p>
            <a:pPr lvl="3"/>
            <a:r>
              <a:rPr lang="it-IT" dirty="0" smtClean="0"/>
              <a:t>To be removed for real data taking</a:t>
            </a:r>
          </a:p>
          <a:p>
            <a:pPr lvl="2"/>
            <a:r>
              <a:rPr lang="it-IT" dirty="0" smtClean="0"/>
              <a:t>If a “cosmic” beam type will be introduced in the DAQ logbook, then everything will be fine.</a:t>
            </a:r>
          </a:p>
          <a:p>
            <a:r>
              <a:rPr lang="it-IT" dirty="0" smtClean="0"/>
              <a:t>Integration with DAQ &amp; DCS system fully achieved</a:t>
            </a:r>
          </a:p>
          <a:p>
            <a:r>
              <a:rPr lang="it-IT" dirty="0" smtClean="0"/>
              <a:t>Still some redisign is needed in view of the next data taking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TOF DA &amp; pp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TOF DAs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344" y="1886808"/>
            <a:ext cx="8229600" cy="4708525"/>
          </a:xfrm>
        </p:spPr>
        <p:txBody>
          <a:bodyPr/>
          <a:lstStyle/>
          <a:p>
            <a:r>
              <a:rPr lang="it-IT" dirty="0" smtClean="0"/>
              <a:t>Three 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DAQ-DA</a:t>
            </a:r>
            <a:r>
              <a:rPr lang="it-IT" dirty="0" smtClean="0"/>
              <a:t>s implemented, deployed, validated, and tested:</a:t>
            </a:r>
          </a:p>
          <a:p>
            <a:pPr lvl="1"/>
            <a:r>
              <a:rPr lang="it-IT" b="1" dirty="0" smtClean="0">
                <a:solidFill>
                  <a:srgbClr val="FFC000"/>
                </a:solidFill>
              </a:rPr>
              <a:t>TOFda</a:t>
            </a:r>
          </a:p>
          <a:p>
            <a:pPr lvl="1"/>
            <a:r>
              <a:rPr lang="it-IT" b="1" dirty="0" smtClean="0">
                <a:solidFill>
                  <a:srgbClr val="FFC000"/>
                </a:solidFill>
              </a:rPr>
              <a:t>TOFnoiseda</a:t>
            </a:r>
          </a:p>
          <a:p>
            <a:pPr lvl="1"/>
            <a:r>
              <a:rPr lang="it-IT" b="1" dirty="0" smtClean="0">
                <a:solidFill>
                  <a:srgbClr val="FFC000"/>
                </a:solidFill>
              </a:rPr>
              <a:t>TOFpulserda</a:t>
            </a:r>
          </a:p>
          <a:p>
            <a:pPr>
              <a:spcBef>
                <a:spcPts val="1200"/>
              </a:spcBef>
            </a:pPr>
            <a:r>
              <a:rPr lang="it-IT" dirty="0" smtClean="0"/>
              <a:t>One “sort of” 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DCS-DA</a:t>
            </a:r>
            <a:r>
              <a:rPr lang="it-IT" dirty="0" smtClean="0"/>
              <a:t> implemented, deployed, and tested.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TOF DA &amp; pp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TOF DAQ-DAs - I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1004"/>
            <a:ext cx="8229600" cy="510772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it-IT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TOFda</a:t>
            </a:r>
          </a:p>
          <a:p>
            <a:pPr lvl="1">
              <a:spcBef>
                <a:spcPts val="1200"/>
              </a:spcBef>
            </a:pPr>
            <a:r>
              <a:rPr lang="it-IT" dirty="0" smtClean="0"/>
              <a:t>Ready and validated in DAQ since April 2007 </a:t>
            </a:r>
          </a:p>
          <a:p>
            <a:pPr lvl="1">
              <a:spcBef>
                <a:spcPts val="1200"/>
              </a:spcBef>
            </a:pPr>
            <a:r>
              <a:rPr lang="it-IT" dirty="0" smtClean="0"/>
              <a:t>Meant to run during </a:t>
            </a:r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</a:t>
            </a:r>
            <a:r>
              <a:rPr lang="it-IT" dirty="0" smtClean="0"/>
              <a:t> runs</a:t>
            </a:r>
          </a:p>
          <a:p>
            <a:pPr lvl="1">
              <a:spcBef>
                <a:spcPts val="1200"/>
              </a:spcBef>
            </a:pPr>
            <a:r>
              <a:rPr lang="it-IT" dirty="0" smtClean="0"/>
              <a:t>Meant to run on monitoring machines at the end of run</a:t>
            </a:r>
          </a:p>
          <a:p>
            <a:pPr lvl="1">
              <a:spcBef>
                <a:spcPts val="1200"/>
              </a:spcBef>
            </a:pPr>
            <a:r>
              <a:rPr lang="it-IT" dirty="0" smtClean="0"/>
              <a:t>Meant to collect raw data from both TOF and T0</a:t>
            </a:r>
          </a:p>
          <a:p>
            <a:pPr lvl="3">
              <a:spcBef>
                <a:spcPts val="1200"/>
              </a:spcBef>
              <a:buNone/>
            </a:pPr>
            <a:r>
              <a:rPr lang="it-IT" sz="1800" dirty="0" smtClean="0">
                <a:latin typeface="Arial"/>
                <a:cs typeface="Arial"/>
              </a:rPr>
              <a:t>→</a:t>
            </a:r>
            <a:r>
              <a:rPr lang="it-IT" sz="1800" dirty="0" smtClean="0">
                <a:cs typeface="Arial"/>
              </a:rPr>
              <a:t> 2D histogram (TH2S)</a:t>
            </a:r>
          </a:p>
          <a:p>
            <a:pPr lvl="3">
              <a:spcBef>
                <a:spcPts val="1200"/>
              </a:spcBef>
              <a:buNone/>
            </a:pPr>
            <a:r>
              <a:rPr lang="it-IT" sz="1800" dirty="0" smtClean="0">
                <a:latin typeface="Arial"/>
                <a:cs typeface="Arial"/>
              </a:rPr>
              <a:t>→</a:t>
            </a:r>
            <a:r>
              <a:rPr lang="it-IT" sz="1800" dirty="0" smtClean="0">
                <a:cs typeface="Arial"/>
              </a:rPr>
              <a:t> </a:t>
            </a:r>
            <a:r>
              <a:rPr lang="it-IT" sz="1800" dirty="0" smtClean="0">
                <a:cs typeface="Arial"/>
              </a:rPr>
              <a:t>Both Run-Level and cumulative histogram stored in FXS</a:t>
            </a:r>
          </a:p>
          <a:p>
            <a:pPr lvl="2">
              <a:spcBef>
                <a:spcPts val="1200"/>
              </a:spcBef>
              <a:buNone/>
            </a:pPr>
            <a:r>
              <a:rPr lang="it-IT" sz="2000" dirty="0" smtClean="0">
                <a:cs typeface="Arial"/>
              </a:rPr>
              <a:t>f</a:t>
            </a:r>
            <a:r>
              <a:rPr lang="it-IT" sz="2000" dirty="0" smtClean="0">
                <a:cs typeface="Arial"/>
              </a:rPr>
              <a:t>rom which to compute calibration parameters</a:t>
            </a:r>
          </a:p>
          <a:p>
            <a:pPr lvl="1">
              <a:spcBef>
                <a:spcPts val="1200"/>
              </a:spcBef>
            </a:pPr>
            <a:r>
              <a:rPr lang="it-IT" dirty="0" smtClean="0">
                <a:cs typeface="Arial"/>
              </a:rPr>
              <a:t>Ran during the Feb cosmic exercise...</a:t>
            </a:r>
          </a:p>
          <a:p>
            <a:pPr lvl="1">
              <a:spcBef>
                <a:spcPts val="1200"/>
              </a:spcBef>
            </a:pPr>
            <a:r>
              <a:rPr lang="it-IT" dirty="0" smtClean="0">
                <a:cs typeface="Arial"/>
              </a:rPr>
              <a:t>...but with no reliable calibration data</a:t>
            </a:r>
          </a:p>
          <a:p>
            <a:pPr lvl="1">
              <a:spcBef>
                <a:spcPts val="1200"/>
              </a:spcBef>
            </a:pPr>
            <a:r>
              <a:rPr lang="it-IT" dirty="0" smtClean="0">
                <a:cs typeface="Arial"/>
              </a:rPr>
              <a:t>Reading from DAQ Configuration DB may be added</a:t>
            </a:r>
            <a:endParaRPr lang="it-IT" dirty="0" smtClean="0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TOF DA &amp; pp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TOF DA &amp; pp</a:t>
            </a:r>
            <a:endParaRPr lang="it-IT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TOF DAQ-DAs - II</a:t>
            </a:r>
            <a:endParaRPr lang="it-IT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09600" y="1575176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F9F9F9"/>
              </a:buClr>
              <a:buSzPct val="65000"/>
              <a:buFontTx/>
              <a:buBlip>
                <a:blip r:embed="rId3"/>
              </a:buBlip>
              <a:tabLst/>
              <a:defRPr/>
            </a:pPr>
            <a:r>
              <a:rPr kumimoji="0" lang="it-IT" sz="2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TOFnoiseda</a:t>
            </a: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Ready and validated in DAQ since December 2007 </a:t>
            </a: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Meant to run during </a:t>
            </a:r>
            <a:r>
              <a:rPr kumimoji="0" lang="it-IT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NOISE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runs</a:t>
            </a: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Meant to run on LDCs</a:t>
            </a: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Meant to collect raw data from TOF (12 DDL per LDC)</a:t>
            </a:r>
          </a:p>
          <a:p>
            <a:pPr marL="1352550" marR="0" lvl="3" indent="-1825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→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 1D histogram (TH1F)</a:t>
            </a:r>
          </a:p>
          <a:p>
            <a:pPr marL="1352550" marR="0" lvl="3" indent="-1825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→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 output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histogram stored in FXS</a:t>
            </a:r>
          </a:p>
          <a:p>
            <a:pPr marL="895350" lvl="2" indent="4763" fontAlgn="base"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100000"/>
            </a:pPr>
            <a:r>
              <a:rPr lang="it-IT" sz="2000" dirty="0" smtClean="0">
                <a:latin typeface="+mj-lt"/>
                <a:cs typeface="Arial"/>
              </a:rPr>
              <a:t>to find TOF noisy channels</a:t>
            </a:r>
            <a:endParaRPr kumimoji="0" lang="it-I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lang="it-IT" sz="2000" dirty="0" smtClean="0">
                <a:latin typeface="+mj-lt"/>
                <a:cs typeface="Arial"/>
              </a:rPr>
              <a:t>Tested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 during the Feb cosmic exercise...</a:t>
            </a: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...but not</a:t>
            </a:r>
            <a:r>
              <a:rPr kumimoji="0" lang="it-IT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 really used: no NOISE runs were taken</a:t>
            </a:r>
            <a:endParaRPr kumimoji="0" lang="it-I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TOF DA &amp; pp</a:t>
            </a:r>
            <a:endParaRPr lang="it-IT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TOF DAQ-DAs - III</a:t>
            </a:r>
            <a:endParaRPr lang="it-IT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09600" y="1575176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F9F9F9"/>
              </a:buClr>
              <a:buSzPct val="65000"/>
              <a:buFontTx/>
              <a:buBlip>
                <a:blip r:embed="rId3"/>
              </a:buBlip>
              <a:tabLst/>
              <a:defRPr/>
            </a:pPr>
            <a:r>
              <a:rPr kumimoji="0" lang="it-IT" sz="2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TOFpulserda</a:t>
            </a: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Ready and validated in DAQ since December 2007 </a:t>
            </a: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Meant to run during </a:t>
            </a:r>
            <a:r>
              <a:rPr kumimoji="0" lang="it-IT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PULSER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runs</a:t>
            </a: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Meant to run on LDCs</a:t>
            </a: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Meant to collect raw data from TOF (12 DDL per LDC)</a:t>
            </a:r>
          </a:p>
          <a:p>
            <a:pPr marL="1352550" marR="0" lvl="3" indent="-1825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→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 1D histogram (TH1S)</a:t>
            </a:r>
          </a:p>
          <a:p>
            <a:pPr marL="1352550" marR="0" lvl="3" indent="-1825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→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 output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histogram stored in FXS</a:t>
            </a:r>
          </a:p>
          <a:p>
            <a:pPr marL="895350" lvl="2" indent="4763" fontAlgn="base"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100000"/>
            </a:pPr>
            <a:r>
              <a:rPr lang="it-IT" sz="2000" dirty="0" smtClean="0">
                <a:latin typeface="+mj-lt"/>
                <a:cs typeface="Arial"/>
              </a:rPr>
              <a:t>to find TOF dead channels</a:t>
            </a:r>
            <a:endParaRPr kumimoji="0" lang="it-I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lang="it-IT" sz="2000" dirty="0" smtClean="0">
                <a:latin typeface="+mj-lt"/>
                <a:cs typeface="Arial"/>
              </a:rPr>
              <a:t>Tested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 during the Feb cosmic exercise...</a:t>
            </a: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...but not</a:t>
            </a:r>
            <a:r>
              <a:rPr kumimoji="0" lang="it-IT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 really used: no PULSER runs were taken</a:t>
            </a:r>
            <a:endParaRPr kumimoji="0" lang="it-I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TOF DA &amp; pp</a:t>
            </a:r>
            <a:endParaRPr lang="it-IT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TOF DCS-DA</a:t>
            </a:r>
            <a:endParaRPr lang="it-IT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09600" y="1575176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F9F9F9"/>
              </a:buClr>
              <a:buSzPct val="65000"/>
              <a:buFontTx/>
              <a:buBlip>
                <a:blip r:embed="rId3"/>
              </a:buBlip>
              <a:tabLst/>
              <a:defRPr/>
            </a:pPr>
            <a:r>
              <a:rPr lang="it-IT" sz="2200" dirty="0" smtClean="0">
                <a:latin typeface="+mj-lt"/>
              </a:rPr>
              <a:t>More than a DA, it is a process that copies the TOF Front End Electronics (FEE) configuration in the DCS FXS </a:t>
            </a:r>
            <a:r>
              <a:rPr lang="it-IT" sz="2200" dirty="0" smtClean="0">
                <a:latin typeface="Arial"/>
                <a:cs typeface="Arial"/>
              </a:rPr>
              <a:t>→ </a:t>
            </a:r>
            <a:r>
              <a:rPr lang="it-IT" sz="2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</a:rPr>
              <a:t>TofFeeMap</a:t>
            </a:r>
            <a:endParaRPr lang="it-IT" sz="22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Ready since end of March 2008 </a:t>
            </a: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Meant to run during </a:t>
            </a:r>
            <a:r>
              <a:rPr kumimoji="0" lang="it-IT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PHYSICS/NOISE/PULSER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runs</a:t>
            </a: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lang="it-IT" sz="2000" dirty="0" smtClean="0">
                <a:latin typeface="+mj-lt"/>
              </a:rPr>
              <a:t>Meant to provide a snapshot of the TOF configuration</a:t>
            </a:r>
            <a:endParaRPr kumimoji="0" lang="it-I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lang="it-IT" sz="2000" dirty="0" smtClean="0">
                <a:latin typeface="+mj-lt"/>
                <a:cs typeface="Arial"/>
              </a:rPr>
              <a:t>Not tested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 during the Feb cosmic exercise...</a:t>
            </a:r>
          </a:p>
          <a:p>
            <a:pPr marL="868363" marR="0" lvl="1" indent="-282575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3"/>
              </a:buBlip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...but tested</a:t>
            </a:r>
            <a:r>
              <a:rPr kumimoji="0" lang="it-IT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 within the DCS infrascture, and validated by the SHUTTLE</a:t>
            </a:r>
            <a:endParaRPr kumimoji="0" lang="it-I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TOF DCS DPs 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53436"/>
          </a:xfrm>
        </p:spPr>
        <p:txBody>
          <a:bodyPr/>
          <a:lstStyle/>
          <a:p>
            <a:r>
              <a:rPr lang="it-IT" sz="2000" dirty="0" smtClean="0"/>
              <a:t>Considerable </a:t>
            </a:r>
            <a:r>
              <a:rPr lang="it-IT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reduction</a:t>
            </a:r>
            <a:r>
              <a:rPr lang="it-IT" sz="2000" dirty="0" smtClean="0"/>
              <a:t> of the number of retrieved DP (well, considerable is probably not the proper way of saying.... </a:t>
            </a:r>
            <a:r>
              <a:rPr lang="it-IT" sz="2000" dirty="0" smtClean="0"/>
              <a:t>): from </a:t>
            </a:r>
            <a:r>
              <a:rPr lang="it-IT" sz="2000" dirty="0" smtClean="0"/>
              <a:t>10512 to 360 – only high voltages kept.</a:t>
            </a:r>
            <a:endParaRPr lang="it-I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TOF DA &amp; pp</a:t>
            </a:r>
            <a:endParaRPr lang="it-IT" dirty="0"/>
          </a:p>
        </p:txBody>
      </p:sp>
      <p:pic>
        <p:nvPicPr>
          <p:cNvPr id="7" name="Picture 6" descr="4C2F4F3BE0DA20C79EB59FAED1E982B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4694" y="3040750"/>
            <a:ext cx="998988" cy="99898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82304" y="4514004"/>
            <a:ext cx="8229600" cy="1231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7688" marR="0" lvl="0" indent="-4111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Tx/>
              <a:buBlip>
                <a:blip r:embed="rId4"/>
              </a:buBlip>
              <a:tabLst/>
              <a:defRPr/>
            </a:pPr>
            <a:r>
              <a:rPr lang="it-IT" sz="2000" dirty="0" smtClean="0">
                <a:latin typeface="+mj-lt"/>
              </a:rPr>
              <a:t>Still missing: implementation in reconstruction of the use of the information coming out of these </a:t>
            </a:r>
            <a:r>
              <a:rPr lang="it-IT" sz="2000" dirty="0" smtClean="0">
                <a:latin typeface="Arial"/>
                <a:cs typeface="Arial"/>
              </a:rPr>
              <a:t>→</a:t>
            </a:r>
            <a:r>
              <a:rPr lang="it-IT" sz="2000" dirty="0" smtClean="0">
                <a:latin typeface="+mj-lt"/>
                <a:cs typeface="Arial"/>
              </a:rPr>
              <a:t> DPs processing output still kept in Reference folder; to be moved to </a:t>
            </a:r>
            <a:r>
              <a:rPr lang="it-IT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</a:rPr>
              <a:t>OCDB</a:t>
            </a:r>
            <a:r>
              <a:rPr lang="it-IT" sz="2000" dirty="0" smtClean="0">
                <a:latin typeface="+mj-lt"/>
                <a:cs typeface="Arial"/>
              </a:rPr>
              <a:t>.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TOF Preprocessor Members – I 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842" y="1323834"/>
            <a:ext cx="8550326" cy="4817651"/>
          </a:xfrm>
        </p:spPr>
        <p:txBody>
          <a:bodyPr/>
          <a:lstStyle/>
          <a:p>
            <a:pPr>
              <a:buSzPct val="80000"/>
            </a:pPr>
            <a:r>
              <a:rPr lang="it-IT" sz="2000" dirty="0" smtClean="0"/>
              <a:t>AliTOFPreprocessor </a:t>
            </a:r>
            <a:r>
              <a:rPr lang="it-IT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functions</a:t>
            </a:r>
            <a:r>
              <a:rPr lang="it-IT" sz="2000" dirty="0" smtClean="0"/>
              <a:t>:</a:t>
            </a:r>
          </a:p>
          <a:p>
            <a:pPr lvl="1"/>
            <a:r>
              <a:rPr lang="it-IT" dirty="0" smtClean="0"/>
              <a:t>AliTOFPreprocessor::</a:t>
            </a:r>
            <a:r>
              <a:rPr lang="it-IT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ProcessDCSDataPoints()</a:t>
            </a:r>
            <a:r>
              <a:rPr lang="it-IT" dirty="0" smtClean="0"/>
              <a:t>: </a:t>
            </a:r>
          </a:p>
          <a:p>
            <a:pPr lvl="2"/>
            <a:r>
              <a:rPr lang="it-IT" dirty="0" smtClean="0"/>
              <a:t>processing of DCS DPs;</a:t>
            </a:r>
          </a:p>
          <a:p>
            <a:pPr lvl="2"/>
            <a:r>
              <a:rPr lang="it-IT" dirty="0" smtClean="0"/>
              <a:t>c</a:t>
            </a:r>
            <a:r>
              <a:rPr lang="it-IT" dirty="0" smtClean="0"/>
              <a:t>alled only in PHYSICS runs;</a:t>
            </a:r>
          </a:p>
          <a:p>
            <a:pPr lvl="1"/>
            <a:r>
              <a:rPr lang="it-IT" dirty="0" smtClean="0"/>
              <a:t>AliTOFPreprocessor::</a:t>
            </a:r>
            <a:r>
              <a:rPr lang="it-IT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ProcessOnlineDelays()</a:t>
            </a:r>
            <a:r>
              <a:rPr lang="it-IT" dirty="0" smtClean="0"/>
              <a:t>:</a:t>
            </a:r>
          </a:p>
          <a:p>
            <a:pPr lvl="2"/>
            <a:r>
              <a:rPr lang="it-IT" dirty="0" smtClean="0"/>
              <a:t>p</a:t>
            </a:r>
            <a:r>
              <a:rPr lang="it-IT" dirty="0" smtClean="0"/>
              <a:t>rocessing of the TOFda output </a:t>
            </a:r>
            <a:r>
              <a:rPr lang="it-IT" dirty="0" smtClean="0">
                <a:latin typeface="Arial"/>
                <a:cs typeface="Arial"/>
              </a:rPr>
              <a:t>→ </a:t>
            </a:r>
            <a:r>
              <a:rPr lang="it-IT" dirty="0" smtClean="0">
                <a:cs typeface="Arial"/>
              </a:rPr>
              <a:t>TOF channel delays</a:t>
            </a:r>
          </a:p>
          <a:p>
            <a:pPr lvl="2"/>
            <a:r>
              <a:rPr lang="it-IT" dirty="0" smtClean="0">
                <a:cs typeface="Arial"/>
              </a:rPr>
              <a:t>c</a:t>
            </a:r>
            <a:r>
              <a:rPr lang="it-IT" dirty="0" smtClean="0">
                <a:cs typeface="Arial"/>
              </a:rPr>
              <a:t>alled only in PHYSICS runs;</a:t>
            </a:r>
          </a:p>
          <a:p>
            <a:pPr lvl="2"/>
            <a:r>
              <a:rPr lang="it-IT" dirty="0" smtClean="0">
                <a:cs typeface="Arial"/>
              </a:rPr>
              <a:t>validity = [0, AliCDBRunRange::Infinity()] </a:t>
            </a:r>
          </a:p>
          <a:p>
            <a:pPr lvl="1"/>
            <a:r>
              <a:rPr lang="it-IT" dirty="0" smtClean="0">
                <a:cs typeface="Arial"/>
              </a:rPr>
              <a:t>AliTOFPreprocessor::</a:t>
            </a:r>
            <a:r>
              <a:rPr lang="it-IT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ProcessNoiseData()</a:t>
            </a:r>
            <a:r>
              <a:rPr lang="it-IT" dirty="0" smtClean="0">
                <a:cs typeface="Arial"/>
              </a:rPr>
              <a:t>:</a:t>
            </a:r>
          </a:p>
          <a:p>
            <a:pPr lvl="2"/>
            <a:r>
              <a:rPr lang="it-IT" dirty="0" smtClean="0">
                <a:cs typeface="Arial"/>
              </a:rPr>
              <a:t>p</a:t>
            </a:r>
            <a:r>
              <a:rPr lang="it-IT" dirty="0" smtClean="0">
                <a:cs typeface="Arial"/>
              </a:rPr>
              <a:t>rocessing of  the TOFnoiseda output </a:t>
            </a:r>
            <a:r>
              <a:rPr lang="it-IT" dirty="0" smtClean="0">
                <a:latin typeface="Arial"/>
                <a:cs typeface="Arial"/>
              </a:rPr>
              <a:t>→ </a:t>
            </a:r>
            <a:r>
              <a:rPr lang="it-IT" dirty="0" smtClean="0">
                <a:cs typeface="Arial"/>
              </a:rPr>
              <a:t>TOF </a:t>
            </a:r>
            <a:r>
              <a:rPr lang="it-IT" dirty="0" smtClean="0">
                <a:cs typeface="Arial"/>
              </a:rPr>
              <a:t>noisy channels map</a:t>
            </a:r>
            <a:endParaRPr lang="it-IT" dirty="0" smtClean="0">
              <a:cs typeface="Arial"/>
            </a:endParaRPr>
          </a:p>
          <a:p>
            <a:pPr lvl="2"/>
            <a:r>
              <a:rPr lang="it-IT" dirty="0" smtClean="0">
                <a:cs typeface="Arial"/>
              </a:rPr>
              <a:t>called only in </a:t>
            </a:r>
            <a:r>
              <a:rPr lang="it-IT" dirty="0" smtClean="0">
                <a:cs typeface="Arial"/>
              </a:rPr>
              <a:t>NOISE </a:t>
            </a:r>
            <a:r>
              <a:rPr lang="it-IT" dirty="0" smtClean="0">
                <a:cs typeface="Arial"/>
              </a:rPr>
              <a:t>runs</a:t>
            </a:r>
            <a:r>
              <a:rPr lang="it-IT" dirty="0" smtClean="0">
                <a:cs typeface="Arial"/>
              </a:rPr>
              <a:t>;</a:t>
            </a:r>
          </a:p>
          <a:p>
            <a:pPr lvl="2"/>
            <a:r>
              <a:rPr lang="it-IT" dirty="0" smtClean="0">
                <a:cs typeface="Arial"/>
              </a:rPr>
              <a:t>u</a:t>
            </a:r>
            <a:r>
              <a:rPr lang="it-IT" dirty="0" smtClean="0">
                <a:cs typeface="Arial"/>
              </a:rPr>
              <a:t>pdating existing OCDB entry;</a:t>
            </a:r>
          </a:p>
          <a:p>
            <a:pPr lvl="2"/>
            <a:r>
              <a:rPr lang="it-IT" dirty="0" smtClean="0">
                <a:cs typeface="Arial"/>
              </a:rPr>
              <a:t>validity = [0, AliCDBRunRange::Infinity()] </a:t>
            </a:r>
          </a:p>
          <a:p>
            <a:pPr lvl="2">
              <a:buNone/>
            </a:pPr>
            <a:endParaRPr lang="it-IT" dirty="0" smtClean="0">
              <a:cs typeface="Arial"/>
            </a:endParaRPr>
          </a:p>
          <a:p>
            <a:pPr lvl="1"/>
            <a:endParaRPr lang="it-IT" dirty="0" smtClean="0">
              <a:cs typeface="Arial"/>
            </a:endParaRPr>
          </a:p>
          <a:p>
            <a:pPr lvl="2"/>
            <a:endParaRPr lang="it-IT" dirty="0" smtClean="0"/>
          </a:p>
          <a:p>
            <a:pPr lvl="2"/>
            <a:endParaRPr lang="it-I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TOF DA &amp; pp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36" y="1460314"/>
            <a:ext cx="8229600" cy="4998540"/>
          </a:xfrm>
        </p:spPr>
        <p:txBody>
          <a:bodyPr/>
          <a:lstStyle/>
          <a:p>
            <a:r>
              <a:rPr lang="it-IT" sz="2000" dirty="0" smtClean="0">
                <a:cs typeface="Arial"/>
              </a:rPr>
              <a:t>AliTOFPreprocessor::</a:t>
            </a:r>
            <a:r>
              <a:rPr lang="it-IT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ProcessPulserData()</a:t>
            </a:r>
            <a:r>
              <a:rPr lang="it-IT" sz="2000" dirty="0" smtClean="0">
                <a:cs typeface="Arial"/>
              </a:rPr>
              <a:t>:</a:t>
            </a:r>
          </a:p>
          <a:p>
            <a:pPr lvl="1"/>
            <a:r>
              <a:rPr lang="it-IT" sz="1800" dirty="0" smtClean="0">
                <a:cs typeface="Arial"/>
              </a:rPr>
              <a:t>processing of  the </a:t>
            </a:r>
            <a:r>
              <a:rPr lang="it-IT" sz="1800" dirty="0" smtClean="0">
                <a:cs typeface="Arial"/>
              </a:rPr>
              <a:t>TOFpulserda </a:t>
            </a:r>
            <a:r>
              <a:rPr lang="it-IT" sz="1800" dirty="0" smtClean="0">
                <a:cs typeface="Arial"/>
              </a:rPr>
              <a:t>output </a:t>
            </a:r>
            <a:r>
              <a:rPr lang="it-IT" sz="1800" dirty="0" smtClean="0">
                <a:latin typeface="Arial"/>
                <a:cs typeface="Arial"/>
              </a:rPr>
              <a:t>→ </a:t>
            </a:r>
            <a:r>
              <a:rPr lang="it-IT" sz="1800" dirty="0" smtClean="0">
                <a:cs typeface="Arial"/>
              </a:rPr>
              <a:t>TOF dead channels map</a:t>
            </a:r>
          </a:p>
          <a:p>
            <a:pPr lvl="1"/>
            <a:r>
              <a:rPr lang="it-IT" sz="1800" dirty="0" smtClean="0">
                <a:cs typeface="Arial"/>
              </a:rPr>
              <a:t>called only in PULSER runs;</a:t>
            </a:r>
          </a:p>
          <a:p>
            <a:pPr lvl="1"/>
            <a:r>
              <a:rPr lang="it-IT" sz="1800" dirty="0" smtClean="0">
                <a:cs typeface="Arial"/>
              </a:rPr>
              <a:t>updating existing OCDB entry; </a:t>
            </a:r>
            <a:endParaRPr lang="it-IT" sz="1800" dirty="0" smtClean="0">
              <a:cs typeface="Arial"/>
            </a:endParaRPr>
          </a:p>
          <a:p>
            <a:pPr lvl="1"/>
            <a:r>
              <a:rPr lang="it-IT" sz="1800" dirty="0" smtClean="0">
                <a:cs typeface="Arial"/>
              </a:rPr>
              <a:t>validity = [current run, AliCDB::Infinity] </a:t>
            </a:r>
            <a:endParaRPr lang="it-IT" sz="1800" dirty="0" smtClean="0">
              <a:cs typeface="Arial"/>
            </a:endParaRPr>
          </a:p>
          <a:p>
            <a:r>
              <a:rPr lang="it-IT" sz="2000" dirty="0" smtClean="0"/>
              <a:t>AliTOFPreprocessor</a:t>
            </a:r>
            <a:r>
              <a:rPr lang="it-IT" sz="2000" dirty="0" smtClean="0"/>
              <a:t>::</a:t>
            </a:r>
            <a:r>
              <a:rPr lang="it-IT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ProcessFEEData()</a:t>
            </a:r>
            <a:r>
              <a:rPr lang="it-IT" sz="2000" dirty="0" smtClean="0"/>
              <a:t>:</a:t>
            </a:r>
            <a:endParaRPr lang="it-IT" sz="2000" dirty="0" smtClean="0"/>
          </a:p>
          <a:p>
            <a:pPr lvl="1"/>
            <a:r>
              <a:rPr lang="it-IT" sz="1800" dirty="0" smtClean="0"/>
              <a:t>processing of the </a:t>
            </a:r>
            <a:r>
              <a:rPr lang="it-IT" sz="1800" dirty="0" smtClean="0"/>
              <a:t>TofFeeMap (from DCS FXS);</a:t>
            </a:r>
            <a:endParaRPr lang="it-IT" sz="1800" dirty="0" smtClean="0"/>
          </a:p>
          <a:p>
            <a:pPr lvl="1"/>
            <a:r>
              <a:rPr lang="it-IT" sz="1800" dirty="0" smtClean="0"/>
              <a:t>called every </a:t>
            </a:r>
            <a:r>
              <a:rPr lang="it-IT" sz="1800" dirty="0" smtClean="0"/>
              <a:t>run:</a:t>
            </a:r>
          </a:p>
          <a:p>
            <a:pPr lvl="2"/>
            <a:r>
              <a:rPr lang="it-IT" sz="1600" dirty="0" smtClean="0"/>
              <a:t>PHYSICS runs: preventing computation of delay for channels that are off</a:t>
            </a:r>
          </a:p>
          <a:p>
            <a:pPr lvl="2"/>
            <a:r>
              <a:rPr lang="it-IT" sz="1600" dirty="0" smtClean="0"/>
              <a:t>PULSER/NOISE runs: preventing updating of channels that are off</a:t>
            </a:r>
          </a:p>
          <a:p>
            <a:pPr lvl="1"/>
            <a:r>
              <a:rPr lang="it-IT" sz="1800" dirty="0" smtClean="0">
                <a:cs typeface="Arial"/>
              </a:rPr>
              <a:t>updating existing OCDB entry; </a:t>
            </a:r>
            <a:endParaRPr lang="it-IT" sz="1800" dirty="0" smtClean="0">
              <a:cs typeface="Arial"/>
            </a:endParaRPr>
          </a:p>
          <a:p>
            <a:pPr lvl="1"/>
            <a:r>
              <a:rPr lang="it-IT" sz="1800" dirty="0" smtClean="0">
                <a:cs typeface="Arial"/>
              </a:rPr>
              <a:t>validity </a:t>
            </a:r>
            <a:r>
              <a:rPr lang="it-IT" sz="1800" dirty="0" smtClean="0">
                <a:cs typeface="Arial"/>
              </a:rPr>
              <a:t>= </a:t>
            </a:r>
            <a:r>
              <a:rPr lang="it-IT" sz="1800" dirty="0" smtClean="0">
                <a:cs typeface="Arial"/>
              </a:rPr>
              <a:t>[0, AliCDBRunRange::Infinity()] </a:t>
            </a:r>
            <a:endParaRPr lang="it-IT" sz="1800" dirty="0" smtClean="0">
              <a:cs typeface="Arial"/>
            </a:endParaRPr>
          </a:p>
          <a:p>
            <a:pPr lvl="1"/>
            <a:endParaRPr lang="it-IT" sz="1800" dirty="0" smtClean="0"/>
          </a:p>
          <a:p>
            <a:pPr lvl="2"/>
            <a:endParaRPr lang="it-IT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TOF DA &amp; pp</a:t>
            </a:r>
            <a:endParaRPr lang="it-IT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/>
          <a:p>
            <a:r>
              <a:rPr lang="it-IT" dirty="0" smtClean="0"/>
              <a:t>TOF Preprocessor Members – II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hiara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1090</TotalTime>
  <Words>1146</Words>
  <Application>Microsoft Office PowerPoint</Application>
  <PresentationFormat>On-screen Show (4:3)</PresentationFormat>
  <Paragraphs>187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Apex</vt:lpstr>
      <vt:lpstr>TOF Das and preprocessor status </vt:lpstr>
      <vt:lpstr>TOF DAs</vt:lpstr>
      <vt:lpstr>TOF DAQ-DAs - I</vt:lpstr>
      <vt:lpstr>TOF DAQ-DAs - II</vt:lpstr>
      <vt:lpstr>TOF DAQ-DAs - III</vt:lpstr>
      <vt:lpstr>TOF DCS-DA</vt:lpstr>
      <vt:lpstr>TOF DCS DPs </vt:lpstr>
      <vt:lpstr>TOF Preprocessor Members – I </vt:lpstr>
      <vt:lpstr>TOF Preprocessor Members – II </vt:lpstr>
      <vt:lpstr>TOF Online Calibration - Reconstruction</vt:lpstr>
      <vt:lpstr>TOF Online Calibration – Planned Redesign</vt:lpstr>
      <vt:lpstr>TOF Offline Calibration</vt:lpstr>
      <vt:lpstr>TOF Monitoring </vt:lpstr>
      <vt:lpstr>TOF QA histograms</vt:lpstr>
      <vt:lpstr>TOF Online QA</vt:lpstr>
      <vt:lpstr>TOF Preprocessor &amp; FDR – 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zampolli</dc:creator>
  <cp:lastModifiedBy>zampolli</cp:lastModifiedBy>
  <cp:revision>30</cp:revision>
  <dcterms:created xsi:type="dcterms:W3CDTF">2008-04-08T20:56:25Z</dcterms:created>
  <dcterms:modified xsi:type="dcterms:W3CDTF">2008-04-11T08:13:47Z</dcterms:modified>
</cp:coreProperties>
</file>