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7"/>
  </p:notesMasterIdLst>
  <p:sldIdLst>
    <p:sldId id="256" r:id="rId2"/>
    <p:sldId id="258" r:id="rId3"/>
    <p:sldId id="259" r:id="rId4"/>
    <p:sldId id="263" r:id="rId5"/>
    <p:sldId id="265" r:id="rId6"/>
    <p:sldId id="267" r:id="rId7"/>
    <p:sldId id="269" r:id="rId8"/>
    <p:sldId id="270" r:id="rId9"/>
    <p:sldId id="268" r:id="rId10"/>
    <p:sldId id="260" r:id="rId11"/>
    <p:sldId id="272" r:id="rId12"/>
    <p:sldId id="273" r:id="rId13"/>
    <p:sldId id="266" r:id="rId14"/>
    <p:sldId id="271" r:id="rId15"/>
    <p:sldId id="261" r:id="rId16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E5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647" autoAdjust="0"/>
  </p:normalViewPr>
  <p:slideViewPr>
    <p:cSldViewPr>
      <p:cViewPr varScale="1">
        <p:scale>
          <a:sx n="122" d="100"/>
          <a:sy n="122" d="100"/>
        </p:scale>
        <p:origin x="-7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D21B358-0D01-43D9-BDE2-963ECEDD610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034E3B-A61D-4033-99B4-2FCD3AC7FE8B}" type="slidenum">
              <a:rPr lang="en-US"/>
              <a:pPr/>
              <a:t>1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1B358-0D01-43D9-BDE2-963ECEDD610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16" charset="2"/>
              <a:buNone/>
              <a:defRPr sz="30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3A9BC69E-C822-47A6-ABC1-2CEB558CB5F1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55CE30B-9E3E-42C2-BB10-5479E28FC38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6392" name="Rectangle 8" descr="Gold bar"/>
          <p:cNvSpPr>
            <a:spLocks noChangeArrowheads="1"/>
          </p:cNvSpPr>
          <p:nvPr/>
        </p:nvSpPr>
        <p:spPr bwMode="auto">
          <a:xfrm>
            <a:off x="228600" y="2889250"/>
            <a:ext cx="2870200" cy="2016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Rectangle 9" descr="Orange bar"/>
          <p:cNvSpPr>
            <a:spLocks noChangeArrowheads="1"/>
          </p:cNvSpPr>
          <p:nvPr/>
        </p:nvSpPr>
        <p:spPr bwMode="auto">
          <a:xfrm>
            <a:off x="3098800" y="2889250"/>
            <a:ext cx="2870200" cy="2016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4" name="Rectangle 10" descr="Slate bar"/>
          <p:cNvSpPr>
            <a:spLocks noChangeArrowheads="1"/>
          </p:cNvSpPr>
          <p:nvPr/>
        </p:nvSpPr>
        <p:spPr bwMode="auto">
          <a:xfrm>
            <a:off x="5969000" y="2889250"/>
            <a:ext cx="2870200" cy="20161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333241-CD0A-4ABB-A470-CE553ACC5468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29F01A-4625-43F3-9E90-75DDC3AA91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D822A6-E1AC-44EC-89E4-BCB36855699E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4017FA-C1EA-43C4-8C39-38F41933A2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726CE60-32BE-4BE4-945F-B1007AF1E75E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86D559A-36F0-449C-9F56-8F2AF315CB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r>
              <a:rPr lang="en-US" smtClean="0"/>
              <a:t>Click icon to add clip art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654059C-1CDC-43AA-8DA4-C2EBD3FEC284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456F222-3A18-4BAC-BFE6-D07114A783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1238D4-9444-4ECF-AED1-56A04DFBB4A1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2845B-48AA-45D9-BBF2-BCBCF7FF5D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A82490-7ED9-46C9-A014-FBB421A497B9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38D965-5A3D-41BF-8197-F001DE41DE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130573-75A5-42E5-82B9-806F40898E0E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9FAD6-67F7-46D6-A9C6-2A1A76DA59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E15C9D-80EA-4B20-9A66-61C1BBD60A9A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9800A-1190-4E8C-9FA5-5603152BF5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258CE1-14E0-42D2-A4CE-04AEF298969C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3D7AA-457F-47A3-A16D-5723C3DDAE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34DDA8-841A-4246-9925-C1BE53634B75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455B-5C0D-4FDE-B0BD-014ADC592B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28260F-66A9-434A-B846-16B740693C2E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8004B-A8B3-4406-9E35-770A8D760D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A49864-EA60-40B0-9DC0-7A610131557D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F68B5-0C75-4FB5-B6B0-A3B3B10215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fld id="{ECD2EF50-99B7-4F14-9D1C-163FA94AE460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C2AB3026-F3C3-479B-B684-3D69204750F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5367" name="Rectangle 7" descr="Gold bar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6" charset="0"/>
            </a:endParaRPr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9" name="Rectangle 9" descr="Orange bar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6" charset="0"/>
            </a:endParaRPr>
          </a:p>
        </p:txBody>
      </p:sp>
      <p:sp>
        <p:nvSpPr>
          <p:cNvPr id="15370" name="Rectangle 10" descr="Slate bar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6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6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6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6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6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6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6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6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16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16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16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16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16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16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16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16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alien.cern.ch/twiki/bin/view/AliEn/HowToUseAliE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AliEn</a:t>
            </a:r>
            <a:r>
              <a:rPr lang="en-US" dirty="0" smtClean="0"/>
              <a:t> Job Splitting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Pablo Saiz</a:t>
            </a:r>
          </a:p>
          <a:p>
            <a:r>
              <a:rPr lang="en-US" dirty="0" smtClean="0"/>
              <a:t>Offline week</a:t>
            </a:r>
            <a:r>
              <a:rPr lang="en-US" smtClean="0"/>
              <a:t>, April 9, 2008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Splitting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have different values on each </a:t>
            </a:r>
            <a:r>
              <a:rPr lang="en-US" dirty="0" err="1" smtClean="0"/>
              <a:t>subjob</a:t>
            </a:r>
            <a:endParaRPr lang="en-US" dirty="0" smtClean="0"/>
          </a:p>
          <a:p>
            <a:r>
              <a:rPr lang="en-US" dirty="0" smtClean="0"/>
              <a:t>Can be used for: </a:t>
            </a:r>
            <a:r>
              <a:rPr lang="en-US" dirty="0" err="1" smtClean="0"/>
              <a:t>OutputDir</a:t>
            </a:r>
            <a:r>
              <a:rPr lang="en-US" dirty="0" smtClean="0"/>
              <a:t>, </a:t>
            </a:r>
            <a:r>
              <a:rPr lang="en-US" dirty="0" err="1" smtClean="0"/>
              <a:t>OutputFile</a:t>
            </a:r>
            <a:r>
              <a:rPr lang="en-US" dirty="0" smtClean="0"/>
              <a:t>, Arguments</a:t>
            </a:r>
          </a:p>
          <a:p>
            <a:r>
              <a:rPr lang="en-US" dirty="0" smtClean="0"/>
              <a:t>#alien(pattern)# </a:t>
            </a:r>
          </a:p>
          <a:p>
            <a:r>
              <a:rPr lang="en-US" dirty="0" smtClean="0"/>
              <a:t>Example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91D2A-8711-4AD8-99E1-B25477782930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45B-48AA-45D9-BBF2-BCBCF7FF5D9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2895600" y="3581400"/>
            <a:ext cx="4876800" cy="12954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Split=“file”;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={“LF:/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/file1”, 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/file2”}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Arguments=“analyze #</a:t>
            </a:r>
            <a:r>
              <a:rPr lang="en-US" dirty="0" err="1" smtClean="0"/>
              <a:t>alienfilename</a:t>
            </a:r>
            <a:r>
              <a:rPr lang="en-US" dirty="0" smtClean="0"/>
              <a:t>#”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562600" y="5334000"/>
            <a:ext cx="2971800" cy="8382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/file2”;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Arguments=“analyze file2”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Straight Arrow Connector 9"/>
          <p:cNvCxnSpPr>
            <a:stCxn id="8" idx="2"/>
            <a:endCxn id="13" idx="0"/>
          </p:cNvCxnSpPr>
          <p:nvPr/>
        </p:nvCxnSpPr>
        <p:spPr bwMode="auto">
          <a:xfrm rot="5400000">
            <a:off x="3657600" y="3581400"/>
            <a:ext cx="381000" cy="2971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>
            <a:stCxn id="8" idx="2"/>
            <a:endCxn id="9" idx="0"/>
          </p:cNvCxnSpPr>
          <p:nvPr/>
        </p:nvCxnSpPr>
        <p:spPr bwMode="auto">
          <a:xfrm rot="16200000" flipH="1">
            <a:off x="5962650" y="4248150"/>
            <a:ext cx="457200" cy="17145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762000" y="5257800"/>
            <a:ext cx="3200400" cy="8382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/file1”;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Arguments=“analyze file1”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possible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filename</a:t>
            </a:r>
          </a:p>
          <a:p>
            <a:r>
              <a:rPr lang="en-US" dirty="0" err="1" smtClean="0"/>
              <a:t>fulldir</a:t>
            </a:r>
            <a:endParaRPr lang="en-US" dirty="0" smtClean="0"/>
          </a:p>
          <a:p>
            <a:r>
              <a:rPr lang="en-US" dirty="0" smtClean="0"/>
              <a:t>(dir)+</a:t>
            </a:r>
          </a:p>
          <a:p>
            <a:r>
              <a:rPr lang="en-US" dirty="0" smtClean="0"/>
              <a:t>_counter</a:t>
            </a:r>
          </a:p>
          <a:p>
            <a:pPr lvl="1"/>
            <a:r>
              <a:rPr lang="en-US" dirty="0" smtClean="0"/>
              <a:t>Category of the splitting ( be careful!!)</a:t>
            </a:r>
          </a:p>
          <a:p>
            <a:r>
              <a:rPr lang="en-US" dirty="0" smtClean="0"/>
              <a:t>_split</a:t>
            </a:r>
          </a:p>
          <a:p>
            <a:pPr lvl="1"/>
            <a:r>
              <a:rPr lang="en-US" dirty="0" smtClean="0"/>
              <a:t>Number of the </a:t>
            </a:r>
            <a:r>
              <a:rPr lang="en-US" dirty="0" err="1" smtClean="0"/>
              <a:t>subjob</a:t>
            </a:r>
            <a:r>
              <a:rPr lang="en-US" dirty="0" smtClean="0"/>
              <a:t>: 1, 2, 3 …</a:t>
            </a:r>
          </a:p>
          <a:p>
            <a:pPr lvl="1"/>
            <a:endParaRPr lang="en-US" dirty="0"/>
          </a:p>
          <a:p>
            <a:pPr>
              <a:buNone/>
            </a:pPr>
            <a:r>
              <a:rPr lang="en-US" sz="2400" dirty="0" smtClean="0"/>
              <a:t>_counter and _split can specify format (i.e. _split%03i)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238D4-9444-4ECF-AED1-56A04DFBB4A1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45B-48AA-45D9-BBF2-BCBCF7FF5D9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ight Brace 6"/>
          <p:cNvSpPr/>
          <p:nvPr/>
        </p:nvSpPr>
        <p:spPr bwMode="auto">
          <a:xfrm>
            <a:off x="2362200" y="1676400"/>
            <a:ext cx="381000" cy="14478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19400" y="1981200"/>
            <a:ext cx="594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Based on the </a:t>
            </a:r>
            <a:r>
              <a:rPr lang="en-US" sz="2000" dirty="0" err="1" smtClean="0"/>
              <a:t>InputData</a:t>
            </a:r>
            <a:r>
              <a:rPr lang="en-US" sz="2000" dirty="0" smtClean="0"/>
              <a:t>. If there is more than one </a:t>
            </a:r>
            <a:r>
              <a:rPr lang="en-US" sz="2000" dirty="0" err="1" smtClean="0"/>
              <a:t>inputdata</a:t>
            </a:r>
            <a:r>
              <a:rPr lang="en-US" sz="2000" dirty="0" smtClean="0"/>
              <a:t>, the pattern can be </a:t>
            </a:r>
            <a:r>
              <a:rPr lang="en-US" sz="2000" dirty="0" err="1" smtClean="0"/>
              <a:t>prepended</a:t>
            </a:r>
            <a:r>
              <a:rPr lang="en-US" sz="2000" dirty="0" smtClean="0"/>
              <a:t> by: first, last, 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AliEn</a:t>
            </a:r>
            <a:r>
              <a:rPr lang="en-US" dirty="0" smtClean="0"/>
              <a:t> pattern examples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238D4-9444-4ECF-AED1-56A04DFBB4A1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45B-48AA-45D9-BBF2-BCBCF7FF5D9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914400" y="1752600"/>
            <a:ext cx="6934200" cy="16002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Split=“file”;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={“LF:/mydir1/dir1/file1”, “LF:/mydir2/dir2/file2”}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Arguments=“#</a:t>
            </a:r>
            <a:r>
              <a:rPr lang="en-US" dirty="0" err="1" smtClean="0"/>
              <a:t>alienfilename</a:t>
            </a:r>
            <a:r>
              <a:rPr lang="en-US" dirty="0" smtClean="0"/>
              <a:t># #</a:t>
            </a:r>
            <a:r>
              <a:rPr lang="en-US" dirty="0" err="1" smtClean="0"/>
              <a:t>alienfulldir</a:t>
            </a:r>
            <a:r>
              <a:rPr lang="en-US" dirty="0" smtClean="0"/>
              <a:t># #</a:t>
            </a:r>
            <a:r>
              <a:rPr lang="en-US" dirty="0" err="1" smtClean="0"/>
              <a:t>aliendir</a:t>
            </a:r>
            <a:r>
              <a:rPr lang="en-US" dirty="0" smtClean="0"/>
              <a:t># #</a:t>
            </a:r>
            <a:r>
              <a:rPr lang="en-US" dirty="0" err="1" smtClean="0"/>
              <a:t>aliendirdir</a:t>
            </a:r>
            <a:r>
              <a:rPr lang="en-US" dirty="0" smtClean="0"/>
              <a:t># #</a:t>
            </a:r>
            <a:r>
              <a:rPr lang="en-US" dirty="0" err="1" smtClean="0"/>
              <a:t>alien_counter</a:t>
            </a:r>
            <a:r>
              <a:rPr lang="en-US" dirty="0" smtClean="0"/>
              <a:t># #</a:t>
            </a:r>
            <a:r>
              <a:rPr lang="en-US" dirty="0" err="1" smtClean="0"/>
              <a:t>alien_split</a:t>
            </a:r>
            <a:r>
              <a:rPr lang="en-US" dirty="0" smtClean="0"/>
              <a:t>#”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Straight Arrow Connector 8"/>
          <p:cNvCxnSpPr>
            <a:stCxn id="7" idx="2"/>
            <a:endCxn id="11" idx="0"/>
          </p:cNvCxnSpPr>
          <p:nvPr/>
        </p:nvCxnSpPr>
        <p:spPr bwMode="auto">
          <a:xfrm rot="5400000">
            <a:off x="4000500" y="3733800"/>
            <a:ext cx="762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>
            <a:stCxn id="7" idx="2"/>
          </p:cNvCxnSpPr>
          <p:nvPr/>
        </p:nvCxnSpPr>
        <p:spPr bwMode="auto">
          <a:xfrm rot="16200000" flipH="1">
            <a:off x="3486150" y="4248150"/>
            <a:ext cx="1828800" cy="381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Rectangle 10"/>
          <p:cNvSpPr/>
          <p:nvPr/>
        </p:nvSpPr>
        <p:spPr bwMode="auto">
          <a:xfrm>
            <a:off x="914400" y="4114800"/>
            <a:ext cx="6934200" cy="8382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/file1”;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Arguments=“file1 /mydir1/dir1/file1 dir1 mydir1 /mydir1/dir1/file1 1”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914400" y="5181600"/>
            <a:ext cx="6934200" cy="8382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/file2”;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Arguments=“file2 /mydir2/dir2/file2 dir2 mydir2 /mydir2/dir2/file2 </a:t>
            </a:r>
            <a:r>
              <a:rPr lang="en-US" dirty="0"/>
              <a:t>2</a:t>
            </a:r>
            <a:r>
              <a:rPr lang="en-US" dirty="0" smtClean="0"/>
              <a:t>”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Once all the </a:t>
            </a:r>
            <a:r>
              <a:rPr lang="en-US" dirty="0" err="1" smtClean="0"/>
              <a:t>subjobs</a:t>
            </a:r>
            <a:r>
              <a:rPr lang="en-US" dirty="0" smtClean="0"/>
              <a:t> finish, </a:t>
            </a:r>
            <a:r>
              <a:rPr lang="en-US" dirty="0" err="1" smtClean="0"/>
              <a:t>AliEn</a:t>
            </a:r>
            <a:r>
              <a:rPr lang="en-US" dirty="0" smtClean="0"/>
              <a:t> can submit jobs to merge the output</a:t>
            </a:r>
          </a:p>
          <a:p>
            <a:r>
              <a:rPr lang="en-US" dirty="0" smtClean="0"/>
              <a:t>Merge={“&lt;input&gt;:&lt;</a:t>
            </a:r>
            <a:r>
              <a:rPr lang="en-US" dirty="0" err="1" smtClean="0"/>
              <a:t>jdl</a:t>
            </a:r>
            <a:r>
              <a:rPr lang="en-US" dirty="0" smtClean="0"/>
              <a:t>&gt;:&lt;output&gt;”}</a:t>
            </a:r>
          </a:p>
          <a:p>
            <a:r>
              <a:rPr lang="en-US" dirty="0" smtClean="0"/>
              <a:t>Example: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3AAD8-95A5-4DEA-90DC-EDBEABB228B6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45B-48AA-45D9-BBF2-BCBCF7FF5D9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1219200" y="3581400"/>
            <a:ext cx="7162800" cy="18288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Split=“file”;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</a:t>
            </a:r>
            <a:r>
              <a:rPr lang="en-US" dirty="0" err="1" smtClean="0"/>
              <a:t>aliroot</a:t>
            </a:r>
            <a:r>
              <a:rPr lang="en-US" dirty="0" smtClean="0"/>
              <a:t>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={“LF:/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/file1”, 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/file2”};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OutputFile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={“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histogram.root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”, “histogram.log”}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Merge={“</a:t>
            </a:r>
            <a:r>
              <a:rPr lang="en-US" dirty="0" err="1" smtClean="0"/>
              <a:t>histogram.root</a:t>
            </a:r>
            <a:r>
              <a:rPr lang="en-US" dirty="0" smtClean="0"/>
              <a:t>:/</a:t>
            </a:r>
            <a:r>
              <a:rPr lang="en-US" dirty="0" err="1" smtClean="0"/>
              <a:t>alice</a:t>
            </a:r>
            <a:r>
              <a:rPr lang="en-US" dirty="0" smtClean="0"/>
              <a:t>/</a:t>
            </a:r>
            <a:r>
              <a:rPr lang="en-US" dirty="0" err="1" smtClean="0"/>
              <a:t>jdl</a:t>
            </a:r>
            <a:r>
              <a:rPr lang="en-US" dirty="0" smtClean="0"/>
              <a:t>/</a:t>
            </a:r>
            <a:r>
              <a:rPr lang="en-US" dirty="0" err="1" smtClean="0"/>
              <a:t>mergeroot.jdl:Newhistogram.root</a:t>
            </a:r>
            <a:r>
              <a:rPr lang="en-US" dirty="0" smtClean="0"/>
              <a:t>”,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</a:t>
            </a:r>
            <a:r>
              <a:rPr lang="en-US" baseline="0" dirty="0" smtClean="0"/>
              <a:t>“histogram.log:/</a:t>
            </a:r>
            <a:r>
              <a:rPr lang="en-US" baseline="0" dirty="0" err="1" smtClean="0"/>
              <a:t>alice</a:t>
            </a:r>
            <a:r>
              <a:rPr lang="en-US" baseline="0" dirty="0" smtClean="0"/>
              <a:t>/</a:t>
            </a:r>
            <a:r>
              <a:rPr lang="en-US" baseline="0" dirty="0" err="1" smtClean="0"/>
              <a:t>jdl</a:t>
            </a:r>
            <a:r>
              <a:rPr lang="en-US" baseline="0" dirty="0" smtClean="0"/>
              <a:t>/</a:t>
            </a:r>
            <a:r>
              <a:rPr lang="en-US" baseline="0" dirty="0" err="1" smtClean="0"/>
              <a:t>mergetxt.jdl:Newhistogram.log</a:t>
            </a:r>
            <a:r>
              <a:rPr lang="en-US" baseline="0" dirty="0" smtClean="0"/>
              <a:t>”}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InputDataList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the list of files that will be </a:t>
            </a:r>
            <a:r>
              <a:rPr lang="en-US" dirty="0" err="1" smtClean="0"/>
              <a:t>anylzed</a:t>
            </a:r>
            <a:r>
              <a:rPr lang="en-US" dirty="0" smtClean="0"/>
              <a:t> </a:t>
            </a:r>
            <a:r>
              <a:rPr lang="en-US" dirty="0" smtClean="0"/>
              <a:t>by the job</a:t>
            </a:r>
          </a:p>
          <a:p>
            <a:r>
              <a:rPr lang="en-US" dirty="0" err="1" smtClean="0"/>
              <a:t>AliEn</a:t>
            </a:r>
            <a:r>
              <a:rPr lang="en-US" dirty="0" smtClean="0"/>
              <a:t> will create a file in the working directory before the job runs</a:t>
            </a:r>
          </a:p>
          <a:p>
            <a:r>
              <a:rPr lang="en-US" dirty="0" err="1" smtClean="0"/>
              <a:t>InputDataListFormat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Xml-single</a:t>
            </a:r>
          </a:p>
          <a:p>
            <a:pPr lvl="1"/>
            <a:r>
              <a:rPr lang="en-US" dirty="0" smtClean="0"/>
              <a:t>Xml-group</a:t>
            </a:r>
          </a:p>
          <a:p>
            <a:pPr lvl="1"/>
            <a:r>
              <a:rPr lang="en-US" dirty="0" smtClean="0"/>
              <a:t>Merge:&lt;</a:t>
            </a:r>
            <a:r>
              <a:rPr lang="en-US" dirty="0" err="1" smtClean="0"/>
              <a:t>lfn</a:t>
            </a:r>
            <a:r>
              <a:rPr lang="en-US" dirty="0" smtClean="0"/>
              <a:t>&gt;: </a:t>
            </a:r>
            <a:endParaRPr lang="en-US" dirty="0"/>
          </a:p>
          <a:p>
            <a:pPr lvl="2"/>
            <a:r>
              <a:rPr lang="en-US" dirty="0" smtClean="0"/>
              <a:t>&lt;</a:t>
            </a:r>
            <a:r>
              <a:rPr lang="en-US" dirty="0" err="1" smtClean="0"/>
              <a:t>lfn</a:t>
            </a:r>
            <a:r>
              <a:rPr lang="en-US" dirty="0" smtClean="0"/>
              <a:t>&gt; is an xml file with one entry per file</a:t>
            </a:r>
          </a:p>
          <a:p>
            <a:pPr lvl="2"/>
            <a:r>
              <a:rPr lang="en-US" dirty="0" smtClean="0"/>
              <a:t>The output will be another xml file with the files that the </a:t>
            </a:r>
            <a:r>
              <a:rPr lang="en-US" dirty="0" err="1" smtClean="0"/>
              <a:t>subjob</a:t>
            </a:r>
            <a:r>
              <a:rPr lang="en-US" dirty="0" smtClean="0"/>
              <a:t> has as </a:t>
            </a:r>
            <a:r>
              <a:rPr lang="en-US" dirty="0" err="1" smtClean="0"/>
              <a:t>inputdata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03F9E-05B6-4ECF-AEEF-C665A391545F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45B-48AA-45D9-BBF2-BCBCF7FF5D9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382000" cy="4530725"/>
          </a:xfrm>
        </p:spPr>
        <p:txBody>
          <a:bodyPr/>
          <a:lstStyle/>
          <a:p>
            <a:r>
              <a:rPr lang="en-US" dirty="0" smtClean="0"/>
              <a:t>Splitting jobs simplifies handling multiple jobs</a:t>
            </a:r>
          </a:p>
          <a:p>
            <a:pPr lvl="1"/>
            <a:r>
              <a:rPr lang="en-US" dirty="0" smtClean="0"/>
              <a:t>‘</a:t>
            </a:r>
            <a:r>
              <a:rPr lang="en-US" dirty="0" err="1" smtClean="0"/>
              <a:t>masterJob</a:t>
            </a:r>
            <a:r>
              <a:rPr lang="en-US" dirty="0" smtClean="0"/>
              <a:t> </a:t>
            </a:r>
            <a:r>
              <a:rPr lang="en-US" dirty="0" smtClean="0"/>
              <a:t>&lt;id&gt;’ to follow up status</a:t>
            </a:r>
          </a:p>
          <a:p>
            <a:r>
              <a:rPr lang="en-US" dirty="0" smtClean="0"/>
              <a:t>Several splitting mechanism: 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roduction, file, SE, directory, event</a:t>
            </a:r>
          </a:p>
          <a:p>
            <a:pPr lvl="1"/>
            <a:r>
              <a:rPr lang="en-US" dirty="0" err="1" smtClean="0"/>
              <a:t>SplitArguments</a:t>
            </a:r>
            <a:endParaRPr lang="en-US" dirty="0" smtClean="0"/>
          </a:p>
          <a:p>
            <a:r>
              <a:rPr lang="en-US" dirty="0" smtClean="0"/>
              <a:t>Split patterns can be used to configure </a:t>
            </a:r>
            <a:r>
              <a:rPr lang="en-US" dirty="0" err="1" smtClean="0"/>
              <a:t>subjobs</a:t>
            </a:r>
            <a:endParaRPr lang="en-US" dirty="0" smtClean="0"/>
          </a:p>
          <a:p>
            <a:r>
              <a:rPr lang="en-US" dirty="0" smtClean="0"/>
              <a:t>Easy merging of all the </a:t>
            </a:r>
            <a:r>
              <a:rPr lang="en-US" dirty="0" err="1" smtClean="0"/>
              <a:t>subjobs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AA02-AEFA-4918-A126-B98DD21C237B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45B-48AA-45D9-BBF2-BCBCF7FF5D9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5800" y="5257800"/>
            <a:ext cx="81728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hlinkClick r:id="rId2"/>
              </a:rPr>
              <a:t>http://alien.cern.ch/twiki/bin/view/AliEn/HowToUseAliEn#Splitting_jobs</a:t>
            </a:r>
            <a:r>
              <a:rPr lang="en-US" sz="2000" dirty="0" smtClean="0"/>
              <a:t> 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Splitting</a:t>
            </a: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Simplify the handling of multiple jobs</a:t>
            </a:r>
          </a:p>
          <a:p>
            <a:r>
              <a:rPr lang="en-US" dirty="0" smtClean="0"/>
              <a:t>The user submits one single JDL (</a:t>
            </a:r>
            <a:r>
              <a:rPr lang="en-US" dirty="0" err="1" smtClean="0"/>
              <a:t>masterJob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AliEn</a:t>
            </a:r>
            <a:r>
              <a:rPr lang="en-US" dirty="0" smtClean="0"/>
              <a:t> will split it in several </a:t>
            </a:r>
            <a:r>
              <a:rPr lang="en-US" dirty="0" err="1" smtClean="0"/>
              <a:t>subjobs</a:t>
            </a:r>
            <a:endParaRPr lang="en-US" dirty="0" smtClean="0"/>
          </a:p>
          <a:p>
            <a:r>
              <a:rPr lang="en-US" dirty="0" smtClean="0"/>
              <a:t>Each </a:t>
            </a:r>
            <a:r>
              <a:rPr lang="en-US" dirty="0" err="1" smtClean="0"/>
              <a:t>subjob</a:t>
            </a:r>
            <a:r>
              <a:rPr lang="en-US" dirty="0" smtClean="0"/>
              <a:t> can be executed independently</a:t>
            </a:r>
          </a:p>
          <a:p>
            <a:r>
              <a:rPr lang="en-US" dirty="0" smtClean="0"/>
              <a:t>Possible to merge the output of the </a:t>
            </a:r>
            <a:r>
              <a:rPr lang="en-US" dirty="0" err="1" smtClean="0"/>
              <a:t>subjobs</a:t>
            </a:r>
            <a:endParaRPr lang="en-US" dirty="0" smtClean="0"/>
          </a:p>
          <a:p>
            <a:r>
              <a:rPr lang="en-US" dirty="0" smtClean="0"/>
              <a:t>Once all the </a:t>
            </a:r>
            <a:r>
              <a:rPr lang="en-US" dirty="0" err="1" smtClean="0"/>
              <a:t>subjobs</a:t>
            </a:r>
            <a:r>
              <a:rPr lang="en-US" dirty="0" smtClean="0"/>
              <a:t> and the merging finish, the </a:t>
            </a:r>
            <a:r>
              <a:rPr lang="en-US" dirty="0" err="1" smtClean="0"/>
              <a:t>masterjob</a:t>
            </a:r>
            <a:r>
              <a:rPr lang="en-US" dirty="0" smtClean="0"/>
              <a:t> will be marked as DONE</a:t>
            </a:r>
          </a:p>
          <a:p>
            <a:r>
              <a:rPr lang="en-US" dirty="0" smtClean="0"/>
              <a:t>‘</a:t>
            </a:r>
            <a:r>
              <a:rPr lang="en-US" dirty="0" err="1" smtClean="0"/>
              <a:t>masterjob</a:t>
            </a:r>
            <a:r>
              <a:rPr lang="en-US" dirty="0" smtClean="0"/>
              <a:t> &lt;</a:t>
            </a:r>
            <a:r>
              <a:rPr lang="en-US" dirty="0" err="1" smtClean="0"/>
              <a:t>jobid</a:t>
            </a:r>
            <a:r>
              <a:rPr lang="en-US" dirty="0" smtClean="0"/>
              <a:t>&gt;’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F5175-443F-491A-B073-BB74A633023E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45B-48AA-45D9-BBF2-BCBCF7FF5D9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Splitting methods</a:t>
            </a: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Possible splitting methods:</a:t>
            </a:r>
          </a:p>
          <a:p>
            <a:pPr lvl="1"/>
            <a:r>
              <a:rPr lang="en-US" dirty="0" smtClean="0"/>
              <a:t>Production</a:t>
            </a:r>
          </a:p>
          <a:p>
            <a:pPr lvl="1"/>
            <a:r>
              <a:rPr lang="en-US" dirty="0" smtClean="0"/>
              <a:t>File</a:t>
            </a:r>
          </a:p>
          <a:p>
            <a:pPr lvl="1"/>
            <a:r>
              <a:rPr lang="en-US" dirty="0" smtClean="0"/>
              <a:t>SE</a:t>
            </a:r>
          </a:p>
          <a:p>
            <a:pPr lvl="1"/>
            <a:r>
              <a:rPr lang="en-US" dirty="0" smtClean="0"/>
              <a:t>Directory</a:t>
            </a:r>
          </a:p>
          <a:p>
            <a:pPr lvl="1"/>
            <a:r>
              <a:rPr lang="en-US" dirty="0" smtClean="0"/>
              <a:t>Event</a:t>
            </a:r>
          </a:p>
          <a:p>
            <a:pPr lvl="1">
              <a:buNone/>
            </a:pPr>
            <a:endParaRPr lang="en-US" dirty="0"/>
          </a:p>
          <a:p>
            <a:pPr lvl="1"/>
            <a:r>
              <a:rPr lang="en-US" dirty="0" smtClean="0"/>
              <a:t>Splitting Arguments</a:t>
            </a:r>
            <a:endParaRPr lang="en-US" dirty="0"/>
          </a:p>
        </p:txBody>
      </p:sp>
      <p:sp>
        <p:nvSpPr>
          <p:cNvPr id="6" name="Right Brace 5"/>
          <p:cNvSpPr/>
          <p:nvPr/>
        </p:nvSpPr>
        <p:spPr bwMode="auto">
          <a:xfrm>
            <a:off x="2514600" y="2590800"/>
            <a:ext cx="533400" cy="16764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4200" y="29718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ccording to </a:t>
            </a:r>
            <a:r>
              <a:rPr lang="en-US" sz="2400" dirty="0" err="1" smtClean="0"/>
              <a:t>InputData</a:t>
            </a:r>
            <a:r>
              <a:rPr lang="en-US" sz="2400" dirty="0" smtClean="0"/>
              <a:t> and/or </a:t>
            </a:r>
            <a:r>
              <a:rPr lang="en-US" sz="2400" dirty="0" err="1" smtClean="0"/>
              <a:t>InputDataCollection</a:t>
            </a:r>
            <a:endParaRPr lang="en-US" sz="24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26EA4-8C55-4C48-8928-A8881D1B3E65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45B-48AA-45D9-BBF2-BCBCF7FF5D9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JDL of the </a:t>
            </a:r>
            <a:r>
              <a:rPr lang="en-US" dirty="0" err="1" smtClean="0"/>
              <a:t>masterjob</a:t>
            </a:r>
            <a:r>
              <a:rPr lang="en-US" dirty="0" smtClean="0"/>
              <a:t> will be the same for each </a:t>
            </a:r>
            <a:r>
              <a:rPr lang="en-US" dirty="0" err="1" smtClean="0"/>
              <a:t>subjob</a:t>
            </a:r>
            <a:endParaRPr lang="en-US" dirty="0" smtClean="0"/>
          </a:p>
          <a:p>
            <a:r>
              <a:rPr lang="en-US" dirty="0" smtClean="0"/>
              <a:t>Example: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splitting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3048000" y="3124200"/>
            <a:ext cx="2514600" cy="6858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Split=“production:1-5”;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04800" y="4495800"/>
            <a:ext cx="2057400" cy="4572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676400" y="5181600"/>
            <a:ext cx="2057400" cy="4572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276600" y="5791200"/>
            <a:ext cx="2057400" cy="4572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181600" y="5181600"/>
            <a:ext cx="2057400" cy="4572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705600" y="4419600"/>
            <a:ext cx="2057400" cy="4572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Straight Arrow Connector 10"/>
          <p:cNvCxnSpPr>
            <a:stCxn id="4" idx="2"/>
            <a:endCxn id="5" idx="0"/>
          </p:cNvCxnSpPr>
          <p:nvPr/>
        </p:nvCxnSpPr>
        <p:spPr bwMode="auto">
          <a:xfrm rot="5400000">
            <a:off x="2476500" y="2667000"/>
            <a:ext cx="685800" cy="2971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4" idx="2"/>
            <a:endCxn id="6" idx="0"/>
          </p:cNvCxnSpPr>
          <p:nvPr/>
        </p:nvCxnSpPr>
        <p:spPr bwMode="auto">
          <a:xfrm rot="5400000">
            <a:off x="2819400" y="3695700"/>
            <a:ext cx="1371600" cy="1600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>
            <a:stCxn id="4" idx="2"/>
            <a:endCxn id="7" idx="0"/>
          </p:cNvCxnSpPr>
          <p:nvPr/>
        </p:nvCxnSpPr>
        <p:spPr bwMode="auto">
          <a:xfrm rot="5400000">
            <a:off x="3314700" y="4800600"/>
            <a:ext cx="19812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>
            <a:stCxn id="4" idx="2"/>
            <a:endCxn id="8" idx="0"/>
          </p:cNvCxnSpPr>
          <p:nvPr/>
        </p:nvCxnSpPr>
        <p:spPr bwMode="auto">
          <a:xfrm rot="16200000" flipH="1">
            <a:off x="4572000" y="3543300"/>
            <a:ext cx="1371600" cy="1905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>
            <a:stCxn id="4" idx="2"/>
            <a:endCxn id="9" idx="0"/>
          </p:cNvCxnSpPr>
          <p:nvPr/>
        </p:nvCxnSpPr>
        <p:spPr bwMode="auto">
          <a:xfrm rot="16200000" flipH="1">
            <a:off x="5715000" y="2400300"/>
            <a:ext cx="609600" cy="3429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CE49-BFE7-4D4C-B622-4E1146B39575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45B-48AA-45D9-BBF2-BCBCF7FF5D9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</a:t>
            </a:r>
            <a:r>
              <a:rPr lang="en-US" dirty="0" err="1" smtClean="0"/>
              <a:t>subjob</a:t>
            </a:r>
            <a:r>
              <a:rPr lang="en-US" dirty="0" smtClean="0"/>
              <a:t> has one file as </a:t>
            </a:r>
            <a:r>
              <a:rPr lang="en-US" dirty="0" err="1" smtClean="0"/>
              <a:t>InputData</a:t>
            </a:r>
            <a:endParaRPr lang="en-US" dirty="0" smtClean="0"/>
          </a:p>
          <a:p>
            <a:r>
              <a:rPr lang="en-US" dirty="0" smtClean="0"/>
              <a:t>It can be used with </a:t>
            </a:r>
            <a:r>
              <a:rPr lang="en-US" dirty="0" err="1" smtClean="0"/>
              <a:t>InputData</a:t>
            </a:r>
            <a:r>
              <a:rPr lang="en-US" dirty="0" smtClean="0"/>
              <a:t> or </a:t>
            </a:r>
            <a:r>
              <a:rPr lang="en-US" dirty="0" err="1" smtClean="0"/>
              <a:t>InputDataCollection</a:t>
            </a:r>
            <a:endParaRPr lang="en-US" dirty="0" smtClean="0"/>
          </a:p>
          <a:p>
            <a:r>
              <a:rPr lang="en-US" dirty="0" smtClean="0"/>
              <a:t>Example: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splitting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2438400" y="3581400"/>
            <a:ext cx="4267200" cy="12954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Split=“file”;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={“LF:/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/file1”, 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/file2”, 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/file3”}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5638800" y="5181600"/>
            <a:ext cx="3200400" cy="6858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/file3”;</a:t>
            </a:r>
          </a:p>
        </p:txBody>
      </p:sp>
      <p:cxnSp>
        <p:nvCxnSpPr>
          <p:cNvPr id="14" name="Straight Arrow Connector 13"/>
          <p:cNvCxnSpPr>
            <a:stCxn id="4" idx="2"/>
            <a:endCxn id="51" idx="0"/>
          </p:cNvCxnSpPr>
          <p:nvPr/>
        </p:nvCxnSpPr>
        <p:spPr bwMode="auto">
          <a:xfrm rot="5400000">
            <a:off x="3162300" y="3771900"/>
            <a:ext cx="304800" cy="2514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>
            <a:stCxn id="4" idx="2"/>
            <a:endCxn id="50" idx="0"/>
          </p:cNvCxnSpPr>
          <p:nvPr/>
        </p:nvCxnSpPr>
        <p:spPr bwMode="auto">
          <a:xfrm rot="5400000">
            <a:off x="4000500" y="5448300"/>
            <a:ext cx="1143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>
            <a:stCxn id="4" idx="2"/>
            <a:endCxn id="8" idx="0"/>
          </p:cNvCxnSpPr>
          <p:nvPr/>
        </p:nvCxnSpPr>
        <p:spPr bwMode="auto">
          <a:xfrm rot="16200000" flipH="1">
            <a:off x="5753100" y="3695700"/>
            <a:ext cx="304800" cy="2667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0" name="Rectangle 49"/>
          <p:cNvSpPr/>
          <p:nvPr/>
        </p:nvSpPr>
        <p:spPr bwMode="auto">
          <a:xfrm>
            <a:off x="2971800" y="6019800"/>
            <a:ext cx="3200400" cy="6858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/file2”;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457200" y="5181600"/>
            <a:ext cx="3200400" cy="6858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/file1”;</a:t>
            </a:r>
          </a:p>
        </p:txBody>
      </p:sp>
      <p:sp>
        <p:nvSpPr>
          <p:cNvPr id="54" name="Date Placeholder 5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9742-B6C8-4188-9368-0FC449AB480D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55" name="Slide Number Placeholder 5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45B-48AA-45D9-BBF2-BCBCF7FF5D9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0" grpId="0" animBg="1"/>
      <p:bldP spid="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</a:t>
            </a:r>
            <a:r>
              <a:rPr lang="en-US" dirty="0" err="1" smtClean="0"/>
              <a:t>subjob</a:t>
            </a:r>
            <a:r>
              <a:rPr lang="en-US" dirty="0" smtClean="0"/>
              <a:t> has all the files on the same </a:t>
            </a:r>
            <a:r>
              <a:rPr lang="en-US" dirty="0" err="1" smtClean="0"/>
              <a:t>Ses</a:t>
            </a:r>
            <a:endParaRPr lang="en-US" dirty="0" smtClean="0"/>
          </a:p>
          <a:p>
            <a:pPr lvl="1"/>
            <a:r>
              <a:rPr lang="en-US" dirty="0" smtClean="0"/>
              <a:t>Possible to restrict with “</a:t>
            </a:r>
            <a:r>
              <a:rPr lang="en-US" dirty="0" err="1" smtClean="0"/>
              <a:t>SplitMaxInputFileSize</a:t>
            </a:r>
            <a:r>
              <a:rPr lang="en-US" dirty="0" smtClean="0"/>
              <a:t>” and “</a:t>
            </a:r>
            <a:r>
              <a:rPr lang="en-US" dirty="0" err="1" smtClean="0"/>
              <a:t>SplitMaxInputFileNumber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Example: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3276600" y="3352800"/>
            <a:ext cx="4953000" cy="9906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Split=“SE”;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InputDataCollection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=“LF:/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/mycollection1</a:t>
            </a:r>
            <a:r>
              <a:rPr lang="en-US" dirty="0" smtClean="0"/>
              <a:t>”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splitting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5943600" y="4572000"/>
            <a:ext cx="3200400" cy="9906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/file4”;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 smtClean="0"/>
              <a:t>Req</a:t>
            </a:r>
            <a:r>
              <a:rPr lang="en-US" dirty="0" smtClean="0"/>
              <a:t>= (execute at CNAF)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" name="Straight Arrow Connector 13"/>
          <p:cNvCxnSpPr>
            <a:stCxn id="4" idx="2"/>
            <a:endCxn id="51" idx="0"/>
          </p:cNvCxnSpPr>
          <p:nvPr/>
        </p:nvCxnSpPr>
        <p:spPr bwMode="auto">
          <a:xfrm rot="5400000">
            <a:off x="3409950" y="2914650"/>
            <a:ext cx="914400" cy="37719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>
            <a:stCxn id="4" idx="2"/>
            <a:endCxn id="50" idx="0"/>
          </p:cNvCxnSpPr>
          <p:nvPr/>
        </p:nvCxnSpPr>
        <p:spPr bwMode="auto">
          <a:xfrm rot="5400000">
            <a:off x="4838700" y="4724400"/>
            <a:ext cx="12954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>
            <a:stCxn id="4" idx="2"/>
            <a:endCxn id="8" idx="0"/>
          </p:cNvCxnSpPr>
          <p:nvPr/>
        </p:nvCxnSpPr>
        <p:spPr bwMode="auto">
          <a:xfrm rot="16200000" flipH="1">
            <a:off x="6534150" y="3562350"/>
            <a:ext cx="228600" cy="17907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0" name="Rectangle 49"/>
          <p:cNvSpPr/>
          <p:nvPr/>
        </p:nvSpPr>
        <p:spPr bwMode="auto">
          <a:xfrm>
            <a:off x="3733800" y="5638800"/>
            <a:ext cx="2971800" cy="9906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/file3”;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 smtClean="0"/>
              <a:t>Req</a:t>
            </a:r>
            <a:r>
              <a:rPr lang="en-US" dirty="0" smtClean="0"/>
              <a:t>=(execute at CERN)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381000" y="5257800"/>
            <a:ext cx="3200400" cy="13716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 {“LF:/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/file1”, 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/file2”};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 smtClean="0"/>
              <a:t>Req</a:t>
            </a:r>
            <a:r>
              <a:rPr lang="en-US" dirty="0" smtClean="0"/>
              <a:t>=(execute at CERN or CNAF)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Folded Corner 22"/>
          <p:cNvSpPr/>
          <p:nvPr/>
        </p:nvSpPr>
        <p:spPr bwMode="auto">
          <a:xfrm>
            <a:off x="533400" y="3429000"/>
            <a:ext cx="2590800" cy="1447800"/>
          </a:xfrm>
          <a:prstGeom prst="foldedCorner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Let’s assume: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File1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CERN, CNAF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File2 </a:t>
            </a:r>
            <a:r>
              <a:rPr lang="en-US" dirty="0" smtClean="0">
                <a:sym typeface="Wingdings" pitchFamily="2" charset="2"/>
              </a:rPr>
              <a:t> CERN, CNAF</a:t>
            </a:r>
            <a:endParaRPr lang="en-US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File3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sym typeface="Wingdings" pitchFamily="2" charset="2"/>
              </a:rPr>
              <a:t>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CERN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aseline="0" dirty="0" smtClean="0"/>
              <a:t>File4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CNAF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Slide Number Placeholder 6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45B-48AA-45D9-BBF2-BCBCF7FF5D9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0" grpId="0" animBg="1"/>
      <p:bldP spid="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the files in the same directory will be analyzed by the same job</a:t>
            </a:r>
          </a:p>
          <a:p>
            <a:pPr lvl="1"/>
            <a:r>
              <a:rPr lang="en-US" dirty="0" smtClean="0"/>
              <a:t>Possible to restrict with “</a:t>
            </a:r>
            <a:r>
              <a:rPr lang="en-US" dirty="0" err="1" smtClean="0"/>
              <a:t>SplitMaxInputFileSize</a:t>
            </a:r>
            <a:r>
              <a:rPr lang="en-US" dirty="0" smtClean="0"/>
              <a:t>” and “</a:t>
            </a:r>
            <a:r>
              <a:rPr lang="en-US" dirty="0" err="1" smtClean="0"/>
              <a:t>SplitMaxInputFileNumber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Example: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Directory splitting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2514600" y="3505200"/>
            <a:ext cx="4267200" cy="12954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Split=“directory”;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={“LF:/mydir1/file1”, “LF:/mydir1/file2”, “LF:/mydir2/file3”}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5638800" y="5181600"/>
            <a:ext cx="3200400" cy="6858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=“LF:/mydir2/file3”;</a:t>
            </a:r>
          </a:p>
        </p:txBody>
      </p:sp>
      <p:cxnSp>
        <p:nvCxnSpPr>
          <p:cNvPr id="14" name="Straight Arrow Connector 13"/>
          <p:cNvCxnSpPr>
            <a:stCxn id="4" idx="2"/>
            <a:endCxn id="51" idx="0"/>
          </p:cNvCxnSpPr>
          <p:nvPr/>
        </p:nvCxnSpPr>
        <p:spPr bwMode="auto">
          <a:xfrm rot="5400000">
            <a:off x="3276600" y="3733800"/>
            <a:ext cx="304800" cy="2438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>
            <a:stCxn id="4" idx="2"/>
            <a:endCxn id="8" idx="0"/>
          </p:cNvCxnSpPr>
          <p:nvPr/>
        </p:nvCxnSpPr>
        <p:spPr bwMode="auto">
          <a:xfrm rot="16200000" flipH="1">
            <a:off x="5753100" y="3695700"/>
            <a:ext cx="381000" cy="2590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Rectangle 50"/>
          <p:cNvSpPr/>
          <p:nvPr/>
        </p:nvSpPr>
        <p:spPr bwMode="auto">
          <a:xfrm>
            <a:off x="685800" y="5105400"/>
            <a:ext cx="3048000" cy="9144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={“LF:/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/file1”, 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/file2”};</a:t>
            </a: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457200"/>
          </a:xfrm>
        </p:spPr>
        <p:txBody>
          <a:bodyPr/>
          <a:lstStyle/>
          <a:p>
            <a:fld id="{D23A63EA-7860-4063-80DC-0F0AA0FF8417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45B-48AA-45D9-BBF2-BCBCF7FF5D9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the </a:t>
            </a:r>
            <a:r>
              <a:rPr lang="en-US" dirty="0" err="1" smtClean="0"/>
              <a:t>subjobs</a:t>
            </a:r>
            <a:r>
              <a:rPr lang="en-US" dirty="0"/>
              <a:t> </a:t>
            </a:r>
            <a:r>
              <a:rPr lang="en-US" dirty="0" smtClean="0"/>
              <a:t>under the same directory name will be analyzed together</a:t>
            </a:r>
          </a:p>
          <a:p>
            <a:pPr lvl="1"/>
            <a:r>
              <a:rPr lang="en-US" dirty="0" smtClean="0"/>
              <a:t>Not the full directory name!!</a:t>
            </a:r>
          </a:p>
          <a:p>
            <a:r>
              <a:rPr lang="en-US" dirty="0" smtClean="0"/>
              <a:t>Example: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splitting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1371600" y="3581400"/>
            <a:ext cx="5334000" cy="12192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Split=“event”;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={“LF:/mydir1/event1/file1”, “LF:/mydir2/event1/file2”, “LF:/mydir2/event2/file3”}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4953000" y="5181600"/>
            <a:ext cx="3886200" cy="6858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=“LF:/mydir2/event2/file3”</a:t>
            </a:r>
          </a:p>
        </p:txBody>
      </p:sp>
      <p:cxnSp>
        <p:nvCxnSpPr>
          <p:cNvPr id="14" name="Straight Arrow Connector 13"/>
          <p:cNvCxnSpPr>
            <a:stCxn id="4" idx="2"/>
            <a:endCxn id="51" idx="0"/>
          </p:cNvCxnSpPr>
          <p:nvPr/>
        </p:nvCxnSpPr>
        <p:spPr bwMode="auto">
          <a:xfrm rot="5400000">
            <a:off x="3048000" y="4191000"/>
            <a:ext cx="381000" cy="1600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>
            <a:stCxn id="4" idx="2"/>
            <a:endCxn id="8" idx="0"/>
          </p:cNvCxnSpPr>
          <p:nvPr/>
        </p:nvCxnSpPr>
        <p:spPr bwMode="auto">
          <a:xfrm rot="16200000" flipH="1">
            <a:off x="5276850" y="3562350"/>
            <a:ext cx="381000" cy="28575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Rectangle 50"/>
          <p:cNvSpPr/>
          <p:nvPr/>
        </p:nvSpPr>
        <p:spPr bwMode="auto">
          <a:xfrm>
            <a:off x="457200" y="5181600"/>
            <a:ext cx="3962400" cy="9906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={“LF:/mydir1/event1/file1”, “LF:/mydir2/event1/file1”}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AF064-CB02-4CA3-9B9F-B164C392BE69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45B-48AA-45D9-BBF2-BCBCF7FF5D9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be combined with any of the previous methods. </a:t>
            </a:r>
          </a:p>
          <a:p>
            <a:r>
              <a:rPr lang="en-US" dirty="0" smtClean="0"/>
              <a:t>Every job will be submitted as many times as entries in the </a:t>
            </a:r>
            <a:r>
              <a:rPr lang="en-US" dirty="0" err="1" smtClean="0"/>
              <a:t>SplitArguments</a:t>
            </a:r>
            <a:endParaRPr lang="en-US" dirty="0" smtClean="0"/>
          </a:p>
          <a:p>
            <a:r>
              <a:rPr lang="en-US" dirty="0" smtClean="0"/>
              <a:t>Example</a:t>
            </a:r>
            <a:endParaRPr lang="en-US" dirty="0"/>
          </a:p>
        </p:txBody>
      </p:sp>
      <p:cxnSp>
        <p:nvCxnSpPr>
          <p:cNvPr id="46" name="Straight Arrow Connector 45"/>
          <p:cNvCxnSpPr>
            <a:stCxn id="4" idx="2"/>
            <a:endCxn id="45" idx="0"/>
          </p:cNvCxnSpPr>
          <p:nvPr/>
        </p:nvCxnSpPr>
        <p:spPr bwMode="auto">
          <a:xfrm rot="16200000" flipH="1">
            <a:off x="5486400" y="4724400"/>
            <a:ext cx="990600" cy="1295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SplitArguments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2895600" y="3581400"/>
            <a:ext cx="4876800" cy="12954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Split=“file”;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={“LF:/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/file1”, 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/file2”}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 smtClean="0"/>
              <a:t>SplitArguments</a:t>
            </a:r>
            <a:r>
              <a:rPr lang="en-US" dirty="0" smtClean="0"/>
              <a:t>={“calibration”, “alignment”}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6019800" y="4953000"/>
            <a:ext cx="2971800" cy="8382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/file2”;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Arguments=“calibration”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Straight Arrow Connector 5"/>
          <p:cNvCxnSpPr>
            <a:stCxn id="4" idx="2"/>
            <a:endCxn id="10" idx="0"/>
          </p:cNvCxnSpPr>
          <p:nvPr/>
        </p:nvCxnSpPr>
        <p:spPr bwMode="auto">
          <a:xfrm rot="5400000">
            <a:off x="3600450" y="3219450"/>
            <a:ext cx="76200" cy="33909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>
            <a:stCxn id="4" idx="2"/>
            <a:endCxn id="9" idx="0"/>
          </p:cNvCxnSpPr>
          <p:nvPr/>
        </p:nvCxnSpPr>
        <p:spPr bwMode="auto">
          <a:xfrm rot="5400000">
            <a:off x="3810000" y="4343400"/>
            <a:ext cx="990600" cy="2057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Straight Arrow Connector 7"/>
          <p:cNvCxnSpPr>
            <a:stCxn id="4" idx="2"/>
            <a:endCxn id="5" idx="0"/>
          </p:cNvCxnSpPr>
          <p:nvPr/>
        </p:nvCxnSpPr>
        <p:spPr bwMode="auto">
          <a:xfrm rot="16200000" flipH="1">
            <a:off x="6381750" y="3829050"/>
            <a:ext cx="76200" cy="21717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Rectangle 8"/>
          <p:cNvSpPr/>
          <p:nvPr/>
        </p:nvSpPr>
        <p:spPr bwMode="auto">
          <a:xfrm>
            <a:off x="1828800" y="5867400"/>
            <a:ext cx="2895600" cy="8382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/file2”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Arguments=“alignment”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57200" y="4953000"/>
            <a:ext cx="2971800" cy="8382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/file1”;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Arguments=“calibration”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5029200" y="5867400"/>
            <a:ext cx="3200400" cy="838200"/>
          </a:xfrm>
          <a:prstGeom prst="rect">
            <a:avLst/>
          </a:prstGeom>
          <a:solidFill>
            <a:srgbClr val="9BE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Executable=“date”;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InputData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=“LF:/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mydir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/file2”;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Arguments=“alignment”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Date Placeholder 5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EF8D-5632-43FD-B484-043D1691E085}" type="datetime3">
              <a:rPr lang="en-US" smtClean="0"/>
              <a:pPr/>
              <a:t>9 April 2008</a:t>
            </a:fld>
            <a:endParaRPr lang="en-US"/>
          </a:p>
        </p:txBody>
      </p:sp>
      <p:sp>
        <p:nvSpPr>
          <p:cNvPr id="57" name="Slide Number Placeholder 5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45B-48AA-45D9-BBF2-BCBCF7FF5D9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45" grpId="0" animBg="1"/>
    </p:bldLst>
  </p:timing>
</p:sld>
</file>

<file path=ppt/theme/theme1.xml><?xml version="1.0" encoding="utf-8"?>
<a:theme xmlns:a="http://schemas.openxmlformats.org/drawingml/2006/main" name="Presentation">
  <a:themeElements>
    <a:clrScheme name="Level 9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99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8A00"/>
      </a:accent6>
      <a:hlink>
        <a:srgbClr val="666699"/>
      </a:hlink>
      <a:folHlink>
        <a:srgbClr val="999966"/>
      </a:folHlink>
    </a:clrScheme>
    <a:fontScheme name="Leve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9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423</TotalTime>
  <Words>1021</Words>
  <Application>Microsoft PowerPoint</Application>
  <PresentationFormat>On-screen Show (4:3)</PresentationFormat>
  <Paragraphs>212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Presentation</vt:lpstr>
      <vt:lpstr>AliEn Job Splitting</vt:lpstr>
      <vt:lpstr>Job Splitting</vt:lpstr>
      <vt:lpstr>Splitting methods</vt:lpstr>
      <vt:lpstr>Production splitting</vt:lpstr>
      <vt:lpstr>File splitting</vt:lpstr>
      <vt:lpstr>SE splitting</vt:lpstr>
      <vt:lpstr>Directory splitting</vt:lpstr>
      <vt:lpstr>Event splitting</vt:lpstr>
      <vt:lpstr>SplitArguments</vt:lpstr>
      <vt:lpstr>Splitting Patterns</vt:lpstr>
      <vt:lpstr>All possible patterns</vt:lpstr>
      <vt:lpstr>AliEn pattern examples</vt:lpstr>
      <vt:lpstr>Merging</vt:lpstr>
      <vt:lpstr>InputDataList</vt:lpstr>
      <vt:lpstr>Conclusions </vt:lpstr>
    </vt:vector>
  </TitlesOfParts>
  <Manager/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AliEn Job Splitting</dc:title>
  <dc:subject/>
  <dc:creator>NICE</dc:creator>
  <cp:keywords/>
  <dc:description/>
  <cp:lastModifiedBy>lbetev</cp:lastModifiedBy>
  <cp:revision>38</cp:revision>
  <dcterms:created xsi:type="dcterms:W3CDTF">2008-03-26T11:01:58Z</dcterms:created>
  <dcterms:modified xsi:type="dcterms:W3CDTF">2008-04-09T01:19:56Z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TC060874521033</vt:lpwstr>
  </property>
</Properties>
</file>