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2" r:id="rId3"/>
    <p:sldId id="264" r:id="rId4"/>
    <p:sldId id="265" r:id="rId5"/>
    <p:sldId id="266" r:id="rId6"/>
    <p:sldId id="258" r:id="rId7"/>
    <p:sldId id="267" r:id="rId8"/>
    <p:sldId id="263" r:id="rId9"/>
    <p:sldId id="268" r:id="rId10"/>
    <p:sldId id="269" r:id="rId11"/>
    <p:sldId id="260" r:id="rId12"/>
    <p:sldId id="270" r:id="rId1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D71C32-3ABF-43AF-B7F8-B290BCAAD9AA}" type="datetimeFigureOut">
              <a:rPr lang="it-IT" smtClean="0"/>
              <a:pPr/>
              <a:t>11/04/2008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5CE0B-5B56-4824-8E8E-E3BAAA5EFC09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0E5D01-831B-444B-92A1-D2999B740A78}" type="slidenum">
              <a:rPr lang="en-US"/>
              <a:pPr/>
              <a:t>6</a:t>
            </a:fld>
            <a:endParaRPr lang="en-US"/>
          </a:p>
        </p:txBody>
      </p:sp>
      <p:sp>
        <p:nvSpPr>
          <p:cNvPr id="321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CE0B-5B56-4824-8E8E-E3BAAA5EFC09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 dirty="0" smtClean="0">
                <a:latin typeface="+mj-lt"/>
              </a:defRPr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latin typeface="+mj-lt"/>
              </a:defRPr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6851737" y="6416675"/>
            <a:ext cx="2029216" cy="365125"/>
          </a:xfrm>
        </p:spPr>
        <p:txBody>
          <a:bodyPr/>
          <a:lstStyle>
            <a:lvl1pPr>
              <a:defRPr dirty="0" smtClean="0">
                <a:latin typeface="+mj-lt"/>
              </a:defRPr>
            </a:lvl1pPr>
          </a:lstStyle>
          <a:p>
            <a:pPr>
              <a:defRPr/>
            </a:pPr>
            <a:r>
              <a:rPr lang="it-IT" dirty="0" smtClean="0"/>
              <a:t>Feb Cosmic Run - SHUTTLE </a:t>
            </a:r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2D8F2-7288-46FB-B823-4DF142DF59F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5B278-A3C4-4FBA-939F-FA721E32E09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95400"/>
            <a:ext cx="7772400" cy="4648200"/>
          </a:xfrm>
        </p:spPr>
        <p:txBody>
          <a:bodyPr>
            <a:normAutofit/>
          </a:bodyPr>
          <a:lstStyle/>
          <a:p>
            <a:pPr lvl="0"/>
            <a:endParaRPr lang="it-IT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2484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6A4A4-F120-4D86-B04F-DA345205ABD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9906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Chiara Zampolli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071546"/>
            <a:ext cx="9144000" cy="1588"/>
          </a:xfrm>
          <a:prstGeom prst="line">
            <a:avLst/>
          </a:prstGeom>
          <a:ln w="22225">
            <a:gradFill flip="none" rotWithShape="1">
              <a:gsLst>
                <a:gs pos="0">
                  <a:schemeClr val="bg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 rot="5400000">
            <a:off x="-2999610" y="3429000"/>
            <a:ext cx="6858000" cy="1588"/>
          </a:xfrm>
          <a:prstGeom prst="line">
            <a:avLst/>
          </a:prstGeom>
          <a:ln w="22225">
            <a:gradFill flip="none" rotWithShape="1">
              <a:gsLst>
                <a:gs pos="0">
                  <a:schemeClr val="bg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796908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 sz="2200"/>
            </a:lvl1pPr>
            <a:lvl2pPr>
              <a:buFontTx/>
              <a:buBlip>
                <a:blip r:embed="rId2"/>
              </a:buBlip>
              <a:defRPr sz="2000"/>
            </a:lvl2pPr>
            <a:lvl3pPr>
              <a:buFontTx/>
              <a:buBlip>
                <a:blip r:embed="rId2"/>
              </a:buBlip>
              <a:defRPr sz="1800"/>
            </a:lvl3pPr>
            <a:lvl4pPr>
              <a:buFontTx/>
              <a:buBlip>
                <a:blip r:embed="rId2"/>
              </a:buBlip>
              <a:defRPr sz="1600"/>
            </a:lvl4pPr>
            <a:lvl5pPr>
              <a:buFontTx/>
              <a:buBlip>
                <a:blip r:embed="rId2"/>
              </a:buBlip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Feb Cosmic Run - SHUTTLE</a:t>
            </a:r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51321" y="6416675"/>
            <a:ext cx="2035479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Feb Cosmic Run - SHUTTLE</a:t>
            </a:r>
            <a:endParaRPr lang="it-IT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19D41-4B38-46CD-8C35-DF0FD6FF324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ECA5F-8404-4F10-8467-A934F513D21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25B64-750D-4F7D-886B-D6553690EB1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9A8A3-72F2-4F3F-89CF-ED866FA5DEE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0DFC0-F7CC-4333-BF4F-E834A3427DE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1A0F1-E6E1-4639-B4E2-B51E27D355B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626269" y="6416675"/>
            <a:ext cx="2060532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dirty="0" smtClean="0"/>
              <a:t>Feb Cosmic Run - SHUTTLE</a:t>
            </a:r>
            <a:endParaRPr lang="it-IT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j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ALICE/OfflineShifterManua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calimonitor.cern.ch/shuttle.jsp?instance=PROD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3600" dirty="0" smtClean="0"/>
              <a:t>February Run shuttle summary</a:t>
            </a:r>
            <a:endParaRPr lang="it-IT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09378"/>
            <a:ext cx="6400800" cy="2250236"/>
          </a:xfrm>
        </p:spPr>
        <p:txBody>
          <a:bodyPr/>
          <a:lstStyle/>
          <a:p>
            <a:r>
              <a:rPr lang="it-IT" sz="2200" dirty="0" smtClean="0"/>
              <a:t>Jan Fiete Grosse-Oetringhaus, </a:t>
            </a:r>
          </a:p>
          <a:p>
            <a:r>
              <a:rPr lang="it-IT" sz="2200" dirty="0" smtClean="0"/>
              <a:t>Raffaele Grosso, Chiara Zampolli</a:t>
            </a:r>
          </a:p>
          <a:p>
            <a:endParaRPr lang="it-IT" sz="2200" dirty="0" smtClean="0"/>
          </a:p>
          <a:p>
            <a:r>
              <a:rPr lang="it-IT" sz="2200" dirty="0" smtClean="0"/>
              <a:t>...and with the special participation of Alberto Colla...</a:t>
            </a:r>
            <a:endParaRPr lang="it-IT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Offline Shift – Some Feedback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45606" cy="4708525"/>
          </a:xfrm>
        </p:spPr>
        <p:txBody>
          <a:bodyPr/>
          <a:lstStyle/>
          <a:p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Wiki page to collect instructions, comments, raising issues, to find critical services experts: </a:t>
            </a: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https://twiki.cern.ch/twiki///bin/view/ALICE/OfflineShifterManual</a:t>
            </a: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lvl="1"/>
            <a:r>
              <a:rPr lang="it-I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“Expert system” framework in development</a:t>
            </a:r>
            <a:endParaRPr lang="it-IT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Monalisa monitoring page to follow the shuttle processing: </a:t>
            </a: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http://pcalimonitor.cern.ch/shuttle.jsp?instance=PROD</a:t>
            </a: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Night shifts very useful – inspiring atmosphere?</a:t>
            </a:r>
          </a:p>
          <a:p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Online Reconstruction issue arose;</a:t>
            </a:r>
          </a:p>
          <a:p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QA debugging;</a:t>
            </a:r>
          </a:p>
          <a:p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Setting of graphical interface on the Offline console;</a:t>
            </a:r>
          </a:p>
          <a:p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Giving friendly support to detectors.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Feb Cosmic Run - SHUTTLE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Open Issues</a:t>
            </a:r>
          </a:p>
        </p:txBody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229600" cy="4876800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748 runs without start time in logbook (nearly 10%)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Distributed over many run types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Even DAs were producing files for these runs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Explains not processed files on FXS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ECS EOR signal </a:t>
            </a:r>
            <a:r>
              <a:rPr lang="en-US" sz="1800" b="1" dirty="0">
                <a:solidFill>
                  <a:srgbClr val="FF0000"/>
                </a:solidFill>
              </a:rPr>
              <a:t>not present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/>
              <a:t>(SHUTTLE ran in self-triggering mode)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/>
              <a:t>SHUTTLE table was not </a:t>
            </a:r>
            <a:r>
              <a:rPr lang="en-US" sz="1600" dirty="0"/>
              <a:t>filled at EOR (not SOR) </a:t>
            </a:r>
            <a:endParaRPr lang="en-US" sz="1600" dirty="0">
              <a:sym typeface="Wingdings" pitchFamily="2" charset="2"/>
            </a:endParaRPr>
          </a:p>
          <a:p>
            <a:pPr lvl="2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>
                <a:sym typeface="Wingdings" pitchFamily="2" charset="2"/>
              </a:rPr>
              <a:t>Implemented by DAQ!</a:t>
            </a:r>
            <a:endParaRPr lang="en-US" sz="1600" dirty="0">
              <a:sym typeface="Wingdings" pitchFamily="2" charset="2"/>
            </a:endParaRP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Some runs (~10%) </a:t>
            </a:r>
            <a:r>
              <a:rPr lang="en-US" sz="1600" dirty="0" smtClean="0"/>
              <a:t>entered </a:t>
            </a:r>
            <a:r>
              <a:rPr lang="en-US" sz="1600" dirty="0"/>
              <a:t>the logbook without valid start and end time</a:t>
            </a:r>
          </a:p>
          <a:p>
            <a:pPr lvl="2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These runs </a:t>
            </a:r>
            <a:r>
              <a:rPr lang="en-US" sz="1600" dirty="0" smtClean="0"/>
              <a:t>were </a:t>
            </a:r>
            <a:r>
              <a:rPr lang="en-US" sz="1600" dirty="0"/>
              <a:t>marked done by the Shuttle and not processed later (following an agreement with DAQ)</a:t>
            </a:r>
          </a:p>
          <a:p>
            <a:pPr lvl="2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Start and end time updated later by DAQ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DCS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Problem with </a:t>
            </a:r>
            <a:r>
              <a:rPr lang="en-US" sz="1600" dirty="0" err="1"/>
              <a:t>timezones</a:t>
            </a:r>
            <a:r>
              <a:rPr lang="en-US" sz="1600" dirty="0"/>
              <a:t> on the DCS machines fixed (prevent retrieval of some </a:t>
            </a:r>
            <a:r>
              <a:rPr lang="en-US" sz="1600" dirty="0" err="1"/>
              <a:t>datapoints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Feb Cosmic Run - SHUTTLE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Conclusions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048" y="1613848"/>
            <a:ext cx="8229600" cy="3190164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 </a:t>
            </a:r>
            <a:r>
              <a:rPr lang="it-IT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</a:t>
            </a: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to: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it-I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 experts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it-I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online systems’ experts (DAQ/DCS/HLT/TRG)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it-I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core offline members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it-I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collaborating with the Shuttle team for the success of the last cosmic run.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...and many thanks to Alberto Colla, for his constant presence and support.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endParaRPr lang="it-IT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Feb Cosmic Run - SHUTTLE</a:t>
            </a:r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	Data load: some numbers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665025" y="1181672"/>
            <a:ext cx="7178723" cy="524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81000" marR="0" lvl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Tx/>
              <a:buBlip>
                <a:blip r:embed="rId3"/>
              </a:buBlip>
              <a:tabLst>
                <a:tab pos="357188" algn="l"/>
                <a:tab pos="809625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8890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runs processed by Shuttle (from Feb 13</a:t>
            </a:r>
            <a:r>
              <a:rPr kumimoji="0" lang="en-US" sz="2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)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CC00"/>
              </a:solidFill>
              <a:effectLst/>
              <a:uLnTx/>
              <a:uFillTx/>
              <a:latin typeface="+mj-lt"/>
              <a:ea typeface="+mn-ea"/>
              <a:cs typeface="Arial" charset="0"/>
              <a:sym typeface="Wingdings" pitchFamily="2" charset="2"/>
            </a:endParaRPr>
          </a:p>
        </p:txBody>
      </p:sp>
      <p:graphicFrame>
        <p:nvGraphicFramePr>
          <p:cNvPr id="9" name="Group 288"/>
          <p:cNvGraphicFramePr>
            <a:graphicFrameLocks/>
          </p:cNvGraphicFramePr>
          <p:nvPr/>
        </p:nvGraphicFramePr>
        <p:xfrm>
          <a:off x="1023577" y="1849280"/>
          <a:ext cx="7287921" cy="3596640"/>
        </p:xfrm>
        <a:graphic>
          <a:graphicData uri="http://schemas.openxmlformats.org/drawingml/2006/table">
            <a:tbl>
              <a:tblPr/>
              <a:tblGrid>
                <a:gridCol w="547947"/>
                <a:gridCol w="1117085"/>
                <a:gridCol w="1296537"/>
                <a:gridCol w="1883391"/>
                <a:gridCol w="1132776"/>
                <a:gridCol w="1310185"/>
              </a:tblGrid>
              <a:tr h="201613">
                <a:tc rowSpan="10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DAQ FXS</a:t>
                      </a:r>
                    </a:p>
                  </a:txBody>
                  <a:tcPr vert="vert27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Detector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n. Files in valid runs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n.  of processed files in valid runs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size (MB)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files processed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GRP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3321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3082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2586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93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MCH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489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376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1749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77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SDD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151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59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SPD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878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574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65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SSD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51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T0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707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586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99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83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TOF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693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661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465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TPC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397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148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185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Sum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6570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5466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5659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83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ext Box 164"/>
          <p:cNvSpPr txBox="1">
            <a:spLocks noChangeArrowheads="1"/>
          </p:cNvSpPr>
          <p:nvPr/>
        </p:nvSpPr>
        <p:spPr bwMode="auto">
          <a:xfrm>
            <a:off x="2454365" y="2916193"/>
            <a:ext cx="2635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tabLst>
                <a:tab pos="396875" algn="l"/>
              </a:tabLst>
            </a:pPr>
            <a:endParaRPr lang="en-US" baseline="0"/>
          </a:p>
        </p:txBody>
      </p:sp>
      <p:graphicFrame>
        <p:nvGraphicFramePr>
          <p:cNvPr id="13" name="Group 288"/>
          <p:cNvGraphicFramePr>
            <a:graphicFrameLocks/>
          </p:cNvGraphicFramePr>
          <p:nvPr/>
        </p:nvGraphicFramePr>
        <p:xfrm>
          <a:off x="1180388" y="5687624"/>
          <a:ext cx="7090153" cy="670560"/>
        </p:xfrm>
        <a:graphic>
          <a:graphicData uri="http://schemas.openxmlformats.org/drawingml/2006/table">
            <a:tbl>
              <a:tblPr/>
              <a:tblGrid>
                <a:gridCol w="750627"/>
                <a:gridCol w="1242351"/>
                <a:gridCol w="1312521"/>
                <a:gridCol w="1669251"/>
                <a:gridCol w="2115403"/>
              </a:tblGrid>
              <a:tr h="2016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DCS FXS</a:t>
                      </a:r>
                    </a:p>
                  </a:txBody>
                  <a:tcPr vert="vert27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Detector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N. of files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size (MB)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files processed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GRP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1549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Feb Cosmic Run - SHUTTLE</a:t>
            </a:r>
            <a:endParaRPr lang="it-IT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DAQ Issues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664" y="1327240"/>
            <a:ext cx="8686800" cy="470852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Shuttle still working in self-triggering mode.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Only runs with valid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start_time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end_time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/number of events (according to DAQ logbook) were processed.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S.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Chapeland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ALICE Week, 31</a:t>
            </a:r>
            <a:r>
              <a:rPr lang="en-US" sz="20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March 2008, DAQ session:</a:t>
            </a:r>
          </a:p>
          <a:p>
            <a:pPr lvl="1">
              <a:spcBef>
                <a:spcPts val="0"/>
              </a:spcBef>
              <a:spcAft>
                <a:spcPts val="400"/>
              </a:spcAft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DAs:</a:t>
            </a:r>
          </a:p>
          <a:p>
            <a:pPr lvl="2">
              <a:spcBef>
                <a:spcPts val="0"/>
              </a:spcBef>
              <a:spcAft>
                <a:spcPts val="400"/>
              </a:spcAft>
            </a:pPr>
            <a:r>
              <a:rPr lang="en-US" dirty="0" smtClean="0"/>
              <a:t>14 DA in production;</a:t>
            </a:r>
          </a:p>
          <a:p>
            <a:pPr lvl="2">
              <a:spcBef>
                <a:spcPts val="0"/>
              </a:spcBef>
              <a:spcAft>
                <a:spcPts val="400"/>
              </a:spcAft>
            </a:pPr>
            <a:r>
              <a:rPr lang="en-US" dirty="0" smtClean="0"/>
              <a:t>3 DA installed for testing;</a:t>
            </a:r>
          </a:p>
          <a:p>
            <a:pPr lvl="2">
              <a:spcBef>
                <a:spcPts val="0"/>
              </a:spcBef>
              <a:spcAft>
                <a:spcPts val="400"/>
              </a:spcAft>
            </a:pPr>
            <a:r>
              <a:rPr lang="en-US" dirty="0" smtClean="0"/>
              <a:t>3 DA from </a:t>
            </a:r>
            <a:r>
              <a:rPr lang="en-US" dirty="0" err="1" smtClean="0"/>
              <a:t>AliRoot</a:t>
            </a:r>
            <a:r>
              <a:rPr lang="en-US" dirty="0" smtClean="0"/>
              <a:t> release, 14 from (various) trunk (   ).</a:t>
            </a:r>
          </a:p>
          <a:p>
            <a:pPr>
              <a:spcBef>
                <a:spcPts val="600"/>
              </a:spcBef>
              <a:spcAft>
                <a:spcPts val="400"/>
              </a:spcAft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FXS:</a:t>
            </a:r>
          </a:p>
          <a:p>
            <a:pPr lvl="1">
              <a:spcBef>
                <a:spcPts val="600"/>
              </a:spcBef>
              <a:spcAft>
                <a:spcPts val="400"/>
              </a:spcAft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Working properly: files were put by DAs and shipped by the Shuttle, as expected (see before for details).</a:t>
            </a:r>
          </a:p>
          <a:p>
            <a:pPr lvl="2">
              <a:spcBef>
                <a:spcPts val="600"/>
              </a:spcBef>
              <a:spcAft>
                <a:spcPts val="400"/>
              </a:spcAft>
              <a:buNone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lvl="1"/>
            <a:endParaRPr lang="en-US" sz="1800" dirty="0" smtClean="0"/>
          </a:p>
          <a:p>
            <a:pPr>
              <a:buNone/>
            </a:pPr>
            <a:endParaRPr lang="it-IT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Feb Cosmic Run - SHUTTLE</a:t>
            </a:r>
            <a:endParaRPr lang="it-IT" dirty="0"/>
          </a:p>
        </p:txBody>
      </p:sp>
      <p:sp>
        <p:nvSpPr>
          <p:cNvPr id="7" name="5-Point Star 6"/>
          <p:cNvSpPr/>
          <p:nvPr/>
        </p:nvSpPr>
        <p:spPr>
          <a:xfrm>
            <a:off x="7328847" y="3411939"/>
            <a:ext cx="232012" cy="218364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5-Point Star 7"/>
          <p:cNvSpPr/>
          <p:nvPr/>
        </p:nvSpPr>
        <p:spPr>
          <a:xfrm>
            <a:off x="1285174" y="6061879"/>
            <a:ext cx="232012" cy="218364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i="1"/>
          </a:p>
        </p:txBody>
      </p:sp>
      <p:sp>
        <p:nvSpPr>
          <p:cNvPr id="9" name="TextBox 8"/>
          <p:cNvSpPr txBox="1"/>
          <p:nvPr/>
        </p:nvSpPr>
        <p:spPr>
          <a:xfrm>
            <a:off x="1514908" y="6005012"/>
            <a:ext cx="6591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smtClean="0">
                <a:latin typeface="+mj-lt"/>
              </a:rPr>
              <a:t>Shuttle always working with the latest Release of AliRoot!</a:t>
            </a:r>
            <a:endParaRPr lang="it-IT" i="1" dirty="0"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ECS Run Types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Proper definition of </a:t>
            </a:r>
            <a:r>
              <a:rPr lang="it-IT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ECS Run Types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required: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Shuttle doesn’t distinguish among run types 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→ 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not able to discriminate between useful/debugging/test /whatsoever runs: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Many runs processed without real reason, delaying processing and as a consequence availability of condition data for “real” runs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Action by detctors required... 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None/>
            </a:pP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protection added in preprocessor (see  JF’s talk)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Feb Cosmic Run - SHUTTLE</a:t>
            </a:r>
            <a:endParaRPr lang="it-IT" dirty="0"/>
          </a:p>
        </p:txBody>
      </p:sp>
      <p:sp>
        <p:nvSpPr>
          <p:cNvPr id="7" name="Right Arrow 6"/>
          <p:cNvSpPr/>
          <p:nvPr/>
        </p:nvSpPr>
        <p:spPr>
          <a:xfrm>
            <a:off x="1460310" y="4667545"/>
            <a:ext cx="532262" cy="20471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DCS Issues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Data Points (DP):</a:t>
            </a:r>
            <a:r>
              <a:rPr lang="it-IT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 </a:t>
            </a:r>
            <a:r>
              <a:rPr lang="it-IT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(see later)</a:t>
            </a:r>
          </a:p>
          <a:p>
            <a:pPr lvl="1"/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~ 41% of the declared DPs were used;</a:t>
            </a:r>
          </a:p>
          <a:p>
            <a:pPr lvl="1"/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Some detectors still have to declare them...</a:t>
            </a:r>
          </a:p>
          <a:p>
            <a:pPr>
              <a:spcBef>
                <a:spcPts val="1200"/>
              </a:spcBef>
            </a:pPr>
            <a:r>
              <a:rPr lang="it-IT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FXS:</a:t>
            </a:r>
          </a:p>
          <a:p>
            <a:pPr lvl="1"/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Used only by GRP, implementation still missing for some detectors, even if everything is already there!</a:t>
            </a:r>
          </a:p>
          <a:p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Bonus Value still missing 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→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 currently working on it</a:t>
            </a:r>
          </a:p>
          <a:p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Keep Alive not yet present</a:t>
            </a:r>
          </a:p>
          <a:p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Time Zone related issues – solved during the commissioning exercise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Feb Cosmic Run - SHUTTLE</a:t>
            </a:r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	Data </a:t>
            </a:r>
            <a:r>
              <a:rPr lang="en-US" sz="3600" dirty="0" smtClean="0"/>
              <a:t>load: DCS DPs</a:t>
            </a:r>
            <a:endParaRPr lang="en-US" sz="3600" dirty="0"/>
          </a:p>
        </p:txBody>
      </p:sp>
      <p:sp>
        <p:nvSpPr>
          <p:cNvPr id="319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81568" y="1272648"/>
            <a:ext cx="5138382" cy="515203"/>
          </a:xfrm>
        </p:spPr>
        <p:txBody>
          <a:bodyPr/>
          <a:lstStyle/>
          <a:p>
            <a:r>
              <a:rPr lang="en-US" dirty="0"/>
              <a:t>DCS </a:t>
            </a:r>
            <a:r>
              <a:rPr lang="en-US" dirty="0" err="1"/>
              <a:t>datapoints</a:t>
            </a:r>
            <a:r>
              <a:rPr lang="en-US" dirty="0"/>
              <a:t> used in the FDR</a:t>
            </a:r>
          </a:p>
        </p:txBody>
      </p:sp>
      <p:graphicFrame>
        <p:nvGraphicFramePr>
          <p:cNvPr id="319638" name="Group 150"/>
          <p:cNvGraphicFramePr>
            <a:graphicFrameLocks noGrp="1"/>
          </p:cNvGraphicFramePr>
          <p:nvPr/>
        </p:nvGraphicFramePr>
        <p:xfrm>
          <a:off x="179696" y="1969824"/>
          <a:ext cx="4267200" cy="3931920"/>
        </p:xfrm>
        <a:graphic>
          <a:graphicData uri="http://schemas.openxmlformats.org/drawingml/2006/table">
            <a:tbl>
              <a:tblPr/>
              <a:tblGrid>
                <a:gridCol w="1049338"/>
                <a:gridCol w="1608137"/>
                <a:gridCol w="1609725"/>
              </a:tblGrid>
              <a:tr h="223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Detector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Datapoints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declared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Datapoints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actually used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ACO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EMC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missing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FMD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missing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HMP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422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422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MCH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788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MTR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not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not running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CPV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missing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PMD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not running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SPD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not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19710" name="Group 222"/>
          <p:cNvGraphicFramePr>
            <a:graphicFrameLocks noGrp="1"/>
          </p:cNvGraphicFramePr>
          <p:nvPr/>
        </p:nvGraphicFramePr>
        <p:xfrm>
          <a:off x="4675496" y="1969824"/>
          <a:ext cx="4267200" cy="3931920"/>
        </p:xfrm>
        <a:graphic>
          <a:graphicData uri="http://schemas.openxmlformats.org/drawingml/2006/table">
            <a:tbl>
              <a:tblPr/>
              <a:tblGrid>
                <a:gridCol w="1049338"/>
                <a:gridCol w="1608137"/>
                <a:gridCol w="1609725"/>
              </a:tblGrid>
              <a:tr h="223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Detector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Datapoints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declared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Datapoints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actually used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SDD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1820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1564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SSD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missing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TOF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TPC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681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411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TRD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3258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372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T00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157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V00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64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ZDC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GRP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Sum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7778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>
                          <a:tab pos="188753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3223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Feb Cosmic Run - SHUTTLE</a:t>
            </a:r>
            <a:endParaRPr lang="it-I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HLT Issues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919" y="2883090"/>
            <a:ext cx="7444857" cy="1183943"/>
          </a:xfrm>
        </p:spPr>
        <p:txBody>
          <a:bodyPr/>
          <a:lstStyle/>
          <a:p>
            <a:r>
              <a:rPr lang="it-IT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FXS:</a:t>
            </a:r>
          </a:p>
          <a:p>
            <a:pPr lvl="1"/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and operational, but still nobody using it....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Feb Cosmic Run - SHUTTLE</a:t>
            </a:r>
            <a:endParaRPr lang="it-I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SHUTTLE preprocessor status in the FDR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Feb Cosmic Run - SHUTTLE</a:t>
            </a:r>
            <a:endParaRPr lang="it-IT" dirty="0"/>
          </a:p>
        </p:txBody>
      </p:sp>
      <p:graphicFrame>
        <p:nvGraphicFramePr>
          <p:cNvPr id="7" name="Group 758"/>
          <p:cNvGraphicFramePr>
            <a:graphicFrameLocks/>
          </p:cNvGraphicFramePr>
          <p:nvPr/>
        </p:nvGraphicFramePr>
        <p:xfrm>
          <a:off x="107950" y="2063750"/>
          <a:ext cx="8915400" cy="2974978"/>
        </p:xfrm>
        <a:graphic>
          <a:graphicData uri="http://schemas.openxmlformats.org/drawingml/2006/table">
            <a:tbl>
              <a:tblPr/>
              <a:tblGrid>
                <a:gridCol w="906463"/>
                <a:gridCol w="421523"/>
                <a:gridCol w="421523"/>
                <a:gridCol w="421523"/>
                <a:gridCol w="421523"/>
                <a:gridCol w="421523"/>
                <a:gridCol w="421523"/>
                <a:gridCol w="421523"/>
                <a:gridCol w="421523"/>
                <a:gridCol w="421523"/>
                <a:gridCol w="421523"/>
                <a:gridCol w="421523"/>
                <a:gridCol w="421523"/>
                <a:gridCol w="421523"/>
                <a:gridCol w="421523"/>
                <a:gridCol w="421523"/>
                <a:gridCol w="421523"/>
                <a:gridCol w="421523"/>
                <a:gridCol w="421523"/>
                <a:gridCol w="421523"/>
              </a:tblGrid>
              <a:tr h="652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53340" marR="53340" marT="26670" marB="26670" anchor="ctr" horzOverflow="overflow">
                    <a:lnL w="28575" cap="flat" cmpd="sng" algn="ctr">
                      <a:noFill/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GRP</a:t>
                      </a:r>
                    </a:p>
                  </a:txBody>
                  <a:tcPr marL="53340" marR="53340" marT="26670" marB="2667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ACO</a:t>
                      </a:r>
                    </a:p>
                  </a:txBody>
                  <a:tcPr marL="53340" marR="53340" marT="26670" marB="2667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EMC</a:t>
                      </a:r>
                    </a:p>
                  </a:txBody>
                  <a:tcPr marL="53340" marR="53340" marT="26670" marB="2667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HMP </a:t>
                      </a:r>
                    </a:p>
                  </a:txBody>
                  <a:tcPr marL="53340" marR="53340" marT="26670" marB="2667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FMD</a:t>
                      </a:r>
                    </a:p>
                  </a:txBody>
                  <a:tcPr marL="53340" marR="53340" marT="26670" marB="2667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SPD</a:t>
                      </a:r>
                    </a:p>
                  </a:txBody>
                  <a:tcPr marL="53340" marR="53340" marT="26670" marB="2667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SDD</a:t>
                      </a:r>
                    </a:p>
                  </a:txBody>
                  <a:tcPr marL="53340" marR="53340" marT="26670" marB="2667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SSD</a:t>
                      </a:r>
                    </a:p>
                  </a:txBody>
                  <a:tcPr marL="53340" marR="53340" marT="26670" marB="2667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MTR</a:t>
                      </a:r>
                    </a:p>
                  </a:txBody>
                  <a:tcPr marL="53340" marR="53340" marT="26670" marB="2667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MCH</a:t>
                      </a:r>
                    </a:p>
                  </a:txBody>
                  <a:tcPr marL="53340" marR="53340" marT="26670" marB="2667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PHS</a:t>
                      </a:r>
                    </a:p>
                  </a:txBody>
                  <a:tcPr marL="53340" marR="53340" marT="26670" marB="2667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CPV</a:t>
                      </a:r>
                    </a:p>
                  </a:txBody>
                  <a:tcPr marL="53340" marR="53340" marT="26670" marB="2667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PMD</a:t>
                      </a:r>
                    </a:p>
                  </a:txBody>
                  <a:tcPr marL="53340" marR="53340" marT="26670" marB="2667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T00</a:t>
                      </a:r>
                    </a:p>
                  </a:txBody>
                  <a:tcPr marL="53340" marR="53340" marT="26670" marB="2667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TOF</a:t>
                      </a:r>
                    </a:p>
                  </a:txBody>
                  <a:tcPr marL="53340" marR="53340" marT="26670" marB="2667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TPC</a:t>
                      </a:r>
                    </a:p>
                  </a:txBody>
                  <a:tcPr marL="53340" marR="53340" marT="26670" marB="2667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TRD</a:t>
                      </a:r>
                    </a:p>
                  </a:txBody>
                  <a:tcPr marL="53340" marR="53340" marT="26670" marB="2667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V00</a:t>
                      </a:r>
                    </a:p>
                  </a:txBody>
                  <a:tcPr marL="53340" marR="53340" marT="26670" marB="2667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ZDC</a:t>
                      </a:r>
                    </a:p>
                  </a:txBody>
                  <a:tcPr marL="53340" marR="53340" marT="26670" marB="2667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Preprocessor</a:t>
                      </a:r>
                    </a:p>
                  </a:txBody>
                  <a:tcPr marL="53340" marR="53340" marT="26670" marB="2667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Working</a:t>
                      </a:r>
                    </a:p>
                  </a:txBody>
                  <a:tcPr marL="53340" marR="53340" marT="26670" marB="2667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not part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not part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not part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not part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DAQ FXS output files</a:t>
                      </a:r>
                    </a:p>
                  </a:txBody>
                  <a:tcPr marL="53340" marR="53340" marT="26670" marB="2667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F0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DCS DPs</a:t>
                      </a:r>
                    </a:p>
                  </a:txBody>
                  <a:tcPr marL="53340" marR="53340" marT="26670" marB="2667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 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F0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DCS FXS output files</a:t>
                      </a:r>
                    </a:p>
                  </a:txBody>
                  <a:tcPr marL="53340" marR="53340" marT="26670" marB="2667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marL="54000" marR="54000" marT="25200" marB="252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 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F0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F0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HLT FXS output files</a:t>
                      </a:r>
                    </a:p>
                  </a:txBody>
                  <a:tcPr marL="53340" marR="53340" marT="26670" marB="266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L="54000" marR="54000" marT="25200" marB="252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 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L="54000" marR="54000" marT="25200" marB="25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238"/>
          <p:cNvSpPr>
            <a:spLocks noChangeArrowheads="1"/>
          </p:cNvSpPr>
          <p:nvPr/>
        </p:nvSpPr>
        <p:spPr bwMode="auto">
          <a:xfrm>
            <a:off x="750068" y="6019800"/>
            <a:ext cx="300082" cy="307777"/>
          </a:xfrm>
          <a:prstGeom prst="rect">
            <a:avLst/>
          </a:prstGeom>
          <a:solidFill>
            <a:srgbClr val="00FF00"/>
          </a:solidFill>
          <a:ln w="25400">
            <a:noFill/>
            <a:miter lim="800000"/>
            <a:headEnd type="none" w="sm" len="med"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10000"/>
              </a:spcBef>
              <a:buClr>
                <a:schemeClr val="accent1"/>
              </a:buClr>
              <a:buFontTx/>
              <a:buNone/>
            </a:pPr>
            <a:r>
              <a:rPr lang="en-GB" sz="1400" b="1" baseline="0">
                <a:solidFill>
                  <a:schemeClr val="bg1"/>
                </a:solidFill>
                <a:latin typeface="+mj-lt"/>
              </a:rPr>
              <a:t>0</a:t>
            </a:r>
          </a:p>
        </p:txBody>
      </p:sp>
      <p:sp>
        <p:nvSpPr>
          <p:cNvPr id="9" name="Text Box 239"/>
          <p:cNvSpPr txBox="1">
            <a:spLocks noChangeArrowheads="1"/>
          </p:cNvSpPr>
          <p:nvPr/>
        </p:nvSpPr>
        <p:spPr bwMode="auto">
          <a:xfrm>
            <a:off x="1119956" y="6019800"/>
            <a:ext cx="2292615" cy="338554"/>
          </a:xfrm>
          <a:prstGeom prst="rect">
            <a:avLst/>
          </a:prstGeom>
          <a:noFill/>
          <a:ln w="25400">
            <a:noFill/>
            <a:miter lim="800000"/>
            <a:headEnd type="none" w="sm" len="med"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kumimoji="1" lang="en-GB" sz="1600" baseline="0">
                <a:latin typeface="+mj-lt"/>
              </a:rPr>
              <a:t>= nothing to be done</a:t>
            </a:r>
          </a:p>
        </p:txBody>
      </p:sp>
      <p:sp>
        <p:nvSpPr>
          <p:cNvPr id="10" name="Text Box 301"/>
          <p:cNvSpPr txBox="1">
            <a:spLocks noChangeArrowheads="1"/>
          </p:cNvSpPr>
          <p:nvPr/>
        </p:nvSpPr>
        <p:spPr bwMode="auto">
          <a:xfrm>
            <a:off x="6313886" y="6080080"/>
            <a:ext cx="26789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de-DE" baseline="0" dirty="0">
                <a:latin typeface="+mj-lt"/>
              </a:rPr>
              <a:t>Last Update: </a:t>
            </a:r>
            <a:r>
              <a:rPr lang="de-DE" baseline="0" dirty="0" smtClean="0">
                <a:latin typeface="+mj-lt"/>
              </a:rPr>
              <a:t>11.03.08</a:t>
            </a:r>
            <a:endParaRPr lang="de-DE" baseline="0" dirty="0">
              <a:latin typeface="+mj-lt"/>
            </a:endParaRPr>
          </a:p>
        </p:txBody>
      </p:sp>
      <p:sp>
        <p:nvSpPr>
          <p:cNvPr id="11" name="Rectangle 238"/>
          <p:cNvSpPr>
            <a:spLocks noChangeArrowheads="1"/>
          </p:cNvSpPr>
          <p:nvPr/>
        </p:nvSpPr>
        <p:spPr bwMode="auto">
          <a:xfrm>
            <a:off x="732606" y="5486400"/>
            <a:ext cx="306387" cy="304800"/>
          </a:xfrm>
          <a:prstGeom prst="rect">
            <a:avLst/>
          </a:prstGeom>
          <a:solidFill>
            <a:srgbClr val="00FF00"/>
          </a:solidFill>
          <a:ln w="25400">
            <a:noFill/>
            <a:miter lim="800000"/>
            <a:headEnd type="none" w="sm" len="med"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10000"/>
              </a:spcBef>
              <a:buClr>
                <a:schemeClr val="accent1"/>
              </a:buClr>
              <a:buFontTx/>
              <a:buNone/>
            </a:pPr>
            <a:r>
              <a:rPr lang="en-GB" sz="1400" b="1" baseline="0">
                <a:solidFill>
                  <a:schemeClr val="bg1"/>
                </a:solidFill>
                <a:latin typeface="+mj-lt"/>
              </a:rPr>
              <a:t>X</a:t>
            </a:r>
          </a:p>
        </p:txBody>
      </p:sp>
      <p:sp>
        <p:nvSpPr>
          <p:cNvPr id="12" name="Text Box 239"/>
          <p:cNvSpPr txBox="1">
            <a:spLocks noChangeArrowheads="1"/>
          </p:cNvSpPr>
          <p:nvPr/>
        </p:nvSpPr>
        <p:spPr bwMode="auto">
          <a:xfrm>
            <a:off x="1107256" y="5486400"/>
            <a:ext cx="3759362" cy="338554"/>
          </a:xfrm>
          <a:prstGeom prst="rect">
            <a:avLst/>
          </a:prstGeom>
          <a:noFill/>
          <a:ln w="25400">
            <a:noFill/>
            <a:miter lim="800000"/>
            <a:headEnd type="none" w="sm" len="med"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kumimoji="1" lang="en-GB" sz="1600" baseline="0">
                <a:latin typeface="+mj-lt"/>
              </a:rPr>
              <a:t>= changed since December exercise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SHUTTLE AOB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Condition data </a:t>
            </a: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produced </a:t>
            </a: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preprocessors stored in /alice/data/2008/LHC08a/OCDB; </a:t>
            </a:r>
            <a:endParaRPr lang="it-IT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bug fixes (DCS timeout, send mail);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extra checks added (connection to AMANDA, transferred files);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ACORDE preprocessor added;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SDD DPs added (even if not all of them);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Complying with the detectors’ needs as much as possible;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...but they’re all </a:t>
            </a:r>
            <a:r>
              <a:rPr lang="it-IT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minor</a:t>
            </a: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things, everything was already well in shape, thanks to Alberto and Jan Fiete.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it-IT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11th April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Feb Cosmic Run - SHUTTLE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2">
      <a:dk1>
        <a:srgbClr val="00007F"/>
      </a:dk1>
      <a:lt1>
        <a:srgbClr val="FFFFFF"/>
      </a:lt1>
      <a:dk2>
        <a:srgbClr val="00007F"/>
      </a:dk2>
      <a:lt2>
        <a:srgbClr val="FFFFFF"/>
      </a:lt2>
      <a:accent1>
        <a:srgbClr val="FFFFFF"/>
      </a:accent1>
      <a:accent2>
        <a:srgbClr val="C00000"/>
      </a:accent2>
      <a:accent3>
        <a:srgbClr val="FE19FF"/>
      </a:accent3>
      <a:accent4>
        <a:srgbClr val="00B050"/>
      </a:accent4>
      <a:accent5>
        <a:srgbClr val="4BACC6"/>
      </a:accent5>
      <a:accent6>
        <a:srgbClr val="F79646"/>
      </a:accent6>
      <a:hlink>
        <a:srgbClr val="00B0F0"/>
      </a:hlink>
      <a:folHlink>
        <a:srgbClr val="FE75F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499</TotalTime>
  <Words>978</Words>
  <Application>Microsoft Office PowerPoint</Application>
  <PresentationFormat>On-screen Show (4:3)</PresentationFormat>
  <Paragraphs>320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Apex</vt:lpstr>
      <vt:lpstr>February Run shuttle summary</vt:lpstr>
      <vt:lpstr> Data load: some numbers</vt:lpstr>
      <vt:lpstr>DAQ Issues</vt:lpstr>
      <vt:lpstr>ECS Run Types</vt:lpstr>
      <vt:lpstr>DCS Issues</vt:lpstr>
      <vt:lpstr> Data load: DCS DPs</vt:lpstr>
      <vt:lpstr>HLT Issues</vt:lpstr>
      <vt:lpstr>SHUTTLE preprocessor status in the FDR</vt:lpstr>
      <vt:lpstr>SHUTTLE AOB</vt:lpstr>
      <vt:lpstr>The Offline Shift – Some Feedback</vt:lpstr>
      <vt:lpstr>Open Issues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zampolli</dc:creator>
  <cp:lastModifiedBy>zampolli</cp:lastModifiedBy>
  <cp:revision>49</cp:revision>
  <dcterms:created xsi:type="dcterms:W3CDTF">2008-04-08T20:56:25Z</dcterms:created>
  <dcterms:modified xsi:type="dcterms:W3CDTF">2008-04-11T06:26:55Z</dcterms:modified>
</cp:coreProperties>
</file>