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73" r:id="rId3"/>
    <p:sldId id="275" r:id="rId4"/>
    <p:sldId id="276" r:id="rId5"/>
    <p:sldId id="277" r:id="rId6"/>
    <p:sldId id="278" r:id="rId7"/>
    <p:sldId id="258" r:id="rId8"/>
    <p:sldId id="259" r:id="rId9"/>
    <p:sldId id="261" r:id="rId10"/>
    <p:sldId id="260" r:id="rId11"/>
    <p:sldId id="262" r:id="rId12"/>
    <p:sldId id="263" r:id="rId13"/>
    <p:sldId id="264" r:id="rId14"/>
    <p:sldId id="265" r:id="rId15"/>
    <p:sldId id="274" r:id="rId16"/>
    <p:sldId id="270" r:id="rId17"/>
    <p:sldId id="271" r:id="rId18"/>
    <p:sldId id="266" r:id="rId19"/>
    <p:sldId id="267" r:id="rId20"/>
    <p:sldId id="268" r:id="rId21"/>
    <p:sldId id="269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46825-008E-4C08-B183-ECD6FA11C348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FDBAE-3193-421D-955A-0D0FC6688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2FA338-25E3-4621-A8D3-1EB2A0FD25DE}" type="slidenum">
              <a:rPr lang="en-GB" smtClean="0">
                <a:ea typeface="DejaVu Sans" charset="0"/>
                <a:cs typeface="DejaVu Sans" charset="0"/>
              </a:rPr>
              <a:pPr/>
              <a:t>7</a:t>
            </a:fld>
            <a:endParaRPr lang="en-GB" smtClean="0">
              <a:ea typeface="DejaVu Sans" charset="0"/>
              <a:cs typeface="DejaVu Sans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77863"/>
            <a:ext cx="4594225" cy="3446462"/>
          </a:xfrm>
          <a:ln/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D49F53-359F-4D54-9464-987308204D8F}" type="slidenum">
              <a:rPr lang="en-GB"/>
              <a:pPr/>
              <a:t>19</a:t>
            </a:fld>
            <a:endParaRPr lang="en-GB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512" y="4343230"/>
            <a:ext cx="548553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S.gif"/>
          <p:cNvPicPr>
            <a:picLocks noChangeAspect="1"/>
          </p:cNvPicPr>
          <p:nvPr userDrawn="1"/>
        </p:nvPicPr>
        <p:blipFill>
          <a:blip r:embed="rId2">
            <a:lum bright="65000"/>
          </a:blip>
          <a:stretch>
            <a:fillRect/>
          </a:stretch>
        </p:blipFill>
        <p:spPr>
          <a:xfrm>
            <a:off x="60183" y="990600"/>
            <a:ext cx="9083817" cy="4909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54907"/>
            <a:ext cx="8226720" cy="11794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7237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07.04.2008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72370"/>
          </a:xfrm>
        </p:spPr>
        <p:txBody>
          <a:bodyPr/>
          <a:lstStyle>
            <a:lvl1pPr>
              <a:lnSpc>
                <a:spcPct val="98000"/>
              </a:lnSpc>
              <a:defRPr/>
            </a:lvl1pPr>
          </a:lstStyle>
          <a:p>
            <a:r>
              <a:rPr lang="en-GB" smtClean="0"/>
              <a:t>PHOS offline status report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6880" cy="472370"/>
          </a:xfrm>
        </p:spPr>
        <p:txBody>
          <a:bodyPr/>
          <a:lstStyle>
            <a:lvl1pPr>
              <a:defRPr/>
            </a:lvl1pPr>
          </a:lstStyle>
          <a:p>
            <a:fld id="{357A0A91-CE38-4C0B-A5EE-1CE6C29394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PHOS.gif"/>
          <p:cNvPicPr>
            <a:picLocks noChangeAspect="1"/>
          </p:cNvPicPr>
          <p:nvPr userDrawn="1"/>
        </p:nvPicPr>
        <p:blipFill>
          <a:blip r:embed="rId2">
            <a:lum bright="76000"/>
          </a:blip>
          <a:stretch>
            <a:fillRect/>
          </a:stretch>
        </p:blipFill>
        <p:spPr>
          <a:xfrm>
            <a:off x="1" y="1"/>
            <a:ext cx="1550937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aliceinfo.cern.ch/static/phpBB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PHOS offline status report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Yuri Kharlov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ALICE offline week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7 April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Algorithmic part of 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input to the DA is scalable:</a:t>
            </a:r>
          </a:p>
          <a:p>
            <a:pPr lvl="1"/>
            <a:r>
              <a:rPr lang="en-US" dirty="0" smtClean="0"/>
              <a:t>DAQ DQ: input is a full module (56x64x2)</a:t>
            </a:r>
          </a:p>
          <a:p>
            <a:pPr lvl="1"/>
            <a:r>
              <a:rPr lang="en-US" dirty="0" smtClean="0"/>
              <a:t>HLT DA: input is one RCU (28x32x2)</a:t>
            </a:r>
          </a:p>
          <a:p>
            <a:r>
              <a:rPr lang="en-US" dirty="0" smtClean="0"/>
              <a:t>The input to the calibration DA is energy and time in the form: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nX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, 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nZ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, 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Float_t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  e[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nX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][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nZ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][2],  t[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nX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][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nZ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  <a:cs typeface="Courier New" pitchFamily="49" charset="0"/>
              </a:rPr>
              <a:t>][2]</a:t>
            </a:r>
          </a:p>
          <a:p>
            <a:pPr lvl="1"/>
            <a:r>
              <a:rPr lang="en-US" dirty="0" smtClean="0"/>
              <a:t>the input energies are in ADC counts</a:t>
            </a:r>
          </a:p>
          <a:p>
            <a:pPr lvl="1"/>
            <a:r>
              <a:rPr lang="en-US" dirty="0" smtClean="0"/>
              <a:t>Input times are in sample </a:t>
            </a:r>
          </a:p>
          <a:p>
            <a:r>
              <a:rPr lang="en-US" dirty="0" smtClean="0"/>
              <a:t>DA stores separate histograms for HG and LG per channel</a:t>
            </a:r>
          </a:p>
          <a:p>
            <a:r>
              <a:rPr lang="en-US" dirty="0" smtClean="0"/>
              <a:t>Merging of HG and LG, conversion to energy and real time is done by the preprocessor.</a:t>
            </a:r>
          </a:p>
          <a:p>
            <a:endParaRPr lang="en-US" dirty="0" smtClean="0"/>
          </a:p>
          <a:p>
            <a:r>
              <a:rPr lang="en-US" dirty="0" smtClean="0"/>
              <a:t>The input to the bad channel map DA is quality parameter: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</a:rPr>
              <a:t>nX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, 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</a:rPr>
              <a:t>nZ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,  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</a:rPr>
              <a:t>Float_t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  q[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</a:rPr>
              <a:t>nX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][</a:t>
            </a:r>
            <a:r>
              <a:rPr lang="en-US" dirty="0" err="1" smtClean="0">
                <a:solidFill>
                  <a:srgbClr val="0070C0"/>
                </a:solidFill>
                <a:latin typeface="Arial Narrow" pitchFamily="34" charset="0"/>
              </a:rPr>
              <a:t>nZ</a:t>
            </a:r>
            <a:r>
              <a:rPr lang="en-US" dirty="0" smtClean="0">
                <a:solidFill>
                  <a:srgbClr val="0070C0"/>
                </a:solidFill>
                <a:latin typeface="Arial Narrow" pitchFamily="34" charset="0"/>
              </a:rPr>
              <a:t>][2]</a:t>
            </a:r>
            <a:endParaRPr lang="en-US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 in implementation in DAQ and HLT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HLT or DAQ read and decode raw data. ALTRO samples are fit to give a digit energy, time and quality. These tasks are environment-dependent in DAQ and HLT.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Algorithmic part of DA, storing DA histograms, preprocessors are the responsibility of Offline project.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of DA and preprocessor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DA was tested with real data read offline (from file).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Integration of DA with DAQ will be done in P2 (May)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Root files created by DA were submitted to the Shuttle commissioning team, where they were validated.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See Boris’ talk next.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Fully implemented in HLT, extensively used in the PHOS lab during PHOS-1 commissioning in 2007.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Integration of the HLT monitoring with the ALICE monitoring: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HLT passes ROOT objects to the DATE stream (TH, </a:t>
            </a:r>
            <a:r>
              <a:rPr lang="en-US" sz="2400" dirty="0" err="1" smtClean="0"/>
              <a:t>Tcanvas</a:t>
            </a:r>
            <a:r>
              <a:rPr lang="en-US" sz="2400" dirty="0" smtClean="0"/>
              <a:t>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AMORE receives raw data, selects HLT objects and displays them on online monitor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Can AMORE read </a:t>
            </a:r>
            <a:r>
              <a:rPr lang="en-US" sz="2400" dirty="0" err="1" smtClean="0"/>
              <a:t>TObject</a:t>
            </a:r>
            <a:r>
              <a:rPr lang="en-US" sz="2400" dirty="0" smtClean="0"/>
              <a:t>?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Simple stand-alone monitoring will be done in AMORE framework.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Reconstruction from raw data is validated with PHOS-1 commissioning real data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Reconstruction uses OCDB for calibration, bad channel map and alignment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Experience with raw data reconstruction in </a:t>
            </a:r>
            <a:r>
              <a:rPr lang="en-US" sz="2800" dirty="0" err="1" smtClean="0"/>
              <a:t>AliEn</a:t>
            </a:r>
            <a:r>
              <a:rPr lang="en-US" sz="2800" dirty="0" smtClean="0"/>
              <a:t>:        </a:t>
            </a:r>
            <a:r>
              <a:rPr lang="en-US" sz="2800" dirty="0" smtClean="0">
                <a:solidFill>
                  <a:srgbClr val="C00000"/>
                </a:solidFill>
              </a:rPr>
              <a:t>2 </a:t>
            </a:r>
            <a:r>
              <a:rPr lang="en-US" sz="2800" dirty="0" err="1" smtClean="0">
                <a:solidFill>
                  <a:srgbClr val="C00000"/>
                </a:solidFill>
              </a:rPr>
              <a:t>kfiles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with </a:t>
            </a:r>
            <a:r>
              <a:rPr lang="en-US" sz="2800" dirty="0" smtClean="0">
                <a:solidFill>
                  <a:srgbClr val="C00000"/>
                </a:solidFill>
              </a:rPr>
              <a:t>3 </a:t>
            </a:r>
            <a:r>
              <a:rPr lang="en-US" sz="2800" dirty="0" err="1" smtClean="0">
                <a:solidFill>
                  <a:srgbClr val="C00000"/>
                </a:solidFill>
              </a:rPr>
              <a:t>Mevents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were successfully reconstructed, ESD were obtained and used for further analysis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Steering the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err="1" smtClean="0">
                <a:solidFill>
                  <a:srgbClr val="0070C0"/>
                </a:solidFill>
              </a:rPr>
              <a:t>AliPHOSRecoParam</a:t>
            </a:r>
            <a:r>
              <a:rPr lang="en-US" sz="2600" dirty="0" smtClean="0"/>
              <a:t> sets PHOS reconstruction parameters: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fClusteringThreshold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fLocMaxCut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fMinE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fW0;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fSampleQualityCut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fSubtractPedestals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kTRUE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for non-ZS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fUnfold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Bool_t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fOldRCUFormat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kTRUE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if RCU has old</a:t>
            </a:r>
          </a:p>
          <a:p>
            <a:pPr>
              <a:buNone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					  // firmware (2006-2007)</a:t>
            </a:r>
          </a:p>
          <a:p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TString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fDecoderVersion</a:t>
            </a:r>
            <a:r>
              <a:rPr lang="en-US" sz="21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1762"/>
            <a:ext cx="8229600" cy="654032"/>
          </a:xfrm>
        </p:spPr>
        <p:txBody>
          <a:bodyPr>
            <a:normAutofit/>
          </a:bodyPr>
          <a:lstStyle/>
          <a:p>
            <a:r>
              <a:rPr lang="en-US" dirty="0" smtClean="0"/>
              <a:t>Event embedding: use case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7467600" y="6324600"/>
            <a:ext cx="1676400" cy="365125"/>
          </a:xfrm>
        </p:spPr>
        <p:txBody>
          <a:bodyPr/>
          <a:lstStyle/>
          <a:p>
            <a:fld id="{484988F1-F597-4B03-9B99-66FCD2C30745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1142984"/>
            <a:ext cx="4214842" cy="41857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void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(const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Int_t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nevents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=1500,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             const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Int_t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debLevel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=0){</a:t>
            </a:r>
          </a:p>
          <a:p>
            <a:endParaRPr lang="en-US" sz="1400" dirty="0" smtClean="0">
              <a:latin typeface="Arial Black" pitchFamily="34" charset="0"/>
              <a:cs typeface="Courier New" pitchFamily="49" charset="0"/>
            </a:endParaRP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//Simulation MC event and merge with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//Digits from raw event.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AliPHOSSimParam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*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phosSimParam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= 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       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AliPHOSSimParam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::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GetInstance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() ;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AliSimulation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sim.SetMakeSDigits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("PHOS") ;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sim.SetMakeDigits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("PHOS") ;</a:t>
            </a:r>
          </a:p>
          <a:p>
            <a:endParaRPr lang="en-US" sz="1400" dirty="0" smtClean="0">
              <a:latin typeface="Arial Black" pitchFamily="34" charset="0"/>
              <a:cs typeface="Courier New" pitchFamily="49" charset="0"/>
            </a:endParaRP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sim.MergeWith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("RAW/galice.root",1) ;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solidFill>
                  <a:srgbClr val="C00000"/>
                </a:solidFill>
                <a:latin typeface="Arial Black" pitchFamily="34" charset="0"/>
                <a:cs typeface="Courier New" pitchFamily="49" charset="0"/>
              </a:rPr>
              <a:t>phosSimParam</a:t>
            </a:r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  <a:cs typeface="Courier New" pitchFamily="49" charset="0"/>
              </a:rPr>
              <a:t>-&gt;</a:t>
            </a:r>
            <a:r>
              <a:rPr lang="en-US" sz="1400" dirty="0" err="1" smtClean="0">
                <a:solidFill>
                  <a:srgbClr val="C00000"/>
                </a:solidFill>
                <a:latin typeface="Arial Black" pitchFamily="34" charset="0"/>
                <a:cs typeface="Courier New" pitchFamily="49" charset="0"/>
              </a:rPr>
              <a:t>SetStreamDigits</a:t>
            </a:r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  <a:cs typeface="Courier New" pitchFamily="49" charset="0"/>
              </a:rPr>
              <a:t>(1) ; 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sim.Run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(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nevents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);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}</a:t>
            </a:r>
            <a:endParaRPr lang="ru-RU" sz="1400" dirty="0">
              <a:latin typeface="Arial Black" pitchFamily="34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142984"/>
            <a:ext cx="4214842" cy="41857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Black" pitchFamily="34" charset="0"/>
              </a:rPr>
              <a:t>void </a:t>
            </a:r>
            <a:r>
              <a:rPr lang="en-US" sz="1400" dirty="0" err="1" smtClean="0">
                <a:latin typeface="Arial Black" pitchFamily="34" charset="0"/>
              </a:rPr>
              <a:t>Sim</a:t>
            </a:r>
            <a:r>
              <a:rPr lang="en-US" sz="1400" dirty="0" smtClean="0">
                <a:latin typeface="Arial Black" pitchFamily="34" charset="0"/>
              </a:rPr>
              <a:t>(const </a:t>
            </a:r>
            <a:r>
              <a:rPr lang="en-US" sz="1400" dirty="0" err="1" smtClean="0">
                <a:latin typeface="Arial Black" pitchFamily="34" charset="0"/>
              </a:rPr>
              <a:t>Int_t</a:t>
            </a:r>
            <a:r>
              <a:rPr lang="en-US" sz="1400" dirty="0" smtClean="0">
                <a:latin typeface="Arial Black" pitchFamily="34" charset="0"/>
              </a:rPr>
              <a:t> </a:t>
            </a:r>
            <a:r>
              <a:rPr lang="en-US" sz="1400" dirty="0" err="1" smtClean="0">
                <a:latin typeface="Arial Black" pitchFamily="34" charset="0"/>
              </a:rPr>
              <a:t>nevents</a:t>
            </a:r>
            <a:r>
              <a:rPr lang="en-US" sz="1400" dirty="0" smtClean="0">
                <a:latin typeface="Arial Black" pitchFamily="34" charset="0"/>
              </a:rPr>
              <a:t>=1500,</a:t>
            </a:r>
          </a:p>
          <a:p>
            <a:r>
              <a:rPr lang="en-US" sz="1400" dirty="0" smtClean="0">
                <a:latin typeface="Arial Black" pitchFamily="34" charset="0"/>
              </a:rPr>
              <a:t>         const </a:t>
            </a:r>
            <a:r>
              <a:rPr lang="en-US" sz="1400" dirty="0" err="1" smtClean="0">
                <a:latin typeface="Arial Black" pitchFamily="34" charset="0"/>
              </a:rPr>
              <a:t>Int_t</a:t>
            </a:r>
            <a:r>
              <a:rPr lang="en-US" sz="1400" dirty="0" smtClean="0">
                <a:latin typeface="Arial Black" pitchFamily="34" charset="0"/>
              </a:rPr>
              <a:t> </a:t>
            </a:r>
            <a:r>
              <a:rPr lang="en-US" sz="1400" dirty="0" err="1" smtClean="0">
                <a:latin typeface="Arial Black" pitchFamily="34" charset="0"/>
              </a:rPr>
              <a:t>debLevel</a:t>
            </a:r>
            <a:r>
              <a:rPr lang="en-US" sz="1400" dirty="0" smtClean="0">
                <a:latin typeface="Arial Black" pitchFamily="34" charset="0"/>
              </a:rPr>
              <a:t>=0){</a:t>
            </a:r>
          </a:p>
          <a:p>
            <a:endParaRPr lang="en-US" sz="1400" dirty="0" smtClean="0">
              <a:latin typeface="Arial Black" pitchFamily="34" charset="0"/>
            </a:endParaRPr>
          </a:p>
          <a:p>
            <a:r>
              <a:rPr lang="en-US" sz="1400" dirty="0" smtClean="0">
                <a:latin typeface="Arial Black" pitchFamily="34" charset="0"/>
              </a:rPr>
              <a:t> 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//Simulation MC event and merge with</a:t>
            </a:r>
          </a:p>
          <a:p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 //</a:t>
            </a:r>
            <a:r>
              <a:rPr lang="en-US" sz="1400" dirty="0" err="1" smtClean="0">
                <a:latin typeface="Arial Black" pitchFamily="34" charset="0"/>
                <a:cs typeface="Courier New" pitchFamily="49" charset="0"/>
              </a:rPr>
              <a:t>SDigits</a:t>
            </a:r>
            <a:r>
              <a:rPr lang="en-US" sz="1400" dirty="0" smtClean="0">
                <a:latin typeface="Arial Black" pitchFamily="34" charset="0"/>
                <a:cs typeface="Courier New" pitchFamily="49" charset="0"/>
              </a:rPr>
              <a:t> from raw event.</a:t>
            </a:r>
          </a:p>
          <a:p>
            <a:endParaRPr lang="en-US" sz="1400" dirty="0" smtClean="0">
              <a:latin typeface="Arial Black" pitchFamily="34" charset="0"/>
            </a:endParaRP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AliPHOSSimParam</a:t>
            </a:r>
            <a:r>
              <a:rPr lang="en-US" sz="1400" dirty="0" smtClean="0">
                <a:latin typeface="Arial Black" pitchFamily="34" charset="0"/>
              </a:rPr>
              <a:t> * </a:t>
            </a:r>
            <a:r>
              <a:rPr lang="en-US" sz="1400" dirty="0" err="1" smtClean="0">
                <a:latin typeface="Arial Black" pitchFamily="34" charset="0"/>
              </a:rPr>
              <a:t>phosSimParam</a:t>
            </a:r>
            <a:r>
              <a:rPr lang="en-US" sz="1400" dirty="0" smtClean="0">
                <a:latin typeface="Arial Black" pitchFamily="34" charset="0"/>
              </a:rPr>
              <a:t> =</a:t>
            </a:r>
          </a:p>
          <a:p>
            <a:r>
              <a:rPr lang="en-US" sz="1400" dirty="0" smtClean="0">
                <a:latin typeface="Arial Black" pitchFamily="34" charset="0"/>
              </a:rPr>
              <a:t>           </a:t>
            </a:r>
            <a:r>
              <a:rPr lang="en-US" sz="1400" dirty="0" err="1" smtClean="0">
                <a:latin typeface="Arial Black" pitchFamily="34" charset="0"/>
              </a:rPr>
              <a:t>AliPHOSSimParam</a:t>
            </a:r>
            <a:r>
              <a:rPr lang="en-US" sz="1400" dirty="0" smtClean="0">
                <a:latin typeface="Arial Black" pitchFamily="34" charset="0"/>
              </a:rPr>
              <a:t>::</a:t>
            </a:r>
            <a:r>
              <a:rPr lang="en-US" sz="1400" dirty="0" err="1" smtClean="0">
                <a:latin typeface="Arial Black" pitchFamily="34" charset="0"/>
              </a:rPr>
              <a:t>GetInstance</a:t>
            </a:r>
            <a:r>
              <a:rPr lang="en-US" sz="1400" dirty="0" smtClean="0">
                <a:latin typeface="Arial Black" pitchFamily="34" charset="0"/>
              </a:rPr>
              <a:t>();</a:t>
            </a:r>
          </a:p>
          <a:p>
            <a:r>
              <a:rPr lang="en-US" sz="1400" dirty="0" smtClean="0">
                <a:latin typeface="Arial Black" pitchFamily="34" charset="0"/>
              </a:rPr>
              <a:t> </a:t>
            </a: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AliSimulation</a:t>
            </a:r>
            <a:r>
              <a:rPr lang="en-US" sz="1400" dirty="0" smtClean="0">
                <a:latin typeface="Arial Black" pitchFamily="34" charset="0"/>
              </a:rPr>
              <a:t> </a:t>
            </a:r>
            <a:r>
              <a:rPr lang="en-US" sz="1400" dirty="0" err="1" smtClean="0">
                <a:latin typeface="Arial Black" pitchFamily="34" charset="0"/>
              </a:rPr>
              <a:t>sim</a:t>
            </a:r>
            <a:r>
              <a:rPr lang="en-US" sz="1400" dirty="0" smtClean="0">
                <a:latin typeface="Arial Black" pitchFamily="34" charset="0"/>
              </a:rPr>
              <a:t>;</a:t>
            </a: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sim.SetMakeSDigits</a:t>
            </a:r>
            <a:r>
              <a:rPr lang="en-US" sz="1400" dirty="0" smtClean="0">
                <a:latin typeface="Arial Black" pitchFamily="34" charset="0"/>
              </a:rPr>
              <a:t>("PHOS");</a:t>
            </a: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sim.SetMakeDigits</a:t>
            </a:r>
            <a:r>
              <a:rPr lang="en-US" sz="1400" dirty="0" smtClean="0">
                <a:latin typeface="Arial Black" pitchFamily="34" charset="0"/>
              </a:rPr>
              <a:t>("PHOS");</a:t>
            </a:r>
          </a:p>
          <a:p>
            <a:endParaRPr lang="en-US" sz="1400" dirty="0" smtClean="0">
              <a:latin typeface="Arial Black" pitchFamily="34" charset="0"/>
            </a:endParaRP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sim.MergeWith</a:t>
            </a:r>
            <a:r>
              <a:rPr lang="en-US" sz="1400" dirty="0" smtClean="0">
                <a:latin typeface="Arial Black" pitchFamily="34" charset="0"/>
              </a:rPr>
              <a:t>("RAW/galice.root",1) ;</a:t>
            </a: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en-US" sz="1400" dirty="0" err="1" smtClean="0">
                <a:solidFill>
                  <a:srgbClr val="C00000"/>
                </a:solidFill>
                <a:latin typeface="Arial Black" pitchFamily="34" charset="0"/>
              </a:rPr>
              <a:t>phosSimParam</a:t>
            </a:r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</a:rPr>
              <a:t>-&gt;</a:t>
            </a:r>
            <a:r>
              <a:rPr lang="en-US" sz="1400" dirty="0" err="1" smtClean="0">
                <a:solidFill>
                  <a:srgbClr val="C00000"/>
                </a:solidFill>
                <a:latin typeface="Arial Black" pitchFamily="34" charset="0"/>
              </a:rPr>
              <a:t>SetStreamDigits</a:t>
            </a:r>
            <a:r>
              <a:rPr lang="en-US" sz="1400" dirty="0" smtClean="0">
                <a:solidFill>
                  <a:srgbClr val="C00000"/>
                </a:solidFill>
                <a:latin typeface="Arial Black" pitchFamily="34" charset="0"/>
              </a:rPr>
              <a:t>(0) ;</a:t>
            </a:r>
          </a:p>
          <a:p>
            <a:r>
              <a:rPr lang="en-US" sz="1400" dirty="0" smtClean="0">
                <a:latin typeface="Arial Black" pitchFamily="34" charset="0"/>
              </a:rPr>
              <a:t> </a:t>
            </a:r>
          </a:p>
          <a:p>
            <a:r>
              <a:rPr lang="en-US" sz="1400" dirty="0" smtClean="0">
                <a:latin typeface="Arial Black" pitchFamily="34" charset="0"/>
              </a:rPr>
              <a:t>  </a:t>
            </a:r>
            <a:r>
              <a:rPr lang="en-US" sz="1400" dirty="0" err="1" smtClean="0">
                <a:latin typeface="Arial Black" pitchFamily="34" charset="0"/>
              </a:rPr>
              <a:t>sim.Run</a:t>
            </a:r>
            <a:r>
              <a:rPr lang="en-US" sz="1400" dirty="0" smtClean="0">
                <a:latin typeface="Arial Black" pitchFamily="34" charset="0"/>
              </a:rPr>
              <a:t>(</a:t>
            </a:r>
            <a:r>
              <a:rPr lang="en-US" sz="1400" dirty="0" err="1" smtClean="0">
                <a:latin typeface="Arial Black" pitchFamily="34" charset="0"/>
              </a:rPr>
              <a:t>nevents</a:t>
            </a:r>
            <a:r>
              <a:rPr lang="en-US" sz="1400" dirty="0" smtClean="0">
                <a:latin typeface="Arial Black" pitchFamily="34" charset="0"/>
              </a:rPr>
              <a:t>);</a:t>
            </a:r>
          </a:p>
          <a:p>
            <a:r>
              <a:rPr lang="en-US" sz="1400" dirty="0" smtClean="0">
                <a:latin typeface="Arial Black" pitchFamily="34" charset="0"/>
              </a:rPr>
              <a:t>}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762000"/>
            <a:ext cx="3091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Merging with raw data (Digits)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61589" y="785794"/>
            <a:ext cx="378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Merging with simulated data (</a:t>
            </a:r>
            <a:r>
              <a:rPr lang="en-US" b="1" dirty="0" err="1" smtClean="0"/>
              <a:t>SDigits</a:t>
            </a:r>
            <a:r>
              <a:rPr lang="en-US" b="1" dirty="0" smtClean="0"/>
              <a:t>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486400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default ALICE does not store Digits during official reconstruction, therefore for event embedding  we will have to redo part of reconstruction ourselves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971800" y="6324600"/>
            <a:ext cx="2895600" cy="365125"/>
          </a:xfrm>
        </p:spPr>
        <p:txBody>
          <a:bodyPr/>
          <a:lstStyle/>
          <a:p>
            <a:r>
              <a:rPr lang="en-US" dirty="0" smtClean="0"/>
              <a:t>PHOS offline status report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Event embedding in 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(code in trunk and release v4-11-Rev-04 – not yet in </a:t>
            </a:r>
            <a:r>
              <a:rPr lang="en-US" sz="2000" dirty="0" err="1" smtClean="0"/>
              <a:t>AliEn</a:t>
            </a:r>
            <a:r>
              <a:rPr lang="en-US" sz="2000" dirty="0" smtClean="0"/>
              <a:t>)</a:t>
            </a:r>
            <a:endParaRPr lang="ru-RU" sz="2000" dirty="0"/>
          </a:p>
        </p:txBody>
      </p:sp>
      <p:pic>
        <p:nvPicPr>
          <p:cNvPr id="4" name="Рисунок 3" descr="emb_1-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286000"/>
            <a:ext cx="4200525" cy="2821781"/>
          </a:xfrm>
          <a:prstGeom prst="rect">
            <a:avLst/>
          </a:prstGeom>
        </p:spPr>
      </p:pic>
      <p:pic>
        <p:nvPicPr>
          <p:cNvPr id="5" name="Рисунок 4" descr="ef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1" y="2286001"/>
            <a:ext cx="4200525" cy="2821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1143000"/>
            <a:ext cx="87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embedded 2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/event/PHOS acceptance with HIJING pt spectrum into 2007 cosmic events and calculated single photon efficiency and constructed two-photon invariant mass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1828800"/>
            <a:ext cx="174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Real/Mixed ratio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181600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photon efficiency close to unit at p</a:t>
            </a:r>
            <a:r>
              <a:rPr lang="en-US" baseline="-25000" dirty="0" smtClean="0"/>
              <a:t>t</a:t>
            </a:r>
            <a:r>
              <a:rPr lang="en-US" dirty="0" smtClean="0"/>
              <a:t>&gt;300 </a:t>
            </a:r>
            <a:r>
              <a:rPr lang="en-US" dirty="0" err="1" smtClean="0"/>
              <a:t>MeV</a:t>
            </a:r>
            <a:r>
              <a:rPr lang="en-US" dirty="0" smtClean="0"/>
              <a:t>, while below there is a lot of noise from underlying event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181600"/>
            <a:ext cx="3515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peak with width ~4 </a:t>
            </a:r>
            <a:r>
              <a:rPr lang="en-US" dirty="0" err="1" smtClean="0"/>
              <a:t>MeV</a:t>
            </a:r>
            <a:r>
              <a:rPr lang="en-US" dirty="0" smtClean="0"/>
              <a:t> is seen </a:t>
            </a:r>
          </a:p>
          <a:p>
            <a:r>
              <a:rPr lang="en-US" dirty="0" smtClean="0"/>
              <a:t>at p</a:t>
            </a:r>
            <a:r>
              <a:rPr lang="en-US" baseline="-25000" dirty="0" smtClean="0"/>
              <a:t>t</a:t>
            </a:r>
            <a:r>
              <a:rPr lang="en-US" dirty="0" smtClean="0"/>
              <a:t>&gt;1 </a:t>
            </a:r>
            <a:r>
              <a:rPr lang="en-US" dirty="0" err="1" smtClean="0"/>
              <a:t>GeV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7543800" y="6324600"/>
            <a:ext cx="1600200" cy="365125"/>
          </a:xfrm>
        </p:spPr>
        <p:txBody>
          <a:bodyPr/>
          <a:lstStyle/>
          <a:p>
            <a:fld id="{484988F1-F597-4B03-9B99-66FCD2C30745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07.04.2008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276600" y="6324600"/>
            <a:ext cx="2895600" cy="365125"/>
          </a:xfrm>
        </p:spPr>
        <p:txBody>
          <a:bodyPr/>
          <a:lstStyle/>
          <a:p>
            <a:r>
              <a:rPr lang="en-US" dirty="0" smtClean="0"/>
              <a:t>PHOS offline status report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1828800"/>
            <a:ext cx="2512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Embedded/primary ratio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Good channels in LED run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good_map_H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4543044" cy="3864102"/>
          </a:xfrm>
          <a:prstGeom prst="rect">
            <a:avLst/>
          </a:prstGeom>
        </p:spPr>
      </p:pic>
      <p:pic>
        <p:nvPicPr>
          <p:cNvPr id="7" name="Picture 6" descr="good_map_L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720" y="1524000"/>
            <a:ext cx="4526280" cy="38641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55626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Fit quality parameter is used to construct the </a:t>
            </a:r>
            <a:r>
              <a:rPr lang="en-US" sz="2400" u="sng" dirty="0" smtClean="0"/>
              <a:t>bad channel map</a:t>
            </a:r>
          </a:p>
          <a:p>
            <a:pPr algn="ctr"/>
            <a:r>
              <a:rPr lang="en-US" sz="2400" b="1" dirty="0" smtClean="0"/>
              <a:t>BCM is stored in OCDB</a:t>
            </a:r>
            <a:endParaRPr lang="en-US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smtClean="0"/>
              <a:t>PHOS offline status report</a:t>
            </a:r>
            <a:endParaRPr lang="en-GB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313953"/>
            <a:ext cx="8229600" cy="1065712"/>
          </a:xfrm>
          <a:ln/>
        </p:spPr>
        <p:txBody>
          <a:bodyPr/>
          <a:lstStyle/>
          <a:p>
            <a:pPr>
              <a:lnSpc>
                <a:spcPct val="98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/>
              <a:t>Reconstruction with </a:t>
            </a:r>
            <a:r>
              <a:rPr lang="en-GB" dirty="0" smtClean="0"/>
              <a:t>bad channel map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80" y="1706580"/>
            <a:ext cx="4734720" cy="3256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98880" y="1597128"/>
            <a:ext cx="4016160" cy="3813072"/>
          </a:xfrm>
          <a:ln/>
        </p:spPr>
        <p:txBody>
          <a:bodyPr>
            <a:normAutofit/>
          </a:bodyPr>
          <a:lstStyle/>
          <a:p>
            <a:pPr>
              <a:lnSpc>
                <a:spcPct val="98000"/>
              </a:lnSpc>
              <a:spcBef>
                <a:spcPts val="0"/>
              </a:spcBef>
              <a:spcAft>
                <a:spcPts val="1200"/>
              </a:spcAft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/>
              <a:t>BCM was built on the subset of Cosmic Run 8249 (Oct 2007)</a:t>
            </a:r>
          </a:p>
          <a:p>
            <a:pPr>
              <a:lnSpc>
                <a:spcPct val="97000"/>
              </a:lnSpc>
              <a:spcBef>
                <a:spcPts val="0"/>
              </a:spcBef>
              <a:spcAft>
                <a:spcPts val="1200"/>
              </a:spcAft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/>
              <a:t>All runs under the same run conditions (</a:t>
            </a:r>
            <a:r>
              <a:rPr lang="en-GB" sz="2000" dirty="0">
                <a:solidFill>
                  <a:srgbClr val="FF0000"/>
                </a:solidFill>
              </a:rPr>
              <a:t>“</a:t>
            </a:r>
            <a:r>
              <a:rPr lang="en-GB" sz="2000" dirty="0" err="1">
                <a:solidFill>
                  <a:srgbClr val="FF0000"/>
                </a:solidFill>
              </a:rPr>
              <a:t>apd</a:t>
            </a:r>
            <a:r>
              <a:rPr lang="en-GB" sz="2000" dirty="0">
                <a:solidFill>
                  <a:srgbClr val="FF0000"/>
                </a:solidFill>
              </a:rPr>
              <a:t> 255”</a:t>
            </a:r>
            <a:r>
              <a:rPr lang="en-GB" sz="2000" dirty="0"/>
              <a:t>) were reconstructed by </a:t>
            </a:r>
            <a:r>
              <a:rPr lang="en-GB" sz="2000" dirty="0" err="1"/>
              <a:t>AliRoot</a:t>
            </a:r>
            <a:endParaRPr lang="en-GB" sz="2000" dirty="0"/>
          </a:p>
          <a:p>
            <a:pPr>
              <a:lnSpc>
                <a:spcPct val="97000"/>
              </a:lnSpc>
              <a:spcBef>
                <a:spcPts val="0"/>
              </a:spcBef>
              <a:spcAft>
                <a:spcPts val="1200"/>
              </a:spcAft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/>
              <a:t>Clear MIP peaks (like this!) observed in all cells passed the good channel selection </a:t>
            </a:r>
            <a:r>
              <a:rPr lang="en-GB" sz="2000" dirty="0" smtClean="0"/>
              <a:t>procedure</a:t>
            </a:r>
          </a:p>
          <a:p>
            <a:pPr>
              <a:lnSpc>
                <a:spcPct val="97000"/>
              </a:lnSpc>
              <a:spcBef>
                <a:spcPts val="0"/>
              </a:spcBef>
              <a:spcAft>
                <a:spcPts val="1200"/>
              </a:spcAft>
              <a:tabLst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7432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</a:tabLst>
            </a:pPr>
            <a:r>
              <a:rPr lang="en-GB" sz="2000" dirty="0" smtClean="0"/>
              <a:t>Absolute calibration factor is assumed as 5 </a:t>
            </a:r>
            <a:r>
              <a:rPr lang="en-GB" sz="2000" dirty="0" err="1" smtClean="0"/>
              <a:t>MeV</a:t>
            </a:r>
            <a:r>
              <a:rPr lang="en-GB" sz="2000" dirty="0" smtClean="0"/>
              <a:t>/ADC</a:t>
            </a:r>
            <a:endParaRPr lang="en-GB" sz="2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57A0A91-CE38-4C0B-A5EE-1CE6C2939470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Steering the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b="1" dirty="0" err="1" smtClean="0">
                <a:solidFill>
                  <a:srgbClr val="0070C0"/>
                </a:solidFill>
              </a:rPr>
              <a:t>AliPHOSSimParam</a:t>
            </a:r>
            <a:r>
              <a:rPr lang="en-US" sz="5100" dirty="0" smtClean="0"/>
              <a:t> sets PHOS simulation parameters:</a:t>
            </a:r>
          </a:p>
          <a:p>
            <a:pPr>
              <a:buNone/>
            </a:pPr>
            <a:endParaRPr lang="en-US" sz="4400" dirty="0" smtClean="0"/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fLightYieldMean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// Average number of</a:t>
            </a:r>
          </a:p>
          <a:p>
            <a:pPr>
              <a:buNone/>
            </a:pP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					       // photoelectrons per </a:t>
            </a:r>
            <a:r>
              <a:rPr lang="en-US" sz="2900" b="1" dirty="0" err="1" smtClean="0">
                <a:latin typeface="Courier New" pitchFamily="49" charset="0"/>
                <a:cs typeface="Courier New" pitchFamily="49" charset="0"/>
              </a:rPr>
              <a:t>GeV</a:t>
            </a:r>
            <a:endParaRPr lang="en-US" sz="29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fIntrinsicAPDEfficiency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// APD efficiency including</a:t>
            </a:r>
          </a:p>
          <a:p>
            <a:pPr>
              <a:buNone/>
            </a:pP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					       // geometric coverage</a:t>
            </a: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fLightFactor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   // Average number of photons</a:t>
            </a:r>
          </a:p>
          <a:p>
            <a:pPr>
              <a:buNone/>
            </a:pP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					       // collected by APD per </a:t>
            </a:r>
            <a:r>
              <a:rPr lang="en-US" sz="2900" b="1" dirty="0" err="1" smtClean="0">
                <a:latin typeface="Courier New" pitchFamily="49" charset="0"/>
                <a:cs typeface="Courier New" pitchFamily="49" charset="0"/>
              </a:rPr>
              <a:t>GeV</a:t>
            </a:r>
            <a:endParaRPr lang="en-US" sz="29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fAPDFactor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     // factor relating light</a:t>
            </a:r>
          </a:p>
          <a:p>
            <a:pPr>
              <a:buNone/>
            </a:pP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					       // yield and APD response</a:t>
            </a:r>
          </a:p>
          <a:p>
            <a:endParaRPr lang="en-US" sz="29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fAPDNoise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   //RMS of APD noise</a:t>
            </a: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fEMCDigitThreshold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 ; //minimal energy to keep digit</a:t>
            </a: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fEMCADCchannel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//width of ADC channel in </a:t>
            </a:r>
            <a:r>
              <a:rPr lang="en-US" sz="2900" b="1" dirty="0" err="1" smtClean="0">
                <a:latin typeface="Courier New" pitchFamily="49" charset="0"/>
                <a:cs typeface="Courier New" pitchFamily="49" charset="0"/>
              </a:rPr>
              <a:t>GeV</a:t>
            </a:r>
            <a:endParaRPr lang="en-US" sz="29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fTOFa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     //constant term of TOF resolution</a:t>
            </a:r>
          </a:p>
          <a:p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Float_t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9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fTOFb</a:t>
            </a:r>
            <a:r>
              <a:rPr lang="en-US" sz="29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;             //stochastic term of TOF </a:t>
            </a:r>
            <a:r>
              <a:rPr lang="en-US" sz="2900" b="1" dirty="0" err="1" smtClean="0">
                <a:latin typeface="Courier New" pitchFamily="49" charset="0"/>
                <a:cs typeface="Courier New" pitchFamily="49" charset="0"/>
              </a:rPr>
              <a:t>resolut</a:t>
            </a:r>
            <a:r>
              <a:rPr lang="en-US" sz="2900" b="1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29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Amplitude spectra of all clusters in cosmic runs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59436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Bad channel map </a:t>
            </a:r>
            <a:r>
              <a:rPr lang="en-US" sz="2000" dirty="0" smtClean="0"/>
              <a:t>and relative </a:t>
            </a:r>
            <a:r>
              <a:rPr lang="en-US" sz="2000" b="1" dirty="0" smtClean="0">
                <a:solidFill>
                  <a:srgbClr val="FF0000"/>
                </a:solidFill>
              </a:rPr>
              <a:t>calibration</a:t>
            </a:r>
            <a:r>
              <a:rPr lang="en-US" sz="2000" dirty="0" smtClean="0"/>
              <a:t> is applied</a:t>
            </a:r>
            <a:endParaRPr lang="en-US" sz="2000" dirty="0"/>
          </a:p>
        </p:txBody>
      </p:sp>
      <p:grpSp>
        <p:nvGrpSpPr>
          <p:cNvPr id="6" name="Group 25"/>
          <p:cNvGrpSpPr/>
          <p:nvPr/>
        </p:nvGrpSpPr>
        <p:grpSpPr>
          <a:xfrm>
            <a:off x="1447800" y="838200"/>
            <a:ext cx="5976938" cy="5143500"/>
            <a:chOff x="1447800" y="838200"/>
            <a:chExt cx="5976938" cy="5143500"/>
          </a:xfrm>
        </p:grpSpPr>
        <p:pic>
          <p:nvPicPr>
            <p:cNvPr id="8" name="Picture 7" descr="esd_1D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7800" y="838200"/>
              <a:ext cx="2700338" cy="2552700"/>
            </a:xfrm>
            <a:prstGeom prst="rect">
              <a:avLst/>
            </a:prstGeom>
          </p:spPr>
        </p:pic>
        <p:pic>
          <p:nvPicPr>
            <p:cNvPr id="11" name="Picture 10" descr="esd_allD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4400" y="3429000"/>
              <a:ext cx="2700338" cy="2552700"/>
            </a:xfrm>
            <a:prstGeom prst="rect">
              <a:avLst/>
            </a:prstGeom>
          </p:spPr>
        </p:pic>
        <p:pic>
          <p:nvPicPr>
            <p:cNvPr id="12" name="Picture 11" descr="esd_3D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7800" y="3429000"/>
              <a:ext cx="2700338" cy="2552700"/>
            </a:xfrm>
            <a:prstGeom prst="rect">
              <a:avLst/>
            </a:prstGeom>
          </p:spPr>
        </p:pic>
        <p:pic>
          <p:nvPicPr>
            <p:cNvPr id="13" name="Picture 12" descr="esd_2D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4400" y="838200"/>
              <a:ext cx="2700338" cy="2552700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rot="5400000">
              <a:off x="1828800" y="1676400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5220494" y="1408906"/>
              <a:ext cx="381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>
              <a:off x="1905794" y="3961606"/>
              <a:ext cx="457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106194" y="4114006"/>
              <a:ext cx="609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286000" y="14478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MIP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62600" y="12192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MIP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09800" y="38100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MIP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62600" y="38862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MIP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HG/LG ratio in LED run 2007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 descr="LHratio_mea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143000"/>
            <a:ext cx="4095750" cy="4095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5626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HG/LG ratio is stored in OCDB</a:t>
            </a:r>
            <a:endParaRPr lang="en-US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 data processing forum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Web-based forum is available at </a:t>
            </a:r>
            <a:r>
              <a:rPr lang="en-US" sz="2400" dirty="0" smtClean="0">
                <a:hlinkClick r:id="rId2"/>
              </a:rPr>
              <a:t>http://aliceinfo.cern.ch/static/phpBB3/</a:t>
            </a:r>
            <a:endParaRPr lang="en-US" sz="24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The aim of the forum is a rapid communications about current data processing status, new (even intermediate and preliminary) results, it provides an easy way to produce high-quality well-illustrated documentation.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Posted results are considered as prototypes of future analysis notes.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All PHOS users involving in the analysis are encouraged to join the forum.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On- and off-line status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No additional clearance is needed around </a:t>
            </a:r>
            <a:r>
              <a:rPr lang="en-US" sz="2400" dirty="0" err="1" smtClean="0"/>
              <a:t>alignable</a:t>
            </a:r>
            <a:r>
              <a:rPr lang="en-US" sz="2400" dirty="0" smtClean="0"/>
              <a:t> volumes:</a:t>
            </a:r>
          </a:p>
          <a:p>
            <a:r>
              <a:rPr lang="en-US" sz="2400" dirty="0" err="1" smtClean="0"/>
              <a:t>Alignable</a:t>
            </a:r>
            <a:r>
              <a:rPr lang="en-US" sz="2400" dirty="0" smtClean="0"/>
              <a:t> volumes </a:t>
            </a:r>
            <a:r>
              <a:rPr lang="en-US" sz="2400" b="1" dirty="0" smtClean="0">
                <a:solidFill>
                  <a:srgbClr val="FF0000"/>
                </a:solidFill>
              </a:rPr>
              <a:t>PSTR</a:t>
            </a:r>
            <a:r>
              <a:rPr lang="en-US" sz="2400" dirty="0" smtClean="0"/>
              <a:t> (strip units) are packed into 28x8 matrix which is embedded to the insulation foam </a:t>
            </a:r>
            <a:r>
              <a:rPr lang="en-US" sz="2400" b="1" dirty="0" smtClean="0">
                <a:solidFill>
                  <a:srgbClr val="FF0000"/>
                </a:solidFill>
              </a:rPr>
              <a:t>PTII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</a:t>
            </a:r>
            <a:r>
              <a:rPr lang="en-US" sz="2400" dirty="0" err="1" smtClean="0"/>
              <a:t>sze</a:t>
            </a:r>
            <a:r>
              <a:rPr lang="en-US" sz="2400" dirty="0" smtClean="0"/>
              <a:t> of </a:t>
            </a:r>
            <a:r>
              <a:rPr lang="en-US" sz="2400" b="1" dirty="0" smtClean="0">
                <a:solidFill>
                  <a:srgbClr val="FF0000"/>
                </a:solidFill>
              </a:rPr>
              <a:t>PTII</a:t>
            </a:r>
            <a:r>
              <a:rPr lang="en-US" sz="2400" dirty="0" smtClean="0"/>
              <a:t> is by 1 cm larger than the matrix of </a:t>
            </a:r>
            <a:r>
              <a:rPr lang="en-US" sz="2400" b="1" dirty="0" smtClean="0">
                <a:solidFill>
                  <a:srgbClr val="FF0000"/>
                </a:solidFill>
              </a:rPr>
              <a:t>PSTR</a:t>
            </a:r>
          </a:p>
          <a:p>
            <a:r>
              <a:rPr lang="en-US" sz="2400" dirty="0" smtClean="0"/>
              <a:t>Individual </a:t>
            </a:r>
            <a:r>
              <a:rPr lang="en-US" sz="2400" b="1" dirty="0" smtClean="0">
                <a:solidFill>
                  <a:srgbClr val="FF0000"/>
                </a:solidFill>
              </a:rPr>
              <a:t>PSTR</a:t>
            </a:r>
            <a:r>
              <a:rPr lang="en-US" sz="2400" dirty="0" smtClean="0"/>
              <a:t> are misaligned according to a real survey data, therefore they are misaligned coherently which avoids overlaps</a:t>
            </a:r>
          </a:p>
          <a:p>
            <a:r>
              <a:rPr lang="en-US" sz="2400" dirty="0" err="1" smtClean="0"/>
              <a:t>Alignable</a:t>
            </a:r>
            <a:r>
              <a:rPr lang="en-US" sz="2400" dirty="0" smtClean="0"/>
              <a:t> volumes </a:t>
            </a:r>
            <a:r>
              <a:rPr lang="en-US" sz="2400" b="1" dirty="0" smtClean="0">
                <a:solidFill>
                  <a:srgbClr val="FF0000"/>
                </a:solidFill>
              </a:rPr>
              <a:t>PHOS</a:t>
            </a:r>
            <a:r>
              <a:rPr lang="en-US" sz="2400" dirty="0" smtClean="0"/>
              <a:t> (modules) are positioned inside </a:t>
            </a:r>
            <a:r>
              <a:rPr lang="en-US" sz="2400" b="1" dirty="0" smtClean="0">
                <a:solidFill>
                  <a:srgbClr val="FF0000"/>
                </a:solidFill>
              </a:rPr>
              <a:t>ALIC</a:t>
            </a:r>
            <a:r>
              <a:rPr lang="en-US" sz="2400" dirty="0" smtClean="0"/>
              <a:t> with a gap between them, and with a gap between the PHOS modules and a PHOS cradle.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PHOS offline status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PSTR inside PTII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PHOS-strip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112" y="1471612"/>
            <a:ext cx="5819775" cy="39147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066800" y="1600200"/>
            <a:ext cx="838200" cy="228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7010400" y="1752600"/>
            <a:ext cx="9144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9600" y="1143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PTII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72400" y="1371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PSTR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 inside ALIC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PHOS-modul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112" y="1471612"/>
            <a:ext cx="5819775" cy="39147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5400000">
            <a:off x="2971800" y="2362200"/>
            <a:ext cx="7620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00400" y="15240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gap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74625"/>
            <a:ext cx="8229600" cy="1344613"/>
          </a:xfrm>
        </p:spPr>
        <p:txBody>
          <a:bodyPr lIns="0" tIns="0" rIns="0" bIns="0"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Raw data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048125"/>
          </a:xfrm>
        </p:spPr>
        <p:txBody>
          <a:bodyPr lIns="0" tIns="0" rIns="0" bIns="0">
            <a:normAutofit/>
          </a:bodyPr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Raw data as ALTRO samples with and without zero suppression is stored on MSS in a ROOT format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Raw reader in </a:t>
            </a:r>
            <a:r>
              <a:rPr lang="en-GB" sz="2400" dirty="0" err="1" smtClean="0"/>
              <a:t>aliroot</a:t>
            </a:r>
            <a:r>
              <a:rPr lang="en-GB" sz="2400" dirty="0" smtClean="0"/>
              <a:t> is fault-tolerant: good for offline processing, but not suitable for hardware diagnostics of corrupted data.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Raw data reader processes raw data in any of 3 formats: DDL, raw DATE and ROOT.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Decoders exist, tested and commissioned with simulated and real data from PHOS-1</a:t>
            </a:r>
          </a:p>
        </p:txBody>
      </p:sp>
      <p:sp>
        <p:nvSpPr>
          <p:cNvPr id="6148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07.04.2008</a:t>
            </a:r>
            <a:endParaRPr lang="en-GB" smtClean="0"/>
          </a:p>
        </p:txBody>
      </p:sp>
      <p:sp>
        <p:nvSpPr>
          <p:cNvPr id="6149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9B753F-CFDC-482B-993B-198AE92ED2B9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6150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PHOS offline status report</a:t>
            </a:r>
            <a:endParaRPr lang="en-GB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On-line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Raw data from DDL is split to DAQ and HLT.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Detector Algorithms (DA) can be running in both DAQ and HLT environments. Algorithmic part and output are physically the same, but data reading and decoding are different.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DA, either DAQ or HLT, creates common root files with objects needed to calculate </a:t>
            </a:r>
            <a:r>
              <a:rPr lang="en-US" sz="2400" b="1" dirty="0" smtClean="0">
                <a:solidFill>
                  <a:srgbClr val="C00000"/>
                </a:solidFill>
              </a:rPr>
              <a:t>calibration parameters 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rgbClr val="C00000"/>
                </a:solidFill>
              </a:rPr>
              <a:t>bad channels map </a:t>
            </a:r>
            <a:r>
              <a:rPr lang="en-US" sz="2400" dirty="0" smtClean="0"/>
              <a:t>in preprocessor.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There is only one preprocessor for all DAs, independent on HLT/DAQ environment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HLT can run more sophisticated DA due to higher performance and data parallelization.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 objects in OCDB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 smtClean="0">
                <a:solidFill>
                  <a:srgbClr val="0070C0"/>
                </a:solidFill>
              </a:rPr>
              <a:t>AliPHOSEmcCalibData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800" dirty="0" err="1" smtClean="0">
                <a:solidFill>
                  <a:srgbClr val="0070C0"/>
                </a:solidFill>
              </a:rPr>
              <a:t>Float_t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</a:rPr>
              <a:t>fADCchannelEmc</a:t>
            </a:r>
            <a:r>
              <a:rPr lang="en-US" sz="2800" dirty="0" smtClean="0">
                <a:solidFill>
                  <a:srgbClr val="0070C0"/>
                </a:solidFill>
              </a:rPr>
              <a:t>[5][56][64]</a:t>
            </a:r>
          </a:p>
          <a:p>
            <a:r>
              <a:rPr lang="en-US" sz="2800" dirty="0" err="1" smtClean="0">
                <a:solidFill>
                  <a:srgbClr val="0070C0"/>
                </a:solidFill>
              </a:rPr>
              <a:t>Float_t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</a:rPr>
              <a:t>fHighLowRatioEmc</a:t>
            </a:r>
            <a:r>
              <a:rPr lang="en-US" sz="2800" dirty="0" smtClean="0">
                <a:solidFill>
                  <a:srgbClr val="0070C0"/>
                </a:solidFill>
              </a:rPr>
              <a:t>[5][56][64]</a:t>
            </a:r>
          </a:p>
          <a:p>
            <a:r>
              <a:rPr lang="en-US" sz="2800" dirty="0" err="1" smtClean="0">
                <a:solidFill>
                  <a:srgbClr val="0070C0"/>
                </a:solidFill>
              </a:rPr>
              <a:t>Float_t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</a:rPr>
              <a:t>fTimeShiftEmc</a:t>
            </a:r>
            <a:r>
              <a:rPr lang="en-US" sz="2800" dirty="0" smtClean="0">
                <a:solidFill>
                  <a:srgbClr val="0070C0"/>
                </a:solidFill>
              </a:rPr>
              <a:t>[5][56][64]</a:t>
            </a:r>
          </a:p>
          <a:p>
            <a:pPr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b="1" dirty="0" err="1" smtClean="0">
                <a:solidFill>
                  <a:srgbClr val="0070C0"/>
                </a:solidFill>
              </a:rPr>
              <a:t>AliPHOSEmcBadChannelsMap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r>
              <a:rPr lang="en-US" sz="2800" dirty="0" err="1" smtClean="0">
                <a:solidFill>
                  <a:srgbClr val="0070C0"/>
                </a:solidFill>
              </a:rPr>
              <a:t>Bool_t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fBadChannelEmc</a:t>
            </a:r>
            <a:r>
              <a:rPr lang="en-US" sz="2800" dirty="0" smtClean="0">
                <a:solidFill>
                  <a:srgbClr val="0070C0"/>
                </a:solidFill>
              </a:rPr>
              <a:t>[5][56][64]</a:t>
            </a:r>
          </a:p>
          <a:p>
            <a:pPr lvl="1"/>
            <a:r>
              <a:rPr lang="en-US" sz="2000" dirty="0" smtClean="0"/>
              <a:t>Offline and HLT  agreed to have </a:t>
            </a:r>
            <a:r>
              <a:rPr lang="en-US" sz="2000" dirty="0" err="1" smtClean="0"/>
              <a:t>Int_t</a:t>
            </a:r>
            <a:r>
              <a:rPr lang="en-US" sz="2000" dirty="0" smtClean="0"/>
              <a:t> instead of </a:t>
            </a:r>
            <a:r>
              <a:rPr lang="en-US" sz="2000" dirty="0" err="1" smtClean="0"/>
              <a:t>Bool_t</a:t>
            </a:r>
            <a:r>
              <a:rPr lang="en-US" sz="2000" dirty="0" smtClean="0"/>
              <a:t> for BCM.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07.04.2008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PHOS offline status report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1201</Words>
  <Application>Microsoft Office PowerPoint</Application>
  <PresentationFormat>On-screen Show (4:3)</PresentationFormat>
  <Paragraphs>230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PHOS offline status report</vt:lpstr>
      <vt:lpstr>Steering the simulations</vt:lpstr>
      <vt:lpstr>Geometry</vt:lpstr>
      <vt:lpstr>Slide 4</vt:lpstr>
      <vt:lpstr>PSTR inside PTII</vt:lpstr>
      <vt:lpstr>PHOS inside ALIC</vt:lpstr>
      <vt:lpstr>Raw data</vt:lpstr>
      <vt:lpstr>On-line processing</vt:lpstr>
      <vt:lpstr>PHOS objects in OCDB</vt:lpstr>
      <vt:lpstr>Algorithmic part of DAs</vt:lpstr>
      <vt:lpstr>DA in implementation in DAQ and HLT</vt:lpstr>
      <vt:lpstr>Commissioning of DA and preprocessor</vt:lpstr>
      <vt:lpstr>Online monitoring</vt:lpstr>
      <vt:lpstr>Reconstruction</vt:lpstr>
      <vt:lpstr>Steering the reconstruction</vt:lpstr>
      <vt:lpstr>Event embedding: use case</vt:lpstr>
      <vt:lpstr>Event embedding in work (code in trunk and release v4-11-Rev-04 – not yet in AliEn)</vt:lpstr>
      <vt:lpstr>Good channels in LED run</vt:lpstr>
      <vt:lpstr>Reconstruction with bad channel map</vt:lpstr>
      <vt:lpstr>Amplitude spectra of all clusters in cosmic runs</vt:lpstr>
      <vt:lpstr>HG/LG ratio in LED run 2007</vt:lpstr>
      <vt:lpstr>PHOS data processing forum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On-line and off-line statis</dc:title>
  <dc:creator/>
  <cp:lastModifiedBy>NICE</cp:lastModifiedBy>
  <cp:revision>99</cp:revision>
  <dcterms:created xsi:type="dcterms:W3CDTF">2006-08-16T00:00:00Z</dcterms:created>
  <dcterms:modified xsi:type="dcterms:W3CDTF">2008-04-07T12:33:19Z</dcterms:modified>
</cp:coreProperties>
</file>