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9170" autoAdjust="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89138-B10F-E046-A316-E95FD3053674}" type="datetimeFigureOut">
              <a:rPr lang="en-US" smtClean="0"/>
              <a:t>6/7/14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5BD88-D218-4546-A93F-7865CFB0DC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3A602-4426-CA41-AE60-E479D0C67BBA}" type="datetimeFigureOut">
              <a:rPr lang="en-US" smtClean="0"/>
              <a:t>6/7/14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09A52-A60C-0544-9C3D-85E75B30F3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6/7/14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LHCP, G.Bernardi, G. Mitselmakher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E4CDF-5C60-B34B-855D-06D954F67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410" y="2130425"/>
            <a:ext cx="894459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008000"/>
                </a:solidFill>
              </a:rPr>
              <a:t>RECOMMENDATIONS OF </a:t>
            </a:r>
            <a:r>
              <a:rPr lang="en-US" b="1" dirty="0" smtClean="0">
                <a:solidFill>
                  <a:srgbClr val="008000"/>
                </a:solidFill>
              </a:rPr>
              <a:t>THE LHCP INTERNATIONAL </a:t>
            </a:r>
            <a:r>
              <a:rPr lang="en-US" b="1" dirty="0" smtClean="0">
                <a:solidFill>
                  <a:srgbClr val="008000"/>
                </a:solidFill>
              </a:rPr>
              <a:t>ADVISORY</a:t>
            </a:r>
            <a:r>
              <a:rPr lang="en-US" b="1" dirty="0" smtClean="0">
                <a:solidFill>
                  <a:srgbClr val="008000"/>
                </a:solidFill>
              </a:rPr>
              <a:t>           COMMITTEE MEETING</a:t>
            </a:r>
            <a:br>
              <a:rPr lang="en-US" b="1" dirty="0" smtClean="0">
                <a:solidFill>
                  <a:srgbClr val="008000"/>
                </a:solidFill>
              </a:rPr>
            </a:br>
            <a:r>
              <a:rPr lang="en-US" sz="3556" dirty="0" smtClean="0">
                <a:solidFill>
                  <a:srgbClr val="008000"/>
                </a:solidFill>
              </a:rPr>
              <a:t>(June </a:t>
            </a:r>
            <a:r>
              <a:rPr lang="en-US" sz="3556" dirty="0" smtClean="0">
                <a:solidFill>
                  <a:srgbClr val="008000"/>
                </a:solidFill>
              </a:rPr>
              <a:t>4, 2014)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3563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/>
              <a:t> </a:t>
            </a:r>
            <a:endParaRPr lang="en-US" sz="1800" dirty="0" smtClean="0"/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C0504D"/>
                </a:solidFill>
                <a:latin typeface="Arial Black"/>
                <a:cs typeface="Arial Black"/>
              </a:rPr>
              <a:t>Guidelines for rotation of regions for LHCP conferences</a:t>
            </a:r>
          </a:p>
          <a:p>
            <a:pPr>
              <a:buNone/>
            </a:pPr>
            <a:r>
              <a:rPr lang="en-US" sz="2400" dirty="0" smtClean="0"/>
              <a:t>     The </a:t>
            </a:r>
            <a:r>
              <a:rPr lang="en-US" sz="2400" dirty="0" smtClean="0"/>
              <a:t>IAC recommends to accept the guidelines for rotation of the </a:t>
            </a:r>
            <a:r>
              <a:rPr lang="en-US" sz="2400" dirty="0" smtClean="0"/>
              <a:t>regions for the future </a:t>
            </a:r>
            <a:r>
              <a:rPr lang="en-US" sz="2400" dirty="0" smtClean="0"/>
              <a:t>LHCP conferences, beginning 2016. The recommended  cycle for rotation of </a:t>
            </a:r>
            <a:r>
              <a:rPr lang="en-US" sz="2400" dirty="0" smtClean="0"/>
              <a:t>the regions </a:t>
            </a:r>
            <a:r>
              <a:rPr lang="en-US" sz="2400" dirty="0" smtClean="0"/>
              <a:t>is 4 years, with European sites recommended every second year (given the size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of </a:t>
            </a:r>
            <a:r>
              <a:rPr lang="en-US" sz="2400" dirty="0" smtClean="0"/>
              <a:t>the LHC community in Europe), and Asia/Pacific or Americas recommended as sites </a:t>
            </a:r>
            <a:r>
              <a:rPr lang="en-US" sz="2400" dirty="0" smtClean="0"/>
              <a:t>in alternative </a:t>
            </a:r>
            <a:r>
              <a:rPr lang="en-US" sz="2400" dirty="0" smtClean="0"/>
              <a:t>years. A European site is preferred in the years, when there is no </a:t>
            </a:r>
            <a:r>
              <a:rPr lang="en-US" sz="2400" dirty="0" smtClean="0"/>
              <a:t>EPS conference </a:t>
            </a:r>
            <a:r>
              <a:rPr lang="en-US" sz="2400" dirty="0" smtClean="0"/>
              <a:t>in Europe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     More </a:t>
            </a:r>
            <a:r>
              <a:rPr lang="en-US" sz="2400" dirty="0" smtClean="0"/>
              <a:t>specifically, the recommended 4-year cycle for the sites of the future </a:t>
            </a:r>
            <a:r>
              <a:rPr lang="en-US" sz="2400" dirty="0" smtClean="0"/>
              <a:t>LHCP conferences </a:t>
            </a:r>
            <a:r>
              <a:rPr lang="en-US" sz="2400" dirty="0" smtClean="0"/>
              <a:t>is the following: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2016 </a:t>
            </a:r>
            <a:r>
              <a:rPr lang="en-US" sz="2400" dirty="0" smtClean="0"/>
              <a:t>Europe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2017 </a:t>
            </a:r>
            <a:r>
              <a:rPr lang="en-US" sz="2400" dirty="0" smtClean="0"/>
              <a:t>Asia/Pacific or Americas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2018 </a:t>
            </a:r>
            <a:r>
              <a:rPr lang="en-US" sz="2400" dirty="0" smtClean="0"/>
              <a:t>Europe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2019 </a:t>
            </a:r>
            <a:r>
              <a:rPr lang="en-US" sz="2400" dirty="0" smtClean="0"/>
              <a:t>Americas or Asia/Pacific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then </a:t>
            </a:r>
            <a:r>
              <a:rPr lang="en-US" sz="2400" dirty="0" smtClean="0"/>
              <a:t>repeat the cycle of regions rotation.</a:t>
            </a:r>
            <a:endParaRPr lang="en-US" sz="2400" dirty="0" smtClean="0"/>
          </a:p>
          <a:p>
            <a:r>
              <a:rPr lang="en-US" sz="1200" dirty="0" smtClean="0"/>
              <a:t>  </a:t>
            </a:r>
            <a:endParaRPr lang="en-U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30387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3027" dirty="0" smtClean="0"/>
              <a:t>T</a:t>
            </a:r>
            <a:r>
              <a:rPr lang="en-US" sz="2595" dirty="0" smtClean="0"/>
              <a:t>he </a:t>
            </a:r>
            <a:r>
              <a:rPr lang="en-US" sz="2595" dirty="0" smtClean="0"/>
              <a:t>IAC</a:t>
            </a:r>
            <a:r>
              <a:rPr lang="en-US" sz="2595" dirty="0" smtClean="0"/>
              <a:t> wishes to thank </a:t>
            </a:r>
            <a:r>
              <a:rPr lang="en-US" sz="2595" dirty="0" smtClean="0"/>
              <a:t>Victor Kim for an excellent presentation, in which the status of </a:t>
            </a:r>
            <a:r>
              <a:rPr lang="en-US" sz="2595" dirty="0" smtClean="0"/>
              <a:t>the preparations </a:t>
            </a:r>
            <a:r>
              <a:rPr lang="en-US" sz="2595" dirty="0" smtClean="0"/>
              <a:t>for the LHCP-2015 in St. Petersburg has been discussed. The IAC </a:t>
            </a:r>
            <a:r>
              <a:rPr lang="en-US" sz="2595" dirty="0" smtClean="0"/>
              <a:t>expresses</a:t>
            </a:r>
            <a:r>
              <a:rPr lang="en-US" sz="2595" dirty="0" smtClean="0"/>
              <a:t> </a:t>
            </a:r>
            <a:r>
              <a:rPr lang="en-US" sz="2595" dirty="0" smtClean="0"/>
              <a:t>satisfaction </a:t>
            </a:r>
            <a:r>
              <a:rPr lang="en-US" sz="2595" dirty="0" smtClean="0"/>
              <a:t>with the broad involvement of the Russian LHC community in the </a:t>
            </a:r>
            <a:r>
              <a:rPr lang="en-US" sz="2595" dirty="0" smtClean="0"/>
              <a:t>conference organization</a:t>
            </a:r>
            <a:r>
              <a:rPr lang="en-US" sz="2595" dirty="0" smtClean="0"/>
              <a:t>. The IAC recommends to begin to form the International committees </a:t>
            </a:r>
            <a:r>
              <a:rPr lang="en-US" sz="2595" dirty="0" smtClean="0"/>
              <a:t>for LHCP</a:t>
            </a:r>
            <a:r>
              <a:rPr lang="en-US" sz="2595" dirty="0" smtClean="0"/>
              <a:t>-2015 without delay, and to proceed with practical steps related to the LHCP-</a:t>
            </a:r>
            <a:r>
              <a:rPr lang="en-US" sz="2595" dirty="0" smtClean="0"/>
              <a:t>2015 conference </a:t>
            </a:r>
            <a:r>
              <a:rPr lang="en-US" sz="2595" dirty="0" smtClean="0"/>
              <a:t>organization.  We expect that IAC shall review the planning progress </a:t>
            </a:r>
            <a:r>
              <a:rPr lang="en-US" sz="2595" dirty="0" smtClean="0"/>
              <a:t>and the </a:t>
            </a:r>
            <a:r>
              <a:rPr lang="en-US" sz="2595" dirty="0" smtClean="0"/>
              <a:t>prospects for holding a successful conference by the end of 2014.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430951"/>
            <a:ext cx="9144000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273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pitchFamily="-109" charset="0"/>
                <a:ea typeface="MS PGothic" pitchFamily="34" charset="-128"/>
                <a:cs typeface="MS PGothic" pitchFamily="34" charset="-128"/>
              </a:rPr>
              <a:t>        </a:t>
            </a:r>
            <a:r>
              <a:rPr lang="en-US" sz="2400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pitchFamily="-109" charset="0"/>
                <a:ea typeface="MS PGothic" pitchFamily="34" charset="-128"/>
                <a:cs typeface="MS PGothic" pitchFamily="34" charset="-128"/>
              </a:rPr>
              <a:t>Status of preparations for LHCP-2015 </a:t>
            </a:r>
          </a:p>
          <a:p>
            <a:r>
              <a:rPr lang="en-US" sz="2400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pitchFamily="-109" charset="0"/>
                <a:ea typeface="MS PGothic" pitchFamily="34" charset="-128"/>
                <a:cs typeface="MS PGothic" pitchFamily="34" charset="-128"/>
              </a:rPr>
              <a:t>                    St. Petersburg, Russia </a:t>
            </a:r>
          </a:p>
          <a:p>
            <a:r>
              <a:rPr lang="en-US" sz="2400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pitchFamily="-109" charset="0"/>
                <a:ea typeface="MS PGothic" pitchFamily="34" charset="-128"/>
                <a:cs typeface="MS PGothic" pitchFamily="34" charset="-128"/>
              </a:rPr>
              <a:t>                August </a:t>
            </a:r>
            <a:r>
              <a:rPr lang="en-US" sz="2400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pitchFamily="-109" charset="0"/>
                <a:ea typeface="MS PGothic" pitchFamily="34" charset="-128"/>
                <a:cs typeface="MS PGothic" pitchFamily="34" charset="-128"/>
              </a:rPr>
              <a:t>31 - September 5, 2015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0619"/>
            <a:ext cx="8229600" cy="499622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 the </a:t>
            </a:r>
            <a:r>
              <a:rPr lang="en-US" dirty="0" smtClean="0"/>
              <a:t>IAC heard four excellent proposals for  sites for LHCP-2016: from </a:t>
            </a:r>
            <a:r>
              <a:rPr lang="en-US" dirty="0" err="1" smtClean="0"/>
              <a:t>Chunhua</a:t>
            </a:r>
            <a:r>
              <a:rPr lang="en-US" dirty="0" smtClean="0"/>
              <a:t> </a:t>
            </a:r>
            <a:r>
              <a:rPr lang="en-US" dirty="0" smtClean="0"/>
              <a:t>Jiang (</a:t>
            </a:r>
            <a:r>
              <a:rPr lang="en-US" dirty="0" smtClean="0"/>
              <a:t>the China proposal), </a:t>
            </a:r>
            <a:r>
              <a:rPr lang="en-US" dirty="0" err="1" smtClean="0"/>
              <a:t>Torsten</a:t>
            </a:r>
            <a:r>
              <a:rPr lang="en-US" dirty="0" smtClean="0"/>
              <a:t> </a:t>
            </a:r>
            <a:r>
              <a:rPr lang="en-US" dirty="0" err="1" smtClean="0"/>
              <a:t>Akesson</a:t>
            </a:r>
            <a:r>
              <a:rPr lang="en-US" dirty="0" smtClean="0"/>
              <a:t> (the Lund proposal), </a:t>
            </a:r>
            <a:r>
              <a:rPr lang="en-US" dirty="0" err="1" smtClean="0"/>
              <a:t>Sandro</a:t>
            </a:r>
            <a:r>
              <a:rPr lang="en-US" dirty="0" smtClean="0"/>
              <a:t> de </a:t>
            </a:r>
            <a:r>
              <a:rPr lang="en-US" dirty="0" err="1" smtClean="0"/>
              <a:t>Cecco</a:t>
            </a:r>
            <a:r>
              <a:rPr lang="en-US" dirty="0" smtClean="0"/>
              <a:t> (the </a:t>
            </a:r>
            <a:r>
              <a:rPr lang="en-US" dirty="0" smtClean="0"/>
              <a:t>Paris proposal</a:t>
            </a:r>
            <a:r>
              <a:rPr lang="en-US" dirty="0" smtClean="0"/>
              <a:t>) and Jacques </a:t>
            </a:r>
            <a:r>
              <a:rPr lang="en-US" dirty="0" err="1" smtClean="0"/>
              <a:t>Dumarchez</a:t>
            </a:r>
            <a:r>
              <a:rPr lang="en-US" dirty="0" smtClean="0"/>
              <a:t> (the Vietnam proposal). The IAC has been </a:t>
            </a:r>
            <a:r>
              <a:rPr lang="en-US" dirty="0" smtClean="0"/>
              <a:t>very favorably </a:t>
            </a:r>
            <a:r>
              <a:rPr lang="en-US" dirty="0" smtClean="0"/>
              <a:t>impressed with the high level of of all these proposals, and finds all </a:t>
            </a:r>
            <a:r>
              <a:rPr lang="en-US" dirty="0" smtClean="0"/>
              <a:t>of the </a:t>
            </a:r>
            <a:r>
              <a:rPr lang="en-US" dirty="0" smtClean="0"/>
              <a:t>proposals to be very attractive. It made selecting the site for the LHCP-2016 </a:t>
            </a:r>
            <a:r>
              <a:rPr lang="en-US" dirty="0" smtClean="0"/>
              <a:t>very difficult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After </a:t>
            </a:r>
            <a:r>
              <a:rPr lang="en-US" dirty="0" smtClean="0"/>
              <a:t>deliberations, with many positive arguments  brought in favor of each of </a:t>
            </a:r>
            <a:r>
              <a:rPr lang="en-US" dirty="0" smtClean="0"/>
              <a:t>the proposals</a:t>
            </a:r>
            <a:r>
              <a:rPr lang="en-US" dirty="0" smtClean="0"/>
              <a:t>, the consensus recommendation by  the IAC is to select </a:t>
            </a:r>
            <a:r>
              <a:rPr lang="en-US" b="1" dirty="0" smtClean="0">
                <a:solidFill>
                  <a:srgbClr val="C0504D"/>
                </a:solidFill>
              </a:rPr>
              <a:t>Lund, Sweden</a:t>
            </a:r>
            <a:r>
              <a:rPr lang="en-US" dirty="0" smtClean="0"/>
              <a:t>, </a:t>
            </a:r>
            <a:r>
              <a:rPr lang="en-US" dirty="0" smtClean="0"/>
              <a:t>as the site </a:t>
            </a:r>
            <a:r>
              <a:rPr lang="en-US" dirty="0" smtClean="0"/>
              <a:t>for the </a:t>
            </a:r>
            <a:r>
              <a:rPr lang="en-US" dirty="0" smtClean="0"/>
              <a:t>LHCP-2016. IAC wish to  thank all the speakers and proposal authors, and </a:t>
            </a:r>
            <a:r>
              <a:rPr lang="en-US" dirty="0" smtClean="0"/>
              <a:t>will welcome </a:t>
            </a:r>
            <a:r>
              <a:rPr lang="en-US" dirty="0" smtClean="0"/>
              <a:t>their applications for a future edition of LHCP conference.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3182" y="424118"/>
            <a:ext cx="6989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Arial Black"/>
                <a:cs typeface="Arial Black"/>
              </a:rPr>
              <a:t>Selection of the site for LHCP-2016</a:t>
            </a:r>
            <a:endParaRPr lang="en-US" sz="2400" dirty="0">
              <a:solidFill>
                <a:schemeClr val="accent2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228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504D"/>
                </a:solidFill>
                <a:latin typeface="Arial Black"/>
                <a:cs typeface="Arial Black"/>
              </a:rPr>
              <a:t>Invitation to LHCP-2015</a:t>
            </a:r>
            <a:br>
              <a:rPr lang="en-US" sz="3200" dirty="0" smtClean="0">
                <a:solidFill>
                  <a:srgbClr val="C0504D"/>
                </a:solidFill>
                <a:latin typeface="Arial Black"/>
                <a:cs typeface="Arial Black"/>
              </a:rPr>
            </a:br>
            <a:r>
              <a:rPr lang="en-US" sz="2400" dirty="0" smtClean="0">
                <a:solidFill>
                  <a:srgbClr val="C0504D"/>
                </a:solidFill>
                <a:latin typeface="Arial Black"/>
                <a:cs typeface="Arial Black"/>
              </a:rPr>
              <a:t>St. Petersburg, Russia</a:t>
            </a:r>
            <a:br>
              <a:rPr lang="en-US" sz="2400" dirty="0" smtClean="0">
                <a:solidFill>
                  <a:srgbClr val="C0504D"/>
                </a:solidFill>
                <a:latin typeface="Arial Black"/>
                <a:cs typeface="Arial Black"/>
              </a:rPr>
            </a:br>
            <a:r>
              <a:rPr lang="en-US" sz="2400" dirty="0" smtClean="0">
                <a:solidFill>
                  <a:srgbClr val="C0504D"/>
                </a:solidFill>
                <a:latin typeface="Arial Black"/>
                <a:cs typeface="Arial Black"/>
              </a:rPr>
              <a:t>August 31 – September 5, 2015</a:t>
            </a:r>
            <a:endParaRPr lang="en-US" sz="2400" dirty="0">
              <a:solidFill>
                <a:srgbClr val="C0504D"/>
              </a:solidFill>
              <a:latin typeface="Arial Black"/>
              <a:cs typeface="Arial Blac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LHCP, G.Bernardi, G. Mitselmakher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E4CDF-5C60-B34B-855D-06D954F672D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4195"/>
            <a:ext cx="9144000" cy="57528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536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RECOMMENDATIONS OF THE LHCP INTERNATIONAL ADVISORY           COMMITTEE MEETING (June 4, 2014) </vt:lpstr>
      <vt:lpstr>Slide 2</vt:lpstr>
      <vt:lpstr>Slide 3</vt:lpstr>
      <vt:lpstr>Slide 4</vt:lpstr>
      <vt:lpstr>Invitation to LHCP-2015 St. Petersburg, Russia August 31 – September 5, 2015</vt:lpstr>
    </vt:vector>
  </TitlesOfParts>
  <Company>University of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Guenakh Mitselmakher</dc:creator>
  <cp:lastModifiedBy>Guenakh Mitselmakher</cp:lastModifiedBy>
  <cp:revision>7</cp:revision>
  <dcterms:created xsi:type="dcterms:W3CDTF">2014-06-07T12:40:33Z</dcterms:created>
  <dcterms:modified xsi:type="dcterms:W3CDTF">2014-06-07T13:36:57Z</dcterms:modified>
</cp:coreProperties>
</file>