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22"/>
  </p:notesMasterIdLst>
  <p:handoutMasterIdLst>
    <p:handoutMasterId r:id="rId23"/>
  </p:handoutMasterIdLst>
  <p:sldIdLst>
    <p:sldId id="256" r:id="rId5"/>
    <p:sldId id="722" r:id="rId6"/>
    <p:sldId id="703" r:id="rId7"/>
    <p:sldId id="723" r:id="rId8"/>
    <p:sldId id="681" r:id="rId9"/>
    <p:sldId id="724" r:id="rId10"/>
    <p:sldId id="726" r:id="rId11"/>
    <p:sldId id="725" r:id="rId12"/>
    <p:sldId id="727" r:id="rId13"/>
    <p:sldId id="728" r:id="rId14"/>
    <p:sldId id="715" r:id="rId15"/>
    <p:sldId id="716" r:id="rId16"/>
    <p:sldId id="721" r:id="rId17"/>
    <p:sldId id="698" r:id="rId18"/>
    <p:sldId id="729" r:id="rId19"/>
    <p:sldId id="699" r:id="rId20"/>
    <p:sldId id="72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97" autoAdjust="0"/>
    <p:restoredTop sz="94673" autoAdjust="0"/>
  </p:normalViewPr>
  <p:slideViewPr>
    <p:cSldViewPr snapToGrid="0" snapToObjects="1">
      <p:cViewPr>
        <p:scale>
          <a:sx n="86" d="100"/>
          <a:sy n="86" d="100"/>
        </p:scale>
        <p:origin x="-125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cat>
            <c:multiLvlStrRef>
              <c:f>[Workbook3]Sheet1!$F$1:$G$4</c:f>
              <c:multiLvlStrCache>
                <c:ptCount val="4"/>
                <c:lvl>
                  <c:pt idx="0">
                    <c:v>Simulation</c:v>
                  </c:pt>
                  <c:pt idx="1">
                    <c:v>Individual user analysis</c:v>
                  </c:pt>
                  <c:pt idx="2">
                    <c:v>Organized analysis</c:v>
                  </c:pt>
                  <c:pt idx="3">
                    <c:v>RAW data reconstruction</c:v>
                  </c:pt>
                </c:lvl>
                <c:lvl>
                  <c:pt idx="0">
                    <c:v>60%</c:v>
                  </c:pt>
                  <c:pt idx="1">
                    <c:v>20%</c:v>
                  </c:pt>
                  <c:pt idx="2">
                    <c:v>10%</c:v>
                  </c:pt>
                  <c:pt idx="3">
                    <c:v>10%</c:v>
                  </c:pt>
                </c:lvl>
              </c:multiLvlStrCache>
            </c:multiLvlStrRef>
          </c:cat>
          <c:val>
            <c:numRef>
              <c:f>[Workbook3]Sheet1!$H$1:$H$4</c:f>
              <c:numCache>
                <c:formatCode>0%</c:formatCode>
                <c:ptCount val="4"/>
                <c:pt idx="0">
                  <c:v>0.6</c:v>
                </c:pt>
                <c:pt idx="1">
                  <c:v>0.2</c:v>
                </c:pt>
                <c:pt idx="2">
                  <c:v>0.1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07/11/13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07/11/13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010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010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1C1CBB-6DB7-3349-B084-7DBC15CE63FC}" type="slidenum">
              <a:rPr lang="fr-FR">
                <a:solidFill>
                  <a:prstClr val="black"/>
                </a:solidFill>
              </a:rPr>
              <a:pPr eaLnBrk="1" hangingPunct="1"/>
              <a:t>12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C49324-397B-AD40-B353-AA3EAE60E888}" type="slidenum">
              <a:rPr lang="fr-FR"/>
              <a:pPr eaLnBrk="1" hangingPunct="1"/>
              <a:t>14</a:t>
            </a:fld>
            <a:endParaRPr lang="fr-FR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C49324-397B-AD40-B353-AA3EAE60E888}" type="slidenum">
              <a:rPr lang="fr-FR"/>
              <a:pPr eaLnBrk="1" hangingPunct="1"/>
              <a:t>15</a:t>
            </a:fld>
            <a:endParaRPr lang="fr-FR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56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946700" y="6391895"/>
            <a:ext cx="52557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 Week,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Wuhan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October 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110,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2013 |  Predrag Buncic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8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431082" y="6391895"/>
            <a:ext cx="52557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 Offline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Week | CERN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November 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7,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2013  |  Predrag Buncic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579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microsoft.com/office/2007/relationships/hdphoto" Target="../media/hdphoto1.wdp"/><Relationship Id="rId5" Type="http://schemas.microsoft.com/office/2007/relationships/hdphoto" Target="../media/hdphoto2.wdp"/><Relationship Id="rId6" Type="http://schemas.microsoft.com/office/2007/relationships/hdphoto" Target="../media/hdphoto3.wdp"/><Relationship Id="rId7" Type="http://schemas.microsoft.com/office/2007/relationships/hdphoto" Target="../media/hdphoto4.wdp"/><Relationship Id="rId8" Type="http://schemas.microsoft.com/office/2007/relationships/hdphoto" Target="../media/hdphoto5.wdp"/><Relationship Id="rId9" Type="http://schemas.microsoft.com/office/2007/relationships/hdphoto" Target="../media/hdphoto6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6260" y="2746892"/>
            <a:ext cx="8221940" cy="1747616"/>
          </a:xfrm>
        </p:spPr>
        <p:txBody>
          <a:bodyPr>
            <a:noAutofit/>
          </a:bodyPr>
          <a:lstStyle/>
          <a:p>
            <a:pPr algn="r">
              <a:lnSpc>
                <a:spcPct val="50000"/>
              </a:lnSpc>
            </a:pPr>
            <a:r>
              <a:rPr lang="en-US" sz="3600" dirty="0" err="1" smtClean="0"/>
              <a:t>AliEn</a:t>
            </a:r>
            <a:r>
              <a:rPr lang="en-US" sz="3600" dirty="0" smtClean="0"/>
              <a:t>, Clouds and Supercomputers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Predrag Buncic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2144" y="1070547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Reducing the complexity</a:t>
            </a:r>
            <a:endParaRPr lang="en-US" sz="4000" b="1" dirty="0">
              <a:solidFill>
                <a:srgbClr val="141313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04800" y="2076018"/>
            <a:ext cx="83820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This would allow us to reduce complexity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Deal with handful of clouds/regions instead of individual sites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Each cloud/region would provide reliable data management and sufficient processing capability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What gets created in a given cloud, stays in it and gets analyzed there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This could dramatically simplify scheduling and high level 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342362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46307634"/>
              </p:ext>
            </p:extLst>
          </p:nvPr>
        </p:nvGraphicFramePr>
        <p:xfrm>
          <a:off x="1445784" y="1778433"/>
          <a:ext cx="6587056" cy="2878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12144" y="1070547"/>
            <a:ext cx="7728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Simulation</a:t>
            </a:r>
            <a:endParaRPr lang="en-US" sz="4000" b="1" dirty="0">
              <a:solidFill>
                <a:srgbClr val="141313"/>
              </a:solidFill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0" y="4656604"/>
            <a:ext cx="897788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Even with efficient use of Clouds and our own O2 facility we might be still short of resources for simulation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Need to be able to use all possible sources of CPU cycles</a:t>
            </a:r>
          </a:p>
        </p:txBody>
      </p:sp>
    </p:spTree>
    <p:extLst>
      <p:ext uri="{BB962C8B-B14F-4D97-AF65-F5344CB8AC3E}">
        <p14:creationId xmlns:p14="http://schemas.microsoft.com/office/powerpoint/2010/main" val="144309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E0753FD-7A9D-8742-BA08-601DAC12D757}" type="slidenum">
              <a:rPr lang="en-GB">
                <a:solidFill>
                  <a:srgbClr val="141313"/>
                </a:solidFill>
              </a:rPr>
              <a:pPr eaLnBrk="1" hangingPunct="1"/>
              <a:t>12</a:t>
            </a:fld>
            <a:endParaRPr lang="en-GB">
              <a:solidFill>
                <a:srgbClr val="141313"/>
              </a:solidFill>
            </a:endParaRPr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84" y="900603"/>
            <a:ext cx="7653716" cy="919162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3600" b="1" dirty="0" smtClean="0">
                <a:latin typeface="Arial" charset="0"/>
              </a:rPr>
              <a:t>Simulation strategy</a:t>
            </a:r>
            <a:endParaRPr lang="en-US" sz="3600" b="1" dirty="0">
              <a:latin typeface="Arial" charset="0"/>
            </a:endParaRPr>
          </a:p>
        </p:txBody>
      </p:sp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304800" y="1790151"/>
            <a:ext cx="8382000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400" dirty="0">
                <a:solidFill>
                  <a:srgbClr val="141313"/>
                </a:solidFill>
              </a:rPr>
              <a:t> </a:t>
            </a:r>
            <a:r>
              <a:rPr lang="en-US" sz="2800" dirty="0" smtClean="0">
                <a:solidFill>
                  <a:srgbClr val="141313"/>
                </a:solidFill>
              </a:rPr>
              <a:t>Migrate from G3 to G4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G3 is not supported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G4 is x2 slower for ALICE use case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>
                <a:solidFill>
                  <a:srgbClr val="141313"/>
                </a:solidFill>
              </a:rPr>
              <a:t> </a:t>
            </a:r>
            <a:r>
              <a:rPr lang="en-US" sz="2800" dirty="0" smtClean="0">
                <a:solidFill>
                  <a:srgbClr val="141313"/>
                </a:solidFill>
              </a:rPr>
              <a:t>Need to work with G4 experts on performance</a:t>
            </a:r>
            <a:endParaRPr lang="en-US" sz="2400" dirty="0">
              <a:solidFill>
                <a:srgbClr val="141313"/>
              </a:solidFill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solidFill>
                  <a:srgbClr val="141313"/>
                </a:solidFill>
              </a:rPr>
              <a:t> Expect to profit from future G4 developments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Multithreaded G4, G4 on GPU…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solidFill>
                  <a:srgbClr val="141313"/>
                </a:solidFill>
              </a:rPr>
              <a:t> Must work on fast (parameterized) simulation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Basic support exists in the current framework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solidFill>
                  <a:srgbClr val="141313"/>
                </a:solidFill>
              </a:rPr>
              <a:t> Make more use of embedding, event mixing</a:t>
            </a:r>
            <a:r>
              <a:rPr lang="en-US" sz="2800" dirty="0" smtClean="0">
                <a:solidFill>
                  <a:srgbClr val="141313"/>
                </a:solidFill>
              </a:rPr>
              <a:t>…</a:t>
            </a:r>
          </a:p>
          <a:p>
            <a:pPr eaLnBrk="1" hangingPunct="1"/>
            <a:endParaRPr lang="en-US" sz="2800" dirty="0" smtClean="0">
              <a:solidFill>
                <a:srgbClr val="141313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rgbClr val="141313"/>
                </a:solidFill>
              </a:rPr>
              <a:t>In spite of all this we might fall short of resources</a:t>
            </a:r>
            <a:endParaRPr lang="en-US" sz="2800" dirty="0" smtClean="0">
              <a:solidFill>
                <a:srgbClr val="141313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5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8412"/>
            <a:ext cx="8229600" cy="67922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Top 500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 descr="top50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30" y="1417638"/>
            <a:ext cx="8150970" cy="412955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388027" y="2569673"/>
            <a:ext cx="679248" cy="413511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496129" y="3928351"/>
            <a:ext cx="674510" cy="447765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0" y="5571065"/>
            <a:ext cx="89778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The good news is that we have access to #2 and #6 supercomputers from Top 500 </a:t>
            </a:r>
          </a:p>
        </p:txBody>
      </p:sp>
    </p:spTree>
    <p:extLst>
      <p:ext uri="{BB962C8B-B14F-4D97-AF65-F5344CB8AC3E}">
        <p14:creationId xmlns:p14="http://schemas.microsoft.com/office/powerpoint/2010/main" val="390629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0B6143-23D5-1943-8F64-A1FB649D3103}" type="slidenum">
              <a:rPr lang="en-GB"/>
              <a:pPr eaLnBrk="1" hangingPunct="1"/>
              <a:t>14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585" y="1036859"/>
            <a:ext cx="8610600" cy="661385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141313"/>
                </a:solidFill>
              </a:rPr>
              <a:t>Lots of CPU, </a:t>
            </a:r>
            <a:r>
              <a:rPr lang="en-US" sz="3600" b="1" dirty="0" smtClean="0">
                <a:solidFill>
                  <a:srgbClr val="141313"/>
                </a:solidFill>
              </a:rPr>
              <a:t>no </a:t>
            </a:r>
            <a:r>
              <a:rPr lang="en-US" sz="3600" b="1" dirty="0" smtClean="0">
                <a:solidFill>
                  <a:srgbClr val="141313"/>
                </a:solidFill>
              </a:rPr>
              <a:t>internet, minimal OS</a:t>
            </a:r>
            <a:endParaRPr lang="en-US" sz="3600" b="1" dirty="0">
              <a:solidFill>
                <a:srgbClr val="14131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84094" y="2362925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Login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pic>
        <p:nvPicPr>
          <p:cNvPr id="13" name="Picture 12" descr="actor.gif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08"/>
          <a:stretch/>
        </p:blipFill>
        <p:spPr>
          <a:xfrm>
            <a:off x="531585" y="2370307"/>
            <a:ext cx="1292098" cy="989473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4921899" y="2370307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36494" y="221524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Login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74299" y="221524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116779" y="2362925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259704" y="221524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12104" y="1983668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564504" y="178429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47" y="4031727"/>
            <a:ext cx="9053238" cy="2839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 </a:t>
            </a:r>
            <a:r>
              <a:rPr lang="en-US" sz="1050" dirty="0" smtClean="0"/>
              <a:t>$ [</a:t>
            </a:r>
            <a:r>
              <a:rPr lang="en-US" sz="1050" dirty="0"/>
              <a:t>titan-batch6][12:12:09][/</a:t>
            </a:r>
            <a:r>
              <a:rPr lang="en-US" sz="1050" dirty="0" err="1"/>
              <a:t>tmp</a:t>
            </a:r>
            <a:r>
              <a:rPr lang="en-US" sz="1050" dirty="0"/>
              <a:t>/work/</a:t>
            </a:r>
            <a:r>
              <a:rPr lang="en-US" sz="1050" dirty="0" err="1"/>
              <a:t>atj</a:t>
            </a:r>
            <a:r>
              <a:rPr lang="en-US" sz="1050" dirty="0"/>
              <a:t>/</a:t>
            </a:r>
            <a:r>
              <a:rPr lang="en-US" sz="1050" dirty="0" err="1"/>
              <a:t>cvmfs_install</a:t>
            </a:r>
            <a:r>
              <a:rPr lang="en-US" sz="1050" dirty="0"/>
              <a:t>/bin]$ </a:t>
            </a:r>
            <a:r>
              <a:rPr lang="en-US" sz="1050" dirty="0" err="1"/>
              <a:t>aprun</a:t>
            </a:r>
            <a:r>
              <a:rPr lang="en-US" sz="1050" dirty="0"/>
              <a:t> ./</a:t>
            </a:r>
            <a:r>
              <a:rPr lang="en-US" sz="1050" b="1" dirty="0" err="1">
                <a:solidFill>
                  <a:srgbClr val="CD0920"/>
                </a:solidFill>
              </a:rPr>
              <a:t>parrot_run</a:t>
            </a:r>
            <a:r>
              <a:rPr lang="en-US" sz="1050" dirty="0">
                <a:solidFill>
                  <a:srgbClr val="CD0920"/>
                </a:solidFill>
              </a:rPr>
              <a:t> </a:t>
            </a:r>
            <a:r>
              <a:rPr lang="en-US" sz="1050" dirty="0"/>
              <a:t>-t/</a:t>
            </a:r>
            <a:r>
              <a:rPr lang="en-US" sz="1050" dirty="0" err="1"/>
              <a:t>tmp</a:t>
            </a:r>
            <a:r>
              <a:rPr lang="en-US" sz="1050" dirty="0"/>
              <a:t>/scratch /</a:t>
            </a:r>
            <a:r>
              <a:rPr lang="en-US" sz="1050" dirty="0" err="1"/>
              <a:t>cvmfs</a:t>
            </a:r>
            <a:r>
              <a:rPr lang="en-US" sz="1050" dirty="0"/>
              <a:t>/</a:t>
            </a:r>
            <a:r>
              <a:rPr lang="en-US" sz="1050" dirty="0" err="1"/>
              <a:t>alice.cern.ch</a:t>
            </a:r>
            <a:r>
              <a:rPr lang="en-US" sz="1050" dirty="0"/>
              <a:t>/bin/</a:t>
            </a:r>
            <a:r>
              <a:rPr lang="en-US" sz="1050" dirty="0" err="1"/>
              <a:t>alienv</a:t>
            </a:r>
            <a:r>
              <a:rPr lang="en-US" sz="1050" dirty="0"/>
              <a:t> </a:t>
            </a:r>
            <a:r>
              <a:rPr lang="en-US" sz="1050" dirty="0" err="1"/>
              <a:t>setenv</a:t>
            </a:r>
            <a:r>
              <a:rPr lang="en-US" sz="1050" dirty="0"/>
              <a:t> </a:t>
            </a:r>
            <a:r>
              <a:rPr lang="en-US" sz="1050" dirty="0" err="1"/>
              <a:t>AliRoot</a:t>
            </a:r>
            <a:r>
              <a:rPr lang="en-US" sz="1050" dirty="0"/>
              <a:t> -c </a:t>
            </a:r>
            <a:r>
              <a:rPr lang="en-US" sz="1050" dirty="0" err="1"/>
              <a:t>aliroot</a:t>
            </a:r>
            <a:r>
              <a:rPr lang="en-US" sz="1050" dirty="0"/>
              <a:t> -b</a:t>
            </a:r>
          </a:p>
          <a:p>
            <a:r>
              <a:rPr lang="en-US" sz="1050" dirty="0"/>
              <a:t>  *******************************************</a:t>
            </a:r>
          </a:p>
          <a:p>
            <a:r>
              <a:rPr lang="en-US" sz="1050" dirty="0"/>
              <a:t>  *        W E L C O M E  to  R O O T       *</a:t>
            </a:r>
          </a:p>
          <a:p>
            <a:r>
              <a:rPr lang="en-US" sz="1050" dirty="0"/>
              <a:t>  *   Version   5.34/08       31 May 2013   *</a:t>
            </a:r>
          </a:p>
          <a:p>
            <a:r>
              <a:rPr lang="en-US" sz="1050" dirty="0"/>
              <a:t>  *  You are welcome to visit our Web site  </a:t>
            </a:r>
          </a:p>
          <a:p>
            <a:r>
              <a:rPr lang="en-US" sz="1050" dirty="0"/>
              <a:t>  *          http://</a:t>
            </a:r>
            <a:r>
              <a:rPr lang="en-US" sz="1050" dirty="0" err="1"/>
              <a:t>root.cern.ch</a:t>
            </a:r>
            <a:r>
              <a:rPr lang="en-US" sz="1050" dirty="0"/>
              <a:t>            *</a:t>
            </a:r>
          </a:p>
          <a:p>
            <a:r>
              <a:rPr lang="en-US" sz="1050" dirty="0"/>
              <a:t>  *                                         *</a:t>
            </a:r>
          </a:p>
          <a:p>
            <a:r>
              <a:rPr lang="en-US" sz="1050" dirty="0"/>
              <a:t>  *******************************************</a:t>
            </a:r>
          </a:p>
          <a:p>
            <a:r>
              <a:rPr lang="en-US" sz="1050" dirty="0"/>
              <a:t> </a:t>
            </a:r>
          </a:p>
          <a:p>
            <a:r>
              <a:rPr lang="en-US" sz="1050" dirty="0"/>
              <a:t>ROOT 5.34/08 (v5-34-08@v5-34-08, Jun 11 2013, 10:26:13 on linuxx8664gcc)</a:t>
            </a:r>
          </a:p>
          <a:p>
            <a:r>
              <a:rPr lang="en-US" sz="1050" dirty="0"/>
              <a:t> </a:t>
            </a:r>
          </a:p>
          <a:p>
            <a:r>
              <a:rPr lang="en-US" sz="1050" dirty="0"/>
              <a:t>CINT/ROOT C/C++ Interpreter version 5.18.00, July 2, 2010</a:t>
            </a:r>
          </a:p>
          <a:p>
            <a:r>
              <a:rPr lang="en-US" sz="1050" dirty="0"/>
              <a:t>Type ? for help. Commands must be C++ statements.</a:t>
            </a:r>
          </a:p>
          <a:p>
            <a:r>
              <a:rPr lang="en-US" sz="1050" dirty="0"/>
              <a:t>Enclose multiple statements between { }.</a:t>
            </a:r>
          </a:p>
          <a:p>
            <a:r>
              <a:rPr lang="en-US" sz="1050" dirty="0"/>
              <a:t>2+2</a:t>
            </a:r>
          </a:p>
          <a:p>
            <a:r>
              <a:rPr lang="en-US" sz="1050" dirty="0"/>
              <a:t>(</a:t>
            </a:r>
            <a:r>
              <a:rPr lang="en-US" sz="1050" dirty="0" err="1"/>
              <a:t>const</a:t>
            </a:r>
            <a:r>
              <a:rPr lang="en-US" sz="1050" dirty="0"/>
              <a:t> </a:t>
            </a:r>
            <a:r>
              <a:rPr lang="en-US" sz="1050" dirty="0" err="1"/>
              <a:t>int</a:t>
            </a:r>
            <a:r>
              <a:rPr lang="en-US" sz="1050" dirty="0"/>
              <a:t>)4</a:t>
            </a:r>
          </a:p>
          <a:p>
            <a:endParaRPr lang="en-US" sz="105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016420" y="2687819"/>
            <a:ext cx="7235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72640" y="2663000"/>
            <a:ext cx="7235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41373" y="3507493"/>
            <a:ext cx="7750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Squid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794243" y="3544400"/>
            <a:ext cx="7750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Squid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702857" y="2293668"/>
            <a:ext cx="5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ssh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272640" y="2230017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arun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4016421" y="3729066"/>
            <a:ext cx="1777822" cy="7382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589350" y="2599349"/>
            <a:ext cx="975154" cy="112233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702857" y="2682486"/>
            <a:ext cx="7235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93410" y="2293668"/>
            <a:ext cx="68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</a:t>
            </a:r>
            <a:r>
              <a:rPr lang="en-US" dirty="0" err="1" smtClean="0"/>
              <a:t>sub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0278" y="3537018"/>
            <a:ext cx="99257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CVMFS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1823683" y="3736536"/>
            <a:ext cx="1383289" cy="369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55883" y="5671382"/>
            <a:ext cx="252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Adam Simpson, ORNL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81597" y="4489544"/>
            <a:ext cx="4918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D0920"/>
                </a:solidFill>
              </a:rPr>
              <a:t>Thanks to CMS parrot (from </a:t>
            </a:r>
            <a:r>
              <a:rPr lang="en-US" dirty="0" err="1" smtClean="0">
                <a:solidFill>
                  <a:srgbClr val="CD0920"/>
                </a:solidFill>
              </a:rPr>
              <a:t>cctools</a:t>
            </a:r>
            <a:r>
              <a:rPr lang="en-US" dirty="0" smtClean="0">
                <a:solidFill>
                  <a:srgbClr val="CD0920"/>
                </a:solidFill>
              </a:rPr>
              <a:t>) extended </a:t>
            </a:r>
          </a:p>
          <a:p>
            <a:pPr algn="ctr"/>
            <a:r>
              <a:rPr lang="en-US" dirty="0" smtClean="0">
                <a:solidFill>
                  <a:srgbClr val="CD0920"/>
                </a:solidFill>
              </a:rPr>
              <a:t>to allow access to CVMFS</a:t>
            </a:r>
          </a:p>
          <a:p>
            <a:pPr algn="ctr"/>
            <a:r>
              <a:rPr lang="en-US" dirty="0" smtClean="0">
                <a:solidFill>
                  <a:srgbClr val="CD0920"/>
                </a:solidFill>
              </a:rPr>
              <a:t>(some restrictions apply)</a:t>
            </a:r>
          </a:p>
        </p:txBody>
      </p:sp>
    </p:spTree>
    <p:extLst>
      <p:ext uri="{BB962C8B-B14F-4D97-AF65-F5344CB8AC3E}">
        <p14:creationId xmlns:p14="http://schemas.microsoft.com/office/powerpoint/2010/main" val="407895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rrot-post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86" y="950872"/>
            <a:ext cx="6127993" cy="45959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9305" y="6037926"/>
            <a:ext cx="15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+ CVMFS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286" y="5546867"/>
            <a:ext cx="7634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Parrot is a transparent user-level virtual </a:t>
            </a:r>
            <a:r>
              <a:rPr lang="en-US" dirty="0" err="1"/>
              <a:t>filesystem</a:t>
            </a:r>
            <a:r>
              <a:rPr lang="en-US" dirty="0"/>
              <a:t> that allows any ordinary program to be attached to many different remote storage systems, including HDFS, </a:t>
            </a:r>
            <a:r>
              <a:rPr lang="en-US" dirty="0" err="1"/>
              <a:t>iRODS</a:t>
            </a:r>
            <a:r>
              <a:rPr lang="en-US" dirty="0"/>
              <a:t>, Chirp, and </a:t>
            </a:r>
            <a:r>
              <a:rPr lang="en-US" dirty="0" smtClean="0"/>
              <a:t>FTP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45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Predrag Buncic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8323234" cy="53038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3061" y="4917823"/>
            <a:ext cx="1338798" cy="8773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AliEn</a:t>
            </a:r>
            <a:endParaRPr lang="en-US" dirty="0" smtClean="0"/>
          </a:p>
          <a:p>
            <a:pPr algn="ctr"/>
            <a:r>
              <a:rPr lang="en-US" dirty="0" smtClean="0"/>
              <a:t>CE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579989" y="4312325"/>
            <a:ext cx="1048403" cy="974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309294" y="2879807"/>
            <a:ext cx="893124" cy="5571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</a:t>
            </a:r>
          </a:p>
          <a:p>
            <a:pPr algn="ctr"/>
            <a:r>
              <a:rPr lang="en-US" dirty="0" smtClean="0"/>
              <a:t>Agent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635034"/>
            <a:ext cx="8229600" cy="782604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Interfacing with </a:t>
            </a:r>
            <a:r>
              <a:rPr lang="en-US" sz="3600" dirty="0" err="1" smtClean="0"/>
              <a:t>PanDA</a:t>
            </a:r>
            <a:r>
              <a:rPr lang="en-US" sz="3600" dirty="0" smtClean="0"/>
              <a:t> (Plan B)</a:t>
            </a:r>
            <a:endParaRPr lang="en-US" sz="36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172706" y="2495523"/>
            <a:ext cx="0" cy="4826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n 11"/>
          <p:cNvSpPr/>
          <p:nvPr/>
        </p:nvSpPr>
        <p:spPr>
          <a:xfrm>
            <a:off x="6617990" y="1446670"/>
            <a:ext cx="1109431" cy="95993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Tactical</a:t>
            </a:r>
          </a:p>
          <a:p>
            <a:pPr algn="ctr"/>
            <a:r>
              <a:rPr lang="en-US" dirty="0" smtClean="0"/>
              <a:t>SE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07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192"/>
            <a:ext cx="8229600" cy="856445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325" y="1417637"/>
            <a:ext cx="8726853" cy="4914713"/>
          </a:xfrm>
        </p:spPr>
        <p:txBody>
          <a:bodyPr>
            <a:noAutofit/>
          </a:bodyPr>
          <a:lstStyle/>
          <a:p>
            <a:r>
              <a:rPr lang="en-US" sz="2000" dirty="0" smtClean="0"/>
              <a:t>Run3+ will impose much higher computing requirements</a:t>
            </a:r>
          </a:p>
          <a:p>
            <a:pPr lvl="1"/>
            <a:r>
              <a:rPr lang="en-US" sz="1800" dirty="0" smtClean="0"/>
              <a:t>100x more events to handle</a:t>
            </a:r>
          </a:p>
          <a:p>
            <a:r>
              <a:rPr lang="en-US" sz="2000" dirty="0" smtClean="0"/>
              <a:t>Simply scaling the current Grid won’t work</a:t>
            </a:r>
          </a:p>
          <a:p>
            <a:pPr lvl="1"/>
            <a:r>
              <a:rPr lang="en-US" sz="1800" dirty="0" smtClean="0"/>
              <a:t>We need to reduce the complexity</a:t>
            </a:r>
          </a:p>
          <a:p>
            <a:r>
              <a:rPr lang="en-US" sz="2000" dirty="0" smtClean="0"/>
              <a:t>Regional clouds may be an answer</a:t>
            </a:r>
          </a:p>
          <a:p>
            <a:pPr lvl="1"/>
            <a:r>
              <a:rPr lang="en-US" sz="1800" dirty="0" smtClean="0"/>
              <a:t>We are </a:t>
            </a:r>
            <a:r>
              <a:rPr lang="en-US" sz="1800" b="1" dirty="0" smtClean="0"/>
              <a:t>not</a:t>
            </a:r>
            <a:r>
              <a:rPr lang="en-US" sz="1800" dirty="0" smtClean="0"/>
              <a:t> abandoning the grid</a:t>
            </a:r>
          </a:p>
          <a:p>
            <a:pPr lvl="1"/>
            <a:r>
              <a:rPr lang="en-US" sz="1800" dirty="0" smtClean="0"/>
              <a:t>“Our grid on the cloud” model</a:t>
            </a:r>
          </a:p>
          <a:p>
            <a:r>
              <a:rPr lang="en-US" sz="2000" dirty="0" smtClean="0"/>
              <a:t>In order to complement these resource we might have to tap into flagship HPC installations</a:t>
            </a:r>
          </a:p>
          <a:p>
            <a:pPr lvl="1"/>
            <a:r>
              <a:rPr lang="en-US" sz="1800" dirty="0" smtClean="0"/>
              <a:t>Not exactly grid friendly </a:t>
            </a:r>
            <a:r>
              <a:rPr lang="en-US" sz="1800" dirty="0" smtClean="0"/>
              <a:t>environment, needs some work(</a:t>
            </a:r>
            <a:r>
              <a:rPr lang="en-US" sz="1800" dirty="0" err="1" smtClean="0"/>
              <a:t>arounds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r>
              <a:rPr lang="en-US" sz="2000" dirty="0" smtClean="0"/>
              <a:t>Looking for synergies and collaboration with other experiments and IT</a:t>
            </a:r>
          </a:p>
          <a:p>
            <a:pPr lvl="1"/>
            <a:r>
              <a:rPr lang="en-US" sz="1800" dirty="0" smtClean="0"/>
              <a:t>Transition to clouds, CVMFS, location aware service, edge/proxy services, data management, release validation, monitoring, pilot jobs, distributed analysis, use of opportunistic resources, volunteer computing… 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41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origi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49" y="1786956"/>
            <a:ext cx="2921377" cy="40520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9715" y="849024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An alternative talk title…</a:t>
            </a:r>
            <a:endParaRPr lang="en-US" sz="4000" b="1" dirty="0">
              <a:solidFill>
                <a:srgbClr val="14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53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8688" y="5257800"/>
            <a:ext cx="87453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Highly Distributed infrastructure of ~100 computing centers, 50k cores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Distributed data, services and operation infrastructure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Not the easiest thing to master but we learned how to do it</a:t>
            </a:r>
            <a:endParaRPr lang="en-US" sz="2000" dirty="0"/>
          </a:p>
        </p:txBody>
      </p:sp>
      <p:pic>
        <p:nvPicPr>
          <p:cNvPr id="4" name="Picture 3" descr="gri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53" y="1329141"/>
            <a:ext cx="8095131" cy="3928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053" y="621255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41313"/>
                </a:solidFill>
              </a:rPr>
              <a:t>AliEn@Grid</a:t>
            </a:r>
            <a:endParaRPr lang="en-US" sz="4000" b="1" dirty="0">
              <a:solidFill>
                <a:srgbClr val="14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1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053" y="5643099"/>
            <a:ext cx="8745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Well done, thank you!  Can we still improve!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2053" y="621255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Job Efficiency</a:t>
            </a:r>
            <a:endParaRPr lang="en-US" sz="4000" b="1" dirty="0">
              <a:solidFill>
                <a:srgbClr val="141313"/>
              </a:solidFill>
            </a:endParaRPr>
          </a:p>
        </p:txBody>
      </p:sp>
      <p:pic>
        <p:nvPicPr>
          <p:cNvPr id="2" name="Picture 1" descr="efficienc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29" y="1476824"/>
            <a:ext cx="8627917" cy="431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4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2144" y="1070547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Why changes?</a:t>
            </a:r>
            <a:endParaRPr lang="en-US" sz="4000" b="1" dirty="0">
              <a:solidFill>
                <a:srgbClr val="141313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04800" y="2076018"/>
            <a:ext cx="8382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>
                <a:solidFill>
                  <a:srgbClr val="141313"/>
                </a:solidFill>
              </a:rPr>
              <a:t>T</a:t>
            </a:r>
            <a:r>
              <a:rPr lang="en-US" sz="2400" dirty="0" smtClean="0">
                <a:solidFill>
                  <a:srgbClr val="141313"/>
                </a:solidFill>
              </a:rPr>
              <a:t>he system currently fulfills all the needs of ALICE users for reconstruction, simulation and analysis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We know how to operate it and system is tailored to our needs and requirements (that’s good)</a:t>
            </a:r>
          </a:p>
          <a:p>
            <a:pPr lvl="1"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However, our needs will grow by x20 during Run3 (driven mostly by the simulation needs)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…and even bigger will be needs of other experiments after LS3</a:t>
            </a:r>
          </a:p>
          <a:p>
            <a:pPr lvl="2" eaLnBrk="1" hangingPunct="1">
              <a:buFont typeface="Arial" charset="0"/>
              <a:buChar char="•"/>
            </a:pPr>
            <a:endParaRPr lang="en-US" sz="2400" dirty="0">
              <a:solidFill>
                <a:srgbClr val="141313"/>
              </a:solidFill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How should the Grid look to match those needs (and still be usable)?</a:t>
            </a:r>
          </a:p>
        </p:txBody>
      </p:sp>
    </p:spTree>
    <p:extLst>
      <p:ext uri="{BB962C8B-B14F-4D97-AF65-F5344CB8AC3E}">
        <p14:creationId xmlns:p14="http://schemas.microsoft.com/office/powerpoint/2010/main" val="4232188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3644"/>
            <a:ext cx="8229600" cy="69399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Meet the Cloud…</a:t>
            </a:r>
            <a:endParaRPr lang="en-US" b="1" dirty="0"/>
          </a:p>
        </p:txBody>
      </p:sp>
      <p:pic>
        <p:nvPicPr>
          <p:cNvPr id="3" name="Picture 2" descr="aws-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5489"/>
            <a:ext cx="8431528" cy="39063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128" y="5085298"/>
            <a:ext cx="8610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At present 9 large sites/zones  (up to ~2M CPU cores/site, ~4M total)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About the size that will be needed for LHC data processing in Run3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500x more users, 10x more resources, 0.1x complexity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Optimized resource usage using virtualizations, </a:t>
            </a:r>
            <a:r>
              <a:rPr lang="en-US" sz="2000" dirty="0" err="1" smtClean="0"/>
              <a:t>IaaS</a:t>
            </a:r>
            <a:r>
              <a:rPr lang="en-US" sz="2000" dirty="0" smtClean="0"/>
              <a:t> model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Economy of scale</a:t>
            </a:r>
          </a:p>
        </p:txBody>
      </p:sp>
    </p:spTree>
    <p:extLst>
      <p:ext uri="{BB962C8B-B14F-4D97-AF65-F5344CB8AC3E}">
        <p14:creationId xmlns:p14="http://schemas.microsoft.com/office/powerpoint/2010/main" val="6323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2144" y="1070547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The bad part…</a:t>
            </a:r>
            <a:endParaRPr lang="en-US" sz="4000" b="1" dirty="0">
              <a:solidFill>
                <a:srgbClr val="141313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04800" y="2076018"/>
            <a:ext cx="8382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The Cloud is not End-to-End system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It allows us to build one (or reuse one of the existing solutions suitable for given scale)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We can re-build our Grid on top of Cloud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Preserving investment and user interfaces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Have to do the development and maintenance of our own </a:t>
            </a:r>
            <a:r>
              <a:rPr lang="en-US" sz="2400" dirty="0" smtClean="0">
                <a:solidFill>
                  <a:srgbClr val="141313"/>
                </a:solidFill>
              </a:rPr>
              <a:t>middleware </a:t>
            </a:r>
            <a:endParaRPr lang="en-US" sz="2400" dirty="0" smtClean="0">
              <a:solidFill>
                <a:srgbClr val="141313"/>
              </a:solidFill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Data management is already a big problem and is bound to become much bigger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Cloud does not come with out of the box solutions for data management that would be appropriate for our problem</a:t>
            </a:r>
          </a:p>
        </p:txBody>
      </p:sp>
    </p:spTree>
    <p:extLst>
      <p:ext uri="{BB962C8B-B14F-4D97-AF65-F5344CB8AC3E}">
        <p14:creationId xmlns:p14="http://schemas.microsoft.com/office/powerpoint/2010/main" val="3844782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3180"/>
            <a:ext cx="8229600" cy="66445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ALICE@Run4</a:t>
            </a:r>
            <a:endParaRPr lang="en-US" b="1" dirty="0"/>
          </a:p>
        </p:txBody>
      </p:sp>
      <p:grpSp>
        <p:nvGrpSpPr>
          <p:cNvPr id="37" name="Group 36"/>
          <p:cNvGrpSpPr/>
          <p:nvPr/>
        </p:nvGrpSpPr>
        <p:grpSpPr>
          <a:xfrm>
            <a:off x="1141243" y="1656173"/>
            <a:ext cx="7661919" cy="4769956"/>
            <a:chOff x="138199" y="202949"/>
            <a:chExt cx="9406731" cy="6696788"/>
          </a:xfrm>
        </p:grpSpPr>
        <p:grpSp>
          <p:nvGrpSpPr>
            <p:cNvPr id="4" name="Group 3"/>
            <p:cNvGrpSpPr/>
            <p:nvPr/>
          </p:nvGrpSpPr>
          <p:grpSpPr>
            <a:xfrm>
              <a:off x="138199" y="3068710"/>
              <a:ext cx="4439337" cy="2783684"/>
              <a:chOff x="3108431" y="4163055"/>
              <a:chExt cx="3527988" cy="2420027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6152" y="4524851"/>
                <a:ext cx="2980267" cy="20568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18792" y="4163055"/>
                <a:ext cx="2980267" cy="20568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8431" y="4526195"/>
                <a:ext cx="2980267" cy="2056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Shape 25"/>
              <p:cNvSpPr/>
              <p:nvPr/>
            </p:nvSpPr>
            <p:spPr>
              <a:xfrm>
                <a:off x="3887146" y="5130442"/>
                <a:ext cx="1150664" cy="952875"/>
              </a:xfrm>
              <a:prstGeom prst="flowChartMultidocument">
                <a:avLst/>
              </a:prstGeom>
              <a:solidFill>
                <a:srgbClr val="F4CCCC"/>
              </a:solidFill>
              <a:ln w="190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err="1" smtClean="0">
                    <a:solidFill>
                      <a:prstClr val="black"/>
                    </a:solidFill>
                    <a:latin typeface="Calibri"/>
                  </a:rPr>
                  <a:t>AliEn</a:t>
                </a:r>
                <a:endParaRPr lang="en-US" sz="1400" dirty="0" smtClean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pic>
            <p:nvPicPr>
              <p:cNvPr id="9" name="Picture 8" descr="cv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2900" y="5726609"/>
                <a:ext cx="235417" cy="256544"/>
              </a:xfrm>
              <a:prstGeom prst="rect">
                <a:avLst/>
              </a:prstGeom>
            </p:spPr>
          </p:pic>
          <p:sp>
            <p:nvSpPr>
              <p:cNvPr id="10" name="Shape 25"/>
              <p:cNvSpPr/>
              <p:nvPr/>
            </p:nvSpPr>
            <p:spPr>
              <a:xfrm>
                <a:off x="4932238" y="5184415"/>
                <a:ext cx="698500" cy="1135348"/>
              </a:xfrm>
              <a:prstGeom prst="flowChartMultidocument">
                <a:avLst/>
              </a:prstGeom>
              <a:solidFill>
                <a:srgbClr val="F4CCCC"/>
              </a:solidFill>
              <a:ln w="190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dirty="0" smtClean="0">
                    <a:solidFill>
                      <a:prstClr val="black"/>
                    </a:solidFill>
                    <a:latin typeface="Calibri"/>
                    <a:ea typeface="+mn-ea"/>
                  </a:rPr>
                  <a:t>CAF</a:t>
                </a:r>
                <a:endParaRPr lang="en-US" sz="700" dirty="0"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700" dirty="0" smtClean="0">
                    <a:solidFill>
                      <a:prstClr val="black"/>
                    </a:solidFill>
                    <a:latin typeface="Calibri"/>
                  </a:rPr>
                  <a:t>On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700" dirty="0" smtClean="0">
                    <a:solidFill>
                      <a:prstClr val="black"/>
                    </a:solidFill>
                    <a:latin typeface="Calibri"/>
                    <a:ea typeface="+mn-ea"/>
                  </a:rPr>
                  <a:t>Demand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 smtClean="0">
                  <a:solidFill>
                    <a:prstClr val="black"/>
                  </a:solidFill>
                  <a:latin typeface="Calibri"/>
                  <a:ea typeface="+mn-ea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" sz="700" dirty="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</p:grpSp>
        <p:sp>
          <p:nvSpPr>
            <p:cNvPr id="11" name="Shape 25"/>
            <p:cNvSpPr/>
            <p:nvPr/>
          </p:nvSpPr>
          <p:spPr>
            <a:xfrm>
              <a:off x="2889766" y="1208766"/>
              <a:ext cx="997380" cy="1305956"/>
            </a:xfrm>
            <a:prstGeom prst="flowChartMultidocument">
              <a:avLst/>
            </a:prstGeom>
            <a:solidFill>
              <a:srgbClr val="F4CC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black"/>
                  </a:solidFill>
                  <a:latin typeface="Calibri"/>
                  <a:ea typeface="+mn-ea"/>
                </a:rPr>
                <a:t>CAF</a:t>
              </a:r>
              <a:endParaRPr lang="en-US" sz="700" dirty="0" smtClean="0">
                <a:solidFill>
                  <a:prstClr val="black"/>
                </a:solidFill>
                <a:latin typeface="Calibri"/>
                <a:ea typeface="+mn-ea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700" dirty="0" smtClean="0">
                  <a:solidFill>
                    <a:prstClr val="black"/>
                  </a:solidFill>
                  <a:latin typeface="Calibri"/>
                </a:rPr>
                <a:t>On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700" dirty="0" smtClean="0">
                  <a:solidFill>
                    <a:prstClr val="black"/>
                  </a:solidFill>
                  <a:latin typeface="Calibri"/>
                  <a:ea typeface="+mn-ea"/>
                </a:rPr>
                <a:t>Demand</a:t>
              </a: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 smtClean="0">
                <a:solidFill>
                  <a:prstClr val="black"/>
                </a:solidFill>
                <a:latin typeface="Calibri"/>
                <a:ea typeface="+mn-ea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" sz="7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10253" y="310133"/>
              <a:ext cx="3875324" cy="2199660"/>
              <a:chOff x="510252" y="202949"/>
              <a:chExt cx="4381489" cy="2306844"/>
            </a:xfrm>
          </p:grpSpPr>
          <p:pic>
            <p:nvPicPr>
              <p:cNvPr id="13" name="Picture 1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252" y="202949"/>
                <a:ext cx="4381489" cy="2306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Shape 25"/>
              <p:cNvSpPr/>
              <p:nvPr/>
            </p:nvSpPr>
            <p:spPr>
              <a:xfrm>
                <a:off x="1790278" y="918086"/>
                <a:ext cx="1127098" cy="978266"/>
              </a:xfrm>
              <a:prstGeom prst="flowChartMultidocument">
                <a:avLst/>
              </a:prstGeom>
              <a:solidFill>
                <a:srgbClr val="F4CCCC"/>
              </a:solidFill>
              <a:ln w="190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 smtClean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" name="Shape 25"/>
              <p:cNvSpPr/>
              <p:nvPr/>
            </p:nvSpPr>
            <p:spPr>
              <a:xfrm>
                <a:off x="1558721" y="1122347"/>
                <a:ext cx="1127098" cy="1149472"/>
              </a:xfrm>
              <a:prstGeom prst="flowChartMultidocument">
                <a:avLst/>
              </a:prstGeom>
              <a:solidFill>
                <a:srgbClr val="F4CCCC"/>
              </a:solidFill>
              <a:ln w="190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err="1" smtClean="0">
                    <a:solidFill>
                      <a:prstClr val="black"/>
                    </a:solidFill>
                    <a:latin typeface="Calibri"/>
                  </a:rPr>
                  <a:t>AliEn</a:t>
                </a:r>
                <a:endParaRPr lang="en-US" sz="1400" dirty="0" smtClean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pic>
            <p:nvPicPr>
              <p:cNvPr id="16" name="Picture 15" descr="cv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51716" y="1753670"/>
                <a:ext cx="235417" cy="256544"/>
              </a:xfrm>
              <a:prstGeom prst="rect">
                <a:avLst/>
              </a:prstGeom>
            </p:spPr>
          </p:pic>
          <p:pic>
            <p:nvPicPr>
              <p:cNvPr id="17" name="Picture 16" descr="cv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2194" y="1841399"/>
                <a:ext cx="235417" cy="256544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3393962" y="690357"/>
              <a:ext cx="5591144" cy="3931047"/>
              <a:chOff x="5895586" y="3396280"/>
              <a:chExt cx="3293533" cy="2154767"/>
            </a:xfrm>
          </p:grpSpPr>
          <p:pic>
            <p:nvPicPr>
              <p:cNvPr id="19" name="Picture 1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95586" y="3396280"/>
                <a:ext cx="3293533" cy="21547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9" descr="newlogo2.jpg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54120" y="3669695"/>
                <a:ext cx="855811" cy="1062633"/>
              </a:xfrm>
              <a:prstGeom prst="rect">
                <a:avLst/>
              </a:prstGeom>
            </p:spPr>
          </p:pic>
        </p:grpSp>
        <p:sp>
          <p:nvSpPr>
            <p:cNvPr id="21" name="Rectangle 20"/>
            <p:cNvSpPr/>
            <p:nvPr/>
          </p:nvSpPr>
          <p:spPr>
            <a:xfrm>
              <a:off x="5615352" y="3016839"/>
              <a:ext cx="1599147" cy="10435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15722B"/>
                  </a:solidFill>
                  <a:latin typeface="Calibri"/>
                </a:rPr>
                <a:t>O</a:t>
              </a:r>
              <a:r>
                <a:rPr lang="en-US" sz="1800" baseline="-25000" dirty="0" smtClean="0">
                  <a:solidFill>
                    <a:srgbClr val="15722B"/>
                  </a:solidFill>
                  <a:latin typeface="Calibri"/>
                </a:rPr>
                <a:t>2</a:t>
              </a:r>
            </a:p>
            <a:p>
              <a:pPr algn="ctr"/>
              <a:r>
                <a:rPr lang="en-US" sz="1600" dirty="0" smtClean="0">
                  <a:solidFill>
                    <a:srgbClr val="649757"/>
                  </a:solidFill>
                  <a:latin typeface="Calibri"/>
                </a:rPr>
                <a:t>Online-Offline </a:t>
              </a:r>
            </a:p>
            <a:p>
              <a:pPr algn="ctr"/>
              <a:r>
                <a:rPr lang="en-US" sz="1600" dirty="0" smtClean="0">
                  <a:solidFill>
                    <a:srgbClr val="649757"/>
                  </a:solidFill>
                  <a:latin typeface="Calibri"/>
                </a:rPr>
                <a:t>Facility</a:t>
              </a:r>
              <a:endParaRPr lang="en" sz="1600" dirty="0">
                <a:solidFill>
                  <a:srgbClr val="649757"/>
                </a:solidFill>
                <a:latin typeface="Calibri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31554" y="202949"/>
              <a:ext cx="1501273" cy="7081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  <a:latin typeface="Calibri"/>
                </a:rPr>
                <a:t>Private CERN </a:t>
              </a:r>
            </a:p>
            <a:p>
              <a:pPr algn="ctr"/>
              <a:r>
                <a:rPr lang="en-US" sz="1600" dirty="0" smtClean="0">
                  <a:solidFill>
                    <a:prstClr val="black"/>
                  </a:solidFill>
                  <a:latin typeface="Calibri"/>
                </a:rPr>
                <a:t>Cloud</a:t>
              </a:r>
              <a:endParaRPr lang="en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52900" y="6048518"/>
              <a:ext cx="1483165" cy="633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FFFF"/>
                  </a:solidFill>
                </a:rPr>
                <a:t>Vision</a:t>
              </a:r>
              <a:endParaRPr lang="en-US" sz="28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630738" y="4621404"/>
              <a:ext cx="2732641" cy="2278333"/>
              <a:chOff x="150090" y="2878705"/>
              <a:chExt cx="2980267" cy="2498295"/>
            </a:xfrm>
          </p:grpSpPr>
          <p:grpSp>
            <p:nvGrpSpPr>
              <p:cNvPr id="25" name="Group 4"/>
              <p:cNvGrpSpPr>
                <a:grpSpLocks/>
              </p:cNvGrpSpPr>
              <p:nvPr/>
            </p:nvGrpSpPr>
            <p:grpSpPr bwMode="auto">
              <a:xfrm>
                <a:off x="150090" y="2878705"/>
                <a:ext cx="2980267" cy="2056887"/>
                <a:chOff x="0" y="0"/>
                <a:chExt cx="1731" cy="912"/>
              </a:xfrm>
            </p:grpSpPr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731" cy="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8" y="341"/>
                  <a:ext cx="872" cy="3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6" name="Rectangle 25"/>
              <p:cNvSpPr/>
              <p:nvPr/>
            </p:nvSpPr>
            <p:spPr>
              <a:xfrm>
                <a:off x="646346" y="4927437"/>
                <a:ext cx="1827568" cy="449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prstClr val="black"/>
                    </a:solidFill>
                    <a:latin typeface="Calibri"/>
                  </a:rPr>
                  <a:t>Public Cloud(s)</a:t>
                </a:r>
                <a:endParaRPr lang="en" sz="160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Shape 25"/>
              <p:cNvSpPr/>
              <p:nvPr/>
            </p:nvSpPr>
            <p:spPr>
              <a:xfrm>
                <a:off x="2089201" y="3770479"/>
                <a:ext cx="1019230" cy="1201882"/>
              </a:xfrm>
              <a:prstGeom prst="flowChartMultidocument">
                <a:avLst/>
              </a:prstGeom>
              <a:solidFill>
                <a:srgbClr val="F4CCCC"/>
              </a:solidFill>
              <a:ln w="19050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91425" tIns="91425" rIns="91425" bIns="91425" anchor="ctr" anchorCtr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err="1" smtClean="0">
                    <a:solidFill>
                      <a:prstClr val="black"/>
                    </a:solidFill>
                    <a:latin typeface="Calibri"/>
                  </a:rPr>
                  <a:t>AliEn</a:t>
                </a:r>
                <a:endParaRPr lang="en-US" sz="1400" dirty="0" smtClean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70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pic>
          <p:nvPicPr>
            <p:cNvPr id="30" name="Picture 29" descr="cv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4788" y="5886658"/>
              <a:ext cx="303051" cy="330248"/>
            </a:xfrm>
            <a:prstGeom prst="rect">
              <a:avLst/>
            </a:prstGeom>
          </p:spPr>
        </p:pic>
        <p:sp>
          <p:nvSpPr>
            <p:cNvPr id="31" name="Shape 25"/>
            <p:cNvSpPr/>
            <p:nvPr/>
          </p:nvSpPr>
          <p:spPr>
            <a:xfrm>
              <a:off x="4152900" y="2684250"/>
              <a:ext cx="1019230" cy="1096063"/>
            </a:xfrm>
            <a:prstGeom prst="flowChartMultidocument">
              <a:avLst/>
            </a:prstGeom>
            <a:solidFill>
              <a:srgbClr val="F4CC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err="1" smtClean="0">
                  <a:solidFill>
                    <a:prstClr val="black"/>
                  </a:solidFill>
                  <a:latin typeface="Calibri"/>
                </a:rPr>
                <a:t>AliEn</a:t>
              </a:r>
              <a:endParaRPr lang="en-US" sz="1400" dirty="0" smtClean="0">
                <a:solidFill>
                  <a:prstClr val="black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black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black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Shape 25"/>
            <p:cNvSpPr/>
            <p:nvPr/>
          </p:nvSpPr>
          <p:spPr>
            <a:xfrm>
              <a:off x="7408731" y="2641994"/>
              <a:ext cx="1019230" cy="1305956"/>
            </a:xfrm>
            <a:prstGeom prst="flowChartMultidocument">
              <a:avLst/>
            </a:prstGeom>
            <a:solidFill>
              <a:srgbClr val="F4CC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sp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HLT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DAQ</a:t>
              </a:r>
              <a:endParaRPr lang="en-US" sz="700" dirty="0">
                <a:solidFill>
                  <a:prstClr val="black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black"/>
                </a:solidFill>
                <a:latin typeface="Calibri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7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95112" y="3227716"/>
              <a:ext cx="1128238" cy="4099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  <a:latin typeface="Calibri"/>
                </a:rPr>
                <a:t>T1/T2/T3</a:t>
              </a:r>
              <a:endParaRPr lang="en" sz="1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310992" y="354593"/>
              <a:ext cx="2233938" cy="894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Analysis</a:t>
              </a:r>
            </a:p>
            <a:p>
              <a:r>
                <a:rPr lang="en-US" sz="1400" dirty="0" smtClean="0"/>
                <a:t>Reconstruction</a:t>
              </a:r>
            </a:p>
            <a:p>
              <a:r>
                <a:rPr lang="en-US" sz="1400" dirty="0" smtClean="0"/>
                <a:t>Custodial  Data Store</a:t>
              </a:r>
              <a:endParaRPr lang="en-US" sz="16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9523" y="5978364"/>
              <a:ext cx="1338085" cy="894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Analysis</a:t>
              </a:r>
            </a:p>
            <a:p>
              <a:r>
                <a:rPr lang="en-US" sz="1400" dirty="0" smtClean="0"/>
                <a:t>Simulation</a:t>
              </a:r>
            </a:p>
            <a:p>
              <a:r>
                <a:rPr lang="en-US" sz="1400" dirty="0" smtClean="0"/>
                <a:t>Data Cache</a:t>
              </a:r>
              <a:endParaRPr lang="en-US" sz="16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54788" y="4945844"/>
              <a:ext cx="1208331" cy="372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Simulation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389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8689" y="5160167"/>
            <a:ext cx="87453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In order to reduce complexity national or regional T1/T2 centers could transform themselves into Cloud regions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Providing </a:t>
            </a:r>
            <a:r>
              <a:rPr lang="en-US" sz="2000" dirty="0" err="1" smtClean="0"/>
              <a:t>IaaS</a:t>
            </a:r>
            <a:r>
              <a:rPr lang="en-US" sz="2000" dirty="0" smtClean="0"/>
              <a:t> and reliable data services with </a:t>
            </a:r>
            <a:r>
              <a:rPr lang="en-US" sz="2000" dirty="0"/>
              <a:t>v</a:t>
            </a:r>
            <a:r>
              <a:rPr lang="en-US" sz="2000" dirty="0" smtClean="0"/>
              <a:t>ery good network between the sites, dedicated links to T0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02053" y="621255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From Grid to Cloud(s)</a:t>
            </a:r>
            <a:endParaRPr lang="en-US" sz="4000" b="1" dirty="0">
              <a:solidFill>
                <a:srgbClr val="141313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12145" y="1371075"/>
            <a:ext cx="7663683" cy="3751132"/>
            <a:chOff x="502053" y="1329141"/>
            <a:chExt cx="8121437" cy="4246908"/>
          </a:xfrm>
        </p:grpSpPr>
        <p:pic>
          <p:nvPicPr>
            <p:cNvPr id="2" name="Picture 1" descr="cloud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53" y="1329141"/>
              <a:ext cx="8121437" cy="4246908"/>
            </a:xfrm>
            <a:prstGeom prst="rect">
              <a:avLst/>
            </a:prstGeom>
          </p:spPr>
        </p:pic>
        <p:pic>
          <p:nvPicPr>
            <p:cNvPr id="3" name="Picture 2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60000">
              <a:off x="3394173" y="4046497"/>
              <a:ext cx="1803548" cy="893139"/>
            </a:xfrm>
            <a:prstGeom prst="rect">
              <a:avLst/>
            </a:prstGeom>
          </p:spPr>
        </p:pic>
        <p:pic>
          <p:nvPicPr>
            <p:cNvPr id="8" name="Picture 7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2080" y="1860798"/>
              <a:ext cx="1727163" cy="1639274"/>
            </a:xfrm>
            <a:prstGeom prst="rect">
              <a:avLst/>
            </a:prstGeom>
          </p:spPr>
        </p:pic>
        <p:pic>
          <p:nvPicPr>
            <p:cNvPr id="9" name="Picture 8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722" y="3738120"/>
              <a:ext cx="980240" cy="800445"/>
            </a:xfrm>
            <a:prstGeom prst="rect">
              <a:avLst/>
            </a:prstGeom>
          </p:spPr>
        </p:pic>
        <p:pic>
          <p:nvPicPr>
            <p:cNvPr id="10" name="Picture 9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0257" y="2537720"/>
              <a:ext cx="1891823" cy="1544825"/>
            </a:xfrm>
            <a:prstGeom prst="rect">
              <a:avLst/>
            </a:prstGeom>
          </p:spPr>
        </p:pic>
        <p:pic>
          <p:nvPicPr>
            <p:cNvPr id="11" name="Picture 10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0130" y="1329141"/>
              <a:ext cx="2352835" cy="1476824"/>
            </a:xfrm>
            <a:prstGeom prst="rect">
              <a:avLst/>
            </a:prstGeom>
          </p:spPr>
        </p:pic>
        <p:pic>
          <p:nvPicPr>
            <p:cNvPr id="12" name="Picture 11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4956" y="2434091"/>
              <a:ext cx="955544" cy="959936"/>
            </a:xfrm>
            <a:prstGeom prst="rect">
              <a:avLst/>
            </a:prstGeom>
          </p:spPr>
        </p:pic>
        <p:pic>
          <p:nvPicPr>
            <p:cNvPr id="13" name="Picture 12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7355" y="3310133"/>
              <a:ext cx="1333739" cy="1339869"/>
            </a:xfrm>
            <a:prstGeom prst="rect">
              <a:avLst/>
            </a:prstGeom>
          </p:spPr>
        </p:pic>
        <p:pic>
          <p:nvPicPr>
            <p:cNvPr id="15" name="Picture 14" descr="clou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8518" y="4297557"/>
              <a:ext cx="1017702" cy="10223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239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8219</TotalTime>
  <Words>816</Words>
  <Application>Microsoft Macintosh PowerPoint</Application>
  <PresentationFormat>On-screen Show (4:3)</PresentationFormat>
  <Paragraphs>172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Thème Office</vt:lpstr>
      <vt:lpstr>AliEn, Clouds and Supercomputers   Predrag Buncic</vt:lpstr>
      <vt:lpstr>PowerPoint Presentation</vt:lpstr>
      <vt:lpstr>PowerPoint Presentation</vt:lpstr>
      <vt:lpstr>PowerPoint Presentation</vt:lpstr>
      <vt:lpstr>PowerPoint Presentation</vt:lpstr>
      <vt:lpstr>Meet the Cloud…</vt:lpstr>
      <vt:lpstr>PowerPoint Presentation</vt:lpstr>
      <vt:lpstr>ALICE@Run4</vt:lpstr>
      <vt:lpstr>PowerPoint Presentation</vt:lpstr>
      <vt:lpstr>PowerPoint Presentation</vt:lpstr>
      <vt:lpstr>PowerPoint Presentation</vt:lpstr>
      <vt:lpstr>Simulation strategy</vt:lpstr>
      <vt:lpstr>Top 500</vt:lpstr>
      <vt:lpstr>Lots of CPU, no internet, minimal OS</vt:lpstr>
      <vt:lpstr>PowerPoint Presentation</vt:lpstr>
      <vt:lpstr>Interfacing with PanDA (Plan B)</vt:lpstr>
      <vt:lpstr>Conclusions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subject/>
  <dc:creator>Diana</dc:creator>
  <cp:keywords/>
  <dc:description/>
  <cp:lastModifiedBy>Predrag Buncic</cp:lastModifiedBy>
  <cp:revision>608</cp:revision>
  <dcterms:created xsi:type="dcterms:W3CDTF">2010-04-12T23:12:02Z</dcterms:created>
  <dcterms:modified xsi:type="dcterms:W3CDTF">2013-11-07T08:04:11Z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