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62" r:id="rId1"/>
  </p:sldMasterIdLst>
  <p:notesMasterIdLst>
    <p:notesMasterId r:id="rId18"/>
  </p:notesMasterIdLst>
  <p:sldIdLst>
    <p:sldId id="256" r:id="rId2"/>
    <p:sldId id="296" r:id="rId3"/>
    <p:sldId id="298" r:id="rId4"/>
    <p:sldId id="297" r:id="rId5"/>
    <p:sldId id="299" r:id="rId6"/>
    <p:sldId id="300" r:id="rId7"/>
    <p:sldId id="301" r:id="rId8"/>
    <p:sldId id="305" r:id="rId9"/>
    <p:sldId id="304" r:id="rId10"/>
    <p:sldId id="302" r:id="rId11"/>
    <p:sldId id="303" r:id="rId12"/>
    <p:sldId id="306" r:id="rId13"/>
    <p:sldId id="307" r:id="rId14"/>
    <p:sldId id="308" r:id="rId15"/>
    <p:sldId id="309" r:id="rId16"/>
    <p:sldId id="310" r:id="rId17"/>
  </p:sldIdLst>
  <p:sldSz cx="9144000" cy="6858000" type="screen4x3"/>
  <p:notesSz cx="6858000" cy="9144000"/>
  <p:defaultTextStyle>
    <a:defPPr>
      <a:defRPr lang="ro-R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99"/>
    <a:srgbClr val="FF99FF"/>
    <a:srgbClr val="E89A94"/>
    <a:srgbClr val="CC99FF"/>
    <a:srgbClr val="024288"/>
    <a:srgbClr val="12028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82" autoAdjust="0"/>
    <p:restoredTop sz="94720" autoAdjust="0"/>
  </p:normalViewPr>
  <p:slideViewPr>
    <p:cSldViewPr>
      <p:cViewPr varScale="1">
        <p:scale>
          <a:sx n="90" d="100"/>
          <a:sy n="90" d="100"/>
        </p:scale>
        <p:origin x="-1104" y="-1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879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esProps" Target="presProps.xml"/><Relationship Id="rId21" Type="http://schemas.openxmlformats.org/officeDocument/2006/relationships/viewProps" Target="viewProps.xml"/><Relationship Id="rId22" Type="http://schemas.openxmlformats.org/officeDocument/2006/relationships/theme" Target="theme/theme1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notesMaster" Target="notesMasters/notesMaster1.xml"/><Relationship Id="rId19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Workbook2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trendline>
            <c:trendlineType val="linear"/>
            <c:dispRSqr val="0"/>
            <c:dispEq val="0"/>
          </c:trendline>
          <c:cat>
            <c:strRef>
              <c:f>Sheet1!$A$1:$A$4</c:f>
              <c:strCache>
                <c:ptCount val="4"/>
                <c:pt idx="0">
                  <c:v>Nov.12</c:v>
                </c:pt>
                <c:pt idx="1">
                  <c:v>Feb.13</c:v>
                </c:pt>
                <c:pt idx="2">
                  <c:v>May.13</c:v>
                </c:pt>
                <c:pt idx="3">
                  <c:v>Aug.13</c:v>
                </c:pt>
              </c:strCache>
            </c:strRef>
          </c:cat>
          <c:val>
            <c:numRef>
              <c:f>Sheet1!$B$1:$B$4</c:f>
              <c:numCache>
                <c:formatCode>General</c:formatCode>
                <c:ptCount val="4"/>
                <c:pt idx="0">
                  <c:v>0.8</c:v>
                </c:pt>
                <c:pt idx="1">
                  <c:v>1.43</c:v>
                </c:pt>
                <c:pt idx="2">
                  <c:v>1.28</c:v>
                </c:pt>
                <c:pt idx="3">
                  <c:v>2.55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-2023425736"/>
        <c:axId val="-2038580408"/>
      </c:barChart>
      <c:catAx>
        <c:axId val="-2023425736"/>
        <c:scaling>
          <c:orientation val="minMax"/>
        </c:scaling>
        <c:delete val="0"/>
        <c:axPos val="b"/>
        <c:majorTickMark val="out"/>
        <c:minorTickMark val="none"/>
        <c:tickLblPos val="nextTo"/>
        <c:crossAx val="-2038580408"/>
        <c:crosses val="autoZero"/>
        <c:auto val="1"/>
        <c:lblAlgn val="ctr"/>
        <c:lblOffset val="100"/>
        <c:noMultiLvlLbl val="0"/>
      </c:catAx>
      <c:valAx>
        <c:axId val="-2038580408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-2023425736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F5840CF-FAA1-4484-827D-1C8845A426CC}" type="datetimeFigureOut">
              <a:rPr lang="en-US" smtClean="0"/>
              <a:t>07/11/13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C2AEA51-0901-4A5E-834C-7276CCF7BA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34548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AAA745-D3BA-4930-9A56-E91832214261}" type="datetime1">
              <a:rPr lang="en-US" smtClean="0"/>
              <a:t>07/11/13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A7A44-AA84-4C2D-8314-0C403BA7A3F5}" type="datetime1">
              <a:rPr lang="en-US" smtClean="0"/>
              <a:t>07/11/13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C1A90-E8CA-41CB-AAFF-44B5FD57F62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5F0D3D-DE1E-4839-8BBE-2AE9154573DE}" type="datetime1">
              <a:rPr lang="en-US" smtClean="0"/>
              <a:t>07/11/13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C1A90-E8CA-41CB-AAFF-44B5FD57F62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C7965-221D-4BF5-B556-22D1B3CB6FD3}" type="datetime1">
              <a:rPr lang="en-US" smtClean="0"/>
              <a:t>07/11/13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C1A90-E8CA-41CB-AAFF-44B5FD57F625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7504" y="6237312"/>
            <a:ext cx="384578" cy="51983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DFA8C-6CFA-4E6E-B7AC-C16A5C8C9947}" type="datetime1">
              <a:rPr lang="en-US" smtClean="0"/>
              <a:t>07/11/13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C1A90-E8CA-41CB-AAFF-44B5FD57F62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7504" y="6237312"/>
            <a:ext cx="384578" cy="51983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EA66B-2946-4853-86D7-FE6AE512FC9A}" type="datetime1">
              <a:rPr lang="en-US" smtClean="0"/>
              <a:t>07/11/13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C1A90-E8CA-41CB-AAFF-44B5FD57F62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7504" y="6237312"/>
            <a:ext cx="384578" cy="51983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5BCF18-E851-452A-B7B3-ED9A65E0E4A1}" type="datetime1">
              <a:rPr lang="en-US" smtClean="0"/>
              <a:t>07/11/13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C1A90-E8CA-41CB-AAFF-44B5FD57F62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81D172-5B1D-4354-9B87-D80E1BDB0B65}" type="datetime1">
              <a:rPr lang="en-US" smtClean="0"/>
              <a:t>07/11/13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C1A90-E8CA-41CB-AAFF-44B5FD57F625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7504" y="6237312"/>
            <a:ext cx="384578" cy="51983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839CB8-B4B1-4117-83D6-D016E10868DA}" type="datetime1">
              <a:rPr lang="en-US" smtClean="0"/>
              <a:t>07/11/13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C1A90-E8CA-41CB-AAFF-44B5FD57F62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75D47D-971F-47A6-B09D-03CD92812FB2}" type="datetime1">
              <a:rPr lang="en-US" smtClean="0"/>
              <a:t>07/11/13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86EA30-0E3C-46C7-B312-D34E2D1B924E}" type="datetime1">
              <a:rPr lang="en-US" smtClean="0"/>
              <a:t>07/11/13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C1A90-E8CA-41CB-AAFF-44B5FD57F62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64257A71-C579-4C53-B4C7-A95FE02D3E8F}" type="datetime1">
              <a:rPr lang="en-US" smtClean="0"/>
              <a:t>07/11/13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6FDC1A90-E8CA-41CB-AAFF-44B5FD57F62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3" r:id="rId1"/>
    <p:sldLayoutId id="2147483764" r:id="rId2"/>
    <p:sldLayoutId id="2147483765" r:id="rId3"/>
    <p:sldLayoutId id="2147483766" r:id="rId4"/>
    <p:sldLayoutId id="2147483767" r:id="rId5"/>
    <p:sldLayoutId id="2147483768" r:id="rId6"/>
    <p:sldLayoutId id="2147483769" r:id="rId7"/>
    <p:sldLayoutId id="2147483770" r:id="rId8"/>
    <p:sldLayoutId id="2147483771" r:id="rId9"/>
    <p:sldLayoutId id="2147483772" r:id="rId10"/>
    <p:sldLayoutId id="2147483773" r:id="rId11"/>
  </p:sldLayoutIdLst>
  <p:hf hdr="0" ftr="0" dt="0"/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em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2315343"/>
          </a:xfrm>
        </p:spPr>
        <p:txBody>
          <a:bodyPr>
            <a:normAutofit/>
          </a:bodyPr>
          <a:lstStyle/>
          <a:p>
            <a:r>
              <a:rPr lang="en-US" sz="4800" noProof="0" dirty="0" smtClean="0"/>
              <a:t>Improving the analysis performance</a:t>
            </a:r>
            <a:endParaRPr lang="en-US" sz="4800" noProof="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40544" y="3212976"/>
            <a:ext cx="8062912" cy="1752600"/>
          </a:xfrm>
        </p:spPr>
        <p:txBody>
          <a:bodyPr>
            <a:normAutofit/>
          </a:bodyPr>
          <a:lstStyle/>
          <a:p>
            <a:r>
              <a:rPr lang="en-US" sz="2000" b="1" noProof="0" dirty="0" smtClean="0"/>
              <a:t>Andrei Gheata</a:t>
            </a:r>
            <a:endParaRPr lang="en-US" noProof="0" dirty="0" smtClean="0"/>
          </a:p>
          <a:p>
            <a:r>
              <a:rPr lang="en-US" noProof="0" dirty="0" smtClean="0"/>
              <a:t>ALICE offline week</a:t>
            </a:r>
          </a:p>
          <a:p>
            <a:r>
              <a:rPr lang="en-US" noProof="0" dirty="0" smtClean="0"/>
              <a:t>7 Nov 2013</a:t>
            </a:r>
          </a:p>
        </p:txBody>
      </p:sp>
    </p:spTree>
    <p:extLst>
      <p:ext uri="{BB962C8B-B14F-4D97-AF65-F5344CB8AC3E}">
        <p14:creationId xmlns:p14="http://schemas.microsoft.com/office/powerpoint/2010/main" val="8026099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</a:t>
            </a:r>
            <a:r>
              <a:rPr lang="en-US" dirty="0" smtClean="0"/>
              <a:t>mproving tails…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Assess acceptable statistics loss cutting the tail</a:t>
            </a:r>
          </a:p>
          <a:p>
            <a:r>
              <a:rPr lang="en-US" dirty="0" smtClean="0"/>
              <a:t>Jobs in the queue not finding free slots where data is</a:t>
            </a:r>
          </a:p>
          <a:p>
            <a:pPr lvl="1"/>
            <a:r>
              <a:rPr lang="en-US" dirty="0" smtClean="0"/>
              <a:t>Currently the site requirements are being released and jobs land on some free slot and access (almost) all files remotely -&gt; efficiency price</a:t>
            </a:r>
          </a:p>
          <a:p>
            <a:pPr lvl="1"/>
            <a:r>
              <a:rPr lang="en-US" dirty="0" smtClean="0"/>
              <a:t>One can also play with raising the priority for the tail jobs</a:t>
            </a:r>
          </a:p>
          <a:p>
            <a:r>
              <a:rPr lang="en-US" dirty="0" smtClean="0"/>
              <a:t>Prefetching jobs file lists on data proxies near free slots</a:t>
            </a:r>
          </a:p>
          <a:p>
            <a:pPr lvl="1"/>
            <a:r>
              <a:rPr lang="en-US" dirty="0" smtClean="0"/>
              <a:t>Triggered by low watermark on remaining jobs or high watermark on waiting time</a:t>
            </a:r>
          </a:p>
          <a:p>
            <a:pPr lvl="1"/>
            <a:r>
              <a:rPr lang="en-US" dirty="0" smtClean="0"/>
              <a:t>Change job requirements to match the data proxy</a:t>
            </a:r>
          </a:p>
          <a:p>
            <a:pPr lvl="1"/>
            <a:r>
              <a:rPr lang="en-US" dirty="0" smtClean="0"/>
              <a:t>Better than local job file prefetching because can be done while jobs are waiting</a:t>
            </a:r>
          </a:p>
          <a:p>
            <a:r>
              <a:rPr lang="en-US" dirty="0" smtClean="0"/>
              <a:t>Just ideas to open the discussion…</a:t>
            </a:r>
          </a:p>
          <a:p>
            <a:pPr lvl="1"/>
            <a:r>
              <a:rPr lang="en-US" dirty="0" smtClean="0"/>
              <a:t>Implementation would require a data transfer service and </a:t>
            </a:r>
            <a:r>
              <a:rPr lang="en-US" dirty="0" err="1" smtClean="0"/>
              <a:t>xrootd</a:t>
            </a:r>
            <a:r>
              <a:rPr lang="en-US" dirty="0" smtClean="0"/>
              <a:t>-based proxy caching</a:t>
            </a:r>
          </a:p>
          <a:p>
            <a:pPr lvl="1"/>
            <a:r>
              <a:rPr lang="en-US" dirty="0" smtClean="0"/>
              <a:t>Can bring the efficiency up, but also reduce the time to finish the jobs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C1A90-E8CA-41CB-AAFF-44B5FD57F625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56070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P</a:t>
            </a:r>
            <a:r>
              <a:rPr lang="en-US" dirty="0" smtClean="0"/>
              <a:t>ossible approaches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C1A90-E8CA-41CB-AAFF-44B5FD57F625}" type="slidenum">
              <a:rPr lang="en-US" smtClean="0"/>
              <a:pPr/>
              <a:t>11</a:t>
            </a:fld>
            <a:endParaRPr lang="en-US"/>
          </a:p>
        </p:txBody>
      </p:sp>
      <p:cxnSp>
        <p:nvCxnSpPr>
          <p:cNvPr id="6" name="Straight Connector 5"/>
          <p:cNvCxnSpPr/>
          <p:nvPr/>
        </p:nvCxnSpPr>
        <p:spPr>
          <a:xfrm>
            <a:off x="1331640" y="2492896"/>
            <a:ext cx="0" cy="331236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Oval 6"/>
          <p:cNvSpPr/>
          <p:nvPr/>
        </p:nvSpPr>
        <p:spPr>
          <a:xfrm>
            <a:off x="1403648" y="2636912"/>
            <a:ext cx="288032" cy="288032"/>
          </a:xfrm>
          <a:prstGeom prst="ellipse">
            <a:avLst/>
          </a:prstGeom>
          <a:solidFill>
            <a:srgbClr val="008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1403648" y="2996952"/>
            <a:ext cx="288032" cy="288032"/>
          </a:xfrm>
          <a:prstGeom prst="ellipse">
            <a:avLst/>
          </a:prstGeom>
          <a:solidFill>
            <a:srgbClr val="008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1403648" y="3356992"/>
            <a:ext cx="288032" cy="288032"/>
          </a:xfrm>
          <a:prstGeom prst="ellipse">
            <a:avLst/>
          </a:prstGeom>
          <a:solidFill>
            <a:srgbClr val="008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1403648" y="3717032"/>
            <a:ext cx="288032" cy="288032"/>
          </a:xfrm>
          <a:prstGeom prst="ellipse">
            <a:avLst/>
          </a:prstGeom>
          <a:solidFill>
            <a:srgbClr val="008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1403648" y="4077072"/>
            <a:ext cx="288032" cy="288032"/>
          </a:xfrm>
          <a:prstGeom prst="ellipse">
            <a:avLst/>
          </a:prstGeom>
          <a:solidFill>
            <a:srgbClr val="008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/>
          <p:nvPr/>
        </p:nvSpPr>
        <p:spPr>
          <a:xfrm>
            <a:off x="1403648" y="4437112"/>
            <a:ext cx="288032" cy="288032"/>
          </a:xfrm>
          <a:prstGeom prst="ellipse">
            <a:avLst/>
          </a:prstGeom>
          <a:solidFill>
            <a:srgbClr val="008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/>
          <p:cNvSpPr/>
          <p:nvPr/>
        </p:nvSpPr>
        <p:spPr>
          <a:xfrm>
            <a:off x="1403648" y="4797152"/>
            <a:ext cx="288032" cy="288032"/>
          </a:xfrm>
          <a:prstGeom prst="ellipse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1403648" y="5157192"/>
            <a:ext cx="288032" cy="288032"/>
          </a:xfrm>
          <a:prstGeom prst="ellipse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/>
          <p:cNvSpPr/>
          <p:nvPr/>
        </p:nvSpPr>
        <p:spPr>
          <a:xfrm>
            <a:off x="1403648" y="5517232"/>
            <a:ext cx="288032" cy="288032"/>
          </a:xfrm>
          <a:prstGeom prst="ellipse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7" name="Straight Connector 16"/>
          <p:cNvCxnSpPr/>
          <p:nvPr/>
        </p:nvCxnSpPr>
        <p:spPr>
          <a:xfrm>
            <a:off x="827584" y="4767477"/>
            <a:ext cx="1080120" cy="0"/>
          </a:xfrm>
          <a:prstGeom prst="line">
            <a:avLst/>
          </a:prstGeom>
          <a:ln w="1270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107504" y="2204864"/>
            <a:ext cx="13681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Dispatched jobs</a:t>
            </a:r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107504" y="4942909"/>
            <a:ext cx="12241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Waiting jobs</a:t>
            </a:r>
            <a:endParaRPr lang="en-US" dirty="0"/>
          </a:p>
        </p:txBody>
      </p:sp>
      <p:grpSp>
        <p:nvGrpSpPr>
          <p:cNvPr id="35" name="Group 34"/>
          <p:cNvGrpSpPr/>
          <p:nvPr/>
        </p:nvGrpSpPr>
        <p:grpSpPr>
          <a:xfrm>
            <a:off x="2540264" y="2564904"/>
            <a:ext cx="1671696" cy="1795424"/>
            <a:chOff x="3188336" y="2425664"/>
            <a:chExt cx="1671696" cy="1795424"/>
          </a:xfrm>
        </p:grpSpPr>
        <p:sp>
          <p:nvSpPr>
            <p:cNvPr id="24" name="TextBox 23"/>
            <p:cNvSpPr txBox="1"/>
            <p:nvPr/>
          </p:nvSpPr>
          <p:spPr>
            <a:xfrm rot="18290429">
              <a:off x="2858784" y="2755216"/>
              <a:ext cx="93610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/>
                <a:t>Job slots</a:t>
              </a:r>
              <a:endParaRPr lang="en-US" sz="1200" dirty="0"/>
            </a:p>
          </p:txBody>
        </p:sp>
        <p:sp>
          <p:nvSpPr>
            <p:cNvPr id="20" name="Oval 19"/>
            <p:cNvSpPr/>
            <p:nvPr/>
          </p:nvSpPr>
          <p:spPr>
            <a:xfrm>
              <a:off x="3635896" y="3068960"/>
              <a:ext cx="792088" cy="769032"/>
            </a:xfrm>
            <a:prstGeom prst="ellipse">
              <a:avLst/>
            </a:prstGeom>
            <a:no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 smtClean="0">
                  <a:solidFill>
                    <a:srgbClr val="3366FF"/>
                  </a:solidFill>
                </a:rPr>
                <a:t>SITE A</a:t>
              </a:r>
              <a:endParaRPr lang="en-US" sz="1400" dirty="0">
                <a:solidFill>
                  <a:srgbClr val="3366FF"/>
                </a:solidFill>
              </a:endParaRPr>
            </a:p>
          </p:txBody>
        </p:sp>
        <p:sp>
          <p:nvSpPr>
            <p:cNvPr id="21" name="Oval 20"/>
            <p:cNvSpPr/>
            <p:nvPr/>
          </p:nvSpPr>
          <p:spPr>
            <a:xfrm>
              <a:off x="3347864" y="2996952"/>
              <a:ext cx="288032" cy="288032"/>
            </a:xfrm>
            <a:prstGeom prst="ellipse">
              <a:avLst/>
            </a:prstGeom>
            <a:solidFill>
              <a:srgbClr val="FF0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Oval 21"/>
            <p:cNvSpPr/>
            <p:nvPr/>
          </p:nvSpPr>
          <p:spPr>
            <a:xfrm>
              <a:off x="3635896" y="2752706"/>
              <a:ext cx="288032" cy="288032"/>
            </a:xfrm>
            <a:prstGeom prst="ellipse">
              <a:avLst/>
            </a:prstGeom>
            <a:solidFill>
              <a:srgbClr val="FF0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Oval 22"/>
            <p:cNvSpPr/>
            <p:nvPr/>
          </p:nvSpPr>
          <p:spPr>
            <a:xfrm>
              <a:off x="3275856" y="3356992"/>
              <a:ext cx="288032" cy="288032"/>
            </a:xfrm>
            <a:prstGeom prst="ellipse">
              <a:avLst/>
            </a:prstGeom>
            <a:solidFill>
              <a:srgbClr val="FF0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Can 25"/>
            <p:cNvSpPr/>
            <p:nvPr/>
          </p:nvSpPr>
          <p:spPr>
            <a:xfrm>
              <a:off x="4427984" y="3645024"/>
              <a:ext cx="432048" cy="576064"/>
            </a:xfrm>
            <a:prstGeom prst="can">
              <a:avLst/>
            </a:prstGeom>
            <a:no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 smtClean="0">
                  <a:solidFill>
                    <a:srgbClr val="3366FF"/>
                  </a:solidFill>
                </a:rPr>
                <a:t>SE</a:t>
              </a:r>
              <a:endParaRPr lang="en-US" sz="1400" dirty="0">
                <a:solidFill>
                  <a:srgbClr val="3366FF"/>
                </a:solidFill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4340464" y="1412776"/>
            <a:ext cx="1671696" cy="1795424"/>
            <a:chOff x="3188336" y="2425664"/>
            <a:chExt cx="1671696" cy="1795424"/>
          </a:xfrm>
        </p:grpSpPr>
        <p:sp>
          <p:nvSpPr>
            <p:cNvPr id="37" name="TextBox 36"/>
            <p:cNvSpPr txBox="1"/>
            <p:nvPr/>
          </p:nvSpPr>
          <p:spPr>
            <a:xfrm rot="18290429">
              <a:off x="2858784" y="2755216"/>
              <a:ext cx="93610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/>
                <a:t>Job slots</a:t>
              </a:r>
              <a:endParaRPr lang="en-US" sz="1200" dirty="0"/>
            </a:p>
          </p:txBody>
        </p:sp>
        <p:sp>
          <p:nvSpPr>
            <p:cNvPr id="38" name="Oval 37"/>
            <p:cNvSpPr/>
            <p:nvPr/>
          </p:nvSpPr>
          <p:spPr>
            <a:xfrm>
              <a:off x="3635896" y="3068960"/>
              <a:ext cx="792088" cy="769032"/>
            </a:xfrm>
            <a:prstGeom prst="ellipse">
              <a:avLst/>
            </a:prstGeom>
            <a:no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 smtClean="0">
                  <a:solidFill>
                    <a:srgbClr val="3366FF"/>
                  </a:solidFill>
                </a:rPr>
                <a:t>SITE B</a:t>
              </a:r>
              <a:endParaRPr lang="en-US" sz="1400" dirty="0">
                <a:solidFill>
                  <a:srgbClr val="3366FF"/>
                </a:solidFill>
              </a:endParaRPr>
            </a:p>
          </p:txBody>
        </p:sp>
        <p:sp>
          <p:nvSpPr>
            <p:cNvPr id="39" name="Oval 38"/>
            <p:cNvSpPr/>
            <p:nvPr/>
          </p:nvSpPr>
          <p:spPr>
            <a:xfrm>
              <a:off x="3347864" y="2996952"/>
              <a:ext cx="288032" cy="288032"/>
            </a:xfrm>
            <a:prstGeom prst="ellipse">
              <a:avLst/>
            </a:prstGeom>
            <a:solidFill>
              <a:srgbClr val="FF0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Oval 39"/>
            <p:cNvSpPr/>
            <p:nvPr/>
          </p:nvSpPr>
          <p:spPr>
            <a:xfrm>
              <a:off x="3635896" y="2752706"/>
              <a:ext cx="288032" cy="288032"/>
            </a:xfrm>
            <a:prstGeom prst="ellipse">
              <a:avLst/>
            </a:prstGeom>
            <a:solidFill>
              <a:srgbClr val="FF0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Oval 40"/>
            <p:cNvSpPr/>
            <p:nvPr/>
          </p:nvSpPr>
          <p:spPr>
            <a:xfrm>
              <a:off x="3275856" y="3356992"/>
              <a:ext cx="288032" cy="288032"/>
            </a:xfrm>
            <a:prstGeom prst="ellipse">
              <a:avLst/>
            </a:prstGeom>
            <a:solidFill>
              <a:srgbClr val="FF0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Can 41"/>
            <p:cNvSpPr/>
            <p:nvPr/>
          </p:nvSpPr>
          <p:spPr>
            <a:xfrm>
              <a:off x="4427984" y="3645024"/>
              <a:ext cx="432048" cy="576064"/>
            </a:xfrm>
            <a:prstGeom prst="can">
              <a:avLst/>
            </a:prstGeom>
            <a:no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 smtClean="0">
                  <a:solidFill>
                    <a:srgbClr val="3366FF"/>
                  </a:solidFill>
                </a:rPr>
                <a:t>SE</a:t>
              </a:r>
              <a:endParaRPr lang="en-US" sz="1400" dirty="0">
                <a:solidFill>
                  <a:srgbClr val="3366FF"/>
                </a:solidFill>
              </a:endParaRPr>
            </a:p>
          </p:txBody>
        </p:sp>
      </p:grpSp>
      <p:grpSp>
        <p:nvGrpSpPr>
          <p:cNvPr id="43" name="Group 42"/>
          <p:cNvGrpSpPr/>
          <p:nvPr/>
        </p:nvGrpSpPr>
        <p:grpSpPr>
          <a:xfrm>
            <a:off x="6588224" y="2276872"/>
            <a:ext cx="1671696" cy="1795424"/>
            <a:chOff x="3188336" y="2425664"/>
            <a:chExt cx="1671696" cy="1795424"/>
          </a:xfrm>
        </p:grpSpPr>
        <p:sp>
          <p:nvSpPr>
            <p:cNvPr id="44" name="TextBox 43"/>
            <p:cNvSpPr txBox="1"/>
            <p:nvPr/>
          </p:nvSpPr>
          <p:spPr>
            <a:xfrm rot="18290429">
              <a:off x="2858784" y="2755216"/>
              <a:ext cx="93610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/>
                <a:t>Job slots</a:t>
              </a:r>
              <a:endParaRPr lang="en-US" sz="1200" dirty="0"/>
            </a:p>
          </p:txBody>
        </p:sp>
        <p:sp>
          <p:nvSpPr>
            <p:cNvPr id="45" name="Oval 44"/>
            <p:cNvSpPr/>
            <p:nvPr/>
          </p:nvSpPr>
          <p:spPr>
            <a:xfrm>
              <a:off x="3635896" y="3068960"/>
              <a:ext cx="792088" cy="769032"/>
            </a:xfrm>
            <a:prstGeom prst="ellipse">
              <a:avLst/>
            </a:prstGeom>
            <a:no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 smtClean="0">
                  <a:solidFill>
                    <a:srgbClr val="3366FF"/>
                  </a:solidFill>
                </a:rPr>
                <a:t>SITE C</a:t>
              </a:r>
              <a:endParaRPr lang="en-US" sz="1400" dirty="0">
                <a:solidFill>
                  <a:srgbClr val="3366FF"/>
                </a:solidFill>
              </a:endParaRPr>
            </a:p>
          </p:txBody>
        </p:sp>
        <p:sp>
          <p:nvSpPr>
            <p:cNvPr id="46" name="Oval 45"/>
            <p:cNvSpPr/>
            <p:nvPr/>
          </p:nvSpPr>
          <p:spPr>
            <a:xfrm>
              <a:off x="3347864" y="2996952"/>
              <a:ext cx="288032" cy="288032"/>
            </a:xfrm>
            <a:prstGeom prst="ellipse">
              <a:avLst/>
            </a:prstGeom>
            <a:solidFill>
              <a:srgbClr val="008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Oval 46"/>
            <p:cNvSpPr/>
            <p:nvPr/>
          </p:nvSpPr>
          <p:spPr>
            <a:xfrm>
              <a:off x="3635896" y="2752706"/>
              <a:ext cx="288032" cy="288032"/>
            </a:xfrm>
            <a:prstGeom prst="ellipse">
              <a:avLst/>
            </a:prstGeom>
            <a:solidFill>
              <a:srgbClr val="008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Oval 47"/>
            <p:cNvSpPr/>
            <p:nvPr/>
          </p:nvSpPr>
          <p:spPr>
            <a:xfrm>
              <a:off x="3275856" y="3356992"/>
              <a:ext cx="288032" cy="288032"/>
            </a:xfrm>
            <a:prstGeom prst="ellipse">
              <a:avLst/>
            </a:prstGeom>
            <a:solidFill>
              <a:srgbClr val="008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Can 48"/>
            <p:cNvSpPr/>
            <p:nvPr/>
          </p:nvSpPr>
          <p:spPr>
            <a:xfrm>
              <a:off x="4427984" y="3645024"/>
              <a:ext cx="432048" cy="576064"/>
            </a:xfrm>
            <a:prstGeom prst="can">
              <a:avLst/>
            </a:prstGeom>
            <a:no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 smtClean="0">
                  <a:solidFill>
                    <a:srgbClr val="3366FF"/>
                  </a:solidFill>
                </a:rPr>
                <a:t>SE</a:t>
              </a:r>
              <a:endParaRPr lang="en-US" sz="1400" dirty="0">
                <a:solidFill>
                  <a:srgbClr val="3366FF"/>
                </a:solidFill>
              </a:endParaRPr>
            </a:p>
          </p:txBody>
        </p:sp>
      </p:grpSp>
      <p:grpSp>
        <p:nvGrpSpPr>
          <p:cNvPr id="50" name="Group 49"/>
          <p:cNvGrpSpPr/>
          <p:nvPr/>
        </p:nvGrpSpPr>
        <p:grpSpPr>
          <a:xfrm>
            <a:off x="3419872" y="4437112"/>
            <a:ext cx="1671696" cy="1795424"/>
            <a:chOff x="3188336" y="2425664"/>
            <a:chExt cx="1671696" cy="1795424"/>
          </a:xfrm>
        </p:grpSpPr>
        <p:sp>
          <p:nvSpPr>
            <p:cNvPr id="51" name="TextBox 50"/>
            <p:cNvSpPr txBox="1"/>
            <p:nvPr/>
          </p:nvSpPr>
          <p:spPr>
            <a:xfrm rot="18290429">
              <a:off x="2858784" y="2755216"/>
              <a:ext cx="93610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/>
                <a:t>Job slots</a:t>
              </a:r>
              <a:endParaRPr lang="en-US" sz="1200" dirty="0"/>
            </a:p>
          </p:txBody>
        </p:sp>
        <p:sp>
          <p:nvSpPr>
            <p:cNvPr id="52" name="Oval 51"/>
            <p:cNvSpPr/>
            <p:nvPr/>
          </p:nvSpPr>
          <p:spPr>
            <a:xfrm>
              <a:off x="3635896" y="3068960"/>
              <a:ext cx="792088" cy="769032"/>
            </a:xfrm>
            <a:prstGeom prst="ellipse">
              <a:avLst/>
            </a:prstGeom>
            <a:no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 smtClean="0">
                  <a:solidFill>
                    <a:srgbClr val="3366FF"/>
                  </a:solidFill>
                </a:rPr>
                <a:t>SITE D</a:t>
              </a:r>
              <a:endParaRPr lang="en-US" sz="1400" dirty="0">
                <a:solidFill>
                  <a:srgbClr val="3366FF"/>
                </a:solidFill>
              </a:endParaRPr>
            </a:p>
          </p:txBody>
        </p:sp>
        <p:sp>
          <p:nvSpPr>
            <p:cNvPr id="53" name="Oval 52"/>
            <p:cNvSpPr/>
            <p:nvPr/>
          </p:nvSpPr>
          <p:spPr>
            <a:xfrm>
              <a:off x="3347864" y="2996952"/>
              <a:ext cx="288032" cy="288032"/>
            </a:xfrm>
            <a:prstGeom prst="ellipse">
              <a:avLst/>
            </a:prstGeom>
            <a:solidFill>
              <a:srgbClr val="FF0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Oval 53"/>
            <p:cNvSpPr/>
            <p:nvPr/>
          </p:nvSpPr>
          <p:spPr>
            <a:xfrm>
              <a:off x="3635896" y="2752706"/>
              <a:ext cx="288032" cy="288032"/>
            </a:xfrm>
            <a:prstGeom prst="ellipse">
              <a:avLst/>
            </a:prstGeom>
            <a:solidFill>
              <a:srgbClr val="FF0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Oval 54"/>
            <p:cNvSpPr/>
            <p:nvPr/>
          </p:nvSpPr>
          <p:spPr>
            <a:xfrm>
              <a:off x="3275856" y="3356992"/>
              <a:ext cx="288032" cy="288032"/>
            </a:xfrm>
            <a:prstGeom prst="ellipse">
              <a:avLst/>
            </a:prstGeom>
            <a:solidFill>
              <a:srgbClr val="FF0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Can 55"/>
            <p:cNvSpPr/>
            <p:nvPr/>
          </p:nvSpPr>
          <p:spPr>
            <a:xfrm>
              <a:off x="4427984" y="3645024"/>
              <a:ext cx="432048" cy="576064"/>
            </a:xfrm>
            <a:prstGeom prst="can">
              <a:avLst/>
            </a:prstGeom>
            <a:no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 smtClean="0">
                  <a:solidFill>
                    <a:srgbClr val="3366FF"/>
                  </a:solidFill>
                </a:rPr>
                <a:t>SE</a:t>
              </a:r>
              <a:endParaRPr lang="en-US" sz="1400" dirty="0">
                <a:solidFill>
                  <a:srgbClr val="3366FF"/>
                </a:solidFill>
              </a:endParaRPr>
            </a:p>
          </p:txBody>
        </p:sp>
      </p:grpSp>
      <p:sp>
        <p:nvSpPr>
          <p:cNvPr id="72" name="TextBox 71"/>
          <p:cNvSpPr txBox="1"/>
          <p:nvPr/>
        </p:nvSpPr>
        <p:spPr>
          <a:xfrm>
            <a:off x="619944" y="4437112"/>
            <a:ext cx="8557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trigger</a:t>
            </a:r>
            <a:endParaRPr lang="en-US" sz="1200" b="1" dirty="0"/>
          </a:p>
        </p:txBody>
      </p:sp>
      <p:sp>
        <p:nvSpPr>
          <p:cNvPr id="73" name="TextBox 72"/>
          <p:cNvSpPr txBox="1"/>
          <p:nvPr/>
        </p:nvSpPr>
        <p:spPr>
          <a:xfrm>
            <a:off x="3644280" y="4304129"/>
            <a:ext cx="8557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rgbClr val="3366FF"/>
                </a:solidFill>
              </a:rPr>
              <a:t>F1,F2,F3</a:t>
            </a:r>
            <a:endParaRPr lang="en-US" sz="1200" b="1" dirty="0">
              <a:solidFill>
                <a:srgbClr val="3366FF"/>
              </a:solidFill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5444480" y="3212976"/>
            <a:ext cx="8557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rgbClr val="3366FF"/>
                </a:solidFill>
              </a:rPr>
              <a:t>F4,F5,F6</a:t>
            </a:r>
            <a:endParaRPr lang="en-US" sz="1200" b="1" dirty="0">
              <a:solidFill>
                <a:srgbClr val="3366FF"/>
              </a:solidFill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4508376" y="6248345"/>
            <a:ext cx="8557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rgbClr val="3366FF"/>
                </a:solidFill>
              </a:rPr>
              <a:t>F7,F8,F9</a:t>
            </a:r>
            <a:endParaRPr lang="en-US" sz="1200" b="1" dirty="0">
              <a:solidFill>
                <a:srgbClr val="3366FF"/>
              </a:solidFill>
            </a:endParaRPr>
          </a:p>
        </p:txBody>
      </p:sp>
      <p:sp>
        <p:nvSpPr>
          <p:cNvPr id="76" name="Rounded Rectangle 75"/>
          <p:cNvSpPr/>
          <p:nvPr/>
        </p:nvSpPr>
        <p:spPr>
          <a:xfrm>
            <a:off x="5220072" y="4149080"/>
            <a:ext cx="864096" cy="504056"/>
          </a:xfrm>
          <a:prstGeom prst="roundRect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rgbClr val="3366FF"/>
                </a:solidFill>
              </a:rPr>
              <a:t>Transfer service</a:t>
            </a:r>
            <a:endParaRPr lang="en-US" sz="1200" dirty="0">
              <a:solidFill>
                <a:srgbClr val="3366FF"/>
              </a:solidFill>
            </a:endParaRPr>
          </a:p>
        </p:txBody>
      </p:sp>
      <p:cxnSp>
        <p:nvCxnSpPr>
          <p:cNvPr id="78" name="Curved Connector 77"/>
          <p:cNvCxnSpPr>
            <a:stCxn id="75" idx="3"/>
            <a:endCxn id="45" idx="4"/>
          </p:cNvCxnSpPr>
          <p:nvPr/>
        </p:nvCxnSpPr>
        <p:spPr>
          <a:xfrm flipV="1">
            <a:off x="5364088" y="3689200"/>
            <a:ext cx="2067740" cy="2697645"/>
          </a:xfrm>
          <a:prstGeom prst="curvedConnector2">
            <a:avLst/>
          </a:prstGeom>
          <a:ln w="12700">
            <a:solidFill>
              <a:srgbClr val="0000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9" name="Curved Connector 78"/>
          <p:cNvCxnSpPr>
            <a:stCxn id="73" idx="2"/>
            <a:endCxn id="45" idx="4"/>
          </p:cNvCxnSpPr>
          <p:nvPr/>
        </p:nvCxnSpPr>
        <p:spPr>
          <a:xfrm rot="5400000" flipH="1" flipV="1">
            <a:off x="5306018" y="2455318"/>
            <a:ext cx="891928" cy="3359692"/>
          </a:xfrm>
          <a:prstGeom prst="curvedConnector3">
            <a:avLst>
              <a:gd name="adj1" fmla="val -25630"/>
            </a:avLst>
          </a:prstGeom>
          <a:ln w="12700">
            <a:solidFill>
              <a:srgbClr val="0000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4" name="Curved Connector 83"/>
          <p:cNvCxnSpPr>
            <a:stCxn id="74" idx="2"/>
            <a:endCxn id="67" idx="2"/>
          </p:cNvCxnSpPr>
          <p:nvPr/>
        </p:nvCxnSpPr>
        <p:spPr>
          <a:xfrm rot="16200000" flipH="1">
            <a:off x="6516216" y="2846095"/>
            <a:ext cx="216024" cy="1503784"/>
          </a:xfrm>
          <a:prstGeom prst="curvedConnector3">
            <a:avLst>
              <a:gd name="adj1" fmla="val 205822"/>
            </a:avLst>
          </a:prstGeom>
          <a:ln w="12700">
            <a:solidFill>
              <a:srgbClr val="0000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8" name="TextBox 87"/>
          <p:cNvSpPr txBox="1"/>
          <p:nvPr/>
        </p:nvSpPr>
        <p:spPr>
          <a:xfrm>
            <a:off x="1763688" y="4808185"/>
            <a:ext cx="144016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rgbClr val="3366FF"/>
                </a:solidFill>
              </a:rPr>
              <a:t>F1,F2,F3, SITE A</a:t>
            </a:r>
            <a:endParaRPr lang="en-US" sz="1200" b="1" dirty="0">
              <a:solidFill>
                <a:srgbClr val="3366FF"/>
              </a:solidFill>
            </a:endParaRPr>
          </a:p>
        </p:txBody>
      </p:sp>
      <p:sp>
        <p:nvSpPr>
          <p:cNvPr id="89" name="TextBox 88"/>
          <p:cNvSpPr txBox="1"/>
          <p:nvPr/>
        </p:nvSpPr>
        <p:spPr>
          <a:xfrm>
            <a:off x="1763688" y="5168225"/>
            <a:ext cx="136815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rgbClr val="3366FF"/>
                </a:solidFill>
              </a:rPr>
              <a:t>F4,F5,F6, SITE B</a:t>
            </a:r>
            <a:endParaRPr lang="en-US" sz="1200" b="1" dirty="0">
              <a:solidFill>
                <a:srgbClr val="3366FF"/>
              </a:solidFill>
            </a:endParaRPr>
          </a:p>
        </p:txBody>
      </p:sp>
      <p:sp>
        <p:nvSpPr>
          <p:cNvPr id="90" name="TextBox 89"/>
          <p:cNvSpPr txBox="1"/>
          <p:nvPr/>
        </p:nvSpPr>
        <p:spPr>
          <a:xfrm>
            <a:off x="1763688" y="5528265"/>
            <a:ext cx="136815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rgbClr val="3366FF"/>
                </a:solidFill>
              </a:rPr>
              <a:t>F7,F8,F9, SITE D</a:t>
            </a:r>
            <a:endParaRPr lang="en-US" sz="1200" b="1" dirty="0">
              <a:solidFill>
                <a:srgbClr val="3366FF"/>
              </a:solidFill>
            </a:endParaRPr>
          </a:p>
        </p:txBody>
      </p:sp>
      <p:sp>
        <p:nvSpPr>
          <p:cNvPr id="91" name="TextBox 90"/>
          <p:cNvSpPr txBox="1"/>
          <p:nvPr/>
        </p:nvSpPr>
        <p:spPr>
          <a:xfrm>
            <a:off x="2699792" y="4941168"/>
            <a:ext cx="648072" cy="2880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rgbClr val="FF0000"/>
                </a:solidFill>
              </a:rPr>
              <a:t>OR C</a:t>
            </a:r>
            <a:endParaRPr lang="en-US" sz="1200" b="1" dirty="0">
              <a:solidFill>
                <a:srgbClr val="FF0000"/>
              </a:solidFill>
            </a:endParaRPr>
          </a:p>
        </p:txBody>
      </p:sp>
      <p:sp>
        <p:nvSpPr>
          <p:cNvPr id="92" name="TextBox 91"/>
          <p:cNvSpPr txBox="1"/>
          <p:nvPr/>
        </p:nvSpPr>
        <p:spPr>
          <a:xfrm>
            <a:off x="2699792" y="5301208"/>
            <a:ext cx="648072" cy="2880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rgbClr val="FF0000"/>
                </a:solidFill>
              </a:rPr>
              <a:t>OR C</a:t>
            </a:r>
            <a:endParaRPr lang="en-US" sz="1200" b="1" dirty="0">
              <a:solidFill>
                <a:srgbClr val="FF0000"/>
              </a:solidFill>
            </a:endParaRPr>
          </a:p>
        </p:txBody>
      </p:sp>
      <p:sp>
        <p:nvSpPr>
          <p:cNvPr id="93" name="TextBox 92"/>
          <p:cNvSpPr txBox="1"/>
          <p:nvPr/>
        </p:nvSpPr>
        <p:spPr>
          <a:xfrm>
            <a:off x="2699792" y="5661248"/>
            <a:ext cx="648072" cy="2880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rgbClr val="FF0000"/>
                </a:solidFill>
              </a:rPr>
              <a:t>OR C</a:t>
            </a:r>
            <a:endParaRPr lang="en-US" sz="1200" b="1" dirty="0">
              <a:solidFill>
                <a:srgbClr val="FF0000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5868144" y="4725144"/>
            <a:ext cx="3096344" cy="1477328"/>
          </a:xfrm>
          <a:prstGeom prst="rect">
            <a:avLst/>
          </a:prstGeom>
          <a:solidFill>
            <a:srgbClr val="CCFFCC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Big gun to kill a fly ? (the tail is ~5%). Alternative: no copy but relaxing requirements based on geographic proximity</a:t>
            </a:r>
            <a:endParaRPr lang="en-US" dirty="0"/>
          </a:p>
        </p:txBody>
      </p:sp>
      <p:sp>
        <p:nvSpPr>
          <p:cNvPr id="87" name="TextBox 86"/>
          <p:cNvSpPr txBox="1"/>
          <p:nvPr/>
        </p:nvSpPr>
        <p:spPr>
          <a:xfrm>
            <a:off x="5868144" y="1846565"/>
            <a:ext cx="3096344" cy="646331"/>
          </a:xfrm>
          <a:prstGeom prst="rect">
            <a:avLst/>
          </a:prstGeom>
          <a:solidFill>
            <a:srgbClr val="CCFFCC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Is there such thing as “free slots?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12046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"/>
                            </p:stCondLst>
                            <p:childTnLst>
                              <p:par>
                                <p:cTn id="37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1" grpId="0"/>
      <p:bldP spid="92" grpId="0"/>
      <p:bldP spid="93" grpId="0"/>
      <p:bldP spid="27" grpId="0" animBg="1"/>
      <p:bldP spid="87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Throughput/core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C1A90-E8CA-41CB-AAFF-44B5FD57F625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15236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Prerequisites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Achieving micro parallelism</a:t>
            </a:r>
          </a:p>
          <a:p>
            <a:pPr lvl="1"/>
            <a:r>
              <a:rPr lang="en-US" dirty="0" smtClean="0"/>
              <a:t>Vectors, instructions pipelining, ILP</a:t>
            </a:r>
          </a:p>
          <a:p>
            <a:pPr lvl="1"/>
            <a:r>
              <a:rPr lang="en-US" dirty="0" smtClean="0"/>
              <a:t>Some performed by HW and compilers, other require explicit intervention</a:t>
            </a:r>
          </a:p>
          <a:p>
            <a:r>
              <a:rPr lang="en-US" dirty="0" smtClean="0"/>
              <a:t>Working on “parallel” data (i.e. vector-like)</a:t>
            </a:r>
          </a:p>
          <a:p>
            <a:pPr lvl="1"/>
            <a:r>
              <a:rPr lang="en-US" dirty="0" smtClean="0"/>
              <a:t>Redesign of data structures AND algorithms</a:t>
            </a:r>
          </a:p>
          <a:p>
            <a:pPr lvl="1"/>
            <a:r>
              <a:rPr lang="en-US" dirty="0" smtClean="0"/>
              <a:t>Data and code locality enforced at framework level, algorithm optimizations at user level</a:t>
            </a:r>
          </a:p>
          <a:p>
            <a:r>
              <a:rPr lang="en-US" dirty="0" smtClean="0"/>
              <a:t>Make use of coprocessors (GPGPU, Xeon Phi, …)</a:t>
            </a:r>
          </a:p>
          <a:p>
            <a:pPr lvl="1"/>
            <a:r>
              <a:rPr lang="en-US" dirty="0" smtClean="0"/>
              <a:t>Require parallelism besides </a:t>
            </a:r>
            <a:r>
              <a:rPr lang="en-US" dirty="0" err="1" smtClean="0"/>
              <a:t>vectorization</a:t>
            </a:r>
            <a:r>
              <a:rPr lang="en-US" dirty="0" smtClean="0"/>
              <a:t> (including at I/O level)</a:t>
            </a:r>
          </a:p>
          <a:p>
            <a:r>
              <a:rPr lang="en-US" dirty="0" smtClean="0"/>
              <a:t>“Decent” CPU usage</a:t>
            </a:r>
          </a:p>
          <a:p>
            <a:pPr lvl="1"/>
            <a:r>
              <a:rPr lang="en-US" dirty="0" smtClean="0"/>
              <a:t>CPU bound tasks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C1A90-E8CA-41CB-AAFF-44B5FD57F625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10004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Does it worth?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900808"/>
          </a:xfrm>
        </p:spPr>
        <p:txBody>
          <a:bodyPr/>
          <a:lstStyle/>
          <a:p>
            <a:r>
              <a:rPr lang="en-US" dirty="0" smtClean="0"/>
              <a:t>Nice exercise by Magnus </a:t>
            </a:r>
            <a:r>
              <a:rPr lang="en-US" dirty="0" err="1" smtClean="0"/>
              <a:t>Mager</a:t>
            </a:r>
            <a:r>
              <a:rPr lang="en-US" dirty="0" smtClean="0"/>
              <a:t> reshaping a three-prong </a:t>
            </a:r>
            <a:r>
              <a:rPr lang="en-US" dirty="0" err="1" smtClean="0"/>
              <a:t>vertexing</a:t>
            </a:r>
            <a:r>
              <a:rPr lang="en-US" dirty="0" smtClean="0"/>
              <a:t> analysis</a:t>
            </a:r>
          </a:p>
          <a:p>
            <a:pPr lvl="1"/>
            <a:r>
              <a:rPr lang="en-US" dirty="0" smtClean="0"/>
              <a:t>Re-formatting input data and keeping minimal info, feeding threads from a circular data buffer, some AVX </a:t>
            </a:r>
            <a:r>
              <a:rPr lang="en-US" dirty="0" err="1" smtClean="0"/>
              <a:t>vectorization</a:t>
            </a:r>
            <a:r>
              <a:rPr lang="en-US" dirty="0" smtClean="0"/>
              <a:t>, custom </a:t>
            </a:r>
            <a:r>
              <a:rPr lang="en-US" dirty="0" err="1" smtClean="0"/>
              <a:t>histogramming</a:t>
            </a:r>
            <a:endParaRPr lang="en-US" dirty="0" smtClean="0"/>
          </a:p>
          <a:p>
            <a:pPr lvl="1"/>
            <a:r>
              <a:rPr lang="en-US" dirty="0" smtClean="0">
                <a:solidFill>
                  <a:srgbClr val="008000"/>
                </a:solidFill>
              </a:rPr>
              <a:t>500 MB/s processed from SSD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C1A90-E8CA-41CB-AAFF-44B5FD57F625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5" name="Donut 4"/>
          <p:cNvSpPr/>
          <p:nvPr/>
        </p:nvSpPr>
        <p:spPr>
          <a:xfrm>
            <a:off x="3851920" y="4077072"/>
            <a:ext cx="1512168" cy="1512168"/>
          </a:xfrm>
          <a:prstGeom prst="donu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6" name="Oval 5"/>
          <p:cNvSpPr/>
          <p:nvPr/>
        </p:nvSpPr>
        <p:spPr>
          <a:xfrm>
            <a:off x="3909817" y="4797152"/>
            <a:ext cx="288032" cy="288032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3953603" y="4437112"/>
            <a:ext cx="288032" cy="288032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240182" y="4177302"/>
            <a:ext cx="288032" cy="288032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615786" y="4149080"/>
            <a:ext cx="288032" cy="288032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4917929" y="4350993"/>
            <a:ext cx="288032" cy="288032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5033723" y="4695469"/>
            <a:ext cx="288032" cy="288032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/>
          <p:nvPr/>
        </p:nvSpPr>
        <p:spPr>
          <a:xfrm>
            <a:off x="4097619" y="5114859"/>
            <a:ext cx="288032" cy="288032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/>
          <p:cNvSpPr/>
          <p:nvPr/>
        </p:nvSpPr>
        <p:spPr>
          <a:xfrm>
            <a:off x="4442095" y="5257422"/>
            <a:ext cx="288032" cy="288032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4816246" y="5127517"/>
            <a:ext cx="288032" cy="288032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4572000" y="3645024"/>
            <a:ext cx="0" cy="1224136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20" name="Group 19"/>
          <p:cNvGrpSpPr/>
          <p:nvPr/>
        </p:nvGrpSpPr>
        <p:grpSpPr>
          <a:xfrm>
            <a:off x="2987824" y="3717032"/>
            <a:ext cx="576064" cy="2026776"/>
            <a:chOff x="2987824" y="3717032"/>
            <a:chExt cx="576064" cy="2026776"/>
          </a:xfrm>
        </p:grpSpPr>
        <p:cxnSp>
          <p:nvCxnSpPr>
            <p:cNvPr id="18" name="Straight Connector 17"/>
            <p:cNvCxnSpPr/>
            <p:nvPr/>
          </p:nvCxnSpPr>
          <p:spPr>
            <a:xfrm>
              <a:off x="3563888" y="3717032"/>
              <a:ext cx="0" cy="2016224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19" name="Picture 18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987824" y="5373216"/>
              <a:ext cx="527100" cy="370592"/>
            </a:xfrm>
            <a:prstGeom prst="rect">
              <a:avLst/>
            </a:prstGeom>
          </p:spPr>
        </p:pic>
      </p:grpSp>
      <p:grpSp>
        <p:nvGrpSpPr>
          <p:cNvPr id="21" name="Group 20"/>
          <p:cNvGrpSpPr/>
          <p:nvPr/>
        </p:nvGrpSpPr>
        <p:grpSpPr>
          <a:xfrm>
            <a:off x="2267744" y="3717032"/>
            <a:ext cx="576064" cy="2026776"/>
            <a:chOff x="2987824" y="3717032"/>
            <a:chExt cx="576064" cy="2026776"/>
          </a:xfrm>
        </p:grpSpPr>
        <p:cxnSp>
          <p:nvCxnSpPr>
            <p:cNvPr id="22" name="Straight Connector 21"/>
            <p:cNvCxnSpPr/>
            <p:nvPr/>
          </p:nvCxnSpPr>
          <p:spPr>
            <a:xfrm>
              <a:off x="3563888" y="3717032"/>
              <a:ext cx="0" cy="2016224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23" name="Picture 22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987824" y="5373216"/>
              <a:ext cx="527100" cy="370592"/>
            </a:xfrm>
            <a:prstGeom prst="rect">
              <a:avLst/>
            </a:prstGeom>
          </p:spPr>
        </p:pic>
      </p:grpSp>
      <p:grpSp>
        <p:nvGrpSpPr>
          <p:cNvPr id="24" name="Group 23"/>
          <p:cNvGrpSpPr/>
          <p:nvPr/>
        </p:nvGrpSpPr>
        <p:grpSpPr>
          <a:xfrm>
            <a:off x="1547664" y="3717032"/>
            <a:ext cx="576064" cy="2026776"/>
            <a:chOff x="2987824" y="3717032"/>
            <a:chExt cx="576064" cy="2026776"/>
          </a:xfrm>
        </p:grpSpPr>
        <p:cxnSp>
          <p:nvCxnSpPr>
            <p:cNvPr id="25" name="Straight Connector 24"/>
            <p:cNvCxnSpPr/>
            <p:nvPr/>
          </p:nvCxnSpPr>
          <p:spPr>
            <a:xfrm>
              <a:off x="3563888" y="3717032"/>
              <a:ext cx="0" cy="2016224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26" name="Picture 25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987824" y="5373216"/>
              <a:ext cx="527100" cy="370592"/>
            </a:xfrm>
            <a:prstGeom prst="rect">
              <a:avLst/>
            </a:prstGeom>
          </p:spPr>
        </p:pic>
      </p:grpSp>
      <p:grpSp>
        <p:nvGrpSpPr>
          <p:cNvPr id="27" name="Group 26"/>
          <p:cNvGrpSpPr/>
          <p:nvPr/>
        </p:nvGrpSpPr>
        <p:grpSpPr>
          <a:xfrm>
            <a:off x="5148064" y="3717032"/>
            <a:ext cx="576064" cy="2026776"/>
            <a:chOff x="2987824" y="3717032"/>
            <a:chExt cx="576064" cy="2026776"/>
          </a:xfrm>
        </p:grpSpPr>
        <p:cxnSp>
          <p:nvCxnSpPr>
            <p:cNvPr id="28" name="Straight Connector 27"/>
            <p:cNvCxnSpPr/>
            <p:nvPr/>
          </p:nvCxnSpPr>
          <p:spPr>
            <a:xfrm>
              <a:off x="3563888" y="3717032"/>
              <a:ext cx="0" cy="2016224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29" name="Picture 28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987824" y="5373216"/>
              <a:ext cx="527100" cy="370592"/>
            </a:xfrm>
            <a:prstGeom prst="rect">
              <a:avLst/>
            </a:prstGeom>
          </p:spPr>
        </p:pic>
      </p:grpSp>
      <p:grpSp>
        <p:nvGrpSpPr>
          <p:cNvPr id="30" name="Group 29"/>
          <p:cNvGrpSpPr/>
          <p:nvPr/>
        </p:nvGrpSpPr>
        <p:grpSpPr>
          <a:xfrm>
            <a:off x="5868144" y="3717032"/>
            <a:ext cx="576064" cy="2026776"/>
            <a:chOff x="2987824" y="3717032"/>
            <a:chExt cx="576064" cy="2026776"/>
          </a:xfrm>
        </p:grpSpPr>
        <p:cxnSp>
          <p:nvCxnSpPr>
            <p:cNvPr id="31" name="Straight Connector 30"/>
            <p:cNvCxnSpPr/>
            <p:nvPr/>
          </p:nvCxnSpPr>
          <p:spPr>
            <a:xfrm>
              <a:off x="3563888" y="3717032"/>
              <a:ext cx="0" cy="2016224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32" name="Picture 31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987824" y="5373216"/>
              <a:ext cx="527100" cy="370592"/>
            </a:xfrm>
            <a:prstGeom prst="rect">
              <a:avLst/>
            </a:prstGeom>
          </p:spPr>
        </p:pic>
      </p:grpSp>
      <p:grpSp>
        <p:nvGrpSpPr>
          <p:cNvPr id="33" name="Group 32"/>
          <p:cNvGrpSpPr/>
          <p:nvPr/>
        </p:nvGrpSpPr>
        <p:grpSpPr>
          <a:xfrm>
            <a:off x="6588224" y="3717032"/>
            <a:ext cx="576064" cy="2026776"/>
            <a:chOff x="2987824" y="3717032"/>
            <a:chExt cx="576064" cy="2026776"/>
          </a:xfrm>
        </p:grpSpPr>
        <p:cxnSp>
          <p:nvCxnSpPr>
            <p:cNvPr id="34" name="Straight Connector 33"/>
            <p:cNvCxnSpPr/>
            <p:nvPr/>
          </p:nvCxnSpPr>
          <p:spPr>
            <a:xfrm>
              <a:off x="3563888" y="3717032"/>
              <a:ext cx="0" cy="2016224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35" name="Picture 34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987824" y="5373216"/>
              <a:ext cx="527100" cy="370592"/>
            </a:xfrm>
            <a:prstGeom prst="rect">
              <a:avLst/>
            </a:prstGeom>
          </p:spPr>
        </p:pic>
      </p:grpSp>
      <p:cxnSp>
        <p:nvCxnSpPr>
          <p:cNvPr id="37" name="Straight Arrow Connector 36"/>
          <p:cNvCxnSpPr>
            <a:stCxn id="7" idx="1"/>
          </p:cNvCxnSpPr>
          <p:nvPr/>
        </p:nvCxnSpPr>
        <p:spPr>
          <a:xfrm flipH="1" flipV="1">
            <a:off x="2915816" y="4077072"/>
            <a:ext cx="1079968" cy="402221"/>
          </a:xfrm>
          <a:prstGeom prst="straightConnector1">
            <a:avLst/>
          </a:prstGeom>
          <a:ln w="12700">
            <a:solidFill>
              <a:srgbClr val="CCFFCC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/>
          <p:cNvCxnSpPr>
            <a:stCxn id="6" idx="2"/>
          </p:cNvCxnSpPr>
          <p:nvPr/>
        </p:nvCxnSpPr>
        <p:spPr>
          <a:xfrm flipH="1" flipV="1">
            <a:off x="2195736" y="4149080"/>
            <a:ext cx="1714081" cy="792088"/>
          </a:xfrm>
          <a:prstGeom prst="straightConnector1">
            <a:avLst/>
          </a:prstGeom>
          <a:ln w="12700">
            <a:solidFill>
              <a:srgbClr val="CCFFCC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/>
          <p:cNvCxnSpPr>
            <a:stCxn id="8" idx="2"/>
          </p:cNvCxnSpPr>
          <p:nvPr/>
        </p:nvCxnSpPr>
        <p:spPr>
          <a:xfrm flipH="1" flipV="1">
            <a:off x="3635897" y="3933056"/>
            <a:ext cx="604285" cy="388262"/>
          </a:xfrm>
          <a:prstGeom prst="straightConnector1">
            <a:avLst/>
          </a:prstGeom>
          <a:ln w="12700">
            <a:solidFill>
              <a:srgbClr val="CCFFCC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48"/>
          <p:cNvCxnSpPr/>
          <p:nvPr/>
        </p:nvCxnSpPr>
        <p:spPr>
          <a:xfrm>
            <a:off x="1547664" y="5949280"/>
            <a:ext cx="6408712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53" name="Picture 5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56376" y="5805264"/>
            <a:ext cx="527100" cy="370592"/>
          </a:xfrm>
          <a:prstGeom prst="rect">
            <a:avLst/>
          </a:prstGeom>
        </p:spPr>
      </p:pic>
      <p:sp>
        <p:nvSpPr>
          <p:cNvPr id="54" name="TextBox 53"/>
          <p:cNvSpPr txBox="1"/>
          <p:nvPr/>
        </p:nvSpPr>
        <p:spPr>
          <a:xfrm>
            <a:off x="4067944" y="6021288"/>
            <a:ext cx="1224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Merging</a:t>
            </a:r>
            <a:endParaRPr lang="en-US" dirty="0"/>
          </a:p>
        </p:txBody>
      </p:sp>
      <p:sp>
        <p:nvSpPr>
          <p:cNvPr id="55" name="TextBox 54"/>
          <p:cNvSpPr txBox="1"/>
          <p:nvPr/>
        </p:nvSpPr>
        <p:spPr>
          <a:xfrm>
            <a:off x="4067944" y="3284984"/>
            <a:ext cx="1944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Reader thread</a:t>
            </a:r>
            <a:endParaRPr lang="en-US" dirty="0"/>
          </a:p>
        </p:txBody>
      </p:sp>
      <p:sp>
        <p:nvSpPr>
          <p:cNvPr id="56" name="TextBox 55"/>
          <p:cNvSpPr txBox="1"/>
          <p:nvPr/>
        </p:nvSpPr>
        <p:spPr>
          <a:xfrm>
            <a:off x="1547664" y="3356992"/>
            <a:ext cx="1944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Analysis threads</a:t>
            </a:r>
            <a:endParaRPr lang="en-US" dirty="0"/>
          </a:p>
        </p:txBody>
      </p:sp>
      <p:sp>
        <p:nvSpPr>
          <p:cNvPr id="57" name="TextBox 56"/>
          <p:cNvSpPr txBox="1"/>
          <p:nvPr/>
        </p:nvSpPr>
        <p:spPr>
          <a:xfrm>
            <a:off x="5076056" y="3862789"/>
            <a:ext cx="10801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Circular </a:t>
            </a:r>
          </a:p>
          <a:p>
            <a:r>
              <a:rPr lang="en-US" dirty="0" smtClean="0"/>
              <a:t>buffer</a:t>
            </a:r>
            <a:endParaRPr lang="en-US" dirty="0"/>
          </a:p>
        </p:txBody>
      </p:sp>
      <p:sp>
        <p:nvSpPr>
          <p:cNvPr id="58" name="TextBox 57"/>
          <p:cNvSpPr txBox="1"/>
          <p:nvPr/>
        </p:nvSpPr>
        <p:spPr>
          <a:xfrm>
            <a:off x="7812360" y="5373216"/>
            <a:ext cx="1224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Result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72634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Micro-parallelism path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Data structures re-engineering: shrink and flatten, use SOA and alignment techniques runtime</a:t>
            </a:r>
          </a:p>
          <a:p>
            <a:r>
              <a:rPr lang="en-US" dirty="0" smtClean="0"/>
              <a:t>Concurrency in data management: reading, dispatching to workers</a:t>
            </a:r>
          </a:p>
          <a:p>
            <a:r>
              <a:rPr lang="en-US" dirty="0"/>
              <a:t>Define work unit: e.g. vector of tracks, provide API with vector </a:t>
            </a:r>
            <a:r>
              <a:rPr lang="en-US" dirty="0" smtClean="0"/>
              <a:t>signatures</a:t>
            </a:r>
          </a:p>
          <a:p>
            <a:r>
              <a:rPr lang="en-US" dirty="0" smtClean="0"/>
              <a:t>Concurrent processing: thread safe user code, usage of </a:t>
            </a:r>
            <a:r>
              <a:rPr lang="en-US" dirty="0" err="1" smtClean="0"/>
              <a:t>vectorization</a:t>
            </a:r>
            <a:r>
              <a:rPr lang="en-US" dirty="0" smtClean="0"/>
              <a:t>, kernels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C1A90-E8CA-41CB-AAFF-44B5FD57F625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1558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Analysis performance has multiple dimensions, we are addressing few</a:t>
            </a:r>
          </a:p>
          <a:p>
            <a:r>
              <a:rPr lang="en-US" dirty="0"/>
              <a:t>D</a:t>
            </a:r>
            <a:r>
              <a:rPr lang="en-US" dirty="0" smtClean="0"/>
              <a:t>ata management policy require improvements to extra reduce time to analysis completion while staying efficient</a:t>
            </a:r>
          </a:p>
          <a:p>
            <a:r>
              <a:rPr lang="en-US" dirty="0" smtClean="0"/>
              <a:t>File prefetching expected to bring efficiency up with extra 10%</a:t>
            </a:r>
          </a:p>
          <a:p>
            <a:r>
              <a:rPr lang="en-US" dirty="0" smtClean="0"/>
              <a:t>A long path in future towards micro-parallelism  in analysis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C1A90-E8CA-41CB-AAFF-44B5FD57F625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32451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Performance</a:t>
            </a:r>
            <a:r>
              <a:rPr lang="en-US" dirty="0"/>
              <a:t> </a:t>
            </a:r>
            <a:r>
              <a:rPr lang="en-US" dirty="0" smtClean="0"/>
              <a:t>ingredients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US" dirty="0"/>
              <a:t>Maximize efficiency: CPU/IO</a:t>
            </a:r>
          </a:p>
          <a:p>
            <a:pPr lvl="1"/>
            <a:r>
              <a:rPr lang="en-US" dirty="0" smtClean="0"/>
              <a:t>Useful CPU cycles: deserialization is I/O accounted for as CPU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Minimize time to complete a given analysis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Maximize throughput</a:t>
            </a:r>
          </a:p>
          <a:p>
            <a:pPr lvl="1"/>
            <a:r>
              <a:rPr lang="en-US" dirty="0" smtClean="0"/>
              <a:t>N</a:t>
            </a:r>
            <a:r>
              <a:rPr lang="en-US" baseline="-25000" dirty="0" smtClean="0"/>
              <a:t>events</a:t>
            </a:r>
            <a:r>
              <a:rPr lang="en-US" dirty="0" smtClean="0"/>
              <a:t>/second/core for local data access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C1A90-E8CA-41CB-AAFF-44B5FD57F625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55254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1. CPU/IO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C1A90-E8CA-41CB-AAFF-44B5FD57F625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84048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More CPU cycles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Maximize CPU = organized analysis trains</a:t>
            </a:r>
          </a:p>
          <a:p>
            <a:pPr lvl="1"/>
            <a:r>
              <a:rPr lang="en-US" dirty="0"/>
              <a:t>A</a:t>
            </a:r>
            <a:r>
              <a:rPr lang="en-US" dirty="0" smtClean="0"/>
              <a:t>t least one CPU intensive wagon gives others a free ride…</a:t>
            </a:r>
          </a:p>
          <a:p>
            <a:pPr lvl="1"/>
            <a:r>
              <a:rPr lang="en-US" dirty="0" smtClean="0"/>
              <a:t>Many times possible in organized mode (LEGO), not the case for user  distributed analysis</a:t>
            </a:r>
          </a:p>
          <a:p>
            <a:r>
              <a:rPr lang="en-US" dirty="0" smtClean="0"/>
              <a:t>Maximize participation in LEGO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C1A90-E8CA-41CB-AAFF-44B5FD57F625}" type="slidenum">
              <a:rPr lang="en-US" smtClean="0"/>
              <a:pPr/>
              <a:t>4</a:t>
            </a:fld>
            <a:endParaRPr lang="en-US"/>
          </a:p>
        </p:txBody>
      </p:sp>
      <p:graphicFrame>
        <p:nvGraphicFramePr>
          <p:cNvPr id="6" name="Chart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63149420"/>
              </p:ext>
            </p:extLst>
          </p:nvPr>
        </p:nvGraphicFramePr>
        <p:xfrm>
          <a:off x="2267744" y="3501008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3851920" y="3645024"/>
            <a:ext cx="14941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LEGO/USER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92978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Faster I/O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Fragmented I/O introduces overheads</a:t>
            </a:r>
          </a:p>
          <a:p>
            <a:pPr lvl="1"/>
            <a:r>
              <a:rPr lang="en-US" dirty="0" smtClean="0"/>
              <a:t>~N</a:t>
            </a:r>
            <a:r>
              <a:rPr lang="en-US" baseline="-25000" dirty="0" smtClean="0"/>
              <a:t>I/</a:t>
            </a:r>
            <a:r>
              <a:rPr lang="en-US" baseline="-25000" dirty="0" err="1" smtClean="0"/>
              <a:t>O_req</a:t>
            </a:r>
            <a:r>
              <a:rPr lang="en-US" dirty="0" smtClean="0"/>
              <a:t>*latency</a:t>
            </a:r>
          </a:p>
          <a:p>
            <a:pPr lvl="1"/>
            <a:r>
              <a:rPr lang="en-US" dirty="0" smtClean="0"/>
              <a:t>Killer in case of WAN file access </a:t>
            </a:r>
          </a:p>
          <a:p>
            <a:pPr marL="457200" lvl="1" indent="0">
              <a:buNone/>
            </a:pPr>
            <a:r>
              <a:rPr lang="en-US" dirty="0" smtClean="0"/>
              <a:t>(see old lessons)</a:t>
            </a:r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Tree caching reduces fragmentation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pPr lvl="1"/>
            <a:r>
              <a:rPr lang="en-US" dirty="0" smtClean="0"/>
              <a:t>Overheads still present for WAN access! Sharing WAN bandwidth does not scale as good as LAN at all sites.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C1A90-E8CA-41CB-AAFF-44B5FD57F625}" type="slidenum">
              <a:rPr lang="en-US" smtClean="0"/>
              <a:pPr/>
              <a:t>5</a:t>
            </a:fld>
            <a:endParaRPr lang="en-US"/>
          </a:p>
        </p:txBody>
      </p:sp>
      <p:grpSp>
        <p:nvGrpSpPr>
          <p:cNvPr id="21" name="Group 20"/>
          <p:cNvGrpSpPr/>
          <p:nvPr/>
        </p:nvGrpSpPr>
        <p:grpSpPr>
          <a:xfrm>
            <a:off x="1187624" y="4365104"/>
            <a:ext cx="6768752" cy="792088"/>
            <a:chOff x="1403648" y="3356992"/>
            <a:chExt cx="6768752" cy="792088"/>
          </a:xfrm>
        </p:grpSpPr>
        <p:sp>
          <p:nvSpPr>
            <p:cNvPr id="5" name="Rectangle 4"/>
            <p:cNvSpPr/>
            <p:nvPr/>
          </p:nvSpPr>
          <p:spPr>
            <a:xfrm>
              <a:off x="1403648" y="3356992"/>
              <a:ext cx="6768752" cy="288032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Rectangle 5"/>
            <p:cNvSpPr/>
            <p:nvPr/>
          </p:nvSpPr>
          <p:spPr>
            <a:xfrm>
              <a:off x="1547664" y="3356992"/>
              <a:ext cx="728464" cy="279648"/>
            </a:xfrm>
            <a:prstGeom prst="rect">
              <a:avLst/>
            </a:prstGeom>
            <a:solidFill>
              <a:schemeClr val="accent3">
                <a:lumMod val="40000"/>
                <a:lumOff val="60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>
                  <a:solidFill>
                    <a:srgbClr val="FF0000"/>
                  </a:solidFill>
                </a:rPr>
                <a:t>latency</a:t>
              </a:r>
              <a:endParaRPr lang="en-US" sz="1200" dirty="0">
                <a:solidFill>
                  <a:srgbClr val="FF0000"/>
                </a:solidFill>
              </a:endParaRPr>
            </a:p>
          </p:txBody>
        </p:sp>
        <p:sp>
          <p:nvSpPr>
            <p:cNvPr id="7" name="Rectangle 6"/>
            <p:cNvSpPr/>
            <p:nvPr/>
          </p:nvSpPr>
          <p:spPr>
            <a:xfrm>
              <a:off x="2547392" y="3356992"/>
              <a:ext cx="728464" cy="279648"/>
            </a:xfrm>
            <a:prstGeom prst="rect">
              <a:avLst/>
            </a:prstGeom>
            <a:solidFill>
              <a:schemeClr val="accent3">
                <a:lumMod val="40000"/>
                <a:lumOff val="60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>
                  <a:solidFill>
                    <a:srgbClr val="FF0000"/>
                  </a:solidFill>
                </a:rPr>
                <a:t>latency</a:t>
              </a:r>
              <a:endParaRPr lang="en-US" sz="1200" dirty="0">
                <a:solidFill>
                  <a:srgbClr val="FF0000"/>
                </a:solidFill>
              </a:endParaRPr>
            </a:p>
          </p:txBody>
        </p:sp>
        <p:sp>
          <p:nvSpPr>
            <p:cNvPr id="8" name="Rectangle 7"/>
            <p:cNvSpPr/>
            <p:nvPr/>
          </p:nvSpPr>
          <p:spPr>
            <a:xfrm>
              <a:off x="3339480" y="3356992"/>
              <a:ext cx="728464" cy="279648"/>
            </a:xfrm>
            <a:prstGeom prst="rect">
              <a:avLst/>
            </a:prstGeom>
            <a:solidFill>
              <a:schemeClr val="accent3">
                <a:lumMod val="40000"/>
                <a:lumOff val="60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>
                  <a:solidFill>
                    <a:srgbClr val="FF0000"/>
                  </a:solidFill>
                </a:rPr>
                <a:t>latency</a:t>
              </a:r>
              <a:endParaRPr lang="en-US" sz="1200" dirty="0">
                <a:solidFill>
                  <a:srgbClr val="FF0000"/>
                </a:solidFill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4635624" y="3356992"/>
              <a:ext cx="728464" cy="279648"/>
            </a:xfrm>
            <a:prstGeom prst="rect">
              <a:avLst/>
            </a:prstGeom>
            <a:solidFill>
              <a:schemeClr val="accent3">
                <a:lumMod val="40000"/>
                <a:lumOff val="60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>
                  <a:solidFill>
                    <a:srgbClr val="FF0000"/>
                  </a:solidFill>
                </a:rPr>
                <a:t>latency</a:t>
              </a:r>
              <a:endParaRPr lang="en-US" sz="1200" dirty="0">
                <a:solidFill>
                  <a:srgbClr val="FF0000"/>
                </a:solidFill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>
              <a:off x="5580112" y="3356992"/>
              <a:ext cx="728464" cy="279648"/>
            </a:xfrm>
            <a:prstGeom prst="rect">
              <a:avLst/>
            </a:prstGeom>
            <a:solidFill>
              <a:schemeClr val="accent3">
                <a:lumMod val="40000"/>
                <a:lumOff val="60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>
                  <a:solidFill>
                    <a:srgbClr val="FF0000"/>
                  </a:solidFill>
                </a:rPr>
                <a:t>latency</a:t>
              </a:r>
              <a:endParaRPr lang="en-US" sz="1200" dirty="0">
                <a:solidFill>
                  <a:srgbClr val="FF0000"/>
                </a:solidFill>
              </a:endParaRPr>
            </a:p>
          </p:txBody>
        </p:sp>
        <p:sp>
          <p:nvSpPr>
            <p:cNvPr id="11" name="Rectangle 10"/>
            <p:cNvSpPr/>
            <p:nvPr/>
          </p:nvSpPr>
          <p:spPr>
            <a:xfrm>
              <a:off x="6372200" y="3356992"/>
              <a:ext cx="728464" cy="279648"/>
            </a:xfrm>
            <a:prstGeom prst="rect">
              <a:avLst/>
            </a:prstGeom>
            <a:solidFill>
              <a:schemeClr val="accent3">
                <a:lumMod val="40000"/>
                <a:lumOff val="60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>
                  <a:solidFill>
                    <a:srgbClr val="FF0000"/>
                  </a:solidFill>
                </a:rPr>
                <a:t>latency</a:t>
              </a:r>
              <a:endParaRPr lang="en-US" sz="1200" dirty="0">
                <a:solidFill>
                  <a:srgbClr val="FF0000"/>
                </a:solidFill>
              </a:endParaRPr>
            </a:p>
          </p:txBody>
        </p:sp>
        <p:sp>
          <p:nvSpPr>
            <p:cNvPr id="12" name="Rectangle 11"/>
            <p:cNvSpPr/>
            <p:nvPr/>
          </p:nvSpPr>
          <p:spPr>
            <a:xfrm>
              <a:off x="7299920" y="3356992"/>
              <a:ext cx="728464" cy="279648"/>
            </a:xfrm>
            <a:prstGeom prst="rect">
              <a:avLst/>
            </a:prstGeom>
            <a:solidFill>
              <a:schemeClr val="accent3">
                <a:lumMod val="40000"/>
                <a:lumOff val="60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>
                  <a:solidFill>
                    <a:srgbClr val="FF0000"/>
                  </a:solidFill>
                </a:rPr>
                <a:t>latency</a:t>
              </a:r>
              <a:endParaRPr lang="en-US" sz="1200" dirty="0">
                <a:solidFill>
                  <a:srgbClr val="FF0000"/>
                </a:solidFill>
              </a:endParaRPr>
            </a:p>
          </p:txBody>
        </p:sp>
        <p:sp>
          <p:nvSpPr>
            <p:cNvPr id="13" name="Rectangle 12"/>
            <p:cNvSpPr/>
            <p:nvPr/>
          </p:nvSpPr>
          <p:spPr>
            <a:xfrm>
              <a:off x="1403648" y="3861048"/>
              <a:ext cx="6768752" cy="288032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TREE CACHING</a:t>
              </a:r>
              <a:endParaRPr lang="en-US" dirty="0"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1547664" y="3861048"/>
              <a:ext cx="728464" cy="279648"/>
            </a:xfrm>
            <a:prstGeom prst="rect">
              <a:avLst/>
            </a:prstGeom>
            <a:solidFill>
              <a:schemeClr val="accent3">
                <a:lumMod val="40000"/>
                <a:lumOff val="60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>
                  <a:solidFill>
                    <a:srgbClr val="FF0000"/>
                  </a:solidFill>
                </a:rPr>
                <a:t>latency</a:t>
              </a:r>
              <a:endParaRPr lang="en-US" sz="1200" dirty="0">
                <a:solidFill>
                  <a:srgbClr val="FF0000"/>
                </a:solidFill>
              </a:endParaRPr>
            </a:p>
          </p:txBody>
        </p:sp>
        <p:sp>
          <p:nvSpPr>
            <p:cNvPr id="17" name="Rectangle 16"/>
            <p:cNvSpPr/>
            <p:nvPr/>
          </p:nvSpPr>
          <p:spPr>
            <a:xfrm>
              <a:off x="6363816" y="3861048"/>
              <a:ext cx="728464" cy="279648"/>
            </a:xfrm>
            <a:prstGeom prst="rect">
              <a:avLst/>
            </a:prstGeom>
            <a:solidFill>
              <a:schemeClr val="accent3">
                <a:lumMod val="40000"/>
                <a:lumOff val="60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>
                  <a:solidFill>
                    <a:srgbClr val="FF0000"/>
                  </a:solidFill>
                </a:rPr>
                <a:t>latency</a:t>
              </a:r>
              <a:endParaRPr lang="en-US" sz="1200" dirty="0">
                <a:solidFill>
                  <a:srgbClr val="FF0000"/>
                </a:solidFill>
              </a:endParaRPr>
            </a:p>
          </p:txBody>
        </p:sp>
      </p:grpSp>
      <p:pic>
        <p:nvPicPr>
          <p:cNvPr id="22" name="Picture 2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91909" y="1916832"/>
            <a:ext cx="3768523" cy="20962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15106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Maximizing local file access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By smart file distribution and “</a:t>
            </a:r>
            <a:r>
              <a:rPr lang="en-US" dirty="0" err="1" smtClean="0"/>
              <a:t>basketizing</a:t>
            </a:r>
            <a:r>
              <a:rPr lang="en-US" dirty="0" smtClean="0"/>
              <a:t>” (splitting) per job - </a:t>
            </a:r>
            <a:r>
              <a:rPr lang="en-US" dirty="0" smtClean="0">
                <a:solidFill>
                  <a:srgbClr val="3366FF"/>
                </a:solidFill>
              </a:rPr>
              <a:t>done</a:t>
            </a:r>
          </a:p>
          <a:p>
            <a:pPr lvl="1"/>
            <a:r>
              <a:rPr lang="en-US" dirty="0" smtClean="0"/>
              <a:t>Locality is a feature by design</a:t>
            </a:r>
          </a:p>
          <a:p>
            <a:pPr lvl="1"/>
            <a:r>
              <a:rPr lang="en-US" dirty="0" smtClean="0"/>
              <a:t>Algorithm fixed now after longstanding splitting issues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Some local file access may timeout, or jobs </a:t>
            </a:r>
            <a:r>
              <a:rPr lang="en-US" u="sng" dirty="0" smtClean="0">
                <a:solidFill>
                  <a:srgbClr val="FF0000"/>
                </a:solidFill>
              </a:rPr>
              <a:t>intentionally</a:t>
            </a:r>
            <a:r>
              <a:rPr lang="en-US" dirty="0" smtClean="0">
                <a:solidFill>
                  <a:srgbClr val="FF0000"/>
                </a:solidFill>
              </a:rPr>
              <a:t> sent to free slots with non-local access</a:t>
            </a:r>
          </a:p>
          <a:p>
            <a:r>
              <a:rPr lang="en-US" dirty="0" smtClean="0"/>
              <a:t>Data migration?</a:t>
            </a:r>
          </a:p>
          <a:p>
            <a:pPr lvl="1"/>
            <a:r>
              <a:rPr lang="en-US" dirty="0" smtClean="0"/>
              <a:t>Based on popularity services? Not terribly useful without a working forecast service…</a:t>
            </a:r>
          </a:p>
          <a:p>
            <a:pPr lvl="1"/>
            <a:r>
              <a:rPr lang="en-US" dirty="0" smtClean="0"/>
              <a:t>Integrated with the job scheduling system?</a:t>
            </a:r>
          </a:p>
          <a:p>
            <a:r>
              <a:rPr lang="en-US" dirty="0" smtClean="0"/>
              <a:t>By using data prefetching</a:t>
            </a:r>
          </a:p>
          <a:p>
            <a:pPr lvl="1"/>
            <a:r>
              <a:rPr lang="en-US" dirty="0" smtClean="0"/>
              <a:t>At low level (ROOT) – “copy during run” – </a:t>
            </a:r>
            <a:r>
              <a:rPr lang="en-US" dirty="0" smtClean="0">
                <a:solidFill>
                  <a:srgbClr val="3366FF"/>
                </a:solidFill>
              </a:rPr>
              <a:t>to be tested at large scale</a:t>
            </a:r>
          </a:p>
          <a:p>
            <a:pPr lvl="1"/>
            <a:r>
              <a:rPr lang="en-US" dirty="0" smtClean="0"/>
              <a:t>At workload management level (smart prefetching on proxies)?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C1A90-E8CA-41CB-AAFF-44B5FD57F625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68276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TFilePrefetch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637112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Separate thread reading ahead data blocks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First testing round found a bug</a:t>
            </a:r>
          </a:p>
          <a:p>
            <a:pPr lvl="1"/>
            <a:r>
              <a:rPr lang="en-US" dirty="0" smtClean="0"/>
              <a:t>The fix made it to ROOT v5-34-11 (not yet used in production)</a:t>
            </a:r>
          </a:p>
          <a:p>
            <a:pPr lvl="1"/>
            <a:r>
              <a:rPr lang="en-US" dirty="0" smtClean="0"/>
              <a:t>To be tested with LEGO trains soon</a:t>
            </a:r>
          </a:p>
          <a:p>
            <a:r>
              <a:rPr lang="en-US" dirty="0" err="1" smtClean="0"/>
              <a:t>AliAnalysisManager</a:t>
            </a:r>
            <a:r>
              <a:rPr lang="en-US" dirty="0" smtClean="0"/>
              <a:t>::</a:t>
            </a:r>
            <a:r>
              <a:rPr lang="en-US" dirty="0" err="1" smtClean="0"/>
              <a:t>SetAsyncReading</a:t>
            </a:r>
            <a:r>
              <a:rPr lang="en-US" dirty="0" smtClean="0"/>
              <a:t>()</a:t>
            </a:r>
          </a:p>
          <a:p>
            <a:pPr lvl="1"/>
            <a:r>
              <a:rPr lang="en-US" dirty="0" smtClean="0">
                <a:solidFill>
                  <a:srgbClr val="3366FF"/>
                </a:solidFill>
              </a:rPr>
              <a:t>Job reading from CNAF with 70% efficiency becomes 82% !</a:t>
            </a:r>
          </a:p>
          <a:p>
            <a:pPr lvl="1"/>
            <a:r>
              <a:rPr lang="en-US" dirty="0" smtClean="0"/>
              <a:t>Forward file opening not implemented -&gt; non-smooth transitions between files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C1A90-E8CA-41CB-AAFF-44B5FD57F625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899592" y="3140968"/>
            <a:ext cx="1008112" cy="50405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block1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1907704" y="3140968"/>
            <a:ext cx="1008112" cy="50405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block2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2915816" y="3140968"/>
            <a:ext cx="1008112" cy="50405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block3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3923928" y="3140968"/>
            <a:ext cx="1008112" cy="50405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block4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5220072" y="3140968"/>
            <a:ext cx="1008112" cy="50405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block5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6228184" y="3140968"/>
            <a:ext cx="1008112" cy="50405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block6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7236296" y="3140968"/>
            <a:ext cx="1008112" cy="50405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block7</a:t>
            </a:r>
            <a:endParaRPr lang="en-US" dirty="0"/>
          </a:p>
        </p:txBody>
      </p:sp>
      <p:sp>
        <p:nvSpPr>
          <p:cNvPr id="12" name="Snip Diagonal Corner Rectangle 11"/>
          <p:cNvSpPr/>
          <p:nvPr/>
        </p:nvSpPr>
        <p:spPr>
          <a:xfrm>
            <a:off x="539552" y="2996952"/>
            <a:ext cx="4536504" cy="792088"/>
          </a:xfrm>
          <a:prstGeom prst="snip2Diag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nip Diagonal Corner Rectangle 12"/>
          <p:cNvSpPr/>
          <p:nvPr/>
        </p:nvSpPr>
        <p:spPr>
          <a:xfrm>
            <a:off x="5076056" y="2996952"/>
            <a:ext cx="3456384" cy="792088"/>
          </a:xfrm>
          <a:prstGeom prst="snip2Diag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467544" y="2627620"/>
            <a:ext cx="7920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File1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5004048" y="2636912"/>
            <a:ext cx="7920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File2</a:t>
            </a:r>
            <a:endParaRPr lang="en-US" dirty="0"/>
          </a:p>
        </p:txBody>
      </p:sp>
      <p:cxnSp>
        <p:nvCxnSpPr>
          <p:cNvPr id="17" name="Straight Connector 16"/>
          <p:cNvCxnSpPr/>
          <p:nvPr/>
        </p:nvCxnSpPr>
        <p:spPr>
          <a:xfrm>
            <a:off x="467544" y="2492896"/>
            <a:ext cx="799288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3635896" y="2132856"/>
            <a:ext cx="2736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Reading thread</a:t>
            </a:r>
            <a:endParaRPr lang="en-US" dirty="0"/>
          </a:p>
        </p:txBody>
      </p:sp>
      <p:cxnSp>
        <p:nvCxnSpPr>
          <p:cNvPr id="19" name="Straight Connector 18"/>
          <p:cNvCxnSpPr/>
          <p:nvPr/>
        </p:nvCxnSpPr>
        <p:spPr>
          <a:xfrm>
            <a:off x="467544" y="4293096"/>
            <a:ext cx="799288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3635896" y="3933056"/>
            <a:ext cx="2736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Processing thread</a:t>
            </a:r>
            <a:endParaRPr lang="en-US" dirty="0"/>
          </a:p>
        </p:txBody>
      </p:sp>
      <p:cxnSp>
        <p:nvCxnSpPr>
          <p:cNvPr id="22" name="Straight Connector 21"/>
          <p:cNvCxnSpPr/>
          <p:nvPr/>
        </p:nvCxnSpPr>
        <p:spPr>
          <a:xfrm>
            <a:off x="4211960" y="2492896"/>
            <a:ext cx="0" cy="576064"/>
          </a:xfrm>
          <a:prstGeom prst="line">
            <a:avLst/>
          </a:prstGeom>
          <a:ln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3419872" y="3717032"/>
            <a:ext cx="0" cy="576064"/>
          </a:xfrm>
          <a:prstGeom prst="line">
            <a:avLst/>
          </a:prstGeom>
          <a:ln>
            <a:head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902147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Speeding-up deserialization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“The event complexity highly contributes to DS time…”</a:t>
            </a:r>
          </a:p>
          <a:p>
            <a:pPr lvl="1"/>
            <a:r>
              <a:rPr lang="en-US" dirty="0" smtClean="0"/>
              <a:t>…for the same amount of bytes read</a:t>
            </a:r>
          </a:p>
          <a:p>
            <a:pPr lvl="1"/>
            <a:r>
              <a:rPr lang="en-US" dirty="0" smtClean="0"/>
              <a:t>Deserialization itself + </a:t>
            </a:r>
            <a:r>
              <a:rPr lang="en-US" dirty="0" err="1" smtClean="0"/>
              <a:t>ReadFromTree</a:t>
            </a:r>
            <a:r>
              <a:rPr lang="en-US" dirty="0" smtClean="0"/>
              <a:t>()</a:t>
            </a:r>
          </a:p>
          <a:p>
            <a:pPr lvl="1"/>
            <a:r>
              <a:rPr lang="en-US" dirty="0" smtClean="0"/>
              <a:t>Remains to be measured</a:t>
            </a:r>
          </a:p>
          <a:p>
            <a:r>
              <a:rPr lang="en-US" dirty="0" smtClean="0"/>
              <a:t>Ongoing work: flattening </a:t>
            </a:r>
            <a:r>
              <a:rPr lang="en-US" i="1" dirty="0" err="1" smtClean="0"/>
              <a:t>AliAODEvent</a:t>
            </a:r>
            <a:r>
              <a:rPr lang="en-US" dirty="0" smtClean="0"/>
              <a:t> to 2 levels</a:t>
            </a:r>
          </a:p>
          <a:p>
            <a:pPr lvl="1"/>
            <a:r>
              <a:rPr lang="en-US" dirty="0" smtClean="0"/>
              <a:t>Event + tracks, vertices, cascades, V0’s, … </a:t>
            </a:r>
          </a:p>
          <a:p>
            <a:pPr lvl="1"/>
            <a:r>
              <a:rPr lang="en-US" dirty="0" err="1" smtClean="0">
                <a:solidFill>
                  <a:srgbClr val="0000FF"/>
                </a:solidFill>
              </a:rPr>
              <a:t>TFile</a:t>
            </a:r>
            <a:r>
              <a:rPr lang="en-US" dirty="0" smtClean="0">
                <a:solidFill>
                  <a:srgbClr val="0000FF"/>
                </a:solidFill>
              </a:rPr>
              <a:t>::</a:t>
            </a:r>
            <a:r>
              <a:rPr lang="en-US" dirty="0" err="1" smtClean="0">
                <a:solidFill>
                  <a:srgbClr val="0000FF"/>
                </a:solidFill>
              </a:rPr>
              <a:t>MakeFile</a:t>
            </a:r>
            <a:r>
              <a:rPr lang="en-US" dirty="0" smtClean="0"/>
              <a:t>, </a:t>
            </a:r>
            <a:r>
              <a:rPr lang="en-US" dirty="0" err="1" smtClean="0">
                <a:solidFill>
                  <a:srgbClr val="0000FF"/>
                </a:solidFill>
              </a:rPr>
              <a:t>TFile</a:t>
            </a:r>
            <a:r>
              <a:rPr lang="en-US" dirty="0" smtClean="0">
                <a:solidFill>
                  <a:srgbClr val="0000FF"/>
                </a:solidFill>
              </a:rPr>
              <a:t>::</a:t>
            </a:r>
            <a:r>
              <a:rPr lang="en-US" dirty="0" err="1" smtClean="0">
                <a:solidFill>
                  <a:srgbClr val="0000FF"/>
                </a:solidFill>
              </a:rPr>
              <a:t>MakeClass</a:t>
            </a:r>
            <a:r>
              <a:rPr lang="en-US" dirty="0" smtClean="0">
                <a:solidFill>
                  <a:srgbClr val="0000FF"/>
                </a:solidFill>
              </a:rPr>
              <a:t> </a:t>
            </a:r>
            <a:r>
              <a:rPr lang="en-US" dirty="0" smtClean="0"/>
              <a:t>as base for refactoring</a:t>
            </a:r>
          </a:p>
          <a:p>
            <a:pPr lvl="1"/>
            <a:r>
              <a:rPr lang="en-US" dirty="0" smtClean="0"/>
              <a:t>Read event from AOD into new structure + write to new file</a:t>
            </a:r>
          </a:p>
          <a:p>
            <a:pPr lvl="1"/>
            <a:r>
              <a:rPr lang="en-US" dirty="0" smtClean="0"/>
              <a:t>Compare reading speeds in the 2 cases</a:t>
            </a:r>
          </a:p>
          <a:p>
            <a:r>
              <a:rPr lang="en-US" dirty="0" smtClean="0"/>
              <a:t>For the future: new “thinned” AOD format serving 80% of analysis</a:t>
            </a:r>
          </a:p>
          <a:p>
            <a:pPr lvl="1"/>
            <a:r>
              <a:rPr lang="en-US" dirty="0"/>
              <a:t>The train model calls for “general” data -&gt; contradicts with reducing </a:t>
            </a:r>
            <a:r>
              <a:rPr lang="en-US" dirty="0" smtClean="0"/>
              <a:t>size</a:t>
            </a:r>
          </a:p>
          <a:p>
            <a:pPr lvl="1"/>
            <a:r>
              <a:rPr lang="en-US" dirty="0" smtClean="0"/>
              <a:t>To investigate: SOA for tracks, vertices, V0’s, …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C1A90-E8CA-41CB-AAFF-44B5FD57F625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08480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Minimizing time to complete analysis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C1A90-E8CA-41CB-AAFF-44B5FD57F625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4667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xecutive">
  <a:themeElements>
    <a:clrScheme name="Executive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Executive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xecutiv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Executive.thmx</Template>
  <TotalTime>4558</TotalTime>
  <Words>1003</Words>
  <Application>Microsoft Macintosh PowerPoint</Application>
  <PresentationFormat>On-screen Show (4:3)</PresentationFormat>
  <Paragraphs>179</Paragraphs>
  <Slides>16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Executive</vt:lpstr>
      <vt:lpstr>Improving the analysis performance</vt:lpstr>
      <vt:lpstr>Performance ingredients</vt:lpstr>
      <vt:lpstr>1. CPU/IO</vt:lpstr>
      <vt:lpstr>More CPU cycles</vt:lpstr>
      <vt:lpstr>Faster I/O</vt:lpstr>
      <vt:lpstr>Maximizing local file access</vt:lpstr>
      <vt:lpstr>TFilePrefetch</vt:lpstr>
      <vt:lpstr>Speeding-up deserialization</vt:lpstr>
      <vt:lpstr>Minimizing time to complete analysis</vt:lpstr>
      <vt:lpstr>Improving tails…</vt:lpstr>
      <vt:lpstr> Possible approaches</vt:lpstr>
      <vt:lpstr>Throughput/core</vt:lpstr>
      <vt:lpstr>Prerequisites</vt:lpstr>
      <vt:lpstr>Does it worth?</vt:lpstr>
      <vt:lpstr>Micro-parallelism path</vt:lpstr>
      <vt:lpstr>Conclusions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Handles for improving analysis performance</dc:title>
  <dc:creator>home</dc:creator>
  <cp:lastModifiedBy>Gheata Andrei</cp:lastModifiedBy>
  <cp:revision>136</cp:revision>
  <dcterms:created xsi:type="dcterms:W3CDTF">2012-12-01T17:03:54Z</dcterms:created>
  <dcterms:modified xsi:type="dcterms:W3CDTF">2013-11-07T09:49:43Z</dcterms:modified>
</cp:coreProperties>
</file>