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</p:sldMasterIdLst>
  <p:notesMasterIdLst>
    <p:notesMasterId r:id="rId13"/>
  </p:notesMasterIdLst>
  <p:handoutMasterIdLst>
    <p:handoutMasterId r:id="rId14"/>
  </p:handoutMasterIdLst>
  <p:sldIdLst>
    <p:sldId id="256" r:id="rId5"/>
    <p:sldId id="671" r:id="rId6"/>
    <p:sldId id="680" r:id="rId7"/>
    <p:sldId id="714" r:id="rId8"/>
    <p:sldId id="716" r:id="rId9"/>
    <p:sldId id="719" r:id="rId10"/>
    <p:sldId id="717" r:id="rId11"/>
    <p:sldId id="71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97" autoAdjust="0"/>
    <p:restoredTop sz="94673" autoAdjust="0"/>
  </p:normalViewPr>
  <p:slideViewPr>
    <p:cSldViewPr snapToGrid="0" snapToObjects="1">
      <p:cViewPr>
        <p:scale>
          <a:sx n="86" d="100"/>
          <a:sy n="86" d="100"/>
        </p:scale>
        <p:origin x="-125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08/11/13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08/11/13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992581" y="5131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2946700" y="6391895"/>
            <a:ext cx="52557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ALICE Offline Week,</a:t>
            </a:r>
            <a:r>
              <a:rPr lang="en-US" sz="12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CERN </a:t>
            </a: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| November </a:t>
            </a:r>
            <a:r>
              <a:rPr lang="en-US" sz="12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8, </a:t>
            </a: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2013 |  Predrag Buncic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4.JPG"/><Relationship Id="rId5" Type="http://schemas.openxmlformats.org/officeDocument/2006/relationships/image" Target="../media/image6.jpg"/><Relationship Id="rId6" Type="http://schemas.openxmlformats.org/officeDocument/2006/relationships/image" Target="../media/image9.jpg"/><Relationship Id="rId7" Type="http://schemas.openxmlformats.org/officeDocument/2006/relationships/image" Target="../media/image5.jpg"/><Relationship Id="rId8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746892"/>
            <a:ext cx="7772400" cy="1747616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3600" dirty="0" smtClean="0"/>
              <a:t>Introduction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Predrag Buncic</a:t>
            </a: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021" y="1182448"/>
            <a:ext cx="200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err="1" smtClean="0">
                <a:solidFill>
                  <a:schemeClr val="accent1"/>
                </a:solidFill>
              </a:rPr>
              <a:t>AliRoot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304800" y="2358524"/>
            <a:ext cx="83820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ALICE Software Framework (written in C++)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15 years old and still growing</a:t>
            </a:r>
          </a:p>
          <a:p>
            <a:pPr marL="800100" lvl="1" indent="-342900" eaLnBrk="1" hangingPunct="1">
              <a:buFont typeface="Arial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Built on top of ROOT (and using all ROOT features)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Supports our basic use cases</a:t>
            </a:r>
            <a:endParaRPr lang="en-US" sz="2400" dirty="0">
              <a:solidFill>
                <a:srgbClr val="141313"/>
              </a:solidFill>
            </a:endParaRP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Simulation</a:t>
            </a:r>
            <a:endParaRPr lang="en-US" sz="2400" dirty="0">
              <a:solidFill>
                <a:srgbClr val="141313"/>
              </a:solidFill>
            </a:endParaRP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Reconstruction</a:t>
            </a:r>
            <a:endParaRPr lang="en-US" sz="2400" dirty="0">
              <a:solidFill>
                <a:srgbClr val="141313"/>
              </a:solidFill>
            </a:endParaRP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Analysis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But also 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calibration, alignment, visualization, QA… 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HLT reconstruction (different from offline)</a:t>
            </a:r>
          </a:p>
          <a:p>
            <a:pPr marL="800100" lvl="1" indent="-342900" eaLnBrk="1" hangingPunct="1">
              <a:buFont typeface="Arial"/>
              <a:buChar char="•"/>
            </a:pPr>
            <a:r>
              <a:rPr lang="en-US" sz="2400" dirty="0">
                <a:solidFill>
                  <a:srgbClr val="141313"/>
                </a:solidFill>
              </a:rPr>
              <a:t>3</a:t>
            </a:r>
            <a:r>
              <a:rPr lang="en-US" sz="2400" dirty="0" smtClean="0">
                <a:solidFill>
                  <a:srgbClr val="141313"/>
                </a:solidFill>
              </a:rPr>
              <a:t>M SLOC, 180+ contributors</a:t>
            </a:r>
          </a:p>
          <a:p>
            <a:pPr marL="457200" lvl="1" indent="0" eaLnBrk="1" hangingPunct="1"/>
            <a:endParaRPr lang="en-US" sz="2400" dirty="0" smtClean="0">
              <a:solidFill>
                <a:srgbClr val="141313"/>
              </a:solidFill>
            </a:endParaRPr>
          </a:p>
          <a:p>
            <a:pPr marL="857250" lvl="2" indent="0" eaLnBrk="1" hangingPunct="1"/>
            <a:endParaRPr lang="en-US" sz="2400" dirty="0" smtClean="0">
              <a:solidFill>
                <a:srgbClr val="141313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en-US" sz="2400" dirty="0" smtClean="0">
              <a:solidFill>
                <a:srgbClr val="141313"/>
              </a:solidFill>
            </a:endParaRPr>
          </a:p>
        </p:txBody>
      </p:sp>
      <p:pic>
        <p:nvPicPr>
          <p:cNvPr id="8" name="Picture 7" descr="loc_small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5637" y="3501061"/>
            <a:ext cx="2528266" cy="196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88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71209" y="1070547"/>
            <a:ext cx="55225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Need for changes</a:t>
            </a:r>
            <a:endParaRPr lang="en-US" sz="4000" b="1" dirty="0">
              <a:solidFill>
                <a:schemeClr val="accent2"/>
              </a:solidFill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304800" y="2282773"/>
            <a:ext cx="8382000" cy="415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We must adapt to changing environment and new technologies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ROOT 6, C++11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Multi and many cores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GPUs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We must improve the performance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New algorithms 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Memory issues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I/O is critical, needs a fresh look on data model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We must converge to use the same framework in Online and Offline environment</a:t>
            </a:r>
          </a:p>
        </p:txBody>
      </p:sp>
    </p:spTree>
    <p:extLst>
      <p:ext uri="{BB962C8B-B14F-4D97-AF65-F5344CB8AC3E}">
        <p14:creationId xmlns:p14="http://schemas.microsoft.com/office/powerpoint/2010/main" val="2627925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925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814" y="3455239"/>
            <a:ext cx="2755684" cy="1801325"/>
          </a:xfrm>
          <a:prstGeom prst="rect">
            <a:avLst/>
          </a:prstGeom>
        </p:spPr>
      </p:pic>
      <p:pic>
        <p:nvPicPr>
          <p:cNvPr id="8" name="Picture 7" descr="images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247" y="1737128"/>
            <a:ext cx="3109483" cy="2032074"/>
          </a:xfrm>
          <a:prstGeom prst="rect">
            <a:avLst/>
          </a:prstGeom>
        </p:spPr>
      </p:pic>
      <p:pic>
        <p:nvPicPr>
          <p:cNvPr id="9" name="Picture 8" descr="01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326" y="3729385"/>
            <a:ext cx="1313587" cy="1096506"/>
          </a:xfrm>
          <a:prstGeom prst="rect">
            <a:avLst/>
          </a:prstGeom>
        </p:spPr>
      </p:pic>
      <p:pic>
        <p:nvPicPr>
          <p:cNvPr id="10" name="Picture 9" descr="fpga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317" y="3455239"/>
            <a:ext cx="1569263" cy="1123869"/>
          </a:xfrm>
          <a:prstGeom prst="rect">
            <a:avLst/>
          </a:prstGeom>
        </p:spPr>
      </p:pic>
      <p:pic>
        <p:nvPicPr>
          <p:cNvPr id="11" name="Picture 10" descr="ARM_processor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913" y="2195008"/>
            <a:ext cx="1407574" cy="1145523"/>
          </a:xfrm>
          <a:prstGeom prst="rect">
            <a:avLst/>
          </a:prstGeom>
        </p:spPr>
      </p:pic>
      <p:pic>
        <p:nvPicPr>
          <p:cNvPr id="12" name="Picture 11" descr="45492_intel-xeon-processor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447" y="2214312"/>
            <a:ext cx="1899968" cy="14702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80441" y="1081083"/>
            <a:ext cx="6925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Heterogeneous Platforms?</a:t>
            </a:r>
            <a:endParaRPr lang="en-US" sz="4000" b="1" dirty="0">
              <a:solidFill>
                <a:schemeClr val="accent2"/>
              </a:solidFill>
            </a:endParaRP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167658" y="4974596"/>
            <a:ext cx="897634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Using specialized hardware we could gain performance and save power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At the expense of having to program and operate in heterogeneous computing environment  </a:t>
            </a:r>
          </a:p>
        </p:txBody>
      </p:sp>
    </p:spTree>
    <p:extLst>
      <p:ext uri="{BB962C8B-B14F-4D97-AF65-F5344CB8AC3E}">
        <p14:creationId xmlns:p14="http://schemas.microsoft.com/office/powerpoint/2010/main" val="3152760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3" name="Picture 12" descr="TDR-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8" t="19583" r="10296" b="21974"/>
          <a:stretch/>
        </p:blipFill>
        <p:spPr>
          <a:xfrm>
            <a:off x="871209" y="2207217"/>
            <a:ext cx="7331209" cy="370682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53160" y="1070849"/>
            <a:ext cx="69252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Single process framework</a:t>
            </a:r>
            <a:endParaRPr lang="en-US" sz="4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207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87287" y="746249"/>
            <a:ext cx="86567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Multithreaded concurrency framework?</a:t>
            </a:r>
            <a:endParaRPr lang="en-US" sz="4000" b="1" dirty="0">
              <a:solidFill>
                <a:schemeClr val="accent2"/>
              </a:solidFill>
            </a:endParaRPr>
          </a:p>
        </p:txBody>
      </p:sp>
      <p:pic>
        <p:nvPicPr>
          <p:cNvPr id="13" name="Picture 12" descr="GaudiHi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172" y="1623856"/>
            <a:ext cx="4614365" cy="4669225"/>
          </a:xfrm>
          <a:prstGeom prst="rect">
            <a:avLst/>
          </a:prstGeom>
        </p:spPr>
      </p:pic>
      <p:sp>
        <p:nvSpPr>
          <p:cNvPr id="3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23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cloud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227" y="2842251"/>
            <a:ext cx="3823350" cy="287858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3079" y="746249"/>
            <a:ext cx="83909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Or distributed </a:t>
            </a:r>
            <a:r>
              <a:rPr lang="en-US" sz="4000" b="1" dirty="0" err="1" smtClean="0">
                <a:solidFill>
                  <a:schemeClr val="accent2"/>
                </a:solidFill>
              </a:rPr>
              <a:t>multiprocess</a:t>
            </a:r>
            <a:r>
              <a:rPr lang="en-US" sz="4000" b="1" dirty="0" smtClean="0">
                <a:solidFill>
                  <a:schemeClr val="accent2"/>
                </a:solidFill>
              </a:rPr>
              <a:t> concurrency framework?</a:t>
            </a:r>
            <a:endParaRPr lang="en-US" sz="4000" b="1" dirty="0">
              <a:solidFill>
                <a:schemeClr val="accent2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02792" y="2528015"/>
            <a:ext cx="1485271" cy="975658"/>
            <a:chOff x="1023412" y="3129912"/>
            <a:chExt cx="1485271" cy="975658"/>
          </a:xfrm>
        </p:grpSpPr>
        <p:sp>
          <p:nvSpPr>
            <p:cNvPr id="2" name="Rectangle 1"/>
            <p:cNvSpPr/>
            <p:nvPr/>
          </p:nvSpPr>
          <p:spPr>
            <a:xfrm>
              <a:off x="1023412" y="3129912"/>
              <a:ext cx="1196066" cy="635034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Clusters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 descr="fpga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7480" y="3632032"/>
              <a:ext cx="661203" cy="473538"/>
            </a:xfrm>
            <a:prstGeom prst="rect">
              <a:avLst/>
            </a:prstGeom>
          </p:spPr>
        </p:pic>
      </p:grpSp>
      <p:grpSp>
        <p:nvGrpSpPr>
          <p:cNvPr id="4" name="Group 3"/>
          <p:cNvGrpSpPr/>
          <p:nvPr/>
        </p:nvGrpSpPr>
        <p:grpSpPr>
          <a:xfrm>
            <a:off x="1526514" y="3880455"/>
            <a:ext cx="1618914" cy="1255470"/>
            <a:chOff x="2500870" y="4075530"/>
            <a:chExt cx="1618914" cy="1255470"/>
          </a:xfrm>
        </p:grpSpPr>
        <p:sp>
          <p:nvSpPr>
            <p:cNvPr id="8" name="Rectangle 7"/>
            <p:cNvSpPr/>
            <p:nvPr/>
          </p:nvSpPr>
          <p:spPr>
            <a:xfrm>
              <a:off x="2500870" y="4075530"/>
              <a:ext cx="1196066" cy="635034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Tracking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10" name="Picture 9" descr="9250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8903" y="4663674"/>
              <a:ext cx="1020881" cy="667326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2586227" y="5461347"/>
            <a:ext cx="1623975" cy="1001881"/>
            <a:chOff x="4664752" y="4663674"/>
            <a:chExt cx="1623975" cy="1001881"/>
          </a:xfrm>
        </p:grpSpPr>
        <p:sp>
          <p:nvSpPr>
            <p:cNvPr id="11" name="Rectangle 10"/>
            <p:cNvSpPr/>
            <p:nvPr/>
          </p:nvSpPr>
          <p:spPr>
            <a:xfrm>
              <a:off x="4664752" y="4663674"/>
              <a:ext cx="1196066" cy="635034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PID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16" name="Picture 15" descr="012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9359" y="4923162"/>
              <a:ext cx="889368" cy="742393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4832988" y="5461347"/>
            <a:ext cx="1623975" cy="1001881"/>
            <a:chOff x="6578443" y="4758045"/>
            <a:chExt cx="1623975" cy="1001881"/>
          </a:xfrm>
        </p:grpSpPr>
        <p:sp>
          <p:nvSpPr>
            <p:cNvPr id="17" name="Rectangle 16"/>
            <p:cNvSpPr/>
            <p:nvPr/>
          </p:nvSpPr>
          <p:spPr>
            <a:xfrm>
              <a:off x="6578443" y="4758045"/>
              <a:ext cx="1196066" cy="635034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ESD</a:t>
              </a:r>
            </a:p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AOD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18" name="Picture 17" descr="012.jp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3050" y="5017533"/>
              <a:ext cx="889368" cy="742393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6258889" y="4468599"/>
            <a:ext cx="1379365" cy="1088509"/>
            <a:chOff x="6577941" y="3246749"/>
            <a:chExt cx="1379365" cy="1088509"/>
          </a:xfrm>
        </p:grpSpPr>
        <p:sp>
          <p:nvSpPr>
            <p:cNvPr id="19" name="Rectangle 18"/>
            <p:cNvSpPr/>
            <p:nvPr/>
          </p:nvSpPr>
          <p:spPr>
            <a:xfrm>
              <a:off x="6577941" y="3246749"/>
              <a:ext cx="1196066" cy="63503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Analysis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21" name="Picture 20" descr="45492_intel-xeon-processor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0899" y="3633831"/>
              <a:ext cx="906407" cy="701427"/>
            </a:xfrm>
            <a:prstGeom prst="rect">
              <a:avLst/>
            </a:prstGeom>
          </p:spPr>
        </p:pic>
      </p:grpSp>
      <p:sp>
        <p:nvSpPr>
          <p:cNvPr id="24" name="Rectangle 23"/>
          <p:cNvSpPr/>
          <p:nvPr/>
        </p:nvSpPr>
        <p:spPr>
          <a:xfrm>
            <a:off x="4113311" y="2207217"/>
            <a:ext cx="1196066" cy="635034"/>
          </a:xfrm>
          <a:prstGeom prst="rec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Analysis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6" name="Picture 25" descr="images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658" y="2611715"/>
            <a:ext cx="1285323" cy="83997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6018990" y="3030135"/>
            <a:ext cx="1348466" cy="635034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Simulation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" name="Picture 29" descr="images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963" y="3306457"/>
            <a:ext cx="1285323" cy="839970"/>
          </a:xfrm>
          <a:prstGeom prst="rect">
            <a:avLst/>
          </a:prstGeom>
        </p:spPr>
      </p:pic>
      <p:pic>
        <p:nvPicPr>
          <p:cNvPr id="32" name="Picture 31" descr="0mq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0834" y="3899769"/>
            <a:ext cx="2338456" cy="73587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273353" y="4734301"/>
            <a:ext cx="466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(?)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121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050715" y="5544097"/>
            <a:ext cx="507821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ALICE</a:t>
            </a:r>
            <a:r>
              <a:rPr lang="en-US" baseline="30000" smtClean="0">
                <a:solidFill>
                  <a:srgbClr val="141313">
                    <a:tint val="75000"/>
                  </a:srgbClr>
                </a:solidFill>
                <a:latin typeface="Arial"/>
              </a:rPr>
              <a:t>©</a:t>
            </a:r>
            <a:r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t> | US Resource Review | 8-11 April 2013| Predrag Buncic</a:t>
            </a:r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>
                <a:solidFill>
                  <a:srgbClr val="141313">
                    <a:tint val="75000"/>
                  </a:srgbClr>
                </a:solidFill>
                <a:latin typeface="Arial"/>
              </a:rPr>
              <a:pPr/>
              <a:t>8</a:t>
            </a:fld>
            <a:endParaRPr lang="en-US" dirty="0">
              <a:solidFill>
                <a:srgbClr val="141313">
                  <a:tint val="75000"/>
                </a:srgbClr>
              </a:solidFill>
              <a:latin typeface="Arial"/>
            </a:endParaRPr>
          </a:p>
        </p:txBody>
      </p:sp>
      <p:sp>
        <p:nvSpPr>
          <p:cNvPr id="45" name="Striped Right Arrow 44"/>
          <p:cNvSpPr/>
          <p:nvPr/>
        </p:nvSpPr>
        <p:spPr>
          <a:xfrm>
            <a:off x="4164285" y="4231108"/>
            <a:ext cx="4878248" cy="1070881"/>
          </a:xfrm>
          <a:prstGeom prst="stripedRightArrow">
            <a:avLst/>
          </a:prstGeom>
          <a:solidFill>
            <a:srgbClr val="F96A1B">
              <a:alpha val="21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914400">
              <a:defRPr/>
            </a:pPr>
            <a:endParaRPr lang="en-US" kern="0" dirty="0">
              <a:solidFill>
                <a:srgbClr val="FFFFFF"/>
              </a:solidFill>
              <a:latin typeface="Franklin Gothic Book"/>
            </a:endParaRPr>
          </a:p>
        </p:txBody>
      </p:sp>
      <p:sp>
        <p:nvSpPr>
          <p:cNvPr id="46" name="Slide Number Placeholder 5"/>
          <p:cNvSpPr txBox="1">
            <a:spLocks/>
          </p:cNvSpPr>
          <p:nvPr/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65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976ED3A-3039-FA4F-BE70-F9A0B1998768}" type="slidenum">
              <a:rPr lang="en-US" smtClean="0">
                <a:solidFill>
                  <a:srgbClr val="DE6224"/>
                </a:solidFill>
                <a:latin typeface="Helvetica Neue Light"/>
                <a:cs typeface="Helvetica Neue Light"/>
              </a:rPr>
              <a:pPr/>
              <a:t>8</a:t>
            </a:fld>
            <a:endParaRPr lang="en-US">
              <a:solidFill>
                <a:srgbClr val="DE6224"/>
              </a:solidFill>
              <a:latin typeface="Helvetica Neue Light"/>
              <a:cs typeface="Helvetica Neue Light"/>
            </a:endParaRPr>
          </a:p>
        </p:txBody>
      </p:sp>
      <p:sp>
        <p:nvSpPr>
          <p:cNvPr id="47" name="Footer Placeholder 34"/>
          <p:cNvSpPr txBox="1">
            <a:spLocks/>
          </p:cNvSpPr>
          <p:nvPr/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 cap="all" spc="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>
                <a:latin typeface="Franklin Gothic Book"/>
              </a:rPr>
              <a:t>C. Zampolli - Open Forum pA</a:t>
            </a:r>
            <a:endParaRPr lang="en-US">
              <a:latin typeface="Franklin Gothic Book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31837" y="5738195"/>
            <a:ext cx="8928992" cy="1008112"/>
            <a:chOff x="107504" y="1412776"/>
            <a:chExt cx="8928992" cy="1008112"/>
          </a:xfrm>
        </p:grpSpPr>
        <p:sp>
          <p:nvSpPr>
            <p:cNvPr id="49" name="Rectangle 48"/>
            <p:cNvSpPr/>
            <p:nvPr/>
          </p:nvSpPr>
          <p:spPr>
            <a:xfrm>
              <a:off x="107504" y="1412776"/>
              <a:ext cx="1944215" cy="720080"/>
            </a:xfrm>
            <a:prstGeom prst="rect">
              <a:avLst/>
            </a:prstGeom>
            <a:solidFill>
              <a:srgbClr val="00B050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kern="0" dirty="0" smtClean="0">
                  <a:solidFill>
                    <a:srgbClr val="FFFFFF"/>
                  </a:solidFill>
                  <a:latin typeface="Franklin Gothic Book"/>
                </a:rPr>
                <a:t>Run 1</a:t>
              </a:r>
              <a:endParaRPr lang="en-GB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07504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2010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83568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2011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259632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2012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835696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2013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411760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2014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987824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2015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563888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2016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139952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2017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716016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2018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92080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2019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868144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2020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444208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2021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51720" y="1412776"/>
              <a:ext cx="936104" cy="72008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kern="0" dirty="0" smtClean="0">
                  <a:solidFill>
                    <a:srgbClr val="FFFFFF"/>
                  </a:solidFill>
                  <a:latin typeface="Franklin Gothic Book"/>
                </a:rPr>
                <a:t>LS1</a:t>
              </a:r>
              <a:endParaRPr lang="en-GB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987824" y="1412776"/>
              <a:ext cx="1728193" cy="720080"/>
            </a:xfrm>
            <a:prstGeom prst="rect">
              <a:avLst/>
            </a:prstGeom>
            <a:solidFill>
              <a:srgbClr val="00B050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kern="0" dirty="0" smtClean="0">
                  <a:solidFill>
                    <a:srgbClr val="FFFFFF"/>
                  </a:solidFill>
                  <a:latin typeface="Franklin Gothic Book"/>
                </a:rPr>
                <a:t>Run 2</a:t>
              </a:r>
              <a:endParaRPr lang="en-GB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716017" y="1412776"/>
              <a:ext cx="576063" cy="72008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kern="0" dirty="0" smtClean="0">
                  <a:solidFill>
                    <a:srgbClr val="FFFFFF"/>
                  </a:solidFill>
                  <a:latin typeface="Franklin Gothic Book"/>
                </a:rPr>
                <a:t>LS2</a:t>
              </a:r>
              <a:endParaRPr lang="en-GB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302426" y="1412776"/>
              <a:ext cx="1728192" cy="720080"/>
            </a:xfrm>
            <a:prstGeom prst="rect">
              <a:avLst/>
            </a:prstGeom>
            <a:solidFill>
              <a:srgbClr val="00B050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kern="0" dirty="0" smtClean="0">
                  <a:solidFill>
                    <a:srgbClr val="FFFFFF"/>
                  </a:solidFill>
                  <a:latin typeface="Franklin Gothic Book"/>
                </a:rPr>
                <a:t>Run 3</a:t>
              </a:r>
              <a:endParaRPr lang="en-GB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020272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2022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596336" y="2132856"/>
              <a:ext cx="594360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2023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172400" y="2132856"/>
              <a:ext cx="864096" cy="288032"/>
            </a:xfrm>
            <a:prstGeom prst="rect">
              <a:avLst/>
            </a:prstGeom>
            <a:solidFill>
              <a:srgbClr val="797B7E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sz="1400" kern="0" dirty="0" smtClean="0">
                  <a:solidFill>
                    <a:srgbClr val="FFFFFF"/>
                  </a:solidFill>
                  <a:latin typeface="Franklin Gothic Book"/>
                </a:rPr>
                <a:t>2024-26</a:t>
              </a:r>
              <a:endParaRPr lang="en-GB" sz="1400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038568" y="1412776"/>
              <a:ext cx="1133831" cy="72008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kern="0" dirty="0" smtClean="0">
                  <a:solidFill>
                    <a:srgbClr val="FFFFFF"/>
                  </a:solidFill>
                  <a:latin typeface="Franklin Gothic Book"/>
                </a:rPr>
                <a:t>LS3</a:t>
              </a:r>
              <a:endParaRPr lang="en-GB" kern="0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8190696" y="1412776"/>
              <a:ext cx="845800" cy="720080"/>
            </a:xfrm>
            <a:prstGeom prst="rect">
              <a:avLst/>
            </a:prstGeom>
            <a:solidFill>
              <a:srgbClr val="00B050"/>
            </a:solidFill>
            <a:ln w="25400" cap="flat" cmpd="sng" algn="ctr">
              <a:solidFill>
                <a:srgbClr val="797B7E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kern="0" dirty="0" smtClean="0">
                  <a:solidFill>
                    <a:srgbClr val="FFFFFF"/>
                  </a:solidFill>
                  <a:latin typeface="Franklin Gothic Book"/>
                </a:rPr>
                <a:t>Run 4</a:t>
              </a:r>
              <a:endParaRPr lang="en-GB" kern="0" dirty="0">
                <a:solidFill>
                  <a:srgbClr val="FFFFFF"/>
                </a:solidFill>
                <a:latin typeface="Franklin Gothic Book"/>
              </a:endParaRPr>
            </a:p>
          </p:txBody>
        </p:sp>
      </p:grpSp>
      <p:sp>
        <p:nvSpPr>
          <p:cNvPr id="72" name="Striped Right Arrow 71"/>
          <p:cNvSpPr/>
          <p:nvPr/>
        </p:nvSpPr>
        <p:spPr>
          <a:xfrm>
            <a:off x="2278259" y="4231108"/>
            <a:ext cx="3019858" cy="1070881"/>
          </a:xfrm>
          <a:prstGeom prst="stripedRightArrow">
            <a:avLst/>
          </a:prstGeom>
          <a:solidFill>
            <a:srgbClr val="F96A1B"/>
          </a:solidFill>
          <a:ln w="9525" cap="flat" cmpd="sng" algn="ctr">
            <a:solidFill>
              <a:srgbClr val="797B7E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914400">
              <a:defRPr/>
            </a:pPr>
            <a:r>
              <a:rPr lang="en-US" kern="0" dirty="0" err="1" smtClean="0">
                <a:solidFill>
                  <a:srgbClr val="FFFFFF"/>
                </a:solidFill>
                <a:latin typeface="Franklin Gothic Book"/>
              </a:rPr>
              <a:t>AliRoot</a:t>
            </a:r>
            <a:r>
              <a:rPr lang="en-US" kern="0" dirty="0" smtClean="0">
                <a:solidFill>
                  <a:srgbClr val="FFFFFF"/>
                </a:solidFill>
                <a:latin typeface="Franklin Gothic Book"/>
              </a:rPr>
              <a:t> 6.x</a:t>
            </a:r>
            <a:endParaRPr lang="en-US" kern="0" dirty="0">
              <a:solidFill>
                <a:srgbClr val="FFFFFF"/>
              </a:solidFill>
              <a:latin typeface="Franklin Gothic Book"/>
            </a:endParaRPr>
          </a:p>
        </p:txBody>
      </p:sp>
      <p:sp>
        <p:nvSpPr>
          <p:cNvPr id="39" name="Striped Right Arrow 38"/>
          <p:cNvSpPr/>
          <p:nvPr/>
        </p:nvSpPr>
        <p:spPr>
          <a:xfrm>
            <a:off x="242742" y="2637283"/>
            <a:ext cx="3666620" cy="1070881"/>
          </a:xfrm>
          <a:prstGeom prst="stripedRightArrow">
            <a:avLst/>
          </a:prstGeom>
          <a:gradFill flip="none" rotWithShape="1">
            <a:gsLst>
              <a:gs pos="0">
                <a:srgbClr val="08A1D9">
                  <a:lumMod val="7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9525" cap="flat" cmpd="sng" algn="ctr">
            <a:solidFill>
              <a:srgbClr val="08A1D9">
                <a:alpha val="18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914400">
              <a:defRPr/>
            </a:pPr>
            <a:r>
              <a:rPr lang="en-US" kern="0" dirty="0" err="1" smtClean="0">
                <a:solidFill>
                  <a:srgbClr val="FFFFFF"/>
                </a:solidFill>
                <a:latin typeface="Franklin Gothic Book"/>
              </a:rPr>
              <a:t>AliRoot</a:t>
            </a:r>
            <a:r>
              <a:rPr lang="en-US" kern="0" dirty="0" smtClean="0">
                <a:solidFill>
                  <a:srgbClr val="FFFFFF"/>
                </a:solidFill>
                <a:latin typeface="Franklin Gothic Book"/>
              </a:rPr>
              <a:t> 5.x</a:t>
            </a:r>
            <a:endParaRPr lang="en-US" kern="0" dirty="0">
              <a:solidFill>
                <a:srgbClr val="FFFFFF"/>
              </a:solidFill>
              <a:latin typeface="Franklin Gothic Book"/>
            </a:endParaRPr>
          </a:p>
        </p:txBody>
      </p:sp>
      <p:sp>
        <p:nvSpPr>
          <p:cNvPr id="3" name="Line Callout 1 2"/>
          <p:cNvSpPr/>
          <p:nvPr/>
        </p:nvSpPr>
        <p:spPr>
          <a:xfrm>
            <a:off x="5022021" y="1314373"/>
            <a:ext cx="4020512" cy="1202772"/>
          </a:xfrm>
          <a:prstGeom prst="borderCallout1">
            <a:avLst>
              <a:gd name="adj1" fmla="val 18750"/>
              <a:gd name="adj2" fmla="val -8333"/>
              <a:gd name="adj3" fmla="val 140793"/>
              <a:gd name="adj4" fmla="val -31948"/>
            </a:avLst>
          </a:prstGeom>
          <a:ln>
            <a:solidFill>
              <a:schemeClr val="accent4">
                <a:lumMod val="50000"/>
                <a:lumOff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141313"/>
                </a:solidFill>
                <a:latin typeface="Arial"/>
              </a:rPr>
              <a:t>Evolution of current framework</a:t>
            </a:r>
          </a:p>
          <a:p>
            <a:pPr algn="ctr"/>
            <a:r>
              <a:rPr lang="en-US" dirty="0" smtClean="0">
                <a:solidFill>
                  <a:srgbClr val="141313"/>
                </a:solidFill>
                <a:latin typeface="Arial"/>
              </a:rPr>
              <a:t>Based on Root 5.x</a:t>
            </a:r>
          </a:p>
          <a:p>
            <a:pPr algn="ctr"/>
            <a:r>
              <a:rPr lang="en-US" dirty="0" smtClean="0">
                <a:solidFill>
                  <a:srgbClr val="141313"/>
                </a:solidFill>
                <a:latin typeface="Arial"/>
              </a:rPr>
              <a:t>Improved algorithms and procedures</a:t>
            </a:r>
          </a:p>
        </p:txBody>
      </p:sp>
      <p:sp>
        <p:nvSpPr>
          <p:cNvPr id="34" name="Line Callout 1 33"/>
          <p:cNvSpPr/>
          <p:nvPr/>
        </p:nvSpPr>
        <p:spPr>
          <a:xfrm>
            <a:off x="6187059" y="2761147"/>
            <a:ext cx="2873771" cy="1469961"/>
          </a:xfrm>
          <a:prstGeom prst="borderCallout1">
            <a:avLst>
              <a:gd name="adj1" fmla="val 18750"/>
              <a:gd name="adj2" fmla="val -8333"/>
              <a:gd name="adj3" fmla="val 116215"/>
              <a:gd name="adj4" fmla="val -42148"/>
            </a:avLst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141313"/>
                </a:solidFill>
                <a:latin typeface="Arial"/>
              </a:rPr>
              <a:t>N</a:t>
            </a:r>
            <a:r>
              <a:rPr lang="en-US" dirty="0" smtClean="0">
                <a:solidFill>
                  <a:srgbClr val="141313"/>
                </a:solidFill>
                <a:latin typeface="Arial"/>
              </a:rPr>
              <a:t>ew modern framework</a:t>
            </a:r>
          </a:p>
          <a:p>
            <a:pPr algn="ctr"/>
            <a:r>
              <a:rPr lang="en-US" dirty="0" smtClean="0">
                <a:solidFill>
                  <a:srgbClr val="141313"/>
                </a:solidFill>
                <a:latin typeface="Arial"/>
              </a:rPr>
              <a:t>Based on Root 6.x, C++11</a:t>
            </a:r>
          </a:p>
          <a:p>
            <a:pPr algn="ctr"/>
            <a:r>
              <a:rPr lang="en-US" dirty="0" smtClean="0">
                <a:solidFill>
                  <a:srgbClr val="141313"/>
                </a:solidFill>
                <a:latin typeface="Arial"/>
              </a:rPr>
              <a:t>Optimized for I/O</a:t>
            </a:r>
          </a:p>
          <a:p>
            <a:pPr algn="ctr"/>
            <a:r>
              <a:rPr lang="en-US" dirty="0" smtClean="0">
                <a:solidFill>
                  <a:srgbClr val="141313"/>
                </a:solidFill>
                <a:latin typeface="Arial"/>
              </a:rPr>
              <a:t>FPGA, </a:t>
            </a:r>
            <a:r>
              <a:rPr lang="en-US" dirty="0">
                <a:solidFill>
                  <a:srgbClr val="141313"/>
                </a:solidFill>
                <a:latin typeface="Arial"/>
              </a:rPr>
              <a:t>GPU, MIC…</a:t>
            </a:r>
          </a:p>
          <a:p>
            <a:pPr algn="ctr"/>
            <a:endParaRPr lang="en-US" dirty="0" smtClean="0">
              <a:solidFill>
                <a:srgbClr val="141313"/>
              </a:solidFill>
              <a:latin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5918" y="960430"/>
            <a:ext cx="50690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2"/>
                </a:solidFill>
              </a:rPr>
              <a:t>Timeline</a:t>
            </a:r>
            <a:endParaRPr lang="en-US" sz="4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571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ALICE COLORS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7570</TotalTime>
  <Words>277</Words>
  <Application>Microsoft Macintosh PowerPoint</Application>
  <PresentationFormat>On-screen Show (4:3)</PresentationFormat>
  <Paragraphs>82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Thème Office</vt:lpstr>
      <vt:lpstr>Introduction  Predrag Buncic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subject/>
  <dc:creator>Diana</dc:creator>
  <cp:keywords/>
  <dc:description/>
  <cp:lastModifiedBy>Predrag Buncic</cp:lastModifiedBy>
  <cp:revision>555</cp:revision>
  <dcterms:created xsi:type="dcterms:W3CDTF">2010-04-12T23:12:02Z</dcterms:created>
  <dcterms:modified xsi:type="dcterms:W3CDTF">2013-11-08T12:58:44Z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