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401" r:id="rId3"/>
    <p:sldId id="350" r:id="rId4"/>
    <p:sldId id="345" r:id="rId5"/>
    <p:sldId id="352" r:id="rId6"/>
    <p:sldId id="349" r:id="rId7"/>
    <p:sldId id="355" r:id="rId8"/>
    <p:sldId id="356" r:id="rId9"/>
    <p:sldId id="357" r:id="rId10"/>
    <p:sldId id="358" r:id="rId11"/>
    <p:sldId id="359" r:id="rId12"/>
    <p:sldId id="360" r:id="rId13"/>
    <p:sldId id="354" r:id="rId14"/>
    <p:sldId id="353" r:id="rId15"/>
    <p:sldId id="361" r:id="rId16"/>
    <p:sldId id="336" r:id="rId17"/>
    <p:sldId id="40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0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Hybrid:Users:fedro:Documents:My%20Activity:ALICE:RC:CTF:TEMPO_TPC-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ybrid:Users:fedro:Documents:My%20Activity:ALICE:RC:CTF:TEMPO_TPC-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Trip-net Running </a:t>
            </a:r>
            <a:r>
              <a:rPr lang="en-US" dirty="0" smtClean="0"/>
              <a:t>Time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'[TEMPO_TPC-2.xlsx]TUTTO'!$K$139</c:f>
              <c:strCache>
                <c:ptCount val="1"/>
                <c:pt idx="0">
                  <c:v>Trip-net Running efficiency 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'[TEMPO_TPC-2.xlsx]TUTTO'!$K$143:$K$147</c:f>
              <c:strCache>
                <c:ptCount val="5"/>
                <c:pt idx="0">
                  <c:v>ER TPC GOOD</c:v>
                </c:pt>
                <c:pt idx="1">
                  <c:v>ER TPC BAD</c:v>
                </c:pt>
                <c:pt idx="2">
                  <c:v>MCH PAC</c:v>
                </c:pt>
                <c:pt idx="3">
                  <c:v>ALL GOOD</c:v>
                </c:pt>
                <c:pt idx="4">
                  <c:v>TPC BAD</c:v>
                </c:pt>
              </c:strCache>
            </c:strRef>
          </c:cat>
          <c:val>
            <c:numRef>
              <c:f>'[TEMPO_TPC-2.xlsx]TUTTO'!$I$143:$I$147</c:f>
              <c:numCache>
                <c:formatCode>0%</c:formatCode>
                <c:ptCount val="5"/>
                <c:pt idx="0">
                  <c:v>0.0324675324675325</c:v>
                </c:pt>
                <c:pt idx="1">
                  <c:v>0.012987012987013</c:v>
                </c:pt>
                <c:pt idx="2">
                  <c:v>0.025974025974026</c:v>
                </c:pt>
                <c:pt idx="3">
                  <c:v>0.772727272727273</c:v>
                </c:pt>
                <c:pt idx="4">
                  <c:v>0.155844155844156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3931219381013"/>
          <c:y val="0.512374525883403"/>
          <c:w val="0.251814563736543"/>
          <c:h val="0.401777092500743"/>
        </c:manualLayout>
      </c:layout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>
        <c:manualLayout>
          <c:xMode val="edge"/>
          <c:yMode val="edge"/>
          <c:x val="0.0366743689899273"/>
          <c:y val="0.174781360324848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'[TEMPO_TPC-2.xlsx]TUTTO'!$L$120</c:f>
              <c:strCache>
                <c:ptCount val="1"/>
                <c:pt idx="0">
                  <c:v>Trip Multiplicity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'[TEMPO_TPC-2.xlsx]TUTTO'!$I$125:$I$127</c:f>
              <c:numCache>
                <c:formatCode>General</c:formatCode>
                <c:ptCount val="3"/>
                <c:pt idx="0">
                  <c:v>2.0</c:v>
                </c:pt>
                <c:pt idx="1">
                  <c:v>3.0</c:v>
                </c:pt>
                <c:pt idx="2">
                  <c:v>1.0</c:v>
                </c:pt>
              </c:numCache>
            </c:numRef>
          </c:cat>
          <c:val>
            <c:numRef>
              <c:f>'[TEMPO_TPC-2.xlsx]TUTTO'!$J$125:$J$127</c:f>
              <c:numCache>
                <c:formatCode>0%</c:formatCode>
                <c:ptCount val="3"/>
                <c:pt idx="0">
                  <c:v>0.114285714285714</c:v>
                </c:pt>
                <c:pt idx="1">
                  <c:v>0.0285714285714286</c:v>
                </c:pt>
                <c:pt idx="2">
                  <c:v>0.857142857142857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06912463057684"/>
          <c:y val="0.540086481551342"/>
          <c:w val="0.0698277684881139"/>
          <c:h val="0.225338644526616"/>
        </c:manualLayout>
      </c:layout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310B9-9C0B-C244-ADB7-1966F0B613EF}" type="datetimeFigureOut">
              <a:rPr lang="en-US" smtClean="0"/>
              <a:t>05/11/13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CC41D-515A-1E41-B234-06841779A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2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0F3A8-1D0F-7E4A-8E5C-CF3710DE0717}" type="datetimeFigureOut">
              <a:rPr lang="en-US" smtClean="0"/>
              <a:t>05/11/13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9825C-A4C1-2B46-ACDE-8D3666EC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683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72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9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6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2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5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5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1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2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1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1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19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17E21-F828-3446-A991-7A39D55C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2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012" y="3700663"/>
            <a:ext cx="8440474" cy="1049561"/>
          </a:xfrm>
        </p:spPr>
        <p:txBody>
          <a:bodyPr>
            <a:normAutofit/>
          </a:bodyPr>
          <a:lstStyle/>
          <a:p>
            <a:r>
              <a:rPr lang="en-US" b="1" dirty="0" smtClean="0"/>
              <a:t>RUN2 Data Taking Strategy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546" y="5153608"/>
            <a:ext cx="6612183" cy="12121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Federico </a:t>
            </a:r>
            <a:r>
              <a:rPr lang="en-US" dirty="0" smtClean="0">
                <a:solidFill>
                  <a:srgbClr val="000000"/>
                </a:solidFill>
              </a:rPr>
              <a:t>Ronchetti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2800" i="1" dirty="0" smtClean="0">
                <a:solidFill>
                  <a:srgbClr val="000000"/>
                </a:solidFill>
              </a:rPr>
              <a:t>ALICE Consolidation and Run Coordination</a:t>
            </a:r>
            <a:r>
              <a:rPr lang="en-US" sz="2800" i="1" dirty="0" smtClean="0">
                <a:solidFill>
                  <a:srgbClr val="000000"/>
                </a:solidFill>
              </a:rPr>
              <a:t/>
            </a:r>
            <a:br>
              <a:rPr lang="en-US" sz="2800" i="1" dirty="0" smtClean="0">
                <a:solidFill>
                  <a:srgbClr val="000000"/>
                </a:solidFill>
              </a:rPr>
            </a:br>
            <a:r>
              <a:rPr lang="en-US" sz="2800" i="1" dirty="0" smtClean="0">
                <a:solidFill>
                  <a:srgbClr val="000000"/>
                </a:solidFill>
              </a:rPr>
              <a:t>OFFLINE Week – November</a:t>
            </a:r>
            <a:r>
              <a:rPr lang="en-US" sz="2800" i="1" dirty="0" smtClean="0">
                <a:solidFill>
                  <a:srgbClr val="000000"/>
                </a:solidFill>
              </a:rPr>
              <a:t> </a:t>
            </a:r>
            <a:r>
              <a:rPr lang="en-US" sz="2800" i="1" dirty="0" smtClean="0">
                <a:solidFill>
                  <a:srgbClr val="000000"/>
                </a:solidFill>
              </a:rPr>
              <a:t>2013 </a:t>
            </a:r>
            <a:endParaRPr lang="en-US" sz="2800" i="1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401" y="374754"/>
            <a:ext cx="22479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9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096" y="1221202"/>
            <a:ext cx="7569595" cy="46884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Good Data are </a:t>
            </a:r>
            <a:r>
              <a:rPr lang="en-US" b="1" dirty="0" smtClean="0">
                <a:solidFill>
                  <a:srgbClr val="953735"/>
                </a:solidFill>
              </a:rPr>
              <a:t>Untouched</a:t>
            </a:r>
            <a:endParaRPr lang="en-US" b="1" dirty="0">
              <a:solidFill>
                <a:srgbClr val="953735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27884">
            <a:off x="47316" y="818296"/>
            <a:ext cx="2743200" cy="2413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71985" y="5934670"/>
            <a:ext cx="6912394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Run 137161, no trips no fights, 176000 events, </a:t>
            </a:r>
            <a:r>
              <a:rPr lang="en-US" dirty="0" err="1" smtClean="0">
                <a:solidFill>
                  <a:srgbClr val="FFFFFF"/>
                </a:solidFill>
              </a:rPr>
              <a:t>algo</a:t>
            </a:r>
            <a:r>
              <a:rPr lang="en-US" dirty="0" smtClean="0">
                <a:solidFill>
                  <a:srgbClr val="FFFFFF"/>
                </a:solidFill>
              </a:rPr>
              <a:t> run only on IROC 15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Only 69 events have some </a:t>
            </a:r>
            <a:r>
              <a:rPr lang="en-US" dirty="0" err="1" smtClean="0">
                <a:solidFill>
                  <a:srgbClr val="FFFFFF"/>
                </a:solidFill>
              </a:rPr>
              <a:t>fullpads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</a:t>
            </a:r>
            <a:r>
              <a:rPr lang="en-US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CCFFCC"/>
                </a:solidFill>
                <a:sym typeface="Wingdings"/>
              </a:rPr>
              <a:t>A</a:t>
            </a:r>
            <a:r>
              <a:rPr lang="en-US" dirty="0" smtClean="0">
                <a:solidFill>
                  <a:srgbClr val="CCFFCC"/>
                </a:solidFill>
              </a:rPr>
              <a:t>ll events are kept</a:t>
            </a:r>
            <a:endParaRPr lang="en-US" dirty="0">
              <a:solidFill>
                <a:srgbClr val="CCFF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5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t="13197" r="17242" b="34015"/>
          <a:stretch/>
        </p:blipFill>
        <p:spPr>
          <a:xfrm>
            <a:off x="245521" y="4245292"/>
            <a:ext cx="3544430" cy="14963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/>
              <a:t>Junk is </a:t>
            </a:r>
            <a:r>
              <a:rPr lang="en-US" b="1" dirty="0" smtClean="0"/>
              <a:t>Filtered </a:t>
            </a:r>
            <a:endParaRPr lang="en-US" b="1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12844" b="20079"/>
          <a:stretch/>
        </p:blipFill>
        <p:spPr>
          <a:xfrm>
            <a:off x="-72763" y="1831097"/>
            <a:ext cx="8915400" cy="25300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56490" y="3202282"/>
            <a:ext cx="238850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Fullpads</a:t>
            </a:r>
            <a:r>
              <a:rPr lang="en-US" dirty="0" smtClean="0">
                <a:solidFill>
                  <a:srgbClr val="FF0000"/>
                </a:solidFill>
              </a:rPr>
              <a:t> over threshold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540000">
            <a:off x="2025035" y="3375866"/>
            <a:ext cx="239245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>
                <a:solidFill>
                  <a:srgbClr val="008000"/>
                </a:solidFill>
              </a:rPr>
              <a:t>Semi-full or physics-like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90032" y="1336367"/>
            <a:ext cx="5339498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b="1" dirty="0" err="1"/>
              <a:t>p</a:t>
            </a:r>
            <a:r>
              <a:rPr lang="en-US" sz="2800" b="1" dirty="0" err="1" smtClean="0"/>
              <a:t>p</a:t>
            </a:r>
            <a:r>
              <a:rPr lang="en-US" sz="2800" b="1" dirty="0" smtClean="0"/>
              <a:t> data, run 182323, 12000 events </a:t>
            </a:r>
            <a:endParaRPr lang="en-US" sz="28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7733" y="5223088"/>
            <a:ext cx="5176267" cy="157981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966436" y="4808470"/>
            <a:ext cx="33923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1500 </a:t>
            </a:r>
            <a:r>
              <a:rPr lang="en-US" sz="2400" b="1" dirty="0" smtClean="0"/>
              <a:t>events affected</a:t>
            </a:r>
            <a:br>
              <a:rPr lang="en-US" sz="2400" b="1" dirty="0" smtClean="0"/>
            </a:br>
            <a:endParaRPr lang="en-US" sz="2400" b="1" dirty="0">
              <a:solidFill>
                <a:srgbClr val="953735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827884">
            <a:off x="48274" y="1296988"/>
            <a:ext cx="2743200" cy="2413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5490308" y="2150664"/>
            <a:ext cx="2051538" cy="3223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11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36810" y="6158339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ym typeface="Wingdings"/>
              </a:rPr>
              <a:t> </a:t>
            </a:r>
            <a:r>
              <a:rPr lang="en-US" b="1" dirty="0">
                <a:solidFill>
                  <a:srgbClr val="953735"/>
                </a:solidFill>
              </a:rPr>
              <a:t>all are discarded</a:t>
            </a:r>
          </a:p>
        </p:txBody>
      </p:sp>
      <p:sp>
        <p:nvSpPr>
          <p:cNvPr id="16" name="Oval 15"/>
          <p:cNvSpPr/>
          <p:nvPr/>
        </p:nvSpPr>
        <p:spPr>
          <a:xfrm>
            <a:off x="3029349" y="1967608"/>
            <a:ext cx="551737" cy="58299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0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91" y="964918"/>
            <a:ext cx="8326985" cy="4878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Running it on Real Trips</a:t>
            </a:r>
            <a:endParaRPr lang="en-US" b="1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27884">
            <a:off x="48274" y="1296988"/>
            <a:ext cx="2743200" cy="2413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17141" y="2185502"/>
            <a:ext cx="620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</a:t>
            </a:r>
            <a:r>
              <a:rPr lang="en-US" sz="2000" b="1" dirty="0" err="1" smtClean="0"/>
              <a:t>pp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6731" y="5847347"/>
            <a:ext cx="7738016" cy="83099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Fully local, no latency due to communication with ECS/DCS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Data stream protected from HLT to OFFLINE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8186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Running Over Errors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13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2473" y="5453943"/>
            <a:ext cx="8004785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969053" y="1715741"/>
            <a:ext cx="0" cy="391818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940551" y="2418718"/>
            <a:ext cx="1199871" cy="117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140422" y="2430477"/>
            <a:ext cx="0" cy="503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140422" y="2933744"/>
            <a:ext cx="21672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767286" y="2418718"/>
            <a:ext cx="0" cy="503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767286" y="2406959"/>
            <a:ext cx="1199871" cy="117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940551" y="3183938"/>
            <a:ext cx="1199871" cy="117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140422" y="3195697"/>
            <a:ext cx="556514" cy="5037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125936" y="3183938"/>
            <a:ext cx="641350" cy="5154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6767286" y="3161094"/>
            <a:ext cx="1199871" cy="117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940551" y="4208604"/>
            <a:ext cx="1199871" cy="1"/>
          </a:xfrm>
          <a:prstGeom prst="line">
            <a:avLst/>
          </a:prstGeom>
          <a:ln w="571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Freeform 40"/>
          <p:cNvSpPr/>
          <p:nvPr/>
        </p:nvSpPr>
        <p:spPr>
          <a:xfrm>
            <a:off x="3027331" y="1534339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29249" y="208061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s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8985" y="2929763"/>
            <a:ext cx="45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HV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9701" y="4012179"/>
            <a:ext cx="62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Data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6776373" y="4204285"/>
            <a:ext cx="1199871" cy="1"/>
          </a:xfrm>
          <a:prstGeom prst="line">
            <a:avLst/>
          </a:prstGeom>
          <a:ln w="571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63679" y="5777237"/>
            <a:ext cx="7133387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AutoNum type="arabicParenR"/>
              <a:defRPr>
                <a:solidFill>
                  <a:schemeClr val="bg1"/>
                </a:solidFill>
              </a:defRPr>
            </a:lvl1pPr>
          </a:lstStyle>
          <a:p>
            <a:pPr marL="0" indent="0" algn="ctr">
              <a:buNone/>
            </a:pPr>
            <a:r>
              <a:rPr lang="en-US" b="1" dirty="0" smtClean="0"/>
              <a:t>No CENT trigger pause – keep running with the rest of TPC and ALICE</a:t>
            </a:r>
            <a:br>
              <a:rPr lang="en-US" b="1" dirty="0" smtClean="0"/>
            </a:br>
            <a:r>
              <a:rPr lang="en-US" b="1" dirty="0" smtClean="0"/>
              <a:t>Algorithm (fast) or human (slow) restores the chamber</a:t>
            </a:r>
          </a:p>
          <a:p>
            <a:pPr marL="0" indent="0" algn="ctr">
              <a:buNone/>
            </a:pPr>
            <a:r>
              <a:rPr lang="en-US" b="1" dirty="0" smtClean="0"/>
              <a:t>Junk generated by HV insanities is removed by TPC Readout electronics</a:t>
            </a:r>
          </a:p>
        </p:txBody>
      </p:sp>
      <p:sp>
        <p:nvSpPr>
          <p:cNvPr id="64" name="Freeform 63"/>
          <p:cNvSpPr/>
          <p:nvPr/>
        </p:nvSpPr>
        <p:spPr>
          <a:xfrm>
            <a:off x="3027331" y="1534339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 rot="20763451">
            <a:off x="2764520" y="1365672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 rot="1036607">
            <a:off x="3247061" y="1745853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2856179" y="1962368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 rot="1012928">
            <a:off x="2991687" y="2084309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 rot="20583707">
            <a:off x="2691079" y="1860768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2725663" y="1358338"/>
            <a:ext cx="1076476" cy="10280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2696936" y="3696718"/>
            <a:ext cx="1217946" cy="27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921550" y="3356273"/>
            <a:ext cx="386130" cy="3515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289593" y="3354247"/>
            <a:ext cx="77347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5063068" y="3357102"/>
            <a:ext cx="440266" cy="3386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499166" y="3705083"/>
            <a:ext cx="649943" cy="47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cxnSp>
        <p:nvCxnSpPr>
          <p:cNvPr id="50" name="Straight Connector 49"/>
          <p:cNvCxnSpPr/>
          <p:nvPr/>
        </p:nvCxnSpPr>
        <p:spPr>
          <a:xfrm>
            <a:off x="2696936" y="4721142"/>
            <a:ext cx="1217946" cy="0"/>
          </a:xfrm>
          <a:prstGeom prst="line">
            <a:avLst/>
          </a:prstGeom>
          <a:ln w="571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499166" y="4721142"/>
            <a:ext cx="651351" cy="11698"/>
          </a:xfrm>
          <a:prstGeom prst="line">
            <a:avLst/>
          </a:prstGeom>
          <a:ln w="571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289593" y="4204285"/>
            <a:ext cx="773475" cy="4319"/>
          </a:xfrm>
          <a:prstGeom prst="line">
            <a:avLst/>
          </a:prstGeom>
          <a:ln w="571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140422" y="4204284"/>
            <a:ext cx="556514" cy="1249659"/>
          </a:xfrm>
          <a:prstGeom prst="rect">
            <a:avLst/>
          </a:prstGeom>
          <a:noFill/>
          <a:ln w="12700" cmpd="sng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914882" y="4204284"/>
            <a:ext cx="392798" cy="1249659"/>
          </a:xfrm>
          <a:prstGeom prst="rect">
            <a:avLst/>
          </a:prstGeom>
          <a:noFill/>
          <a:ln w="12700" cmpd="sng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110536" y="4204284"/>
            <a:ext cx="392798" cy="1249660"/>
          </a:xfrm>
          <a:prstGeom prst="rect">
            <a:avLst/>
          </a:prstGeom>
          <a:noFill/>
          <a:ln w="12700" cmpd="sng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6160401" y="4208605"/>
            <a:ext cx="615971" cy="1245338"/>
          </a:xfrm>
          <a:prstGeom prst="rect">
            <a:avLst/>
          </a:prstGeom>
          <a:noFill/>
          <a:ln w="12700" cmpd="sng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>
            <a:off x="4289593" y="2450368"/>
            <a:ext cx="0" cy="503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279184" y="2471188"/>
            <a:ext cx="7734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063068" y="2450368"/>
            <a:ext cx="0" cy="503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5063067" y="2933744"/>
            <a:ext cx="1713306" cy="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33231" y="3819769"/>
            <a:ext cx="80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stable</a:t>
            </a:r>
            <a:endParaRPr lang="en-US" i="1" dirty="0"/>
          </a:p>
        </p:txBody>
      </p:sp>
      <p:sp>
        <p:nvSpPr>
          <p:cNvPr id="53" name="TextBox 52"/>
          <p:cNvSpPr txBox="1"/>
          <p:nvPr/>
        </p:nvSpPr>
        <p:spPr>
          <a:xfrm>
            <a:off x="2848708" y="4314092"/>
            <a:ext cx="99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</a:t>
            </a:r>
            <a:r>
              <a:rPr lang="en-US" i="1" dirty="0" smtClean="0"/>
              <a:t>table-1</a:t>
            </a:r>
            <a:endParaRPr lang="en-US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4284786" y="3835400"/>
            <a:ext cx="80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stable</a:t>
            </a:r>
            <a:endParaRPr lang="en-US" i="1" dirty="0"/>
          </a:p>
        </p:txBody>
      </p:sp>
      <p:sp>
        <p:nvSpPr>
          <p:cNvPr id="58" name="TextBox 57"/>
          <p:cNvSpPr txBox="1"/>
          <p:nvPr/>
        </p:nvSpPr>
        <p:spPr>
          <a:xfrm>
            <a:off x="6996725" y="3841262"/>
            <a:ext cx="80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stable</a:t>
            </a:r>
            <a:endParaRPr lang="en-US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5375031" y="4319954"/>
            <a:ext cx="99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</a:t>
            </a:r>
            <a:r>
              <a:rPr lang="en-US" i="1" dirty="0" smtClean="0"/>
              <a:t>table-1</a:t>
            </a:r>
            <a:endParaRPr lang="en-US" i="1" dirty="0"/>
          </a:p>
        </p:txBody>
      </p:sp>
      <p:sp>
        <p:nvSpPr>
          <p:cNvPr id="62" name="Freeform 61"/>
          <p:cNvSpPr/>
          <p:nvPr/>
        </p:nvSpPr>
        <p:spPr>
          <a:xfrm>
            <a:off x="5771854" y="1468116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5771854" y="1468116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 rot="20763451">
            <a:off x="5509043" y="1299449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 rot="1036607">
            <a:off x="5991584" y="1679630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5600702" y="1896145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 rot="1012928">
            <a:off x="5736210" y="2018086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 rot="20583707">
            <a:off x="5435602" y="1794545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5470186" y="1292115"/>
            <a:ext cx="1076476" cy="10280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605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Impact</a:t>
            </a:r>
            <a:r>
              <a:rPr lang="en-US" b="1" dirty="0" smtClean="0">
                <a:solidFill>
                  <a:srgbClr val="000000"/>
                </a:solidFill>
              </a:rPr>
              <a:t> On Data Taking / 1</a:t>
            </a:r>
            <a:endParaRPr lang="en-US" b="1" dirty="0">
              <a:solidFill>
                <a:srgbClr val="953735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14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12299" y="1277792"/>
            <a:ext cx="8875391" cy="51894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DAQ</a:t>
            </a:r>
            <a:endParaRPr lang="en-US" b="1" dirty="0" smtClean="0"/>
          </a:p>
          <a:p>
            <a:r>
              <a:rPr lang="en-US" b="1" dirty="0" smtClean="0"/>
              <a:t>Data taking will be still be </a:t>
            </a:r>
            <a:r>
              <a:rPr lang="en-US" b="1" dirty="0" smtClean="0">
                <a:solidFill>
                  <a:srgbClr val="953735"/>
                </a:solidFill>
              </a:rPr>
              <a:t>run based</a:t>
            </a:r>
          </a:p>
          <a:p>
            <a:pPr lvl="1"/>
            <a:r>
              <a:rPr lang="en-US" b="1" dirty="0" smtClean="0"/>
              <a:t>In a fill we can still start an </a:t>
            </a:r>
            <a:r>
              <a:rPr lang="en-US" b="1" dirty="0" smtClean="0">
                <a:solidFill>
                  <a:srgbClr val="953735"/>
                </a:solidFill>
              </a:rPr>
              <a:t>arbitrary number of runs</a:t>
            </a:r>
          </a:p>
          <a:p>
            <a:pPr lvl="1"/>
            <a:r>
              <a:rPr lang="en-US" b="1" dirty="0" smtClean="0"/>
              <a:t>However </a:t>
            </a:r>
            <a:r>
              <a:rPr lang="en-US" b="1" dirty="0" smtClean="0"/>
              <a:t>we </a:t>
            </a:r>
            <a:r>
              <a:rPr lang="en-US" b="1" dirty="0" smtClean="0"/>
              <a:t>will try to </a:t>
            </a:r>
            <a:r>
              <a:rPr lang="en-US" b="1" dirty="0" smtClean="0">
                <a:solidFill>
                  <a:srgbClr val="953735"/>
                </a:solidFill>
              </a:rPr>
              <a:t>minimize the number of runs per </a:t>
            </a:r>
            <a:r>
              <a:rPr lang="en-US" b="1" dirty="0" smtClean="0">
                <a:solidFill>
                  <a:srgbClr val="953735"/>
                </a:solidFill>
              </a:rPr>
              <a:t>fill (1 at the theoretical limit)</a:t>
            </a:r>
            <a:endParaRPr lang="en-US" b="1" dirty="0" smtClean="0">
              <a:solidFill>
                <a:srgbClr val="953735"/>
              </a:solidFill>
            </a:endParaRPr>
          </a:p>
          <a:p>
            <a:r>
              <a:rPr lang="en-US" b="1" dirty="0"/>
              <a:t>S</a:t>
            </a:r>
            <a:r>
              <a:rPr lang="en-US" b="1" dirty="0" smtClean="0"/>
              <a:t>ustain the current run as much as possible </a:t>
            </a:r>
            <a:endParaRPr lang="en-US" b="1" dirty="0" smtClean="0"/>
          </a:p>
          <a:p>
            <a:pPr lvl="1"/>
            <a:r>
              <a:rPr lang="en-US" b="1" dirty="0" smtClean="0"/>
              <a:t>No trigger pause </a:t>
            </a:r>
            <a:endParaRPr lang="en-US" b="1" dirty="0" smtClean="0"/>
          </a:p>
          <a:p>
            <a:pPr lvl="1"/>
            <a:r>
              <a:rPr lang="en-US" b="1" dirty="0" smtClean="0"/>
              <a:t>Configuration issues </a:t>
            </a:r>
            <a:r>
              <a:rPr lang="en-US" b="1" dirty="0" smtClean="0">
                <a:sym typeface="Wingdings"/>
              </a:rPr>
              <a:t> front end recovery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sym typeface="Wingdings"/>
              </a:rPr>
              <a:t>Performance issue  trips  Run Over Errors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What as much as possible means</a:t>
            </a:r>
          </a:p>
          <a:p>
            <a:pPr lvl="1"/>
            <a:r>
              <a:rPr lang="en-US" b="1" dirty="0" smtClean="0"/>
              <a:t>The number of missing chambers must be less than </a:t>
            </a:r>
            <a:br>
              <a:rPr lang="en-US" b="1" dirty="0" smtClean="0"/>
            </a:br>
            <a:r>
              <a:rPr lang="en-US" b="1" dirty="0" smtClean="0"/>
              <a:t>a majority (to be defined</a:t>
            </a:r>
            <a:r>
              <a:rPr lang="en-US" b="1" dirty="0" smtClean="0"/>
              <a:t>)</a:t>
            </a: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24986" y="4269826"/>
            <a:ext cx="79551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PAR</a:t>
            </a:r>
            <a:endParaRPr lang="en-US" sz="2800" b="1" dirty="0"/>
          </a:p>
        </p:txBody>
      </p:sp>
      <p:sp>
        <p:nvSpPr>
          <p:cNvPr id="8" name="Oval 7"/>
          <p:cNvSpPr/>
          <p:nvPr/>
        </p:nvSpPr>
        <p:spPr>
          <a:xfrm>
            <a:off x="7687310" y="4066063"/>
            <a:ext cx="1036116" cy="10582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04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>
                <a:solidFill>
                  <a:srgbClr val="953735"/>
                </a:solidFill>
              </a:rPr>
              <a:t>Impact</a:t>
            </a:r>
            <a:r>
              <a:rPr lang="en-US" b="1" dirty="0">
                <a:solidFill>
                  <a:srgbClr val="000000"/>
                </a:solidFill>
              </a:rPr>
              <a:t> On Data Taking </a:t>
            </a:r>
            <a:r>
              <a:rPr lang="en-US" b="1" dirty="0" smtClean="0">
                <a:solidFill>
                  <a:srgbClr val="000000"/>
                </a:solidFill>
              </a:rPr>
              <a:t>/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477" y="1279452"/>
            <a:ext cx="8857215" cy="5578548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400" b="1" dirty="0">
                <a:solidFill>
                  <a:srgbClr val="000000"/>
                </a:solidFill>
              </a:rPr>
              <a:t>A run will contain events in </a:t>
            </a:r>
            <a:r>
              <a:rPr lang="en-US" sz="4400" b="1" dirty="0">
                <a:solidFill>
                  <a:srgbClr val="800000"/>
                </a:solidFill>
              </a:rPr>
              <a:t>different stability </a:t>
            </a:r>
            <a:r>
              <a:rPr lang="en-US" sz="4400" b="1" dirty="0" smtClean="0">
                <a:solidFill>
                  <a:srgbClr val="800000"/>
                </a:solidFill>
              </a:rPr>
              <a:t>conditions.</a:t>
            </a:r>
            <a:endParaRPr lang="en-US" sz="4400" b="1" dirty="0">
              <a:solidFill>
                <a:srgbClr val="800000"/>
              </a:solidFill>
            </a:endParaRPr>
          </a:p>
          <a:p>
            <a:r>
              <a:rPr lang="en-US" sz="3800" b="1" dirty="0" smtClean="0">
                <a:solidFill>
                  <a:srgbClr val="800000"/>
                </a:solidFill>
              </a:rPr>
              <a:t>Events created during trips (black events) will be removed online (R/O level) and </a:t>
            </a:r>
            <a:r>
              <a:rPr lang="en-US" sz="3800" b="1" dirty="0">
                <a:solidFill>
                  <a:srgbClr val="800000"/>
                </a:solidFill>
              </a:rPr>
              <a:t>marked in the event trailer (not CDH)</a:t>
            </a:r>
          </a:p>
          <a:p>
            <a:r>
              <a:rPr lang="en-US" sz="3800" b="1" dirty="0" smtClean="0">
                <a:solidFill>
                  <a:srgbClr val="800000"/>
                </a:solidFill>
              </a:rPr>
              <a:t>Protect HLT HW CF and OFFLINE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OFFLINE</a:t>
            </a:r>
          </a:p>
          <a:p>
            <a:pPr marL="0" indent="0">
              <a:buNone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Reconstruction will have to operate on stability intervals within the run applying proper calibrations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Intervals may have “full or semi-full resolution/acceptance”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Offline software </a:t>
            </a:r>
            <a:r>
              <a:rPr lang="en-US" b="1" dirty="0" smtClean="0"/>
              <a:t>should be adapted </a:t>
            </a:r>
            <a:r>
              <a:rPr lang="en-US" dirty="0"/>
              <a:t>to provide a </a:t>
            </a:r>
            <a:r>
              <a:rPr lang="en-US" b="1" dirty="0">
                <a:solidFill>
                  <a:srgbClr val="953735"/>
                </a:solidFill>
              </a:rPr>
              <a:t>flag</a:t>
            </a:r>
            <a:r>
              <a:rPr lang="en-US" dirty="0"/>
              <a:t> on </a:t>
            </a:r>
            <a:r>
              <a:rPr lang="en-US" b="1" dirty="0" smtClean="0"/>
              <a:t>ESD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b="1" dirty="0"/>
              <a:t>AOD</a:t>
            </a:r>
            <a:r>
              <a:rPr lang="en-US" dirty="0"/>
              <a:t> </a:t>
            </a:r>
            <a:r>
              <a:rPr lang="en-US" b="1" dirty="0"/>
              <a:t>level</a:t>
            </a:r>
            <a:r>
              <a:rPr lang="en-US" dirty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Anchoring </a:t>
            </a:r>
            <a:r>
              <a:rPr lang="en-US" b="1" dirty="0" smtClean="0"/>
              <a:t>for </a:t>
            </a:r>
            <a:r>
              <a:rPr lang="en-US" b="1" dirty="0" smtClean="0"/>
              <a:t>simulations has to become aware of run sub-structure containing different calibrations.</a:t>
            </a: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ANALYSIS </a:t>
            </a:r>
          </a:p>
          <a:p>
            <a:r>
              <a:rPr lang="en-US" i="1" dirty="0" smtClean="0">
                <a:solidFill>
                  <a:srgbClr val="953735"/>
                </a:solidFill>
              </a:rPr>
              <a:t>Proper tools</a:t>
            </a:r>
            <a:r>
              <a:rPr lang="en-US" i="1" dirty="0"/>
              <a:t> </a:t>
            </a:r>
            <a:r>
              <a:rPr lang="en-US" i="1" dirty="0" smtClean="0"/>
              <a:t>to analyze partial data should </a:t>
            </a:r>
            <a:r>
              <a:rPr lang="en-US" i="1" dirty="0" smtClean="0">
                <a:solidFill>
                  <a:srgbClr val="953735"/>
                </a:solidFill>
              </a:rPr>
              <a:t> be provided to end </a:t>
            </a:r>
            <a:r>
              <a:rPr lang="en-US" i="1" dirty="0" smtClean="0">
                <a:solidFill>
                  <a:srgbClr val="953735"/>
                </a:solidFill>
              </a:rPr>
              <a:t>users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0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rgbClr val="953735"/>
                </a:solidFill>
              </a:rPr>
              <a:t>Summary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584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rgbClr val="953735"/>
                </a:solidFill>
              </a:rPr>
              <a:t>Thanks!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272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907486" y="1558404"/>
            <a:ext cx="1636266" cy="34659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011406" y="1556079"/>
            <a:ext cx="1636266" cy="108328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r"/>
            <a:r>
              <a:rPr lang="en-US" b="1" dirty="0" smtClean="0">
                <a:solidFill>
                  <a:srgbClr val="000000"/>
                </a:solidFill>
              </a:rPr>
              <a:t>Analysis of </a:t>
            </a:r>
            <a:r>
              <a:rPr lang="en-US" b="1" dirty="0" err="1" smtClean="0">
                <a:solidFill>
                  <a:srgbClr val="000000"/>
                </a:solidFill>
              </a:rPr>
              <a:t>pA</a:t>
            </a:r>
            <a:r>
              <a:rPr lang="en-US" b="1" dirty="0" smtClean="0">
                <a:solidFill>
                  <a:srgbClr val="000000"/>
                </a:solidFill>
              </a:rPr>
              <a:t> 2013 Data </a:t>
            </a:r>
            <a:endParaRPr lang="en-US" b="1" dirty="0">
              <a:solidFill>
                <a:srgbClr val="953735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2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6978" y="5551032"/>
            <a:ext cx="7955122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sz="2400" dirty="0"/>
              <a:t>Not being able to run over single or low multiplicity TPC trips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cost </a:t>
            </a:r>
            <a:r>
              <a:rPr lang="en-US" sz="2400" dirty="0"/>
              <a:t>us 1+ day of </a:t>
            </a:r>
            <a:r>
              <a:rPr lang="en-US" sz="2400" dirty="0" err="1"/>
              <a:t>pA</a:t>
            </a:r>
            <a:r>
              <a:rPr lang="en-US" sz="2400" dirty="0"/>
              <a:t> collisions or </a:t>
            </a:r>
            <a:r>
              <a:rPr lang="en-US" sz="2400" dirty="0" smtClean="0"/>
              <a:t>19% </a:t>
            </a:r>
            <a:r>
              <a:rPr lang="en-US" sz="2400" dirty="0"/>
              <a:t>of the </a:t>
            </a:r>
            <a:r>
              <a:rPr lang="en-US" sz="2400" dirty="0" smtClean="0"/>
              <a:t>running </a:t>
            </a:r>
            <a:r>
              <a:rPr lang="en-US" sz="2400" dirty="0"/>
              <a:t>time.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9765532"/>
              </p:ext>
            </p:extLst>
          </p:nvPr>
        </p:nvGraphicFramePr>
        <p:xfrm>
          <a:off x="5420535" y="1623368"/>
          <a:ext cx="3528224" cy="3174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868811"/>
              </p:ext>
            </p:extLst>
          </p:nvPr>
        </p:nvGraphicFramePr>
        <p:xfrm>
          <a:off x="216022" y="1548636"/>
          <a:ext cx="238097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515"/>
                <a:gridCol w="88146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START/STOP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RUN2RUN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FIRST_RUN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RUNNING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151282"/>
              </p:ext>
            </p:extLst>
          </p:nvPr>
        </p:nvGraphicFramePr>
        <p:xfrm>
          <a:off x="1710405" y="3032371"/>
          <a:ext cx="2475760" cy="223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384"/>
                <a:gridCol w="919376"/>
              </a:tblGrid>
              <a:tr h="38100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155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 TPC GOOD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 TPC BAD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MCH PAC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TRIPS TPC BAD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GOOD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205121" y="3424721"/>
            <a:ext cx="303299" cy="109260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P</a:t>
            </a:r>
          </a:p>
          <a:p>
            <a:pPr algn="ctr"/>
            <a:r>
              <a:rPr lang="en-US" sz="1300" dirty="0" smtClean="0"/>
              <a:t>A</a:t>
            </a:r>
          </a:p>
          <a:p>
            <a:pPr algn="ctr"/>
            <a:r>
              <a:rPr lang="en-US" sz="1300" dirty="0" smtClean="0"/>
              <a:t>US</a:t>
            </a:r>
          </a:p>
          <a:p>
            <a:pPr algn="ctr"/>
            <a:r>
              <a:rPr lang="en-US" sz="1300" dirty="0" smtClean="0"/>
              <a:t>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07106" y="4575074"/>
            <a:ext cx="303299" cy="69249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RUN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36455" y="1698671"/>
            <a:ext cx="53564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143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2371" y="2125559"/>
            <a:ext cx="535648" cy="369332"/>
          </a:xfrm>
          <a:prstGeom prst="rect">
            <a:avLst/>
          </a:prstGeom>
          <a:solidFill>
            <a:srgbClr val="E46C0A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119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48015" y="1699771"/>
            <a:ext cx="76174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72.6%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53931" y="2125559"/>
            <a:ext cx="761747" cy="369332"/>
          </a:xfrm>
          <a:prstGeom prst="rect">
            <a:avLst/>
          </a:prstGeom>
          <a:solidFill>
            <a:srgbClr val="E46C0A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60.4%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18189" y="4728499"/>
            <a:ext cx="53564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143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4186165" y="4575074"/>
            <a:ext cx="239297" cy="6924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Elbow Connector 30"/>
          <p:cNvCxnSpPr>
            <a:stCxn id="19" idx="3"/>
            <a:endCxn id="27" idx="3"/>
          </p:cNvCxnSpPr>
          <p:nvPr/>
        </p:nvCxnSpPr>
        <p:spPr>
          <a:xfrm flipH="1" flipV="1">
            <a:off x="4647672" y="2097722"/>
            <a:ext cx="406165" cy="2815443"/>
          </a:xfrm>
          <a:prstGeom prst="bentConnector3">
            <a:avLst>
              <a:gd name="adj1" fmla="val -5628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ight Arrow 21"/>
          <p:cNvSpPr/>
          <p:nvPr/>
        </p:nvSpPr>
        <p:spPr>
          <a:xfrm>
            <a:off x="4132385" y="2985636"/>
            <a:ext cx="1660768" cy="44543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79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r"/>
            <a:r>
              <a:rPr lang="en-US" b="1" dirty="0" smtClean="0">
                <a:solidFill>
                  <a:srgbClr val="000000"/>
                </a:solidFill>
              </a:rPr>
              <a:t>Analysis of </a:t>
            </a:r>
            <a:r>
              <a:rPr lang="en-US" b="1" dirty="0" err="1" smtClean="0">
                <a:solidFill>
                  <a:srgbClr val="000000"/>
                </a:solidFill>
              </a:rPr>
              <a:t>pA</a:t>
            </a:r>
            <a:r>
              <a:rPr lang="en-US" b="1" dirty="0" smtClean="0">
                <a:solidFill>
                  <a:srgbClr val="000000"/>
                </a:solidFill>
              </a:rPr>
              <a:t> 2013 </a:t>
            </a:r>
            <a:r>
              <a:rPr lang="en-US" b="1" dirty="0" smtClean="0">
                <a:solidFill>
                  <a:srgbClr val="000000"/>
                </a:solidFill>
              </a:rPr>
              <a:t>Data</a:t>
            </a:r>
            <a:endParaRPr lang="en-US" b="1" dirty="0">
              <a:solidFill>
                <a:srgbClr val="953735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53458" y="1390825"/>
            <a:ext cx="8082571" cy="66487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953735"/>
                </a:solidFill>
              </a:rPr>
              <a:t>The single-chamber trip case is the most probable one </a:t>
            </a:r>
            <a:endParaRPr lang="en-US" b="1" dirty="0">
              <a:solidFill>
                <a:srgbClr val="95373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7652" y="2075527"/>
            <a:ext cx="3488183" cy="3479124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875698" y="5586814"/>
            <a:ext cx="7222994" cy="6648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solidFill>
                  <a:srgbClr val="953735"/>
                </a:solidFill>
              </a:rPr>
              <a:t>It never happened that both the I and the O chamber of </a:t>
            </a:r>
            <a:br>
              <a:rPr lang="en-US" sz="2400" dirty="0" smtClean="0">
                <a:solidFill>
                  <a:srgbClr val="953735"/>
                </a:solidFill>
              </a:rPr>
            </a:br>
            <a:r>
              <a:rPr lang="en-US" sz="2400" dirty="0" smtClean="0">
                <a:solidFill>
                  <a:srgbClr val="953735"/>
                </a:solidFill>
              </a:rPr>
              <a:t>a sector tripped at the same time (acceptance hole)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6988143"/>
              </p:ext>
            </p:extLst>
          </p:nvPr>
        </p:nvGraphicFramePr>
        <p:xfrm>
          <a:off x="726084" y="1417638"/>
          <a:ext cx="4970255" cy="4388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41177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075464" y="1289436"/>
            <a:ext cx="2824474" cy="5183550"/>
          </a:xfrm>
          <a:prstGeom prst="rect">
            <a:avLst/>
          </a:prstGeom>
          <a:solidFill>
            <a:srgbClr val="D9D9D9"/>
          </a:solidFill>
          <a:ln w="1905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r"/>
            <a:r>
              <a:rPr lang="en-US" b="1" dirty="0" smtClean="0"/>
              <a:t>In</a:t>
            </a:r>
            <a:r>
              <a:rPr lang="en-US" b="1" dirty="0" smtClean="0"/>
              <a:t>-Run </a:t>
            </a:r>
            <a:r>
              <a:rPr lang="en-US" b="1" dirty="0" smtClean="0">
                <a:solidFill>
                  <a:srgbClr val="953735"/>
                </a:solidFill>
              </a:rPr>
              <a:t>Recovery</a:t>
            </a:r>
            <a:endParaRPr lang="en-US" b="1" dirty="0">
              <a:solidFill>
                <a:srgbClr val="95373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03" y="1279739"/>
            <a:ext cx="5932968" cy="5224291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Configuration type </a:t>
            </a:r>
            <a:r>
              <a:rPr lang="en-US" dirty="0" smtClean="0"/>
              <a:t>(RUN1 PAC): 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example </a:t>
            </a:r>
            <a:r>
              <a:rPr lang="en-US" b="1" dirty="0"/>
              <a:t>front-end electronics hick-</a:t>
            </a:r>
            <a:r>
              <a:rPr lang="en-US" b="1" dirty="0" smtClean="0"/>
              <a:t>ups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b="1" dirty="0" smtClean="0">
                <a:solidFill>
                  <a:srgbClr val="953735"/>
                </a:solidFill>
              </a:rPr>
              <a:t>no change of (acceptance/resolution) </a:t>
            </a:r>
          </a:p>
          <a:p>
            <a:pPr lvl="2"/>
            <a:r>
              <a:rPr lang="en-US" b="1" dirty="0" smtClean="0"/>
              <a:t>Fast</a:t>
            </a:r>
            <a:r>
              <a:rPr lang="en-US" dirty="0" smtClean="0"/>
              <a:t> (seconds) automatic recovery.</a:t>
            </a:r>
          </a:p>
          <a:p>
            <a:pPr lvl="2"/>
            <a:r>
              <a:rPr lang="en-US" dirty="0" smtClean="0"/>
              <a:t>May </a:t>
            </a:r>
            <a:r>
              <a:rPr lang="en-US" dirty="0"/>
              <a:t>cause </a:t>
            </a:r>
            <a:r>
              <a:rPr lang="en-US" b="1" dirty="0"/>
              <a:t>incomplete/corrupted </a:t>
            </a:r>
            <a:r>
              <a:rPr lang="en-US" b="1" dirty="0" smtClean="0"/>
              <a:t>events</a:t>
            </a:r>
            <a:r>
              <a:rPr lang="en-US" b="1" dirty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now correctly processed/eliminated </a:t>
            </a:r>
            <a:endParaRPr lang="en-US" dirty="0">
              <a:sym typeface="Wingdings"/>
            </a:endParaRPr>
          </a:p>
          <a:p>
            <a:pPr lvl="2"/>
            <a:r>
              <a:rPr lang="en-US" b="1" dirty="0">
                <a:solidFill>
                  <a:srgbClr val="953735"/>
                </a:solidFill>
                <a:sym typeface="Wingdings"/>
              </a:rPr>
              <a:t>D</a:t>
            </a:r>
            <a:r>
              <a:rPr lang="en-US" b="1" dirty="0" smtClean="0">
                <a:solidFill>
                  <a:srgbClr val="953735"/>
                </a:solidFill>
                <a:sym typeface="Wingdings"/>
              </a:rPr>
              <a:t>etector should perform proper cleanup in DET_SOR scripts (SOD called again in PAR)</a:t>
            </a:r>
            <a:br>
              <a:rPr lang="en-US" b="1" dirty="0" smtClean="0">
                <a:solidFill>
                  <a:srgbClr val="953735"/>
                </a:solidFill>
                <a:sym typeface="Wingdings"/>
              </a:rPr>
            </a:br>
            <a:endParaRPr lang="en-US" b="1" dirty="0" smtClean="0">
              <a:solidFill>
                <a:srgbClr val="953735"/>
              </a:solidFill>
            </a:endParaRPr>
          </a:p>
          <a:p>
            <a:r>
              <a:rPr lang="en-US" b="1" dirty="0"/>
              <a:t>P</a:t>
            </a:r>
            <a:r>
              <a:rPr lang="en-US" b="1" dirty="0" smtClean="0"/>
              <a:t>erformance type</a:t>
            </a:r>
            <a:r>
              <a:rPr lang="en-US" dirty="0"/>
              <a:t> </a:t>
            </a:r>
            <a:r>
              <a:rPr lang="en-US" dirty="0" smtClean="0"/>
              <a:t>(RUN1 ERROR_RECOVER ) 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example </a:t>
            </a:r>
            <a:r>
              <a:rPr lang="en-US" dirty="0" smtClean="0"/>
              <a:t>TPC HV </a:t>
            </a:r>
            <a:r>
              <a:rPr lang="en-US" dirty="0"/>
              <a:t>trip </a:t>
            </a:r>
            <a:r>
              <a:rPr lang="en-US" dirty="0" err="1"/>
              <a:t>i</a:t>
            </a:r>
            <a:r>
              <a:rPr lang="en-US" dirty="0" err="1" smtClean="0"/>
              <a:t>ROC</a:t>
            </a:r>
            <a:r>
              <a:rPr lang="en-US" dirty="0" smtClean="0"/>
              <a:t>/</a:t>
            </a:r>
            <a:r>
              <a:rPr lang="en-US" dirty="0" err="1"/>
              <a:t>o</a:t>
            </a:r>
            <a:r>
              <a:rPr lang="en-US" dirty="0" err="1" smtClean="0"/>
              <a:t>ROC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>
                <a:solidFill>
                  <a:srgbClr val="953735"/>
                </a:solidFill>
              </a:rPr>
              <a:t>c</a:t>
            </a:r>
            <a:r>
              <a:rPr lang="en-US" b="1" dirty="0" smtClean="0">
                <a:solidFill>
                  <a:srgbClr val="953735"/>
                </a:solidFill>
              </a:rPr>
              <a:t>hange of acceptance/resolution </a:t>
            </a:r>
          </a:p>
          <a:p>
            <a:pPr lvl="2"/>
            <a:r>
              <a:rPr lang="en-US" b="1" dirty="0" smtClean="0">
                <a:solidFill>
                  <a:srgbClr val="953735"/>
                </a:solidFill>
              </a:rPr>
              <a:t>Affect </a:t>
            </a:r>
            <a:r>
              <a:rPr lang="en-US" b="1" dirty="0">
                <a:solidFill>
                  <a:srgbClr val="953735"/>
                </a:solidFill>
              </a:rPr>
              <a:t>the detector conditions and data </a:t>
            </a:r>
            <a:r>
              <a:rPr lang="en-US" b="1" dirty="0" smtClean="0">
                <a:solidFill>
                  <a:srgbClr val="953735"/>
                </a:solidFill>
              </a:rPr>
              <a:t>quality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Usually slow (manual) recovery </a:t>
            </a:r>
            <a:endParaRPr lang="en-US" dirty="0"/>
          </a:p>
          <a:p>
            <a:pPr lvl="2"/>
            <a:r>
              <a:rPr lang="en-US" dirty="0"/>
              <a:t>D</a:t>
            </a:r>
            <a:r>
              <a:rPr lang="en-US" dirty="0" smtClean="0"/>
              <a:t>etector </a:t>
            </a:r>
            <a:r>
              <a:rPr lang="en-US" dirty="0"/>
              <a:t>setup is altered during the recovery </a:t>
            </a:r>
            <a:r>
              <a:rPr lang="en-US" dirty="0" smtClean="0"/>
              <a:t>phase</a:t>
            </a:r>
          </a:p>
          <a:p>
            <a:pPr lvl="2"/>
            <a:r>
              <a:rPr lang="en-US" dirty="0" smtClean="0"/>
              <a:t>Junk (black events) are produced in the recovery</a:t>
            </a:r>
          </a:p>
          <a:p>
            <a:pPr lvl="2"/>
            <a:r>
              <a:rPr lang="en-US" b="1" dirty="0" smtClean="0"/>
              <a:t>protection mechanisms needed to avoid </a:t>
            </a:r>
            <a:br>
              <a:rPr lang="en-US" b="1" dirty="0" smtClean="0"/>
            </a:br>
            <a:r>
              <a:rPr lang="en-US" b="1" dirty="0" smtClean="0"/>
              <a:t>junk data injection into the HLT/DAQ/OFF stream</a:t>
            </a:r>
            <a:endParaRPr lang="en-US" b="1" dirty="0"/>
          </a:p>
          <a:p>
            <a:pPr lvl="2"/>
            <a:r>
              <a:rPr lang="en-US" b="1" dirty="0" smtClean="0"/>
              <a:t>One run will still be “in stable conditions”</a:t>
            </a:r>
            <a:br>
              <a:rPr lang="en-US" b="1" dirty="0" smtClean="0"/>
            </a:br>
            <a:r>
              <a:rPr lang="en-US" b="1" dirty="0" smtClean="0"/>
              <a:t>however will contain different “stability intervals”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197597" y="3413620"/>
            <a:ext cx="25230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349997" y="1710831"/>
            <a:ext cx="0" cy="18551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49997" y="2269744"/>
            <a:ext cx="757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107809" y="2269744"/>
            <a:ext cx="0" cy="1143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184394" y="2269744"/>
            <a:ext cx="0" cy="1143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184394" y="2269744"/>
            <a:ext cx="14204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197597" y="6025099"/>
            <a:ext cx="25230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349997" y="4322310"/>
            <a:ext cx="0" cy="18551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49997" y="4994950"/>
            <a:ext cx="757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7107809" y="4994950"/>
            <a:ext cx="185025" cy="4784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906779" y="4994950"/>
            <a:ext cx="302768" cy="4784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209547" y="4994950"/>
            <a:ext cx="3952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292834" y="5473364"/>
            <a:ext cx="6139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076365" y="1331061"/>
            <a:ext cx="199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Configuration Issue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090862" y="3895082"/>
            <a:ext cx="1927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Performance Issue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705766" y="3422031"/>
            <a:ext cx="764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</a:t>
            </a:r>
            <a:r>
              <a:rPr lang="en-US" sz="1400" dirty="0" smtClean="0"/>
              <a:t>ast (~s)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693874" y="6098847"/>
            <a:ext cx="1721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slow(~</a:t>
            </a:r>
            <a:r>
              <a:rPr lang="en-US" sz="1400" dirty="0" err="1" smtClean="0"/>
              <a:t>mins</a:t>
            </a:r>
            <a:r>
              <a:rPr lang="en-US" sz="1400" dirty="0" smtClean="0"/>
              <a:t> or hours)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388388" y="4702882"/>
            <a:ext cx="64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stable1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8209547" y="4727667"/>
            <a:ext cx="64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stable1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7292834" y="5450240"/>
            <a:ext cx="64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stable2</a:t>
            </a:r>
            <a:endParaRPr lang="en-US" sz="12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28073" y="444658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s</a:t>
            </a:r>
          </a:p>
        </p:txBody>
      </p:sp>
      <p:sp>
        <p:nvSpPr>
          <p:cNvPr id="17" name="Oval 16"/>
          <p:cNvSpPr/>
          <p:nvPr/>
        </p:nvSpPr>
        <p:spPr>
          <a:xfrm>
            <a:off x="6994840" y="2606253"/>
            <a:ext cx="303299" cy="274841"/>
          </a:xfrm>
          <a:prstGeom prst="ellipse">
            <a:avLst/>
          </a:prstGeom>
          <a:noFill/>
          <a:ln w="28575" cmpd="sng">
            <a:solidFill>
              <a:srgbClr val="953735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31" idx="1"/>
            <a:endCxn id="17" idx="6"/>
          </p:cNvCxnSpPr>
          <p:nvPr/>
        </p:nvCxnSpPr>
        <p:spPr>
          <a:xfrm flipH="1" flipV="1">
            <a:off x="7298139" y="2743674"/>
            <a:ext cx="599364" cy="1759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897503" y="2530435"/>
            <a:ext cx="600270" cy="46166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</a:t>
            </a:r>
            <a:r>
              <a:rPr lang="en-US" sz="1200" dirty="0" smtClean="0"/>
              <a:t>rigger</a:t>
            </a:r>
          </a:p>
          <a:p>
            <a:pPr algn="ctr"/>
            <a:r>
              <a:rPr lang="en-US" sz="1200" dirty="0" smtClean="0"/>
              <a:t>pause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7301133" y="4324146"/>
            <a:ext cx="600270" cy="461665"/>
          </a:xfrm>
          <a:prstGeom prst="rect">
            <a:avLst/>
          </a:prstGeom>
          <a:ln>
            <a:solidFill>
              <a:srgbClr val="95373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</a:t>
            </a:r>
            <a:r>
              <a:rPr lang="en-US" sz="1200" dirty="0" smtClean="0"/>
              <a:t>rigger</a:t>
            </a:r>
          </a:p>
          <a:p>
            <a:pPr algn="ctr"/>
            <a:r>
              <a:rPr lang="en-US" sz="1200" dirty="0" smtClean="0"/>
              <a:t>pause</a:t>
            </a:r>
            <a:endParaRPr lang="en-US" sz="1200" dirty="0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7080143" y="5005748"/>
            <a:ext cx="9478" cy="1004592"/>
          </a:xfrm>
          <a:prstGeom prst="line">
            <a:avLst/>
          </a:prstGeom>
          <a:noFill/>
          <a:ln w="28575" cmpd="sng">
            <a:solidFill>
              <a:srgbClr val="953735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8217096" y="5005748"/>
            <a:ext cx="9478" cy="1004592"/>
          </a:xfrm>
          <a:prstGeom prst="line">
            <a:avLst/>
          </a:prstGeom>
          <a:noFill/>
          <a:ln w="28575" cmpd="sng">
            <a:solidFill>
              <a:srgbClr val="953735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4" name="Straight Arrow Connector 53"/>
          <p:cNvCxnSpPr>
            <a:stCxn id="41" idx="1"/>
          </p:cNvCxnSpPr>
          <p:nvPr/>
        </p:nvCxnSpPr>
        <p:spPr>
          <a:xfrm flipH="1">
            <a:off x="7107767" y="4554979"/>
            <a:ext cx="193366" cy="450181"/>
          </a:xfrm>
          <a:prstGeom prst="straightConnector1">
            <a:avLst/>
          </a:prstGeom>
          <a:ln>
            <a:solidFill>
              <a:srgbClr val="95373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1" idx="3"/>
          </p:cNvCxnSpPr>
          <p:nvPr/>
        </p:nvCxnSpPr>
        <p:spPr>
          <a:xfrm>
            <a:off x="7901403" y="4554979"/>
            <a:ext cx="311264" cy="429014"/>
          </a:xfrm>
          <a:prstGeom prst="straightConnector1">
            <a:avLst/>
          </a:prstGeom>
          <a:ln>
            <a:solidFill>
              <a:srgbClr val="95373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944152" y="5166863"/>
            <a:ext cx="188812" cy="142922"/>
          </a:xfrm>
          <a:prstGeom prst="ellipse">
            <a:avLst/>
          </a:prstGeom>
          <a:solidFill>
            <a:srgbClr val="FF0000"/>
          </a:solidFill>
          <a:ln w="28575" cmpd="sng">
            <a:noFill/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7405904" y="4846160"/>
            <a:ext cx="453144" cy="276999"/>
          </a:xfrm>
          <a:prstGeom prst="rect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US" dirty="0"/>
              <a:t>junk</a:t>
            </a:r>
          </a:p>
        </p:txBody>
      </p:sp>
      <p:sp>
        <p:nvSpPr>
          <p:cNvPr id="65" name="Oval 64"/>
          <p:cNvSpPr/>
          <p:nvPr/>
        </p:nvSpPr>
        <p:spPr>
          <a:xfrm>
            <a:off x="7158220" y="5252922"/>
            <a:ext cx="188812" cy="142922"/>
          </a:xfrm>
          <a:prstGeom prst="ellipse">
            <a:avLst/>
          </a:prstGeom>
          <a:solidFill>
            <a:srgbClr val="FF0000"/>
          </a:solidFill>
          <a:ln w="28575" cmpd="sng">
            <a:noFill/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Arrow Connector 65"/>
          <p:cNvCxnSpPr>
            <a:stCxn id="64" idx="1"/>
            <a:endCxn id="65" idx="7"/>
          </p:cNvCxnSpPr>
          <p:nvPr/>
        </p:nvCxnSpPr>
        <p:spPr>
          <a:xfrm flipH="1">
            <a:off x="7319381" y="4984660"/>
            <a:ext cx="86523" cy="2891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64" idx="3"/>
            <a:endCxn id="63" idx="1"/>
          </p:cNvCxnSpPr>
          <p:nvPr/>
        </p:nvCxnSpPr>
        <p:spPr>
          <a:xfrm>
            <a:off x="7859048" y="4984660"/>
            <a:ext cx="112755" cy="2031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388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Connector 55"/>
          <p:cNvCxnSpPr/>
          <p:nvPr/>
        </p:nvCxnSpPr>
        <p:spPr>
          <a:xfrm>
            <a:off x="2140422" y="1715741"/>
            <a:ext cx="0" cy="391818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776373" y="1715741"/>
            <a:ext cx="0" cy="391818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RUN1: ALICE On Hold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5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2473" y="5453943"/>
            <a:ext cx="8004785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969053" y="1715741"/>
            <a:ext cx="0" cy="391818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940551" y="2302731"/>
            <a:ext cx="1199871" cy="117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140422" y="2314490"/>
            <a:ext cx="0" cy="503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140422" y="2817757"/>
            <a:ext cx="4626864" cy="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767286" y="2302731"/>
            <a:ext cx="0" cy="503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767286" y="2290972"/>
            <a:ext cx="1199871" cy="117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940551" y="3035703"/>
            <a:ext cx="1199871" cy="117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140422" y="3047462"/>
            <a:ext cx="556514" cy="5037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125936" y="3035703"/>
            <a:ext cx="641350" cy="5154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6767286" y="3012859"/>
            <a:ext cx="1199871" cy="117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940551" y="4208604"/>
            <a:ext cx="1199871" cy="1"/>
          </a:xfrm>
          <a:prstGeom prst="line">
            <a:avLst/>
          </a:prstGeom>
          <a:ln w="571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Freeform 40"/>
          <p:cNvSpPr/>
          <p:nvPr/>
        </p:nvSpPr>
        <p:spPr>
          <a:xfrm>
            <a:off x="4099573" y="1482287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29249" y="208061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s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9249" y="2793644"/>
            <a:ext cx="45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HV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9701" y="4012179"/>
            <a:ext cx="62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Data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6776373" y="4204285"/>
            <a:ext cx="1199871" cy="1"/>
          </a:xfrm>
          <a:prstGeom prst="line">
            <a:avLst/>
          </a:prstGeom>
          <a:ln w="571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149900" y="4739570"/>
            <a:ext cx="4635951" cy="235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963072" y="4227921"/>
            <a:ext cx="287271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342900" indent="-342900">
              <a:buAutoNum type="arabicParenR"/>
              <a:defRPr>
                <a:solidFill>
                  <a:schemeClr val="bg1"/>
                </a:solidFill>
              </a:defRPr>
            </a:lvl1pPr>
          </a:lstStyle>
          <a:p>
            <a:pPr marL="0" indent="0">
              <a:buNone/>
            </a:pPr>
            <a:r>
              <a:rPr lang="en-US" dirty="0"/>
              <a:t>CENT+MUON pause in RUN1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191297" y="4873263"/>
            <a:ext cx="2409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Human operation times</a:t>
            </a:r>
            <a:endParaRPr lang="en-US" dirty="0"/>
          </a:p>
        </p:txBody>
      </p:sp>
      <p:sp>
        <p:nvSpPr>
          <p:cNvPr id="64" name="Freeform 63"/>
          <p:cNvSpPr/>
          <p:nvPr/>
        </p:nvSpPr>
        <p:spPr>
          <a:xfrm>
            <a:off x="4099573" y="1482287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 rot="20763451">
            <a:off x="3836762" y="1313620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 rot="1036607">
            <a:off x="4319303" y="1693801"/>
            <a:ext cx="525623" cy="554522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3928421" y="1910316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 rot="1012928">
            <a:off x="4063929" y="2032257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 rot="20583707">
            <a:off x="3763321" y="1808716"/>
            <a:ext cx="320396" cy="340600"/>
          </a:xfrm>
          <a:custGeom>
            <a:avLst/>
            <a:gdLst>
              <a:gd name="connsiteX0" fmla="*/ 870158 w 870158"/>
              <a:gd name="connsiteY0" fmla="*/ 423297 h 1070001"/>
              <a:gd name="connsiteX1" fmla="*/ 129348 w 870158"/>
              <a:gd name="connsiteY1" fmla="*/ 1070001 h 1070001"/>
              <a:gd name="connsiteX2" fmla="*/ 0 w 870158"/>
              <a:gd name="connsiteY2" fmla="*/ 905385 h 1070001"/>
              <a:gd name="connsiteX3" fmla="*/ 540909 w 870158"/>
              <a:gd name="connsiteY3" fmla="*/ 0 h 1070001"/>
              <a:gd name="connsiteX4" fmla="*/ 870158 w 870158"/>
              <a:gd name="connsiteY4" fmla="*/ 423297 h 1070001"/>
              <a:gd name="connsiteX0" fmla="*/ 870158 w 870158"/>
              <a:gd name="connsiteY0" fmla="*/ 0 h 646704"/>
              <a:gd name="connsiteX1" fmla="*/ 129348 w 870158"/>
              <a:gd name="connsiteY1" fmla="*/ 646704 h 646704"/>
              <a:gd name="connsiteX2" fmla="*/ 0 w 870158"/>
              <a:gd name="connsiteY2" fmla="*/ 482088 h 646704"/>
              <a:gd name="connsiteX3" fmla="*/ 199901 w 870158"/>
              <a:gd name="connsiteY3" fmla="*/ 82308 h 646704"/>
              <a:gd name="connsiteX4" fmla="*/ 870158 w 870158"/>
              <a:gd name="connsiteY4" fmla="*/ 0 h 646704"/>
              <a:gd name="connsiteX0" fmla="*/ 493873 w 493873"/>
              <a:gd name="connsiteY0" fmla="*/ 246923 h 564396"/>
              <a:gd name="connsiteX1" fmla="*/ 129348 w 493873"/>
              <a:gd name="connsiteY1" fmla="*/ 564396 h 564396"/>
              <a:gd name="connsiteX2" fmla="*/ 0 w 493873"/>
              <a:gd name="connsiteY2" fmla="*/ 399780 h 564396"/>
              <a:gd name="connsiteX3" fmla="*/ 199901 w 493873"/>
              <a:gd name="connsiteY3" fmla="*/ 0 h 564396"/>
              <a:gd name="connsiteX4" fmla="*/ 493873 w 493873"/>
              <a:gd name="connsiteY4" fmla="*/ 246923 h 564396"/>
              <a:gd name="connsiteX0" fmla="*/ 493873 w 493873"/>
              <a:gd name="connsiteY0" fmla="*/ 246923 h 693737"/>
              <a:gd name="connsiteX1" fmla="*/ 305731 w 493873"/>
              <a:gd name="connsiteY1" fmla="*/ 693737 h 693737"/>
              <a:gd name="connsiteX2" fmla="*/ 0 w 493873"/>
              <a:gd name="connsiteY2" fmla="*/ 399780 h 693737"/>
              <a:gd name="connsiteX3" fmla="*/ 199901 w 493873"/>
              <a:gd name="connsiteY3" fmla="*/ 0 h 693737"/>
              <a:gd name="connsiteX4" fmla="*/ 493873 w 493873"/>
              <a:gd name="connsiteY4" fmla="*/ 246923 h 693737"/>
              <a:gd name="connsiteX0" fmla="*/ 317489 w 317489"/>
              <a:gd name="connsiteY0" fmla="*/ 246923 h 693737"/>
              <a:gd name="connsiteX1" fmla="*/ 129347 w 317489"/>
              <a:gd name="connsiteY1" fmla="*/ 693737 h 693737"/>
              <a:gd name="connsiteX2" fmla="*/ 0 w 317489"/>
              <a:gd name="connsiteY2" fmla="*/ 587912 h 693737"/>
              <a:gd name="connsiteX3" fmla="*/ 23517 w 317489"/>
              <a:gd name="connsiteY3" fmla="*/ 0 h 693737"/>
              <a:gd name="connsiteX4" fmla="*/ 317489 w 317489"/>
              <a:gd name="connsiteY4" fmla="*/ 246923 h 693737"/>
              <a:gd name="connsiteX0" fmla="*/ 493873 w 493873"/>
              <a:gd name="connsiteY0" fmla="*/ 399780 h 693737"/>
              <a:gd name="connsiteX1" fmla="*/ 129347 w 493873"/>
              <a:gd name="connsiteY1" fmla="*/ 693737 h 693737"/>
              <a:gd name="connsiteX2" fmla="*/ 0 w 493873"/>
              <a:gd name="connsiteY2" fmla="*/ 587912 h 693737"/>
              <a:gd name="connsiteX3" fmla="*/ 23517 w 493873"/>
              <a:gd name="connsiteY3" fmla="*/ 0 h 693737"/>
              <a:gd name="connsiteX4" fmla="*/ 493873 w 493873"/>
              <a:gd name="connsiteY4" fmla="*/ 399780 h 693737"/>
              <a:gd name="connsiteX0" fmla="*/ 493873 w 493873"/>
              <a:gd name="connsiteY0" fmla="*/ 235165 h 529122"/>
              <a:gd name="connsiteX1" fmla="*/ 129347 w 493873"/>
              <a:gd name="connsiteY1" fmla="*/ 529122 h 529122"/>
              <a:gd name="connsiteX2" fmla="*/ 0 w 493873"/>
              <a:gd name="connsiteY2" fmla="*/ 423297 h 529122"/>
              <a:gd name="connsiteX3" fmla="*/ 282213 w 493873"/>
              <a:gd name="connsiteY3" fmla="*/ 0 h 529122"/>
              <a:gd name="connsiteX4" fmla="*/ 493873 w 493873"/>
              <a:gd name="connsiteY4" fmla="*/ 235165 h 529122"/>
              <a:gd name="connsiteX0" fmla="*/ 493873 w 493873"/>
              <a:gd name="connsiteY0" fmla="*/ 26056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60565 h 554522"/>
              <a:gd name="connsiteX0" fmla="*/ 493873 w 493873"/>
              <a:gd name="connsiteY0" fmla="*/ 216115 h 554522"/>
              <a:gd name="connsiteX1" fmla="*/ 129347 w 493873"/>
              <a:gd name="connsiteY1" fmla="*/ 554522 h 554522"/>
              <a:gd name="connsiteX2" fmla="*/ 0 w 493873"/>
              <a:gd name="connsiteY2" fmla="*/ 448697 h 554522"/>
              <a:gd name="connsiteX3" fmla="*/ 231413 w 493873"/>
              <a:gd name="connsiteY3" fmla="*/ 0 h 554522"/>
              <a:gd name="connsiteX4" fmla="*/ 493873 w 493873"/>
              <a:gd name="connsiteY4" fmla="*/ 216115 h 554522"/>
              <a:gd name="connsiteX0" fmla="*/ 525623 w 525623"/>
              <a:gd name="connsiteY0" fmla="*/ 216115 h 554522"/>
              <a:gd name="connsiteX1" fmla="*/ 161097 w 525623"/>
              <a:gd name="connsiteY1" fmla="*/ 554522 h 554522"/>
              <a:gd name="connsiteX2" fmla="*/ 0 w 525623"/>
              <a:gd name="connsiteY2" fmla="*/ 423297 h 554522"/>
              <a:gd name="connsiteX3" fmla="*/ 263163 w 525623"/>
              <a:gd name="connsiteY3" fmla="*/ 0 h 554522"/>
              <a:gd name="connsiteX4" fmla="*/ 525623 w 525623"/>
              <a:gd name="connsiteY4" fmla="*/ 216115 h 554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623" h="554522">
                <a:moveTo>
                  <a:pt x="525623" y="216115"/>
                </a:moveTo>
                <a:lnTo>
                  <a:pt x="161097" y="554522"/>
                </a:lnTo>
                <a:lnTo>
                  <a:pt x="0" y="423297"/>
                </a:lnTo>
                <a:lnTo>
                  <a:pt x="263163" y="0"/>
                </a:lnTo>
                <a:lnTo>
                  <a:pt x="525623" y="216115"/>
                </a:lnTo>
                <a:close/>
              </a:path>
            </a:pathLst>
          </a:cu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3797905" y="1306286"/>
            <a:ext cx="1076476" cy="10280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2696936" y="3548483"/>
            <a:ext cx="1217946" cy="27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921550" y="3208038"/>
            <a:ext cx="386130" cy="3515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289593" y="3206012"/>
            <a:ext cx="77347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5063068" y="3208867"/>
            <a:ext cx="440266" cy="3386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499166" y="3556848"/>
            <a:ext cx="649943" cy="47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364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r"/>
            <a:r>
              <a:rPr lang="en-US" b="1" dirty="0" smtClean="0">
                <a:solidFill>
                  <a:srgbClr val="000000"/>
                </a:solidFill>
              </a:rPr>
              <a:t>How a </a:t>
            </a:r>
            <a:r>
              <a:rPr lang="en-US" b="1" dirty="0" smtClean="0">
                <a:solidFill>
                  <a:srgbClr val="953735"/>
                </a:solidFill>
              </a:rPr>
              <a:t>TPC Trip Looks in Reality</a:t>
            </a:r>
            <a:endParaRPr lang="en-US" b="1" dirty="0">
              <a:solidFill>
                <a:srgbClr val="953735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ALICE OW - F. Ronchetti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39" y="1309994"/>
            <a:ext cx="8544526" cy="508845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578044" y="3203322"/>
            <a:ext cx="58738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junk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825104" y="3147222"/>
            <a:ext cx="58738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junk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105397" y="2948963"/>
            <a:ext cx="58738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junk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28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rgbClr val="953735"/>
                </a:solidFill>
              </a:rPr>
              <a:t>Online</a:t>
            </a:r>
            <a:r>
              <a:rPr lang="en-US" b="1" dirty="0" smtClean="0"/>
              <a:t> Junk Removal</a:t>
            </a:r>
            <a:endParaRPr lang="en-US" b="1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53" name="Content Placeholder 7"/>
          <p:cNvSpPr>
            <a:spLocks noGrp="1"/>
          </p:cNvSpPr>
          <p:nvPr>
            <p:ph idx="1"/>
          </p:nvPr>
        </p:nvSpPr>
        <p:spPr>
          <a:xfrm>
            <a:off x="272666" y="1279712"/>
            <a:ext cx="8682292" cy="52227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case of </a:t>
            </a:r>
            <a:r>
              <a:rPr lang="en-US" b="1" dirty="0" smtClean="0">
                <a:solidFill>
                  <a:srgbClr val="953735"/>
                </a:solidFill>
              </a:rPr>
              <a:t>HV instabilities </a:t>
            </a:r>
            <a:r>
              <a:rPr lang="en-US" dirty="0" smtClean="0"/>
              <a:t>(ROC trips or fights) the </a:t>
            </a:r>
            <a:r>
              <a:rPr lang="en-US" b="1" dirty="0" smtClean="0"/>
              <a:t>baseline values are shifted </a:t>
            </a:r>
            <a:r>
              <a:rPr lang="en-US" dirty="0" smtClean="0"/>
              <a:t>and the </a:t>
            </a:r>
            <a:r>
              <a:rPr lang="en-US" b="1" dirty="0" smtClean="0"/>
              <a:t>ZS does not </a:t>
            </a:r>
            <a:br>
              <a:rPr lang="en-US" b="1" dirty="0" smtClean="0"/>
            </a:br>
            <a:r>
              <a:rPr lang="en-US" b="1" dirty="0" smtClean="0"/>
              <a:t>work properly</a:t>
            </a:r>
            <a:r>
              <a:rPr lang="en-US" dirty="0" smtClean="0"/>
              <a:t> anymore</a:t>
            </a:r>
          </a:p>
          <a:p>
            <a:r>
              <a:rPr lang="en-US" b="1" dirty="0" smtClean="0"/>
              <a:t>Black events </a:t>
            </a:r>
            <a:r>
              <a:rPr lang="en-US" dirty="0" smtClean="0"/>
              <a:t>are </a:t>
            </a:r>
            <a:r>
              <a:rPr lang="en-US" b="1" dirty="0" smtClean="0"/>
              <a:t>generated</a:t>
            </a:r>
            <a:r>
              <a:rPr lang="en-US" dirty="0" smtClean="0"/>
              <a:t> and </a:t>
            </a:r>
            <a:r>
              <a:rPr lang="en-US" b="1" dirty="0" smtClean="0"/>
              <a:t>injected</a:t>
            </a:r>
            <a:r>
              <a:rPr lang="en-US" dirty="0" smtClean="0"/>
              <a:t> into the </a:t>
            </a:r>
            <a:r>
              <a:rPr lang="en-US" b="1" dirty="0" smtClean="0"/>
              <a:t>data stream </a:t>
            </a:r>
          </a:p>
          <a:p>
            <a:pPr lvl="1"/>
            <a:r>
              <a:rPr lang="en-US" b="1" dirty="0">
                <a:solidFill>
                  <a:srgbClr val="953735"/>
                </a:solidFill>
              </a:rPr>
              <a:t>t</a:t>
            </a:r>
            <a:r>
              <a:rPr lang="en-US" b="1" dirty="0" smtClean="0">
                <a:solidFill>
                  <a:srgbClr val="953735"/>
                </a:solidFill>
              </a:rPr>
              <a:t>he readout time increase </a:t>
            </a:r>
          </a:p>
          <a:p>
            <a:pPr lvl="1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the HLT hardware cluster finder gets “clogged”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of fake clusters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olidFill>
                  <a:srgbClr val="953735"/>
                </a:solidFill>
                <a:sym typeface="Wingdings"/>
              </a:rPr>
              <a:t>backpressure</a:t>
            </a:r>
          </a:p>
          <a:p>
            <a:r>
              <a:rPr lang="en-US" dirty="0" smtClean="0"/>
              <a:t>Use </a:t>
            </a:r>
            <a:r>
              <a:rPr lang="en-US" b="1" dirty="0" smtClean="0"/>
              <a:t>RCU(2) FPGA</a:t>
            </a:r>
            <a:r>
              <a:rPr lang="en-US" dirty="0" smtClean="0"/>
              <a:t> to </a:t>
            </a:r>
            <a:r>
              <a:rPr lang="en-US" b="1" dirty="0" smtClean="0">
                <a:solidFill>
                  <a:srgbClr val="953735"/>
                </a:solidFill>
              </a:rPr>
              <a:t>remove abnormal data online</a:t>
            </a:r>
          </a:p>
          <a:p>
            <a:pPr lvl="1"/>
            <a:r>
              <a:rPr lang="en-US" b="1" dirty="0" smtClean="0"/>
              <a:t>Check </a:t>
            </a:r>
            <a:r>
              <a:rPr lang="en-US" b="1" dirty="0" smtClean="0">
                <a:solidFill>
                  <a:srgbClr val="953735"/>
                </a:solidFill>
              </a:rPr>
              <a:t>high-occupancy pads</a:t>
            </a:r>
            <a:r>
              <a:rPr lang="en-US" dirty="0">
                <a:solidFill>
                  <a:srgbClr val="953735"/>
                </a:solidFill>
              </a:rPr>
              <a:t> </a:t>
            </a:r>
            <a:r>
              <a:rPr lang="en-US" dirty="0" smtClean="0"/>
              <a:t>(&gt;</a:t>
            </a:r>
            <a:r>
              <a:rPr lang="en-US" dirty="0"/>
              <a:t>940 </a:t>
            </a:r>
            <a:r>
              <a:rPr lang="en-US" dirty="0" err="1" smtClean="0"/>
              <a:t>tb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fullpads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/>
              <a:t>If number of </a:t>
            </a:r>
            <a:r>
              <a:rPr lang="en-US" b="1" dirty="0" err="1" smtClean="0"/>
              <a:t>fullpads</a:t>
            </a:r>
            <a:r>
              <a:rPr lang="en-US" b="1" dirty="0" smtClean="0"/>
              <a:t> is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more then a threshold </a:t>
            </a:r>
            <a:r>
              <a:rPr lang="en-US" b="1" dirty="0" smtClean="0"/>
              <a:t>for ALL RCU branches </a:t>
            </a:r>
            <a:r>
              <a:rPr lang="en-US" b="1" dirty="0" smtClean="0">
                <a:sym typeface="Wingdings"/>
              </a:rPr>
              <a:t>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sym typeface="Wingdings"/>
              </a:rPr>
              <a:t>flush out the data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20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Online</a:t>
            </a:r>
            <a:r>
              <a:rPr lang="en-US" b="1" dirty="0" smtClean="0"/>
              <a:t> Junk Removal</a:t>
            </a:r>
            <a:endParaRPr lang="en-US" b="1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94" y="2576137"/>
            <a:ext cx="2895600" cy="2171700"/>
          </a:xfrm>
          <a:prstGeom prst="rect">
            <a:avLst/>
          </a:prstGeom>
        </p:spPr>
      </p:pic>
      <p:sp>
        <p:nvSpPr>
          <p:cNvPr id="53" name="Content Placeholder 7"/>
          <p:cNvSpPr>
            <a:spLocks noGrp="1"/>
          </p:cNvSpPr>
          <p:nvPr>
            <p:ph idx="1"/>
          </p:nvPr>
        </p:nvSpPr>
        <p:spPr>
          <a:xfrm>
            <a:off x="240537" y="1299193"/>
            <a:ext cx="8682292" cy="89744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During </a:t>
            </a:r>
            <a:r>
              <a:rPr lang="en-US" b="1" dirty="0" smtClean="0"/>
              <a:t>HV instabilities </a:t>
            </a:r>
            <a:r>
              <a:rPr lang="en-US" dirty="0" smtClean="0"/>
              <a:t>of </a:t>
            </a:r>
            <a:r>
              <a:rPr lang="en-US" b="1" dirty="0" smtClean="0"/>
              <a:t>tripping</a:t>
            </a:r>
            <a:r>
              <a:rPr lang="en-US" dirty="0" smtClean="0"/>
              <a:t> or </a:t>
            </a:r>
            <a:r>
              <a:rPr lang="en-US" b="1" dirty="0" smtClean="0"/>
              <a:t>fighting</a:t>
            </a:r>
            <a:r>
              <a:rPr lang="en-US" dirty="0" smtClean="0"/>
              <a:t> ROCs, </a:t>
            </a:r>
            <a:r>
              <a:rPr lang="en-US" b="1" dirty="0" smtClean="0"/>
              <a:t>three types of events </a:t>
            </a:r>
            <a:r>
              <a:rPr lang="en-US" dirty="0" smtClean="0"/>
              <a:t>are readout: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6094" y="2576137"/>
            <a:ext cx="6107906" cy="2171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206" y="5214547"/>
            <a:ext cx="2707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lack event junk 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flush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4305" y="5214547"/>
            <a:ext cx="3599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</a:t>
            </a:r>
            <a:r>
              <a:rPr lang="en-US" b="1" dirty="0" smtClean="0"/>
              <a:t>otential physics </a:t>
            </a:r>
            <a:r>
              <a:rPr lang="en-US" b="1" dirty="0" smtClean="0">
                <a:sym typeface="Wingdings"/>
              </a:rPr>
              <a:t> </a:t>
            </a:r>
            <a:r>
              <a:rPr lang="en-US" b="1" dirty="0" smtClean="0">
                <a:solidFill>
                  <a:srgbClr val="008000"/>
                </a:solidFill>
              </a:rPr>
              <a:t>keep for offline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4467" y="3971917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16%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95536" y="2065417"/>
            <a:ext cx="1203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953735"/>
                </a:solidFill>
              </a:rPr>
              <a:t>fullpads</a:t>
            </a:r>
            <a:endParaRPr lang="en-US" sz="2400" b="1" dirty="0">
              <a:solidFill>
                <a:srgbClr val="953735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38689" y="2065417"/>
            <a:ext cx="1296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953735"/>
                </a:solidFill>
              </a:rPr>
              <a:t>semi-full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02066" y="2065417"/>
            <a:ext cx="1658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953735"/>
                </a:solidFill>
              </a:rPr>
              <a:t>physics-like</a:t>
            </a:r>
          </a:p>
        </p:txBody>
      </p:sp>
      <p:sp>
        <p:nvSpPr>
          <p:cNvPr id="11" name="Right Brace 10"/>
          <p:cNvSpPr/>
          <p:nvPr/>
        </p:nvSpPr>
        <p:spPr>
          <a:xfrm rot="5400000">
            <a:off x="1505769" y="3652476"/>
            <a:ext cx="268654" cy="270994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/>
          <p:cNvSpPr/>
          <p:nvPr/>
        </p:nvSpPr>
        <p:spPr>
          <a:xfrm rot="5400000">
            <a:off x="5988481" y="2162841"/>
            <a:ext cx="268655" cy="568921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8</a:t>
            </a:fld>
            <a:endParaRPr lang="en-US"/>
          </a:p>
        </p:txBody>
      </p:sp>
      <p:sp>
        <p:nvSpPr>
          <p:cNvPr id="18" name="Content Placeholder 7"/>
          <p:cNvSpPr txBox="1">
            <a:spLocks/>
          </p:cNvSpPr>
          <p:nvPr/>
        </p:nvSpPr>
        <p:spPr>
          <a:xfrm>
            <a:off x="247195" y="5761592"/>
            <a:ext cx="8682292" cy="897449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All the above are correlated with some HV instability, however RCU cuts only the worst ones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61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0" y="868160"/>
            <a:ext cx="9051587" cy="5092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Filtering </a:t>
            </a:r>
            <a:r>
              <a:rPr lang="en-US" b="1" dirty="0" smtClean="0">
                <a:solidFill>
                  <a:srgbClr val="953735"/>
                </a:solidFill>
              </a:rPr>
              <a:t>Schema</a:t>
            </a:r>
            <a:endParaRPr lang="en-US" b="1" dirty="0">
              <a:solidFill>
                <a:srgbClr val="953735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b="35748"/>
          <a:stretch/>
        </p:blipFill>
        <p:spPr>
          <a:xfrm>
            <a:off x="272666" y="274638"/>
            <a:ext cx="780272" cy="8044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67294" y="5860103"/>
            <a:ext cx="667652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Algorithm parameters can be further tuned (RCU2)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 rot="20223709">
            <a:off x="7781233" y="3061733"/>
            <a:ext cx="1147106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Torsten</a:t>
            </a:r>
            <a:r>
              <a:rPr lang="en-US" dirty="0" smtClean="0"/>
              <a:t> A.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OW - F. Ronchetti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7E21-F828-3446-A991-7A39D55CF1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19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4146</TotalTime>
  <Words>776</Words>
  <Application>Microsoft Macintosh PowerPoint</Application>
  <PresentationFormat>On-screen Show (4:3)</PresentationFormat>
  <Paragraphs>194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RUN2 Data Taking Strategy</vt:lpstr>
      <vt:lpstr>Analysis of pA 2013 Data </vt:lpstr>
      <vt:lpstr>Analysis of pA 2013 Data</vt:lpstr>
      <vt:lpstr>In-Run Recovery</vt:lpstr>
      <vt:lpstr>RUN1: ALICE On Hold</vt:lpstr>
      <vt:lpstr>How a TPC Trip Looks in Reality</vt:lpstr>
      <vt:lpstr>Online Junk Removal</vt:lpstr>
      <vt:lpstr>Online Junk Removal</vt:lpstr>
      <vt:lpstr>Filtering Schema</vt:lpstr>
      <vt:lpstr>Good Data are Untouched</vt:lpstr>
      <vt:lpstr>Junk is Filtered </vt:lpstr>
      <vt:lpstr>Running it on Real Trips</vt:lpstr>
      <vt:lpstr>Running Over Errors</vt:lpstr>
      <vt:lpstr>Impact On Data Taking / 1</vt:lpstr>
      <vt:lpstr>Impact On Data Taking / 2</vt:lpstr>
      <vt:lpstr>Summary</vt:lpstr>
      <vt:lpstr>Thanks!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Ronchetti</dc:creator>
  <cp:lastModifiedBy>Federico Ronchetti</cp:lastModifiedBy>
  <cp:revision>558</cp:revision>
  <cp:lastPrinted>2013-08-27T08:46:58Z</cp:lastPrinted>
  <dcterms:created xsi:type="dcterms:W3CDTF">2013-05-06T07:57:40Z</dcterms:created>
  <dcterms:modified xsi:type="dcterms:W3CDTF">2013-11-05T16:04:29Z</dcterms:modified>
</cp:coreProperties>
</file>