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107"/>
  </p:notesMasterIdLst>
  <p:handoutMasterIdLst>
    <p:handoutMasterId r:id="rId108"/>
  </p:handoutMasterIdLst>
  <p:sldIdLst>
    <p:sldId id="467" r:id="rId3"/>
    <p:sldId id="259" r:id="rId4"/>
    <p:sldId id="464" r:id="rId5"/>
    <p:sldId id="445" r:id="rId6"/>
    <p:sldId id="260" r:id="rId7"/>
    <p:sldId id="403" r:id="rId8"/>
    <p:sldId id="402" r:id="rId9"/>
    <p:sldId id="369" r:id="rId10"/>
    <p:sldId id="367" r:id="rId11"/>
    <p:sldId id="404" r:id="rId12"/>
    <p:sldId id="307" r:id="rId13"/>
    <p:sldId id="308" r:id="rId14"/>
    <p:sldId id="309" r:id="rId15"/>
    <p:sldId id="310" r:id="rId16"/>
    <p:sldId id="316" r:id="rId17"/>
    <p:sldId id="319" r:id="rId18"/>
    <p:sldId id="320" r:id="rId19"/>
    <p:sldId id="449" r:id="rId20"/>
    <p:sldId id="339" r:id="rId21"/>
    <p:sldId id="405" r:id="rId22"/>
    <p:sldId id="325" r:id="rId23"/>
    <p:sldId id="327" r:id="rId24"/>
    <p:sldId id="328" r:id="rId25"/>
    <p:sldId id="329" r:id="rId26"/>
    <p:sldId id="330" r:id="rId27"/>
    <p:sldId id="331" r:id="rId28"/>
    <p:sldId id="332" r:id="rId29"/>
    <p:sldId id="333" r:id="rId30"/>
    <p:sldId id="334" r:id="rId31"/>
    <p:sldId id="326" r:id="rId32"/>
    <p:sldId id="450" r:id="rId33"/>
    <p:sldId id="346" r:id="rId34"/>
    <p:sldId id="347" r:id="rId35"/>
    <p:sldId id="267" r:id="rId36"/>
    <p:sldId id="406" r:id="rId37"/>
    <p:sldId id="418" r:id="rId38"/>
    <p:sldId id="419" r:id="rId39"/>
    <p:sldId id="420" r:id="rId40"/>
    <p:sldId id="421" r:id="rId41"/>
    <p:sldId id="422" r:id="rId42"/>
    <p:sldId id="423" r:id="rId43"/>
    <p:sldId id="424" r:id="rId44"/>
    <p:sldId id="425" r:id="rId45"/>
    <p:sldId id="426" r:id="rId46"/>
    <p:sldId id="427" r:id="rId47"/>
    <p:sldId id="428" r:id="rId48"/>
    <p:sldId id="429" r:id="rId49"/>
    <p:sldId id="430" r:id="rId50"/>
    <p:sldId id="431" r:id="rId51"/>
    <p:sldId id="432" r:id="rId52"/>
    <p:sldId id="448" r:id="rId53"/>
    <p:sldId id="446" r:id="rId54"/>
    <p:sldId id="360" r:id="rId55"/>
    <p:sldId id="444" r:id="rId56"/>
    <p:sldId id="361" r:id="rId57"/>
    <p:sldId id="463" r:id="rId58"/>
    <p:sldId id="417" r:id="rId59"/>
    <p:sldId id="457" r:id="rId60"/>
    <p:sldId id="458" r:id="rId61"/>
    <p:sldId id="454" r:id="rId62"/>
    <p:sldId id="459" r:id="rId63"/>
    <p:sldId id="460" r:id="rId64"/>
    <p:sldId id="462" r:id="rId65"/>
    <p:sldId id="286" r:id="rId66"/>
    <p:sldId id="409" r:id="rId67"/>
    <p:sldId id="351" r:id="rId68"/>
    <p:sldId id="410" r:id="rId69"/>
    <p:sldId id="358" r:id="rId70"/>
    <p:sldId id="357" r:id="rId71"/>
    <p:sldId id="433" r:id="rId72"/>
    <p:sldId id="383" r:id="rId73"/>
    <p:sldId id="363" r:id="rId74"/>
    <p:sldId id="364" r:id="rId75"/>
    <p:sldId id="451" r:id="rId76"/>
    <p:sldId id="452" r:id="rId77"/>
    <p:sldId id="453" r:id="rId78"/>
    <p:sldId id="366" r:id="rId79"/>
    <p:sldId id="381" r:id="rId80"/>
    <p:sldId id="384" r:id="rId81"/>
    <p:sldId id="379" r:id="rId82"/>
    <p:sldId id="380" r:id="rId83"/>
    <p:sldId id="372" r:id="rId84"/>
    <p:sldId id="385" r:id="rId85"/>
    <p:sldId id="386" r:id="rId86"/>
    <p:sldId id="382" r:id="rId87"/>
    <p:sldId id="399" r:id="rId88"/>
    <p:sldId id="400" r:id="rId89"/>
    <p:sldId id="397" r:id="rId90"/>
    <p:sldId id="398" r:id="rId91"/>
    <p:sldId id="387" r:id="rId92"/>
    <p:sldId id="388" r:id="rId93"/>
    <p:sldId id="391" r:id="rId94"/>
    <p:sldId id="390" r:id="rId95"/>
    <p:sldId id="392" r:id="rId96"/>
    <p:sldId id="393" r:id="rId97"/>
    <p:sldId id="394" r:id="rId98"/>
    <p:sldId id="395" r:id="rId99"/>
    <p:sldId id="401" r:id="rId100"/>
    <p:sldId id="438" r:id="rId101"/>
    <p:sldId id="437" r:id="rId102"/>
    <p:sldId id="415" r:id="rId103"/>
    <p:sldId id="441" r:id="rId104"/>
    <p:sldId id="374" r:id="rId105"/>
    <p:sldId id="435" r:id="rId106"/>
  </p:sldIdLst>
  <p:sldSz cx="9144000" cy="6858000" type="screen4x3"/>
  <p:notesSz cx="6797675" cy="99282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CCFFCC"/>
    <a:srgbClr val="FFFFCC"/>
    <a:srgbClr val="99FF66"/>
    <a:srgbClr val="FF7C80"/>
    <a:srgbClr val="FF9933"/>
    <a:srgbClr val="DDDDDD"/>
    <a:srgbClr val="5F5F5F"/>
    <a:srgbClr val="FF0000"/>
    <a:srgbClr val="F2F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69" autoAdjust="0"/>
    <p:restoredTop sz="94660"/>
  </p:normalViewPr>
  <p:slideViewPr>
    <p:cSldViewPr>
      <p:cViewPr varScale="1">
        <p:scale>
          <a:sx n="69" d="100"/>
          <a:sy n="69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5895" cy="75895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102" Type="http://schemas.openxmlformats.org/officeDocument/2006/relationships/slide" Target="slides/slide100.xml"/><Relationship Id="rId110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slide" Target="slides/slide101.xml"/><Relationship Id="rId108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1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presProps" Target="presProps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0.png"/><Relationship Id="rId7" Type="http://schemas.openxmlformats.org/officeDocument/2006/relationships/image" Target="../media/image14.wmf"/><Relationship Id="rId12" Type="http://schemas.openxmlformats.org/officeDocument/2006/relationships/image" Target="../media/image19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11" Type="http://schemas.openxmlformats.org/officeDocument/2006/relationships/image" Target="../media/image18.wmf"/><Relationship Id="rId5" Type="http://schemas.openxmlformats.org/officeDocument/2006/relationships/image" Target="../media/image12.wmf"/><Relationship Id="rId10" Type="http://schemas.openxmlformats.org/officeDocument/2006/relationships/image" Target="../media/image17.wmf"/><Relationship Id="rId4" Type="http://schemas.openxmlformats.org/officeDocument/2006/relationships/image" Target="../media/image11.wmf"/><Relationship Id="rId9" Type="http://schemas.openxmlformats.org/officeDocument/2006/relationships/image" Target="../media/image16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3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3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3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3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3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3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3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wmf"/></Relationships>
</file>

<file path=ppt/drawings/_rels/vmlDrawing4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4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4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4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4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4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4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4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4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5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5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5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5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5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5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479" cy="497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2" rIns="91824" bIns="45912" numCol="1" anchor="t" anchorCtr="0" compatLnSpc="1">
            <a:prstTxWarp prst="textNoShape">
              <a:avLst/>
            </a:prstTxWarp>
          </a:bodyPr>
          <a:lstStyle>
            <a:lvl1pPr algn="l" defTabSz="9175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45" y="0"/>
            <a:ext cx="2945955" cy="497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2" rIns="91824" bIns="45912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3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7546"/>
            <a:ext cx="2944479" cy="4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2" rIns="91824" bIns="45912" numCol="1" anchor="b" anchorCtr="0" compatLnSpc="1">
            <a:prstTxWarp prst="textNoShape">
              <a:avLst/>
            </a:prstTxWarp>
          </a:bodyPr>
          <a:lstStyle>
            <a:lvl1pPr algn="l" defTabSz="9175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3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45" y="9427546"/>
            <a:ext cx="2945955" cy="4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2" rIns="91824" bIns="45912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/>
            </a:lvl1pPr>
          </a:lstStyle>
          <a:p>
            <a:pPr>
              <a:defRPr/>
            </a:pPr>
            <a:fld id="{1B0D12DC-C15C-4CAD-A337-072ADB37A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504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955" cy="49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4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45" y="0"/>
            <a:ext cx="2945955" cy="49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4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063" y="4714594"/>
            <a:ext cx="5437550" cy="4468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4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830"/>
            <a:ext cx="2945955" cy="49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4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45" y="9430830"/>
            <a:ext cx="2945955" cy="49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C053797-5927-4F50-9244-E2ECC6D7E0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4755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58937A5-0BD1-4B23-8F46-92EB941D0859}" type="slidenum">
              <a:rPr lang="en-US" altLang="en-US" smtClean="0"/>
              <a:pPr eaLnBrk="1" hangingPunct="1"/>
              <a:t>4</a:t>
            </a:fld>
            <a:endParaRPr lang="en-US" altLang="en-US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F4D12-0A87-4DD8-B5D3-76B5719B7B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616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77B68-C704-4CE3-848D-CA44081AE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201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526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526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8D43D-E60F-4D24-929A-8A223ACDB1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4169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98463" y="1000125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000125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0D8F4-90D4-408D-A017-24934D47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915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8463" y="1000125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89463" y="1000125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89463" y="3338513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3460B-C59A-4477-A1BF-E752CAAC1F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2371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98463" y="1000125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89463" y="1000125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89463" y="3338513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E9816-7A55-471B-990E-39F064AB9B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213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8463" y="1000125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89463" y="1000125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98463" y="3338513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89463" y="3338513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8195A-F10B-4A3F-8057-732F5C887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352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6808-0D63-4ED7-BC21-E33F4AE0B1D5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02/09/2014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15DF0-5190-4B4A-BFDB-A86D7559B35C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2885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6808-0D63-4ED7-BC21-E33F4AE0B1D5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02/09/2014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15DF0-5190-4B4A-BFDB-A86D7559B35C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7022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6808-0D63-4ED7-BC21-E33F4AE0B1D5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02/09/2014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15DF0-5190-4B4A-BFDB-A86D7559B35C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324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6808-0D63-4ED7-BC21-E33F4AE0B1D5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02/09/2014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15DF0-5190-4B4A-BFDB-A86D7559B35C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215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E05F4-9BB0-4031-ABC2-CF940B5BC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457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6808-0D63-4ED7-BC21-E33F4AE0B1D5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02/09/2014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15DF0-5190-4B4A-BFDB-A86D7559B35C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7852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6808-0D63-4ED7-BC21-E33F4AE0B1D5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02/09/2014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15DF0-5190-4B4A-BFDB-A86D7559B35C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1729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6808-0D63-4ED7-BC21-E33F4AE0B1D5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02/09/2014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15DF0-5190-4B4A-BFDB-A86D7559B35C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3065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6808-0D63-4ED7-BC21-E33F4AE0B1D5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02/09/2014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15DF0-5190-4B4A-BFDB-A86D7559B35C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2331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6808-0D63-4ED7-BC21-E33F4AE0B1D5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02/09/2014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15DF0-5190-4B4A-BFDB-A86D7559B35C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3234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6808-0D63-4ED7-BC21-E33F4AE0B1D5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02/09/2014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15DF0-5190-4B4A-BFDB-A86D7559B35C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6884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6808-0D63-4ED7-BC21-E33F4AE0B1D5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02/09/2014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15DF0-5190-4B4A-BFDB-A86D7559B35C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124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FE5D2-FE3A-47A5-A745-E63D9B93E0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096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8463" y="10001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0001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4EF37-CB4F-46A3-A246-C3F687763C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03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53EB3-B88D-4E86-80EB-E607583579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863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3DF11-B3DA-48F0-AD62-C0FB5FAC52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243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8A6AA-7FDF-4D13-A86A-854317DE04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932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143C6-BC2B-4F4F-A817-5A129D461F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34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A5967E-8107-4D5E-B956-ECA31131C6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48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96913"/>
          </a:xfrm>
          <a:prstGeom prst="rect">
            <a:avLst/>
          </a:prstGeom>
          <a:solidFill>
            <a:srgbClr val="F2FEDE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8463" y="100012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9622353-2C88-40D2-B8A2-267425B1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0" y="696913"/>
            <a:ext cx="9144000" cy="0"/>
          </a:xfrm>
          <a:prstGeom prst="line">
            <a:avLst/>
          </a:prstGeom>
          <a:noFill/>
          <a:ln w="15875">
            <a:solidFill>
              <a:srgbClr val="0033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2000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2000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2000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2000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5776808-0D63-4ED7-BC21-E33F4AE0B1D5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02/09/2014</a:t>
            </a:fld>
            <a:endParaRPr lang="en-GB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6A15DF0-5190-4B4A-BFDB-A86D7559B35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503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oleObject" Target="../embeddings/oleObject126.bin"/><Relationship Id="rId7" Type="http://schemas.openxmlformats.org/officeDocument/2006/relationships/oleObject" Target="../embeddings/oleObject1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5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27.bin"/><Relationship Id="rId4" Type="http://schemas.openxmlformats.org/officeDocument/2006/relationships/image" Target="../media/image22.wmf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2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2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22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0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29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2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31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4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33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6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35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8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37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39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42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41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44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43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46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45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48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47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7" Type="http://schemas.openxmlformats.org/officeDocument/2006/relationships/image" Target="../media/image40.wmf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wmf"/><Relationship Id="rId5" Type="http://schemas.openxmlformats.org/officeDocument/2006/relationships/image" Target="../media/image35.wmf"/><Relationship Id="rId4" Type="http://schemas.openxmlformats.org/officeDocument/2006/relationships/image" Target="../media/image38.w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50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49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52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51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54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53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56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55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58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57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60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59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62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61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64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63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66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65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68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67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70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69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72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71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74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73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76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75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78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77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80.bin"/><Relationship Id="rId4" Type="http://schemas.openxmlformats.org/officeDocument/2006/relationships/image" Target="../media/image22.w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82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81.bin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0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72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5.wmf"/><Relationship Id="rId26" Type="http://schemas.openxmlformats.org/officeDocument/2006/relationships/image" Target="../media/image19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2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4.wmf"/><Relationship Id="rId20" Type="http://schemas.openxmlformats.org/officeDocument/2006/relationships/image" Target="../media/image16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8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10" Type="http://schemas.openxmlformats.org/officeDocument/2006/relationships/image" Target="../media/image11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8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3.wmf"/><Relationship Id="rId22" Type="http://schemas.openxmlformats.org/officeDocument/2006/relationships/image" Target="../media/image17.wmf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84.bin"/><Relationship Id="rId4" Type="http://schemas.openxmlformats.org/officeDocument/2006/relationships/image" Target="../media/image22.wmf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86.bin"/><Relationship Id="rId4" Type="http://schemas.openxmlformats.org/officeDocument/2006/relationships/image" Target="../media/image22.wmf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0.bin"/><Relationship Id="rId13" Type="http://schemas.openxmlformats.org/officeDocument/2006/relationships/oleObject" Target="../embeddings/oleObject95.bin"/><Relationship Id="rId3" Type="http://schemas.openxmlformats.org/officeDocument/2006/relationships/oleObject" Target="../embeddings/oleObject87.bin"/><Relationship Id="rId7" Type="http://schemas.openxmlformats.org/officeDocument/2006/relationships/oleObject" Target="../embeddings/oleObject89.bin"/><Relationship Id="rId12" Type="http://schemas.openxmlformats.org/officeDocument/2006/relationships/oleObject" Target="../embeddings/oleObject9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93.bin"/><Relationship Id="rId5" Type="http://schemas.openxmlformats.org/officeDocument/2006/relationships/oleObject" Target="../embeddings/oleObject88.bin"/><Relationship Id="rId15" Type="http://schemas.openxmlformats.org/officeDocument/2006/relationships/image" Target="../media/image75.png"/><Relationship Id="rId10" Type="http://schemas.openxmlformats.org/officeDocument/2006/relationships/oleObject" Target="../embeddings/oleObject92.bin"/><Relationship Id="rId4" Type="http://schemas.openxmlformats.org/officeDocument/2006/relationships/image" Target="../media/image22.wmf"/><Relationship Id="rId9" Type="http://schemas.openxmlformats.org/officeDocument/2006/relationships/oleObject" Target="../embeddings/oleObject91.bin"/><Relationship Id="rId14" Type="http://schemas.openxmlformats.org/officeDocument/2006/relationships/oleObject" Target="../embeddings/oleObject96.bin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0.vml"/><Relationship Id="rId5" Type="http://schemas.openxmlformats.org/officeDocument/2006/relationships/image" Target="../media/image77.emf"/><Relationship Id="rId4" Type="http://schemas.openxmlformats.org/officeDocument/2006/relationships/image" Target="../media/image76.wmf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8.bin"/><Relationship Id="rId7" Type="http://schemas.openxmlformats.org/officeDocument/2006/relationships/image" Target="../media/image7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99.bin"/><Relationship Id="rId4" Type="http://schemas.openxmlformats.org/officeDocument/2006/relationships/image" Target="../media/image22.wmf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0.bin"/><Relationship Id="rId7" Type="http://schemas.openxmlformats.org/officeDocument/2006/relationships/image" Target="../media/image7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01.bin"/><Relationship Id="rId4" Type="http://schemas.openxmlformats.org/officeDocument/2006/relationships/image" Target="../media/image22.wmf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2.bin"/><Relationship Id="rId7" Type="http://schemas.openxmlformats.org/officeDocument/2006/relationships/image" Target="../media/image8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03.bin"/><Relationship Id="rId4" Type="http://schemas.openxmlformats.org/officeDocument/2006/relationships/image" Target="../media/image22.wmf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4.bin"/><Relationship Id="rId7" Type="http://schemas.openxmlformats.org/officeDocument/2006/relationships/image" Target="../media/image8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4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05.bin"/><Relationship Id="rId4" Type="http://schemas.openxmlformats.org/officeDocument/2006/relationships/image" Target="../media/image22.wmf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6.bin"/><Relationship Id="rId7" Type="http://schemas.openxmlformats.org/officeDocument/2006/relationships/image" Target="../media/image8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5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07.bin"/><Relationship Id="rId4" Type="http://schemas.openxmlformats.org/officeDocument/2006/relationships/image" Target="../media/image2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20.wmf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8.bin"/><Relationship Id="rId7" Type="http://schemas.openxmlformats.org/officeDocument/2006/relationships/image" Target="../media/image8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6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09.bin"/><Relationship Id="rId4" Type="http://schemas.openxmlformats.org/officeDocument/2006/relationships/image" Target="../media/image22.wmf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0.bin"/><Relationship Id="rId7" Type="http://schemas.openxmlformats.org/officeDocument/2006/relationships/image" Target="../media/image8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7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11.bin"/><Relationship Id="rId4" Type="http://schemas.openxmlformats.org/officeDocument/2006/relationships/image" Target="../media/image22.wmf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2.bin"/><Relationship Id="rId7" Type="http://schemas.openxmlformats.org/officeDocument/2006/relationships/image" Target="../media/image8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8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13.bin"/><Relationship Id="rId4" Type="http://schemas.openxmlformats.org/officeDocument/2006/relationships/image" Target="../media/image22.wmf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4.bin"/><Relationship Id="rId7" Type="http://schemas.openxmlformats.org/officeDocument/2006/relationships/image" Target="../media/image8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9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15.bin"/><Relationship Id="rId4" Type="http://schemas.openxmlformats.org/officeDocument/2006/relationships/image" Target="../media/image22.wmf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6.bin"/><Relationship Id="rId7" Type="http://schemas.openxmlformats.org/officeDocument/2006/relationships/image" Target="../media/image8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0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17.bin"/><Relationship Id="rId4" Type="http://schemas.openxmlformats.org/officeDocument/2006/relationships/image" Target="../media/image22.wmf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8.bin"/><Relationship Id="rId7" Type="http://schemas.openxmlformats.org/officeDocument/2006/relationships/image" Target="../media/image8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1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19.bin"/><Relationship Id="rId4" Type="http://schemas.openxmlformats.org/officeDocument/2006/relationships/image" Target="../media/image22.wmf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0.bin"/><Relationship Id="rId7" Type="http://schemas.openxmlformats.org/officeDocument/2006/relationships/image" Target="../media/image8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2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21.bin"/><Relationship Id="rId4" Type="http://schemas.openxmlformats.org/officeDocument/2006/relationships/image" Target="../media/image22.wmf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2.bin"/><Relationship Id="rId7" Type="http://schemas.openxmlformats.org/officeDocument/2006/relationships/image" Target="../media/image9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3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23.bin"/><Relationship Id="rId4" Type="http://schemas.openxmlformats.org/officeDocument/2006/relationships/image" Target="../media/image22.wmf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4.bin"/><Relationship Id="rId7" Type="http://schemas.openxmlformats.org/officeDocument/2006/relationships/image" Target="../media/image9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4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25.bin"/><Relationship Id="rId4" Type="http://schemas.openxmlformats.org/officeDocument/2006/relationships/image" Target="../media/image22.wmf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" r="585"/>
          <a:stretch/>
        </p:blipFill>
        <p:spPr>
          <a:xfrm>
            <a:off x="0" y="404664"/>
            <a:ext cx="9144000" cy="6102189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70090" y="3288674"/>
            <a:ext cx="8382000" cy="16696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fontAlgn="auto">
              <a:lnSpc>
                <a:spcPct val="80000"/>
              </a:lnSpc>
              <a:spcAft>
                <a:spcPts val="0"/>
              </a:spcAft>
            </a:pPr>
            <a:endParaRPr lang="en-US" altLang="en-US" sz="2400" dirty="0" smtClean="0">
              <a:solidFill>
                <a:prstClr val="black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</a:pPr>
            <a:r>
              <a:rPr lang="en-US" altLang="en-US" sz="2800" dirty="0" smtClean="0">
                <a:solidFill>
                  <a:prstClr val="black"/>
                </a:solidFill>
              </a:rPr>
              <a:t>Wolfgang Bartmann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</a:pPr>
            <a:r>
              <a:rPr lang="en-US" altLang="en-US" sz="2800" dirty="0" smtClean="0">
                <a:solidFill>
                  <a:prstClr val="black"/>
                </a:solidFill>
              </a:rPr>
              <a:t>CERN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</a:pPr>
            <a:r>
              <a:rPr lang="en-US" altLang="en-US" sz="2800" dirty="0" smtClean="0">
                <a:solidFill>
                  <a:prstClr val="black"/>
                </a:solidFill>
              </a:rPr>
              <a:t>(based on lectures by Brennan Goddard)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70090" y="935929"/>
            <a:ext cx="4985749" cy="1821480"/>
          </a:xfrm>
        </p:spPr>
        <p:txBody>
          <a:bodyPr/>
          <a:lstStyle/>
          <a:p>
            <a:pPr algn="l" eaLnBrk="1" hangingPunct="1"/>
            <a:r>
              <a:rPr lang="en-US" altLang="en-US" smtClean="0"/>
              <a:t>Injection and extraction</a:t>
            </a:r>
          </a:p>
        </p:txBody>
      </p:sp>
    </p:spTree>
    <p:extLst>
      <p:ext uri="{BB962C8B-B14F-4D97-AF65-F5344CB8AC3E}">
        <p14:creationId xmlns:p14="http://schemas.microsoft.com/office/powerpoint/2010/main" val="59064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Single-turn injection – same plane</a:t>
            </a:r>
          </a:p>
        </p:txBody>
      </p:sp>
      <p:sp>
        <p:nvSpPr>
          <p:cNvPr id="63491" name="Text Box 4"/>
          <p:cNvSpPr txBox="1">
            <a:spLocks noChangeArrowheads="1"/>
          </p:cNvSpPr>
          <p:nvPr/>
        </p:nvSpPr>
        <p:spPr bwMode="auto">
          <a:xfrm flipH="1">
            <a:off x="3281363" y="1758950"/>
            <a:ext cx="1797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Septum magnet</a:t>
            </a:r>
          </a:p>
        </p:txBody>
      </p:sp>
      <p:sp>
        <p:nvSpPr>
          <p:cNvPr id="63492" name="Text Box 5"/>
          <p:cNvSpPr txBox="1">
            <a:spLocks noChangeArrowheads="1"/>
          </p:cNvSpPr>
          <p:nvPr/>
        </p:nvSpPr>
        <p:spPr bwMode="auto">
          <a:xfrm flipH="1">
            <a:off x="6418263" y="4637088"/>
            <a:ext cx="1644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Kicker magnet</a:t>
            </a:r>
          </a:p>
        </p:txBody>
      </p:sp>
      <p:sp>
        <p:nvSpPr>
          <p:cNvPr id="63493" name="Rectangle 7"/>
          <p:cNvSpPr>
            <a:spLocks noChangeArrowheads="1"/>
          </p:cNvSpPr>
          <p:nvPr/>
        </p:nvSpPr>
        <p:spPr bwMode="auto">
          <a:xfrm>
            <a:off x="6556375" y="3709988"/>
            <a:ext cx="1289050" cy="762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3494" name="Rectangle 9"/>
          <p:cNvSpPr>
            <a:spLocks noChangeArrowheads="1"/>
          </p:cNvSpPr>
          <p:nvPr/>
        </p:nvSpPr>
        <p:spPr bwMode="auto">
          <a:xfrm rot="1675916">
            <a:off x="2901950" y="3276600"/>
            <a:ext cx="1139825" cy="1524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3495" name="Rectangle 10"/>
          <p:cNvSpPr>
            <a:spLocks noChangeArrowheads="1"/>
          </p:cNvSpPr>
          <p:nvPr/>
        </p:nvSpPr>
        <p:spPr bwMode="auto">
          <a:xfrm rot="1675636">
            <a:off x="3357563" y="2366963"/>
            <a:ext cx="1138237" cy="379412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3496" name="Rectangle 11"/>
          <p:cNvSpPr>
            <a:spLocks noChangeArrowheads="1"/>
          </p:cNvSpPr>
          <p:nvPr/>
        </p:nvSpPr>
        <p:spPr bwMode="auto">
          <a:xfrm>
            <a:off x="6556375" y="4545013"/>
            <a:ext cx="1289050" cy="762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3497" name="Text Box 13"/>
          <p:cNvSpPr txBox="1">
            <a:spLocks noChangeArrowheads="1"/>
          </p:cNvSpPr>
          <p:nvPr/>
        </p:nvSpPr>
        <p:spPr bwMode="auto">
          <a:xfrm>
            <a:off x="483593" y="5554060"/>
            <a:ext cx="8186737" cy="931863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>
                <a:latin typeface="+mj-lt"/>
              </a:rPr>
              <a:t> Septum deflects the beam onto the closed orbit at the centre of the kicker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>
                <a:latin typeface="+mj-lt"/>
              </a:rPr>
              <a:t> Kicker compensates for the remaining angle 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>
                <a:latin typeface="+mj-lt"/>
              </a:rPr>
              <a:t> Septum and kicker either side of D quad to minimise kicker strength</a:t>
            </a:r>
          </a:p>
        </p:txBody>
      </p:sp>
      <p:sp>
        <p:nvSpPr>
          <p:cNvPr id="63498" name="Rectangle 17"/>
          <p:cNvSpPr>
            <a:spLocks noChangeArrowheads="1"/>
          </p:cNvSpPr>
          <p:nvPr/>
        </p:nvSpPr>
        <p:spPr bwMode="auto">
          <a:xfrm>
            <a:off x="1430338" y="3533775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3499" name="Text Box 18"/>
          <p:cNvSpPr txBox="1">
            <a:spLocks noChangeArrowheads="1"/>
          </p:cNvSpPr>
          <p:nvPr/>
        </p:nvSpPr>
        <p:spPr bwMode="auto">
          <a:xfrm flipH="1">
            <a:off x="1128713" y="4856163"/>
            <a:ext cx="908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F-quad</a:t>
            </a:r>
          </a:p>
        </p:txBody>
      </p:sp>
      <p:sp>
        <p:nvSpPr>
          <p:cNvPr id="63500" name="Line 6"/>
          <p:cNvSpPr>
            <a:spLocks noChangeShapeType="1"/>
          </p:cNvSpPr>
          <p:nvPr/>
        </p:nvSpPr>
        <p:spPr bwMode="auto">
          <a:xfrm>
            <a:off x="473075" y="4187825"/>
            <a:ext cx="8442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3501" name="Rectangle 15"/>
          <p:cNvSpPr>
            <a:spLocks noChangeArrowheads="1"/>
          </p:cNvSpPr>
          <p:nvPr/>
        </p:nvSpPr>
        <p:spPr bwMode="auto">
          <a:xfrm>
            <a:off x="5407025" y="3505200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63502" name="Group 37"/>
          <p:cNvGrpSpPr>
            <a:grpSpLocks/>
          </p:cNvGrpSpPr>
          <p:nvPr/>
        </p:nvGrpSpPr>
        <p:grpSpPr bwMode="auto">
          <a:xfrm>
            <a:off x="5862638" y="1228725"/>
            <a:ext cx="3035300" cy="2125663"/>
            <a:chOff x="3693" y="630"/>
            <a:chExt cx="1912" cy="1339"/>
          </a:xfrm>
        </p:grpSpPr>
        <p:sp>
          <p:nvSpPr>
            <p:cNvPr id="63509" name="Rectangle 36"/>
            <p:cNvSpPr>
              <a:spLocks noChangeArrowheads="1"/>
            </p:cNvSpPr>
            <p:nvPr/>
          </p:nvSpPr>
          <p:spPr bwMode="auto">
            <a:xfrm>
              <a:off x="4840" y="917"/>
              <a:ext cx="191" cy="239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3510" name="Freeform 20"/>
            <p:cNvSpPr>
              <a:spLocks/>
            </p:cNvSpPr>
            <p:nvPr/>
          </p:nvSpPr>
          <p:spPr bwMode="auto">
            <a:xfrm>
              <a:off x="3836" y="917"/>
              <a:ext cx="1004" cy="239"/>
            </a:xfrm>
            <a:custGeom>
              <a:avLst/>
              <a:gdLst>
                <a:gd name="T0" fmla="*/ 0 w 1004"/>
                <a:gd name="T1" fmla="*/ 239 h 239"/>
                <a:gd name="T2" fmla="*/ 48 w 1004"/>
                <a:gd name="T3" fmla="*/ 239 h 239"/>
                <a:gd name="T4" fmla="*/ 48 w 1004"/>
                <a:gd name="T5" fmla="*/ 0 h 239"/>
                <a:gd name="T6" fmla="*/ 239 w 1004"/>
                <a:gd name="T7" fmla="*/ 0 h 239"/>
                <a:gd name="T8" fmla="*/ 239 w 1004"/>
                <a:gd name="T9" fmla="*/ 239 h 239"/>
                <a:gd name="T10" fmla="*/ 287 w 1004"/>
                <a:gd name="T11" fmla="*/ 239 h 239"/>
                <a:gd name="T12" fmla="*/ 287 w 1004"/>
                <a:gd name="T13" fmla="*/ 0 h 239"/>
                <a:gd name="T14" fmla="*/ 430 w 1004"/>
                <a:gd name="T15" fmla="*/ 0 h 239"/>
                <a:gd name="T16" fmla="*/ 478 w 1004"/>
                <a:gd name="T17" fmla="*/ 0 h 239"/>
                <a:gd name="T18" fmla="*/ 478 w 1004"/>
                <a:gd name="T19" fmla="*/ 239 h 239"/>
                <a:gd name="T20" fmla="*/ 526 w 1004"/>
                <a:gd name="T21" fmla="*/ 239 h 239"/>
                <a:gd name="T22" fmla="*/ 526 w 1004"/>
                <a:gd name="T23" fmla="*/ 0 h 239"/>
                <a:gd name="T24" fmla="*/ 717 w 1004"/>
                <a:gd name="T25" fmla="*/ 0 h 239"/>
                <a:gd name="T26" fmla="*/ 717 w 1004"/>
                <a:gd name="T27" fmla="*/ 239 h 239"/>
                <a:gd name="T28" fmla="*/ 765 w 1004"/>
                <a:gd name="T29" fmla="*/ 239 h 239"/>
                <a:gd name="T30" fmla="*/ 765 w 1004"/>
                <a:gd name="T31" fmla="*/ 0 h 239"/>
                <a:gd name="T32" fmla="*/ 956 w 1004"/>
                <a:gd name="T33" fmla="*/ 0 h 239"/>
                <a:gd name="T34" fmla="*/ 956 w 1004"/>
                <a:gd name="T35" fmla="*/ 239 h 239"/>
                <a:gd name="T36" fmla="*/ 1004 w 1004"/>
                <a:gd name="T37" fmla="*/ 239 h 23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04"/>
                <a:gd name="T58" fmla="*/ 0 h 239"/>
                <a:gd name="T59" fmla="*/ 1004 w 1004"/>
                <a:gd name="T60" fmla="*/ 239 h 23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04" h="239">
                  <a:moveTo>
                    <a:pt x="0" y="239"/>
                  </a:moveTo>
                  <a:lnTo>
                    <a:pt x="48" y="239"/>
                  </a:lnTo>
                  <a:lnTo>
                    <a:pt x="48" y="0"/>
                  </a:lnTo>
                  <a:lnTo>
                    <a:pt x="239" y="0"/>
                  </a:lnTo>
                  <a:lnTo>
                    <a:pt x="239" y="239"/>
                  </a:lnTo>
                  <a:lnTo>
                    <a:pt x="287" y="239"/>
                  </a:lnTo>
                  <a:lnTo>
                    <a:pt x="287" y="0"/>
                  </a:lnTo>
                  <a:lnTo>
                    <a:pt x="430" y="0"/>
                  </a:lnTo>
                  <a:lnTo>
                    <a:pt x="478" y="0"/>
                  </a:lnTo>
                  <a:lnTo>
                    <a:pt x="478" y="239"/>
                  </a:lnTo>
                  <a:lnTo>
                    <a:pt x="526" y="239"/>
                  </a:lnTo>
                  <a:lnTo>
                    <a:pt x="526" y="0"/>
                  </a:lnTo>
                  <a:lnTo>
                    <a:pt x="717" y="0"/>
                  </a:lnTo>
                  <a:lnTo>
                    <a:pt x="717" y="239"/>
                  </a:lnTo>
                  <a:lnTo>
                    <a:pt x="765" y="239"/>
                  </a:lnTo>
                  <a:lnTo>
                    <a:pt x="765" y="0"/>
                  </a:lnTo>
                  <a:lnTo>
                    <a:pt x="956" y="0"/>
                  </a:lnTo>
                  <a:lnTo>
                    <a:pt x="956" y="239"/>
                  </a:lnTo>
                  <a:lnTo>
                    <a:pt x="1004" y="239"/>
                  </a:ln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11" name="Freeform 21"/>
            <p:cNvSpPr>
              <a:spLocks/>
            </p:cNvSpPr>
            <p:nvPr/>
          </p:nvSpPr>
          <p:spPr bwMode="auto">
            <a:xfrm>
              <a:off x="4840" y="917"/>
              <a:ext cx="191" cy="239"/>
            </a:xfrm>
            <a:custGeom>
              <a:avLst/>
              <a:gdLst>
                <a:gd name="T0" fmla="*/ 0 w 191"/>
                <a:gd name="T1" fmla="*/ 239 h 239"/>
                <a:gd name="T2" fmla="*/ 0 w 191"/>
                <a:gd name="T3" fmla="*/ 0 h 239"/>
                <a:gd name="T4" fmla="*/ 191 w 191"/>
                <a:gd name="T5" fmla="*/ 0 h 239"/>
                <a:gd name="T6" fmla="*/ 191 w 191"/>
                <a:gd name="T7" fmla="*/ 239 h 2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1"/>
                <a:gd name="T13" fmla="*/ 0 h 239"/>
                <a:gd name="T14" fmla="*/ 191 w 191"/>
                <a:gd name="T15" fmla="*/ 239 h 2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1" h="239">
                  <a:moveTo>
                    <a:pt x="0" y="239"/>
                  </a:moveTo>
                  <a:lnTo>
                    <a:pt x="0" y="0"/>
                  </a:lnTo>
                  <a:lnTo>
                    <a:pt x="191" y="0"/>
                  </a:lnTo>
                  <a:lnTo>
                    <a:pt x="191" y="239"/>
                  </a:ln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12" name="Line 24"/>
            <p:cNvSpPr>
              <a:spLocks noChangeShapeType="1"/>
            </p:cNvSpPr>
            <p:nvPr/>
          </p:nvSpPr>
          <p:spPr bwMode="auto">
            <a:xfrm>
              <a:off x="5032" y="1156"/>
              <a:ext cx="38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13" name="Freeform 25"/>
            <p:cNvSpPr>
              <a:spLocks/>
            </p:cNvSpPr>
            <p:nvPr/>
          </p:nvSpPr>
          <p:spPr bwMode="auto">
            <a:xfrm>
              <a:off x="3836" y="1395"/>
              <a:ext cx="1578" cy="239"/>
            </a:xfrm>
            <a:custGeom>
              <a:avLst/>
              <a:gdLst>
                <a:gd name="T0" fmla="*/ 0 w 1578"/>
                <a:gd name="T1" fmla="*/ 239 h 239"/>
                <a:gd name="T2" fmla="*/ 956 w 1578"/>
                <a:gd name="T3" fmla="*/ 239 h 239"/>
                <a:gd name="T4" fmla="*/ 1004 w 1578"/>
                <a:gd name="T5" fmla="*/ 0 h 239"/>
                <a:gd name="T6" fmla="*/ 1196 w 1578"/>
                <a:gd name="T7" fmla="*/ 0 h 239"/>
                <a:gd name="T8" fmla="*/ 1243 w 1578"/>
                <a:gd name="T9" fmla="*/ 239 h 239"/>
                <a:gd name="T10" fmla="*/ 1578 w 1578"/>
                <a:gd name="T11" fmla="*/ 239 h 2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78"/>
                <a:gd name="T19" fmla="*/ 0 h 239"/>
                <a:gd name="T20" fmla="*/ 1578 w 1578"/>
                <a:gd name="T21" fmla="*/ 239 h 2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78" h="239">
                  <a:moveTo>
                    <a:pt x="0" y="239"/>
                  </a:moveTo>
                  <a:lnTo>
                    <a:pt x="956" y="239"/>
                  </a:lnTo>
                  <a:lnTo>
                    <a:pt x="1004" y="0"/>
                  </a:lnTo>
                  <a:lnTo>
                    <a:pt x="1196" y="0"/>
                  </a:lnTo>
                  <a:lnTo>
                    <a:pt x="1243" y="239"/>
                  </a:lnTo>
                  <a:lnTo>
                    <a:pt x="1578" y="239"/>
                  </a:ln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14" name="Line 26"/>
            <p:cNvSpPr>
              <a:spLocks noChangeShapeType="1"/>
            </p:cNvSpPr>
            <p:nvPr/>
          </p:nvSpPr>
          <p:spPr bwMode="auto">
            <a:xfrm>
              <a:off x="5079" y="1873"/>
              <a:ext cx="43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15" name="Text Box 27"/>
            <p:cNvSpPr txBox="1">
              <a:spLocks noChangeArrowheads="1"/>
            </p:cNvSpPr>
            <p:nvPr/>
          </p:nvSpPr>
          <p:spPr bwMode="auto">
            <a:xfrm>
              <a:off x="5223" y="1682"/>
              <a:ext cx="14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400"/>
                <a:t>t</a:t>
              </a:r>
            </a:p>
          </p:txBody>
        </p:sp>
        <p:sp>
          <p:nvSpPr>
            <p:cNvPr id="63516" name="Text Box 28"/>
            <p:cNvSpPr txBox="1">
              <a:spLocks noChangeArrowheads="1"/>
            </p:cNvSpPr>
            <p:nvPr/>
          </p:nvSpPr>
          <p:spPr bwMode="auto">
            <a:xfrm>
              <a:off x="3836" y="1443"/>
              <a:ext cx="6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sz="1400"/>
                <a:t>kicker field</a:t>
              </a:r>
            </a:p>
          </p:txBody>
        </p:sp>
        <p:sp>
          <p:nvSpPr>
            <p:cNvPr id="63517" name="Text Box 29"/>
            <p:cNvSpPr txBox="1">
              <a:spLocks noChangeArrowheads="1"/>
            </p:cNvSpPr>
            <p:nvPr/>
          </p:nvSpPr>
          <p:spPr bwMode="auto">
            <a:xfrm>
              <a:off x="3788" y="678"/>
              <a:ext cx="52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sz="1400"/>
                <a:t>intensity</a:t>
              </a:r>
            </a:p>
          </p:txBody>
        </p:sp>
        <p:sp>
          <p:nvSpPr>
            <p:cNvPr id="63518" name="Line 30"/>
            <p:cNvSpPr>
              <a:spLocks noChangeShapeType="1"/>
            </p:cNvSpPr>
            <p:nvPr/>
          </p:nvSpPr>
          <p:spPr bwMode="auto">
            <a:xfrm>
              <a:off x="4792" y="774"/>
              <a:ext cx="0" cy="10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19" name="Line 31"/>
            <p:cNvSpPr>
              <a:spLocks noChangeShapeType="1"/>
            </p:cNvSpPr>
            <p:nvPr/>
          </p:nvSpPr>
          <p:spPr bwMode="auto">
            <a:xfrm>
              <a:off x="4840" y="774"/>
              <a:ext cx="0" cy="10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20" name="Rectangle 32"/>
            <p:cNvSpPr>
              <a:spLocks noChangeArrowheads="1"/>
            </p:cNvSpPr>
            <p:nvPr/>
          </p:nvSpPr>
          <p:spPr bwMode="auto">
            <a:xfrm>
              <a:off x="3693" y="630"/>
              <a:ext cx="1912" cy="1339"/>
            </a:xfrm>
            <a:prstGeom prst="rect">
              <a:avLst/>
            </a:prstGeom>
            <a:noFill/>
            <a:ln w="19050" algn="ctr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3521" name="Text Box 33"/>
            <p:cNvSpPr txBox="1">
              <a:spLocks noChangeArrowheads="1"/>
            </p:cNvSpPr>
            <p:nvPr/>
          </p:nvSpPr>
          <p:spPr bwMode="auto">
            <a:xfrm>
              <a:off x="5031" y="726"/>
              <a:ext cx="53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sz="1400">
                  <a:solidFill>
                    <a:srgbClr val="FF0000"/>
                  </a:solidFill>
                </a:rPr>
                <a:t>injected </a:t>
              </a:r>
            </a:p>
            <a:p>
              <a:pPr algn="l" eaLnBrk="1" hangingPunct="1"/>
              <a:r>
                <a:rPr lang="en-US" altLang="en-US" sz="1400">
                  <a:solidFill>
                    <a:srgbClr val="FF0000"/>
                  </a:solidFill>
                </a:rPr>
                <a:t>beam</a:t>
              </a:r>
            </a:p>
          </p:txBody>
        </p:sp>
        <p:sp>
          <p:nvSpPr>
            <p:cNvPr id="63522" name="Line 34"/>
            <p:cNvSpPr>
              <a:spLocks noChangeShapeType="1"/>
            </p:cNvSpPr>
            <p:nvPr/>
          </p:nvSpPr>
          <p:spPr bwMode="auto">
            <a:xfrm flipV="1">
              <a:off x="3788" y="726"/>
              <a:ext cx="0" cy="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23" name="Line 35"/>
            <p:cNvSpPr>
              <a:spLocks noChangeShapeType="1"/>
            </p:cNvSpPr>
            <p:nvPr/>
          </p:nvSpPr>
          <p:spPr bwMode="auto">
            <a:xfrm flipV="1">
              <a:off x="3788" y="1395"/>
              <a:ext cx="0" cy="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63503" name="Text Box 38"/>
          <p:cNvSpPr txBox="1">
            <a:spLocks noChangeArrowheads="1"/>
          </p:cNvSpPr>
          <p:nvPr/>
        </p:nvSpPr>
        <p:spPr bwMode="auto">
          <a:xfrm>
            <a:off x="6545263" y="923925"/>
            <a:ext cx="16843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/>
              <a:t>‘boxcar’ stacking</a:t>
            </a:r>
          </a:p>
        </p:txBody>
      </p:sp>
      <p:sp>
        <p:nvSpPr>
          <p:cNvPr id="63504" name="Text Box 39"/>
          <p:cNvSpPr txBox="1">
            <a:spLocks noChangeArrowheads="1"/>
          </p:cNvSpPr>
          <p:nvPr/>
        </p:nvSpPr>
        <p:spPr bwMode="auto">
          <a:xfrm rot="21599314" flipH="1">
            <a:off x="1384300" y="923925"/>
            <a:ext cx="161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0000"/>
                </a:solidFill>
              </a:rPr>
              <a:t>Injected beam</a:t>
            </a:r>
          </a:p>
        </p:txBody>
      </p:sp>
      <p:sp>
        <p:nvSpPr>
          <p:cNvPr id="63505" name="Text Box 41"/>
          <p:cNvSpPr txBox="1">
            <a:spLocks noChangeArrowheads="1"/>
          </p:cNvSpPr>
          <p:nvPr/>
        </p:nvSpPr>
        <p:spPr bwMode="auto">
          <a:xfrm flipH="1">
            <a:off x="2066925" y="3808413"/>
            <a:ext cx="1898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Circulating beam</a:t>
            </a:r>
          </a:p>
        </p:txBody>
      </p:sp>
      <p:sp>
        <p:nvSpPr>
          <p:cNvPr id="63506" name="Freeform 42"/>
          <p:cNvSpPr>
            <a:spLocks/>
          </p:cNvSpPr>
          <p:nvPr/>
        </p:nvSpPr>
        <p:spPr bwMode="auto">
          <a:xfrm>
            <a:off x="2152650" y="1228725"/>
            <a:ext cx="6846888" cy="2959100"/>
          </a:xfrm>
          <a:custGeom>
            <a:avLst/>
            <a:gdLst>
              <a:gd name="T0" fmla="*/ 0 w 4313"/>
              <a:gd name="T1" fmla="*/ 0 h 1864"/>
              <a:gd name="T2" fmla="*/ 2147483647 w 4313"/>
              <a:gd name="T3" fmla="*/ 2147483647 h 1864"/>
              <a:gd name="T4" fmla="*/ 2147483647 w 4313"/>
              <a:gd name="T5" fmla="*/ 2147483647 h 1864"/>
              <a:gd name="T6" fmla="*/ 2147483647 w 4313"/>
              <a:gd name="T7" fmla="*/ 2147483647 h 1864"/>
              <a:gd name="T8" fmla="*/ 2147483647 w 4313"/>
              <a:gd name="T9" fmla="*/ 2147483647 h 18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3"/>
              <a:gd name="T16" fmla="*/ 0 h 1864"/>
              <a:gd name="T17" fmla="*/ 4313 w 4313"/>
              <a:gd name="T18" fmla="*/ 1864 h 18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3" h="1864">
                <a:moveTo>
                  <a:pt x="0" y="0"/>
                </a:moveTo>
                <a:lnTo>
                  <a:pt x="950" y="1195"/>
                </a:lnTo>
                <a:lnTo>
                  <a:pt x="2145" y="1673"/>
                </a:lnTo>
                <a:lnTo>
                  <a:pt x="3245" y="1864"/>
                </a:lnTo>
                <a:lnTo>
                  <a:pt x="4313" y="1863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3507" name="Text Box 43"/>
          <p:cNvSpPr txBox="1">
            <a:spLocks noChangeArrowheads="1"/>
          </p:cNvSpPr>
          <p:nvPr/>
        </p:nvSpPr>
        <p:spPr bwMode="auto">
          <a:xfrm flipH="1">
            <a:off x="5049838" y="4875213"/>
            <a:ext cx="933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D-quad</a:t>
            </a:r>
          </a:p>
        </p:txBody>
      </p:sp>
      <p:sp>
        <p:nvSpPr>
          <p:cNvPr id="63508" name="Line 44"/>
          <p:cNvSpPr>
            <a:spLocks noChangeShapeType="1"/>
          </p:cNvSpPr>
          <p:nvPr/>
        </p:nvSpPr>
        <p:spPr bwMode="auto">
          <a:xfrm>
            <a:off x="473075" y="4187825"/>
            <a:ext cx="58451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Second-order resonant extraction</a:t>
            </a:r>
          </a:p>
        </p:txBody>
      </p:sp>
      <p:sp>
        <p:nvSpPr>
          <p:cNvPr id="92163" name="Rectangle 13"/>
          <p:cNvSpPr>
            <a:spLocks noChangeArrowheads="1"/>
          </p:cNvSpPr>
          <p:nvPr/>
        </p:nvSpPr>
        <p:spPr bwMode="auto">
          <a:xfrm>
            <a:off x="473075" y="1379835"/>
            <a:ext cx="7985125" cy="422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ts val="6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>
                <a:latin typeface="+mj-lt"/>
              </a:rPr>
              <a:t>An extraction can also be made over a few hundred turns</a:t>
            </a:r>
          </a:p>
          <a:p>
            <a:pPr algn="l" eaLnBrk="1" hangingPunct="1">
              <a:spcBef>
                <a:spcPts val="6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>
                <a:latin typeface="+mj-lt"/>
              </a:rPr>
              <a:t>2</a:t>
            </a:r>
            <a:r>
              <a:rPr lang="en-US" altLang="en-US" sz="2000" baseline="30000">
                <a:latin typeface="+mj-lt"/>
              </a:rPr>
              <a:t>nd</a:t>
            </a:r>
            <a:r>
              <a:rPr lang="en-US" altLang="en-US" sz="2000">
                <a:latin typeface="+mj-lt"/>
              </a:rPr>
              <a:t> and 4</a:t>
            </a:r>
            <a:r>
              <a:rPr lang="en-US" altLang="en-US" sz="2000" baseline="30000">
                <a:latin typeface="+mj-lt"/>
              </a:rPr>
              <a:t>th</a:t>
            </a:r>
            <a:r>
              <a:rPr lang="en-US" altLang="en-US" sz="2000">
                <a:latin typeface="+mj-lt"/>
              </a:rPr>
              <a:t> order resonances </a:t>
            </a:r>
          </a:p>
          <a:p>
            <a:pPr lvl="1" algn="l" eaLnBrk="1" hangingPunct="1">
              <a:spcBef>
                <a:spcPts val="600"/>
              </a:spcBef>
              <a:spcAft>
                <a:spcPct val="20000"/>
              </a:spcAft>
              <a:buFontTx/>
              <a:buChar char="–"/>
            </a:pPr>
            <a:r>
              <a:rPr lang="en-US" altLang="en-US">
                <a:latin typeface="+mj-lt"/>
              </a:rPr>
              <a:t>Octupole fields distort the regular phase space particle </a:t>
            </a:r>
            <a:r>
              <a:rPr lang="en-US" altLang="en-US" smtClean="0">
                <a:latin typeface="+mj-lt"/>
              </a:rPr>
              <a:t>trajectories</a:t>
            </a:r>
            <a:endParaRPr lang="en-US" altLang="en-US">
              <a:latin typeface="+mj-lt"/>
            </a:endParaRPr>
          </a:p>
          <a:p>
            <a:pPr lvl="1" algn="l" eaLnBrk="1" hangingPunct="1">
              <a:spcBef>
                <a:spcPts val="600"/>
              </a:spcBef>
              <a:spcAft>
                <a:spcPct val="20000"/>
              </a:spcAft>
              <a:buFontTx/>
              <a:buChar char="–"/>
            </a:pPr>
            <a:r>
              <a:rPr lang="en-US" altLang="en-US">
                <a:latin typeface="+mj-lt"/>
              </a:rPr>
              <a:t>Stable area defined, delimited by two unstable Fixed </a:t>
            </a:r>
            <a:r>
              <a:rPr lang="en-US" altLang="en-US" smtClean="0">
                <a:latin typeface="+mj-lt"/>
              </a:rPr>
              <a:t>Points</a:t>
            </a:r>
            <a:endParaRPr lang="en-US" altLang="en-US">
              <a:latin typeface="+mj-lt"/>
            </a:endParaRPr>
          </a:p>
          <a:p>
            <a:pPr lvl="1" algn="l" eaLnBrk="1" hangingPunct="1">
              <a:spcBef>
                <a:spcPts val="600"/>
              </a:spcBef>
              <a:spcAft>
                <a:spcPct val="20000"/>
              </a:spcAft>
              <a:buFontTx/>
              <a:buChar char="–"/>
            </a:pPr>
            <a:r>
              <a:rPr lang="en-US" altLang="en-US">
                <a:latin typeface="+mj-lt"/>
              </a:rPr>
              <a:t>Beam tune brought across a 2</a:t>
            </a:r>
            <a:r>
              <a:rPr lang="en-US" altLang="en-US" baseline="30000">
                <a:latin typeface="+mj-lt"/>
              </a:rPr>
              <a:t>nd</a:t>
            </a:r>
            <a:r>
              <a:rPr lang="en-US" altLang="en-US">
                <a:latin typeface="+mj-lt"/>
              </a:rPr>
              <a:t> order resonance (Q</a:t>
            </a:r>
            <a:r>
              <a:rPr lang="en-US" altLang="en-US">
                <a:latin typeface="+mj-lt"/>
                <a:cs typeface="Arial" charset="0"/>
              </a:rPr>
              <a:t>→0.5)</a:t>
            </a:r>
          </a:p>
          <a:p>
            <a:pPr lvl="1" algn="l" eaLnBrk="1" hangingPunct="1">
              <a:spcBef>
                <a:spcPts val="600"/>
              </a:spcBef>
              <a:spcAft>
                <a:spcPct val="20000"/>
              </a:spcAft>
              <a:buFontTx/>
              <a:buChar char="–"/>
            </a:pPr>
            <a:r>
              <a:rPr lang="en-US" altLang="en-US">
                <a:latin typeface="+mj-lt"/>
                <a:cs typeface="Arial" charset="0"/>
              </a:rPr>
              <a:t>Particle amplitudes quickly grow and beam is extracted in a few hundred </a:t>
            </a:r>
            <a:r>
              <a:rPr lang="en-US" altLang="en-US" smtClean="0">
                <a:latin typeface="+mj-lt"/>
                <a:cs typeface="Arial" charset="0"/>
              </a:rPr>
              <a:t>turns</a:t>
            </a:r>
            <a:endParaRPr lang="en-US" altLang="en-US">
              <a:latin typeface="+mj-lt"/>
              <a:cs typeface="Arial" charset="0"/>
            </a:endParaRPr>
          </a:p>
          <a:p>
            <a:pPr algn="l" eaLnBrk="1" hangingPunct="1">
              <a:spcBef>
                <a:spcPts val="600"/>
              </a:spcBef>
              <a:spcAft>
                <a:spcPct val="20000"/>
              </a:spcAft>
            </a:pPr>
            <a:endParaRPr lang="en-US" altLang="en-US" sz="200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Resonant extraction separatrices</a:t>
            </a:r>
          </a:p>
        </p:txBody>
      </p:sp>
      <p:sp>
        <p:nvSpPr>
          <p:cNvPr id="56326" name="Text Box 3"/>
          <p:cNvSpPr txBox="1">
            <a:spLocks noChangeArrowheads="1"/>
          </p:cNvSpPr>
          <p:nvPr/>
        </p:nvSpPr>
        <p:spPr bwMode="auto">
          <a:xfrm>
            <a:off x="322263" y="5934075"/>
            <a:ext cx="8415337" cy="65722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>
                <a:latin typeface="+mj-lt"/>
              </a:rPr>
              <a:t> Amplitude growth for 2</a:t>
            </a:r>
            <a:r>
              <a:rPr lang="en-US" altLang="en-US" baseline="30000">
                <a:latin typeface="+mj-lt"/>
              </a:rPr>
              <a:t>nd</a:t>
            </a:r>
            <a:r>
              <a:rPr lang="en-US" altLang="en-US">
                <a:latin typeface="+mj-lt"/>
              </a:rPr>
              <a:t> order resonance much faster than 3</a:t>
            </a:r>
            <a:r>
              <a:rPr lang="en-US" altLang="en-US" baseline="30000">
                <a:latin typeface="+mj-lt"/>
              </a:rPr>
              <a:t>rd </a:t>
            </a:r>
            <a:r>
              <a:rPr lang="en-US" altLang="en-US">
                <a:latin typeface="+mj-lt"/>
              </a:rPr>
              <a:t>– shorter spill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>
                <a:latin typeface="+mj-lt"/>
              </a:rPr>
              <a:t> Used where intense pulses are required on target – e.g. neutrino production</a:t>
            </a:r>
          </a:p>
        </p:txBody>
      </p:sp>
      <p:sp>
        <p:nvSpPr>
          <p:cNvPr id="56327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6322" name="Object 5"/>
          <p:cNvGraphicFramePr>
            <a:graphicFrameLocks noChangeAspect="1"/>
          </p:cNvGraphicFramePr>
          <p:nvPr/>
        </p:nvGraphicFramePr>
        <p:xfrm>
          <a:off x="1839913" y="5400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73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400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8" name="Line 6"/>
          <p:cNvSpPr>
            <a:spLocks noChangeShapeType="1"/>
          </p:cNvSpPr>
          <p:nvPr/>
        </p:nvSpPr>
        <p:spPr bwMode="auto">
          <a:xfrm>
            <a:off x="1231900" y="5324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29" name="Line 7"/>
          <p:cNvSpPr>
            <a:spLocks noChangeShapeType="1"/>
          </p:cNvSpPr>
          <p:nvPr/>
        </p:nvSpPr>
        <p:spPr bwMode="auto">
          <a:xfrm flipV="1">
            <a:off x="1231900" y="4641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6323" name="Object 8"/>
          <p:cNvGraphicFramePr>
            <a:graphicFrameLocks noChangeAspect="1"/>
          </p:cNvGraphicFramePr>
          <p:nvPr/>
        </p:nvGraphicFramePr>
        <p:xfrm>
          <a:off x="928688" y="4565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74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565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24" name="Object 13"/>
          <p:cNvGraphicFramePr>
            <a:graphicFrameLocks noGrp="1" noChangeAspect="1"/>
          </p:cNvGraphicFramePr>
          <p:nvPr>
            <p:ph idx="1"/>
          </p:nvPr>
        </p:nvGraphicFramePr>
        <p:xfrm>
          <a:off x="1081088" y="1152525"/>
          <a:ext cx="7134225" cy="340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75" name="Bitmap Image" r:id="rId7" imgW="11946017" imgH="5695238" progId="Paint.Picture">
                  <p:embed/>
                </p:oleObj>
              </mc:Choice>
              <mc:Fallback>
                <p:oleObj name="Bitmap Image" r:id="rId7" imgW="11946017" imgH="5695238" progId="Paint.Picture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1088" y="1152525"/>
                        <a:ext cx="7134225" cy="3402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 algn="ctr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30" name="Text Box 15"/>
          <p:cNvSpPr txBox="1">
            <a:spLocks noChangeArrowheads="1"/>
          </p:cNvSpPr>
          <p:nvPr/>
        </p:nvSpPr>
        <p:spPr bwMode="auto">
          <a:xfrm>
            <a:off x="1384300" y="4489450"/>
            <a:ext cx="27384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/>
              <a:t>3</a:t>
            </a:r>
            <a:r>
              <a:rPr lang="en-US" altLang="en-US" sz="1600" baseline="30000"/>
              <a:t>rd</a:t>
            </a:r>
            <a:r>
              <a:rPr lang="en-US" altLang="en-US" sz="1600"/>
              <a:t> order resonant extraction</a:t>
            </a:r>
          </a:p>
        </p:txBody>
      </p:sp>
      <p:sp>
        <p:nvSpPr>
          <p:cNvPr id="56331" name="Text Box 16"/>
          <p:cNvSpPr txBox="1">
            <a:spLocks noChangeArrowheads="1"/>
          </p:cNvSpPr>
          <p:nvPr/>
        </p:nvSpPr>
        <p:spPr bwMode="auto">
          <a:xfrm>
            <a:off x="5178425" y="4489450"/>
            <a:ext cx="27701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/>
              <a:t>2</a:t>
            </a:r>
            <a:r>
              <a:rPr lang="en-US" altLang="en-US" sz="1600" baseline="30000"/>
              <a:t>nd</a:t>
            </a:r>
            <a:r>
              <a:rPr lang="en-US" altLang="en-US" sz="1600"/>
              <a:t> order resonant extraction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Resonant low-loss multi-turn extraction</a:t>
            </a:r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549275" y="1076325"/>
            <a:ext cx="7985125" cy="281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>
                <a:latin typeface="+mj-lt"/>
              </a:rPr>
              <a:t>Adiabatic capture of beam in stable “islands” </a:t>
            </a:r>
          </a:p>
          <a:p>
            <a:pPr lvl="1"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–"/>
            </a:pPr>
            <a:r>
              <a:rPr lang="en-US" altLang="en-US">
                <a:latin typeface="+mj-lt"/>
              </a:rPr>
              <a:t>Use non-linear fields (sextupoles and octupoles) to create islands of stability in phase space</a:t>
            </a:r>
          </a:p>
          <a:p>
            <a:pPr lvl="1"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–"/>
            </a:pPr>
            <a:r>
              <a:rPr lang="en-US" altLang="en-US">
                <a:latin typeface="+mj-lt"/>
              </a:rPr>
              <a:t>A slow (adiabatic) tune variation to cross a resonance and to drive particles into the islands (capture)</a:t>
            </a:r>
          </a:p>
          <a:p>
            <a:pPr lvl="1"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–"/>
            </a:pPr>
            <a:r>
              <a:rPr lang="en-US" altLang="en-US">
                <a:latin typeface="+mj-lt"/>
              </a:rPr>
              <a:t>Variation of field strengths to separate the islands in phase </a:t>
            </a:r>
            <a:r>
              <a:rPr lang="en-US" altLang="en-US" smtClean="0">
                <a:latin typeface="+mj-lt"/>
              </a:rPr>
              <a:t>space</a:t>
            </a:r>
          </a:p>
          <a:p>
            <a:pPr lvl="1"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–"/>
            </a:pPr>
            <a:endParaRPr lang="en-US" altLang="en-US">
              <a:latin typeface="+mj-lt"/>
            </a:endParaRP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>
                <a:latin typeface="+mj-lt"/>
                <a:cs typeface="Arial" charset="0"/>
              </a:rPr>
              <a:t>Several big advantages</a:t>
            </a:r>
          </a:p>
          <a:p>
            <a:pPr lvl="1"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–"/>
            </a:pPr>
            <a:r>
              <a:rPr lang="en-US" altLang="en-US">
                <a:latin typeface="+mj-lt"/>
                <a:cs typeface="Arial" charset="0"/>
              </a:rPr>
              <a:t>Losses reduced virtually to zero (no particles at the septum)</a:t>
            </a:r>
          </a:p>
          <a:p>
            <a:pPr lvl="1"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–"/>
            </a:pPr>
            <a:r>
              <a:rPr lang="en-US" altLang="en-US">
                <a:latin typeface="+mj-lt"/>
                <a:cs typeface="Arial" charset="0"/>
              </a:rPr>
              <a:t>Phase space matching improved with respect to existing non-resonant multi-turn extraction - all ‘beamlets’ have same emittance and optical parameters</a:t>
            </a:r>
          </a:p>
          <a:p>
            <a:pPr lvl="1"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–"/>
            </a:pPr>
            <a:endParaRPr lang="en-US" altLang="en-US">
              <a:latin typeface="+mj-lt"/>
            </a:endParaRPr>
          </a:p>
          <a:p>
            <a:pPr lvl="1"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–"/>
            </a:pPr>
            <a:endParaRPr lang="en-US" altLang="en-US">
              <a:latin typeface="+mj-lt"/>
              <a:cs typeface="Arial" charset="0"/>
            </a:endParaRP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</a:pPr>
            <a:endParaRPr lang="en-US" altLang="en-US" sz="200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Resonant low-loss multi-turn extraction</a:t>
            </a:r>
          </a:p>
        </p:txBody>
      </p:sp>
      <p:pic>
        <p:nvPicPr>
          <p:cNvPr id="94211" name="Picture 7" descr="multi-tur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0538" y="1130300"/>
            <a:ext cx="5797550" cy="5364163"/>
          </a:xfrm>
          <a:noFill/>
        </p:spPr>
      </p:pic>
      <p:sp>
        <p:nvSpPr>
          <p:cNvPr id="94212" name="Line 9"/>
          <p:cNvSpPr>
            <a:spLocks noChangeShapeType="1"/>
          </p:cNvSpPr>
          <p:nvPr/>
        </p:nvSpPr>
        <p:spPr bwMode="auto">
          <a:xfrm flipH="1">
            <a:off x="5556250" y="4057650"/>
            <a:ext cx="0" cy="21351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4213" name="Text Box 10"/>
          <p:cNvSpPr txBox="1">
            <a:spLocks noChangeArrowheads="1"/>
          </p:cNvSpPr>
          <p:nvPr/>
        </p:nvSpPr>
        <p:spPr bwMode="auto">
          <a:xfrm>
            <a:off x="4929188" y="6286500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FF0000"/>
                </a:solidFill>
              </a:rPr>
              <a:t>Septum wire</a:t>
            </a:r>
          </a:p>
        </p:txBody>
      </p:sp>
      <p:sp>
        <p:nvSpPr>
          <p:cNvPr id="94214" name="Text Box 11"/>
          <p:cNvSpPr txBox="1">
            <a:spLocks noChangeArrowheads="1"/>
          </p:cNvSpPr>
          <p:nvPr/>
        </p:nvSpPr>
        <p:spPr bwMode="auto">
          <a:xfrm>
            <a:off x="6334125" y="979488"/>
            <a:ext cx="2809875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AutoNum type="alphaLcPeriod"/>
            </a:pPr>
            <a:r>
              <a:rPr lang="en-US" altLang="en-US">
                <a:latin typeface="+mj-lt"/>
              </a:rPr>
              <a:t>Unperturbed beam</a:t>
            </a:r>
          </a:p>
          <a:p>
            <a:pPr algn="l" eaLnBrk="1" hangingPunct="1">
              <a:buFontTx/>
              <a:buAutoNum type="alphaLcPeriod"/>
            </a:pPr>
            <a:endParaRPr lang="en-US" altLang="en-US">
              <a:latin typeface="+mj-lt"/>
            </a:endParaRPr>
          </a:p>
          <a:p>
            <a:pPr algn="l" eaLnBrk="1" hangingPunct="1">
              <a:buFontTx/>
              <a:buAutoNum type="alphaLcPeriod"/>
            </a:pPr>
            <a:r>
              <a:rPr lang="en-US" altLang="en-US">
                <a:latin typeface="+mj-lt"/>
              </a:rPr>
              <a:t>Increasing non-linear fields</a:t>
            </a:r>
          </a:p>
          <a:p>
            <a:pPr algn="l" eaLnBrk="1" hangingPunct="1">
              <a:buFontTx/>
              <a:buAutoNum type="alphaLcPeriod"/>
            </a:pPr>
            <a:endParaRPr lang="en-US" altLang="en-US">
              <a:latin typeface="+mj-lt"/>
            </a:endParaRPr>
          </a:p>
          <a:p>
            <a:pPr algn="l" eaLnBrk="1" hangingPunct="1">
              <a:buFontTx/>
              <a:buAutoNum type="alphaLcPeriod"/>
            </a:pPr>
            <a:r>
              <a:rPr lang="en-US" altLang="en-US">
                <a:latin typeface="+mj-lt"/>
              </a:rPr>
              <a:t>Beam captured in stable islands</a:t>
            </a:r>
          </a:p>
          <a:p>
            <a:pPr algn="l" eaLnBrk="1" hangingPunct="1">
              <a:buFontTx/>
              <a:buAutoNum type="alphaLcPeriod"/>
            </a:pPr>
            <a:endParaRPr lang="en-US" altLang="en-US">
              <a:latin typeface="+mj-lt"/>
            </a:endParaRPr>
          </a:p>
          <a:p>
            <a:pPr algn="l" eaLnBrk="1" hangingPunct="1">
              <a:buFontTx/>
              <a:buAutoNum type="alphaLcPeriod"/>
            </a:pPr>
            <a:r>
              <a:rPr lang="en-US" altLang="en-US">
                <a:latin typeface="+mj-lt"/>
              </a:rPr>
              <a:t>Islands separated and beam bumped across septum – extracted in 5 turns</a:t>
            </a:r>
          </a:p>
        </p:txBody>
      </p:sp>
      <p:sp>
        <p:nvSpPr>
          <p:cNvPr id="94215" name="Rectangle 12"/>
          <p:cNvSpPr>
            <a:spLocks noChangeArrowheads="1"/>
          </p:cNvSpPr>
          <p:nvPr/>
        </p:nvSpPr>
        <p:spPr bwMode="auto">
          <a:xfrm>
            <a:off x="6661150" y="4651375"/>
            <a:ext cx="2049463" cy="1138238"/>
          </a:xfrm>
          <a:prstGeom prst="rect">
            <a:avLst/>
          </a:prstGeom>
          <a:solidFill>
            <a:schemeClr val="bg1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4216" name="Freeform 13"/>
          <p:cNvSpPr>
            <a:spLocks/>
          </p:cNvSpPr>
          <p:nvPr/>
        </p:nvSpPr>
        <p:spPr bwMode="auto">
          <a:xfrm>
            <a:off x="6762750" y="4876800"/>
            <a:ext cx="1638300" cy="800100"/>
          </a:xfrm>
          <a:custGeom>
            <a:avLst/>
            <a:gdLst>
              <a:gd name="T0" fmla="*/ 0 w 1032"/>
              <a:gd name="T1" fmla="*/ 1270158839 h 504"/>
              <a:gd name="T2" fmla="*/ 78124038 w 1032"/>
              <a:gd name="T3" fmla="*/ 607358501 h 504"/>
              <a:gd name="T4" fmla="*/ 2041326390 w 1032"/>
              <a:gd name="T5" fmla="*/ 604837552 h 504"/>
              <a:gd name="T6" fmla="*/ 2056447321 w 1032"/>
              <a:gd name="T7" fmla="*/ 0 h 504"/>
              <a:gd name="T8" fmla="*/ 2147483647 w 1032"/>
              <a:gd name="T9" fmla="*/ 0 h 504"/>
              <a:gd name="T10" fmla="*/ 2147483647 w 1032"/>
              <a:gd name="T11" fmla="*/ 1270158839 h 50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32"/>
              <a:gd name="T19" fmla="*/ 0 h 504"/>
              <a:gd name="T20" fmla="*/ 1032 w 1032"/>
              <a:gd name="T21" fmla="*/ 504 h 50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32" h="504">
                <a:moveTo>
                  <a:pt x="0" y="504"/>
                </a:moveTo>
                <a:lnTo>
                  <a:pt x="31" y="241"/>
                </a:lnTo>
                <a:lnTo>
                  <a:pt x="810" y="240"/>
                </a:lnTo>
                <a:lnTo>
                  <a:pt x="816" y="0"/>
                </a:lnTo>
                <a:lnTo>
                  <a:pt x="996" y="0"/>
                </a:lnTo>
                <a:lnTo>
                  <a:pt x="1032" y="50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4217" name="Line 14"/>
          <p:cNvSpPr>
            <a:spLocks noChangeShapeType="1"/>
          </p:cNvSpPr>
          <p:nvPr/>
        </p:nvSpPr>
        <p:spPr bwMode="auto">
          <a:xfrm>
            <a:off x="7116763" y="4879975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4218" name="Line 15"/>
          <p:cNvSpPr>
            <a:spLocks noChangeShapeType="1"/>
          </p:cNvSpPr>
          <p:nvPr/>
        </p:nvSpPr>
        <p:spPr bwMode="auto">
          <a:xfrm>
            <a:off x="7419975" y="4879975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4219" name="Line 16"/>
          <p:cNvSpPr>
            <a:spLocks noChangeShapeType="1"/>
          </p:cNvSpPr>
          <p:nvPr/>
        </p:nvSpPr>
        <p:spPr bwMode="auto">
          <a:xfrm>
            <a:off x="7723188" y="4879975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4220" name="Line 17"/>
          <p:cNvSpPr>
            <a:spLocks noChangeShapeType="1"/>
          </p:cNvSpPr>
          <p:nvPr/>
        </p:nvSpPr>
        <p:spPr bwMode="auto">
          <a:xfrm>
            <a:off x="8026400" y="4879975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4221" name="Line 18"/>
          <p:cNvSpPr>
            <a:spLocks noChangeShapeType="1"/>
          </p:cNvSpPr>
          <p:nvPr/>
        </p:nvSpPr>
        <p:spPr bwMode="auto">
          <a:xfrm>
            <a:off x="8331200" y="4879975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4222" name="Text Box 19"/>
          <p:cNvSpPr txBox="1">
            <a:spLocks noChangeArrowheads="1"/>
          </p:cNvSpPr>
          <p:nvPr/>
        </p:nvSpPr>
        <p:spPr bwMode="auto">
          <a:xfrm>
            <a:off x="6827838" y="5367338"/>
            <a:ext cx="14620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200" b="1"/>
              <a:t>1     2     3     4     5</a:t>
            </a:r>
          </a:p>
        </p:txBody>
      </p:sp>
      <p:sp>
        <p:nvSpPr>
          <p:cNvPr id="94223" name="Text Box 20"/>
          <p:cNvSpPr txBox="1">
            <a:spLocks noChangeArrowheads="1"/>
          </p:cNvSpPr>
          <p:nvPr/>
        </p:nvSpPr>
        <p:spPr bwMode="auto">
          <a:xfrm>
            <a:off x="6737350" y="4727575"/>
            <a:ext cx="1209675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200" b="1"/>
              <a:t>Bump vs. turn</a:t>
            </a:r>
          </a:p>
        </p:txBody>
      </p:sp>
      <p:sp>
        <p:nvSpPr>
          <p:cNvPr id="94224" name="Rectangle 21"/>
          <p:cNvSpPr>
            <a:spLocks noChangeArrowheads="1"/>
          </p:cNvSpPr>
          <p:nvPr/>
        </p:nvSpPr>
        <p:spPr bwMode="auto">
          <a:xfrm>
            <a:off x="381000" y="990600"/>
            <a:ext cx="5981700" cy="5591175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4225" name="Line 22"/>
          <p:cNvSpPr>
            <a:spLocks noChangeShapeType="1"/>
          </p:cNvSpPr>
          <p:nvPr/>
        </p:nvSpPr>
        <p:spPr bwMode="auto">
          <a:xfrm flipH="1">
            <a:off x="6153150" y="5238750"/>
            <a:ext cx="4953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4226" name="Text Box 23"/>
          <p:cNvSpPr txBox="1">
            <a:spLocks noChangeArrowheads="1"/>
          </p:cNvSpPr>
          <p:nvPr/>
        </p:nvSpPr>
        <p:spPr bwMode="auto">
          <a:xfrm>
            <a:off x="4000500" y="4049713"/>
            <a:ext cx="7254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000" b="1"/>
              <a:t>Q</a:t>
            </a:r>
            <a:r>
              <a:rPr lang="en-US" altLang="en-US" sz="1000" b="1" baseline="-25000"/>
              <a:t>h</a:t>
            </a:r>
            <a:r>
              <a:rPr lang="en-US" altLang="en-US" sz="1000" b="1"/>
              <a:t> = 0.25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0090" y="6300399"/>
            <a:ext cx="2656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smtClean="0"/>
              <a:t>Courtesy M. Giovannozzi</a:t>
            </a:r>
            <a:endParaRPr lang="en-GB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Extraction - summary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9275" y="1076325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smtClean="0"/>
              <a:t>Several different techniques: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smtClean="0"/>
              <a:t>Single-turn fast extraction:</a:t>
            </a:r>
          </a:p>
          <a:p>
            <a:pPr lvl="2"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smtClean="0"/>
              <a:t>for Boxcar stacking (transfer between machines in accelerator chain), beam abort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smtClean="0">
                <a:sym typeface="Symbol" pitchFamily="18" charset="2"/>
              </a:rPr>
              <a:t>Non-resonant multi-turn extraction</a:t>
            </a:r>
          </a:p>
          <a:p>
            <a:pPr lvl="2"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smtClean="0">
                <a:sym typeface="Symbol" pitchFamily="18" charset="2"/>
              </a:rPr>
              <a:t>slice beam into equal parts for transfer between machine over a few turns.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smtClean="0">
                <a:sym typeface="Symbol" pitchFamily="18" charset="2"/>
              </a:rPr>
              <a:t>Resonant multi-turn extraction</a:t>
            </a:r>
          </a:p>
          <a:p>
            <a:pPr lvl="2"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smtClean="0">
                <a:sym typeface="Symbol" pitchFamily="18" charset="2"/>
              </a:rPr>
              <a:t>create stable area in phase space  slowly drive particles into resonance  long spill over many thousand turns.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smtClean="0">
                <a:sym typeface="Symbol" pitchFamily="18" charset="2"/>
              </a:rPr>
              <a:t>Resonant low-loss multi-turn extraction</a:t>
            </a:r>
          </a:p>
          <a:p>
            <a:pPr lvl="2"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smtClean="0">
                <a:sym typeface="Symbol" pitchFamily="18" charset="2"/>
              </a:rPr>
              <a:t>create stable islands in phase space: slice off over a few turns.</a:t>
            </a: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endParaRPr lang="en-US" altLang="en-US" smtClean="0"/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endParaRPr lang="en-US" altLang="en-US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958021" y="5098690"/>
            <a:ext cx="6105149" cy="6830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en-US" sz="3600" b="1" dirty="0" smtClean="0">
                <a:solidFill>
                  <a:prstClr val="black"/>
                </a:solidFill>
              </a:rPr>
              <a:t>Thank you for </a:t>
            </a:r>
            <a:r>
              <a:rPr lang="en-US" altLang="en-US" sz="3600" b="1" dirty="0" smtClean="0">
                <a:solidFill>
                  <a:prstClr val="black"/>
                </a:solidFill>
              </a:rPr>
              <a:t>your attention</a:t>
            </a:r>
            <a:endParaRPr lang="en-US" altLang="en-US" sz="3600" b="1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Oval 29"/>
          <p:cNvSpPr>
            <a:spLocks noChangeArrowheads="1"/>
          </p:cNvSpPr>
          <p:nvPr/>
        </p:nvSpPr>
        <p:spPr bwMode="auto">
          <a:xfrm>
            <a:off x="5634038" y="1531938"/>
            <a:ext cx="603250" cy="606425"/>
          </a:xfrm>
          <a:prstGeom prst="ellipse">
            <a:avLst/>
          </a:prstGeom>
          <a:solidFill>
            <a:srgbClr val="E3F2F3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Single-turn injection</a:t>
            </a:r>
          </a:p>
        </p:txBody>
      </p:sp>
      <p:sp>
        <p:nvSpPr>
          <p:cNvPr id="3078" name="Rectangle 3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9" name="Rectangle 12"/>
          <p:cNvSpPr>
            <a:spLocks noChangeArrowheads="1"/>
          </p:cNvSpPr>
          <p:nvPr/>
        </p:nvSpPr>
        <p:spPr bwMode="auto">
          <a:xfrm>
            <a:off x="5483225" y="1531938"/>
            <a:ext cx="76200" cy="45720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80" name="Oval 17"/>
          <p:cNvSpPr>
            <a:spLocks noChangeArrowheads="1"/>
          </p:cNvSpPr>
          <p:nvPr/>
        </p:nvSpPr>
        <p:spPr bwMode="auto">
          <a:xfrm>
            <a:off x="5634038" y="3505200"/>
            <a:ext cx="603250" cy="606425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81" name="Line 15"/>
          <p:cNvSpPr>
            <a:spLocks noChangeShapeType="1"/>
          </p:cNvSpPr>
          <p:nvPr/>
        </p:nvSpPr>
        <p:spPr bwMode="auto">
          <a:xfrm>
            <a:off x="5938838" y="1911350"/>
            <a:ext cx="0" cy="1897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082" name="Group 4"/>
          <p:cNvGrpSpPr>
            <a:grpSpLocks/>
          </p:cNvGrpSpPr>
          <p:nvPr/>
        </p:nvGrpSpPr>
        <p:grpSpPr bwMode="auto">
          <a:xfrm>
            <a:off x="2751138" y="2062163"/>
            <a:ext cx="3492500" cy="3492500"/>
            <a:chOff x="2496" y="1056"/>
            <a:chExt cx="2688" cy="2688"/>
          </a:xfrm>
        </p:grpSpPr>
        <p:sp>
          <p:nvSpPr>
            <p:cNvPr id="3089" name="Oval 5"/>
            <p:cNvSpPr>
              <a:spLocks noChangeArrowheads="1"/>
            </p:cNvSpPr>
            <p:nvPr/>
          </p:nvSpPr>
          <p:spPr bwMode="auto">
            <a:xfrm>
              <a:off x="2496" y="1056"/>
              <a:ext cx="2688" cy="26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090" name="Line 6"/>
            <p:cNvSpPr>
              <a:spLocks noChangeShapeType="1"/>
            </p:cNvSpPr>
            <p:nvPr/>
          </p:nvSpPr>
          <p:spPr bwMode="auto">
            <a:xfrm>
              <a:off x="3792" y="240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091" name="Line 7"/>
            <p:cNvSpPr>
              <a:spLocks noChangeShapeType="1"/>
            </p:cNvSpPr>
            <p:nvPr/>
          </p:nvSpPr>
          <p:spPr bwMode="auto">
            <a:xfrm>
              <a:off x="3840" y="235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083" name="Rectangle 20"/>
          <p:cNvSpPr>
            <a:spLocks noChangeArrowheads="1"/>
          </p:cNvSpPr>
          <p:nvPr/>
        </p:nvSpPr>
        <p:spPr bwMode="auto">
          <a:xfrm>
            <a:off x="6772275" y="1531938"/>
            <a:ext cx="530225" cy="45720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84" name="Text Box 26"/>
          <p:cNvSpPr txBox="1">
            <a:spLocks noChangeArrowheads="1"/>
          </p:cNvSpPr>
          <p:nvPr/>
        </p:nvSpPr>
        <p:spPr bwMode="auto">
          <a:xfrm>
            <a:off x="950885" y="1152525"/>
            <a:ext cx="27305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Large deflection by septum</a:t>
            </a:r>
          </a:p>
        </p:txBody>
      </p:sp>
      <p:sp>
        <p:nvSpPr>
          <p:cNvPr id="3085" name="Text Box 27"/>
          <p:cNvSpPr txBox="1">
            <a:spLocks noChangeArrowheads="1"/>
          </p:cNvSpPr>
          <p:nvPr/>
        </p:nvSpPr>
        <p:spPr bwMode="auto">
          <a:xfrm>
            <a:off x="5938838" y="2290763"/>
            <a:ext cx="8651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ym typeface="Symbol" pitchFamily="18" charset="2"/>
              </a:rPr>
              <a:t> </a:t>
            </a:r>
            <a:r>
              <a:rPr lang="en-US" altLang="en-US" sz="1200">
                <a:sym typeface="Symbol" pitchFamily="18" charset="2"/>
              </a:rPr>
              <a:t>septum</a:t>
            </a:r>
          </a:p>
        </p:txBody>
      </p:sp>
      <p:sp>
        <p:nvSpPr>
          <p:cNvPr id="3086" name="Text Box 37"/>
          <p:cNvSpPr txBox="1">
            <a:spLocks noChangeArrowheads="1"/>
          </p:cNvSpPr>
          <p:nvPr/>
        </p:nvSpPr>
        <p:spPr bwMode="auto">
          <a:xfrm>
            <a:off x="1816074" y="773113"/>
            <a:ext cx="52515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Normalised phase space at centre of idealised septum</a:t>
            </a:r>
          </a:p>
        </p:txBody>
      </p:sp>
      <p:graphicFrame>
        <p:nvGraphicFramePr>
          <p:cNvPr id="3074" name="Object 40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6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7" name="Line 41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88" name="Line 42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075" name="Object 43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7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25"/>
            <a:ext cx="9144000" cy="598488"/>
          </a:xfrm>
        </p:spPr>
        <p:txBody>
          <a:bodyPr/>
          <a:lstStyle/>
          <a:p>
            <a:pPr eaLnBrk="1" hangingPunct="1"/>
            <a:r>
              <a:rPr lang="en-US" altLang="en-US" smtClean="0"/>
              <a:t>Single-turn injection</a:t>
            </a:r>
          </a:p>
        </p:txBody>
      </p:sp>
      <p:sp>
        <p:nvSpPr>
          <p:cNvPr id="4101" name="Rectangle 3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02" name="Oval 5"/>
          <p:cNvSpPr>
            <a:spLocks noChangeArrowheads="1"/>
          </p:cNvSpPr>
          <p:nvPr/>
        </p:nvSpPr>
        <p:spPr bwMode="auto">
          <a:xfrm>
            <a:off x="4192588" y="4946650"/>
            <a:ext cx="604837" cy="60801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03" name="Oval 6"/>
          <p:cNvSpPr>
            <a:spLocks noChangeArrowheads="1"/>
          </p:cNvSpPr>
          <p:nvPr/>
        </p:nvSpPr>
        <p:spPr bwMode="auto">
          <a:xfrm>
            <a:off x="5634038" y="3505200"/>
            <a:ext cx="603250" cy="606425"/>
          </a:xfrm>
          <a:prstGeom prst="ellipse">
            <a:avLst/>
          </a:prstGeom>
          <a:solidFill>
            <a:srgbClr val="E3F2F3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4104" name="Group 9"/>
          <p:cNvGrpSpPr>
            <a:grpSpLocks/>
          </p:cNvGrpSpPr>
          <p:nvPr/>
        </p:nvGrpSpPr>
        <p:grpSpPr bwMode="auto">
          <a:xfrm>
            <a:off x="2751138" y="2062163"/>
            <a:ext cx="3492500" cy="3492500"/>
            <a:chOff x="2496" y="1056"/>
            <a:chExt cx="2688" cy="2688"/>
          </a:xfrm>
        </p:grpSpPr>
        <p:sp>
          <p:nvSpPr>
            <p:cNvPr id="4109" name="Oval 10"/>
            <p:cNvSpPr>
              <a:spLocks noChangeArrowheads="1"/>
            </p:cNvSpPr>
            <p:nvPr/>
          </p:nvSpPr>
          <p:spPr bwMode="auto">
            <a:xfrm>
              <a:off x="2496" y="1056"/>
              <a:ext cx="2688" cy="26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110" name="Line 11"/>
            <p:cNvSpPr>
              <a:spLocks noChangeShapeType="1"/>
            </p:cNvSpPr>
            <p:nvPr/>
          </p:nvSpPr>
          <p:spPr bwMode="auto">
            <a:xfrm>
              <a:off x="3792" y="240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11" name="Line 12"/>
            <p:cNvSpPr>
              <a:spLocks noChangeShapeType="1"/>
            </p:cNvSpPr>
            <p:nvPr/>
          </p:nvSpPr>
          <p:spPr bwMode="auto">
            <a:xfrm>
              <a:off x="3840" y="235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105" name="Freeform 13"/>
          <p:cNvSpPr>
            <a:spLocks/>
          </p:cNvSpPr>
          <p:nvPr/>
        </p:nvSpPr>
        <p:spPr bwMode="auto">
          <a:xfrm>
            <a:off x="4562475" y="3808413"/>
            <a:ext cx="1376363" cy="1420812"/>
          </a:xfrm>
          <a:custGeom>
            <a:avLst/>
            <a:gdLst>
              <a:gd name="T0" fmla="*/ 2147483647 w 867"/>
              <a:gd name="T1" fmla="*/ 0 h 895"/>
              <a:gd name="T2" fmla="*/ 2101811278 w 867"/>
              <a:gd name="T3" fmla="*/ 441026473 h 895"/>
              <a:gd name="T4" fmla="*/ 1905239074 w 867"/>
              <a:gd name="T5" fmla="*/ 909775441 h 895"/>
              <a:gd name="T6" fmla="*/ 1557457087 w 867"/>
              <a:gd name="T7" fmla="*/ 1423886995 h 895"/>
              <a:gd name="T8" fmla="*/ 1164312679 w 867"/>
              <a:gd name="T9" fmla="*/ 1786789665 h 895"/>
              <a:gd name="T10" fmla="*/ 559474932 w 867"/>
              <a:gd name="T11" fmla="*/ 2119450082 h 895"/>
              <a:gd name="T12" fmla="*/ 0 w 867"/>
              <a:gd name="T13" fmla="*/ 2147483647 h 89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67"/>
              <a:gd name="T22" fmla="*/ 0 h 895"/>
              <a:gd name="T23" fmla="*/ 867 w 867"/>
              <a:gd name="T24" fmla="*/ 895 h 89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67" h="895">
                <a:moveTo>
                  <a:pt x="867" y="0"/>
                </a:moveTo>
                <a:cubicBezTo>
                  <a:pt x="862" y="29"/>
                  <a:pt x="852" y="115"/>
                  <a:pt x="834" y="175"/>
                </a:cubicBezTo>
                <a:cubicBezTo>
                  <a:pt x="816" y="235"/>
                  <a:pt x="792" y="296"/>
                  <a:pt x="756" y="361"/>
                </a:cubicBezTo>
                <a:cubicBezTo>
                  <a:pt x="720" y="426"/>
                  <a:pt x="667" y="507"/>
                  <a:pt x="618" y="565"/>
                </a:cubicBezTo>
                <a:cubicBezTo>
                  <a:pt x="569" y="623"/>
                  <a:pt x="528" y="663"/>
                  <a:pt x="462" y="709"/>
                </a:cubicBezTo>
                <a:cubicBezTo>
                  <a:pt x="396" y="755"/>
                  <a:pt x="299" y="810"/>
                  <a:pt x="222" y="841"/>
                </a:cubicBezTo>
                <a:cubicBezTo>
                  <a:pt x="145" y="872"/>
                  <a:pt x="46" y="884"/>
                  <a:pt x="0" y="895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6" name="Text Box 18"/>
          <p:cNvSpPr txBox="1">
            <a:spLocks noChangeArrowheads="1"/>
          </p:cNvSpPr>
          <p:nvPr/>
        </p:nvSpPr>
        <p:spPr bwMode="auto">
          <a:xfrm>
            <a:off x="984617" y="1152525"/>
            <a:ext cx="36140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Symbol" pitchFamily="18" charset="2"/>
              </a:rPr>
              <a:t>p</a:t>
            </a:r>
            <a:r>
              <a:rPr lang="en-US" altLang="en-US"/>
              <a:t>/2 </a:t>
            </a:r>
            <a:r>
              <a:rPr lang="en-US" altLang="en-US">
                <a:latin typeface="+mj-lt"/>
              </a:rPr>
              <a:t>phase advance to kicker location</a:t>
            </a:r>
            <a:endParaRPr lang="en-US" altLang="en-US">
              <a:latin typeface="+mj-lt"/>
              <a:sym typeface="Symbol" pitchFamily="18" charset="2"/>
            </a:endParaRPr>
          </a:p>
        </p:txBody>
      </p:sp>
      <p:graphicFrame>
        <p:nvGraphicFramePr>
          <p:cNvPr id="4098" name="Object 19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6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7" name="Line 20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8" name="Line 21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099" name="Object 22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7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Oval 19"/>
          <p:cNvSpPr>
            <a:spLocks noChangeArrowheads="1"/>
          </p:cNvSpPr>
          <p:nvPr/>
        </p:nvSpPr>
        <p:spPr bwMode="auto">
          <a:xfrm>
            <a:off x="4192588" y="4946650"/>
            <a:ext cx="603250" cy="606425"/>
          </a:xfrm>
          <a:prstGeom prst="ellipse">
            <a:avLst/>
          </a:prstGeom>
          <a:solidFill>
            <a:srgbClr val="E3F2F3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25"/>
            <a:ext cx="9144000" cy="598488"/>
          </a:xfrm>
        </p:spPr>
        <p:txBody>
          <a:bodyPr/>
          <a:lstStyle/>
          <a:p>
            <a:pPr eaLnBrk="1" hangingPunct="1"/>
            <a:r>
              <a:rPr lang="en-US" altLang="en-US" smtClean="0"/>
              <a:t>Single-turn injection</a:t>
            </a:r>
          </a:p>
        </p:txBody>
      </p:sp>
      <p:sp>
        <p:nvSpPr>
          <p:cNvPr id="5126" name="Rectangle 3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7" name="Oval 5"/>
          <p:cNvSpPr>
            <a:spLocks noChangeArrowheads="1"/>
          </p:cNvSpPr>
          <p:nvPr/>
        </p:nvSpPr>
        <p:spPr bwMode="auto">
          <a:xfrm>
            <a:off x="4192588" y="3505200"/>
            <a:ext cx="603250" cy="606425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5128" name="Group 6"/>
          <p:cNvGrpSpPr>
            <a:grpSpLocks/>
          </p:cNvGrpSpPr>
          <p:nvPr/>
        </p:nvGrpSpPr>
        <p:grpSpPr bwMode="auto">
          <a:xfrm>
            <a:off x="2751138" y="2062163"/>
            <a:ext cx="3492500" cy="3492500"/>
            <a:chOff x="2496" y="1056"/>
            <a:chExt cx="2688" cy="2688"/>
          </a:xfrm>
        </p:grpSpPr>
        <p:sp>
          <p:nvSpPr>
            <p:cNvPr id="5135" name="Oval 7"/>
            <p:cNvSpPr>
              <a:spLocks noChangeArrowheads="1"/>
            </p:cNvSpPr>
            <p:nvPr/>
          </p:nvSpPr>
          <p:spPr bwMode="auto">
            <a:xfrm>
              <a:off x="2496" y="1056"/>
              <a:ext cx="2688" cy="26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5136" name="Line 8"/>
            <p:cNvSpPr>
              <a:spLocks noChangeShapeType="1"/>
            </p:cNvSpPr>
            <p:nvPr/>
          </p:nvSpPr>
          <p:spPr bwMode="auto">
            <a:xfrm>
              <a:off x="3792" y="240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137" name="Line 9"/>
            <p:cNvSpPr>
              <a:spLocks noChangeShapeType="1"/>
            </p:cNvSpPr>
            <p:nvPr/>
          </p:nvSpPr>
          <p:spPr bwMode="auto">
            <a:xfrm>
              <a:off x="3840" y="235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5129" name="Line 11"/>
          <p:cNvSpPr>
            <a:spLocks noChangeShapeType="1"/>
          </p:cNvSpPr>
          <p:nvPr/>
        </p:nvSpPr>
        <p:spPr bwMode="auto">
          <a:xfrm flipV="1">
            <a:off x="4495800" y="3808413"/>
            <a:ext cx="0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Text Box 16"/>
          <p:cNvSpPr txBox="1">
            <a:spLocks noChangeArrowheads="1"/>
          </p:cNvSpPr>
          <p:nvPr/>
        </p:nvSpPr>
        <p:spPr bwMode="auto">
          <a:xfrm>
            <a:off x="852488" y="1152525"/>
            <a:ext cx="44771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</a:rPr>
              <a:t>Kicker deflection places beam on central orbit</a:t>
            </a:r>
          </a:p>
        </p:txBody>
      </p:sp>
      <p:sp>
        <p:nvSpPr>
          <p:cNvPr id="5131" name="Text Box 18"/>
          <p:cNvSpPr txBox="1">
            <a:spLocks noChangeArrowheads="1"/>
          </p:cNvSpPr>
          <p:nvPr/>
        </p:nvSpPr>
        <p:spPr bwMode="auto">
          <a:xfrm>
            <a:off x="4572000" y="4340225"/>
            <a:ext cx="763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ym typeface="Symbol" pitchFamily="18" charset="2"/>
              </a:rPr>
              <a:t> </a:t>
            </a:r>
            <a:r>
              <a:rPr lang="en-US" altLang="en-US" sz="1200">
                <a:sym typeface="Symbol" pitchFamily="18" charset="2"/>
              </a:rPr>
              <a:t>kicker</a:t>
            </a:r>
          </a:p>
        </p:txBody>
      </p:sp>
      <p:graphicFrame>
        <p:nvGraphicFramePr>
          <p:cNvPr id="5122" name="Object 20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2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2" name="Line 21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3" name="Line 22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123" name="Object 23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3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4" name="Text Box 24"/>
          <p:cNvSpPr txBox="1">
            <a:spLocks noChangeArrowheads="1"/>
          </p:cNvSpPr>
          <p:nvPr/>
        </p:nvSpPr>
        <p:spPr bwMode="auto">
          <a:xfrm>
            <a:off x="1897026" y="773113"/>
            <a:ext cx="50895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Normalised phase space at centre of idealised kicker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Oval 26"/>
          <p:cNvSpPr>
            <a:spLocks noChangeArrowheads="1"/>
          </p:cNvSpPr>
          <p:nvPr/>
        </p:nvSpPr>
        <p:spPr bwMode="auto">
          <a:xfrm>
            <a:off x="4192588" y="4946650"/>
            <a:ext cx="603250" cy="606425"/>
          </a:xfrm>
          <a:prstGeom prst="ellipse">
            <a:avLst/>
          </a:prstGeom>
          <a:solidFill>
            <a:srgbClr val="E3F2F3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25"/>
            <a:ext cx="9144000" cy="598488"/>
          </a:xfrm>
        </p:spPr>
        <p:txBody>
          <a:bodyPr/>
          <a:lstStyle/>
          <a:p>
            <a:pPr eaLnBrk="1" hangingPunct="1"/>
            <a:r>
              <a:rPr lang="en-US" altLang="en-US" smtClean="0"/>
              <a:t>Injection oscillations</a:t>
            </a:r>
          </a:p>
        </p:txBody>
      </p:sp>
      <p:sp>
        <p:nvSpPr>
          <p:cNvPr id="6150" name="Rectangle 3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51" name="Oval 5"/>
          <p:cNvSpPr>
            <a:spLocks noChangeArrowheads="1"/>
          </p:cNvSpPr>
          <p:nvPr/>
        </p:nvSpPr>
        <p:spPr bwMode="auto">
          <a:xfrm>
            <a:off x="4192588" y="3732213"/>
            <a:ext cx="603250" cy="606425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6152" name="Group 6"/>
          <p:cNvGrpSpPr>
            <a:grpSpLocks/>
          </p:cNvGrpSpPr>
          <p:nvPr/>
        </p:nvGrpSpPr>
        <p:grpSpPr bwMode="auto">
          <a:xfrm>
            <a:off x="2751138" y="2062163"/>
            <a:ext cx="3492500" cy="3492500"/>
            <a:chOff x="2496" y="1056"/>
            <a:chExt cx="2688" cy="2688"/>
          </a:xfrm>
        </p:grpSpPr>
        <p:sp>
          <p:nvSpPr>
            <p:cNvPr id="6159" name="Oval 7"/>
            <p:cNvSpPr>
              <a:spLocks noChangeArrowheads="1"/>
            </p:cNvSpPr>
            <p:nvPr/>
          </p:nvSpPr>
          <p:spPr bwMode="auto">
            <a:xfrm>
              <a:off x="2496" y="1056"/>
              <a:ext cx="2688" cy="26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160" name="Line 8"/>
            <p:cNvSpPr>
              <a:spLocks noChangeShapeType="1"/>
            </p:cNvSpPr>
            <p:nvPr/>
          </p:nvSpPr>
          <p:spPr bwMode="auto">
            <a:xfrm>
              <a:off x="3792" y="240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61" name="Line 9"/>
            <p:cNvSpPr>
              <a:spLocks noChangeShapeType="1"/>
            </p:cNvSpPr>
            <p:nvPr/>
          </p:nvSpPr>
          <p:spPr bwMode="auto">
            <a:xfrm>
              <a:off x="3840" y="235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6153" name="Line 10"/>
          <p:cNvSpPr>
            <a:spLocks noChangeShapeType="1"/>
          </p:cNvSpPr>
          <p:nvPr/>
        </p:nvSpPr>
        <p:spPr bwMode="auto">
          <a:xfrm flipV="1">
            <a:off x="4495800" y="4035425"/>
            <a:ext cx="0" cy="1214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154" name="Text Box 15"/>
          <p:cNvSpPr txBox="1">
            <a:spLocks noChangeArrowheads="1"/>
          </p:cNvSpPr>
          <p:nvPr/>
        </p:nvSpPr>
        <p:spPr bwMode="auto">
          <a:xfrm>
            <a:off x="852488" y="1152525"/>
            <a:ext cx="67120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</a:rPr>
              <a:t>For imperfect injection the beam oscillates around the central orbit. 1</a:t>
            </a:r>
          </a:p>
        </p:txBody>
      </p:sp>
      <p:sp>
        <p:nvSpPr>
          <p:cNvPr id="6155" name="Oval 16"/>
          <p:cNvSpPr>
            <a:spLocks noChangeArrowheads="1"/>
          </p:cNvSpPr>
          <p:nvPr/>
        </p:nvSpPr>
        <p:spPr bwMode="auto">
          <a:xfrm>
            <a:off x="3965575" y="3278188"/>
            <a:ext cx="1062038" cy="1062037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56" name="Rectangle 25"/>
          <p:cNvSpPr>
            <a:spLocks noChangeArrowheads="1"/>
          </p:cNvSpPr>
          <p:nvPr/>
        </p:nvSpPr>
        <p:spPr bwMode="auto">
          <a:xfrm>
            <a:off x="1005710" y="1531938"/>
            <a:ext cx="14318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kicker </a:t>
            </a:r>
            <a:r>
              <a:rPr lang="en-US" altLang="en-US">
                <a:latin typeface="+mj-lt"/>
                <a:sym typeface="Symbol" pitchFamily="18" charset="2"/>
              </a:rPr>
              <a:t></a:t>
            </a:r>
            <a:r>
              <a:rPr lang="en-US" altLang="en-US">
                <a:latin typeface="+mj-lt"/>
              </a:rPr>
              <a:t> error</a:t>
            </a:r>
          </a:p>
        </p:txBody>
      </p:sp>
      <p:graphicFrame>
        <p:nvGraphicFramePr>
          <p:cNvPr id="6146" name="Object 27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6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7" name="Line 28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158" name="Line 29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6147" name="Object 30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7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Oval 18"/>
          <p:cNvSpPr>
            <a:spLocks noChangeArrowheads="1"/>
          </p:cNvSpPr>
          <p:nvPr/>
        </p:nvSpPr>
        <p:spPr bwMode="auto">
          <a:xfrm>
            <a:off x="3965575" y="3581400"/>
            <a:ext cx="603250" cy="606425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25"/>
            <a:ext cx="9144000" cy="598488"/>
          </a:xfrm>
        </p:spPr>
        <p:txBody>
          <a:bodyPr/>
          <a:lstStyle/>
          <a:p>
            <a:pPr eaLnBrk="1" hangingPunct="1"/>
            <a:r>
              <a:rPr lang="en-US" altLang="en-US" smtClean="0"/>
              <a:t>Injection oscillations</a:t>
            </a:r>
          </a:p>
        </p:txBody>
      </p:sp>
      <p:sp>
        <p:nvSpPr>
          <p:cNvPr id="7174" name="Rectangle 3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175" name="Oval 5"/>
          <p:cNvSpPr>
            <a:spLocks noChangeArrowheads="1"/>
          </p:cNvSpPr>
          <p:nvPr/>
        </p:nvSpPr>
        <p:spPr bwMode="auto">
          <a:xfrm>
            <a:off x="4192588" y="3732213"/>
            <a:ext cx="603250" cy="606425"/>
          </a:xfrm>
          <a:prstGeom prst="ellipse">
            <a:avLst/>
          </a:prstGeom>
          <a:noFill/>
          <a:ln w="19050">
            <a:solidFill>
              <a:srgbClr val="E3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7176" name="Group 6"/>
          <p:cNvGrpSpPr>
            <a:grpSpLocks/>
          </p:cNvGrpSpPr>
          <p:nvPr/>
        </p:nvGrpSpPr>
        <p:grpSpPr bwMode="auto">
          <a:xfrm>
            <a:off x="2751138" y="2062163"/>
            <a:ext cx="3492500" cy="3492500"/>
            <a:chOff x="2496" y="1056"/>
            <a:chExt cx="2688" cy="2688"/>
          </a:xfrm>
        </p:grpSpPr>
        <p:sp>
          <p:nvSpPr>
            <p:cNvPr id="7181" name="Oval 7"/>
            <p:cNvSpPr>
              <a:spLocks noChangeArrowheads="1"/>
            </p:cNvSpPr>
            <p:nvPr/>
          </p:nvSpPr>
          <p:spPr bwMode="auto">
            <a:xfrm>
              <a:off x="2496" y="1056"/>
              <a:ext cx="2688" cy="26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182" name="Line 8"/>
            <p:cNvSpPr>
              <a:spLocks noChangeShapeType="1"/>
            </p:cNvSpPr>
            <p:nvPr/>
          </p:nvSpPr>
          <p:spPr bwMode="auto">
            <a:xfrm>
              <a:off x="3792" y="240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183" name="Line 9"/>
            <p:cNvSpPr>
              <a:spLocks noChangeShapeType="1"/>
            </p:cNvSpPr>
            <p:nvPr/>
          </p:nvSpPr>
          <p:spPr bwMode="auto">
            <a:xfrm>
              <a:off x="3840" y="235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177" name="Text Box 15"/>
          <p:cNvSpPr txBox="1">
            <a:spLocks noChangeArrowheads="1"/>
          </p:cNvSpPr>
          <p:nvPr/>
        </p:nvSpPr>
        <p:spPr bwMode="auto">
          <a:xfrm>
            <a:off x="852488" y="1152525"/>
            <a:ext cx="67120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</a:rPr>
              <a:t>For imperfect injection the beam oscillates around the central orbit. 2</a:t>
            </a:r>
          </a:p>
        </p:txBody>
      </p:sp>
      <p:sp>
        <p:nvSpPr>
          <p:cNvPr id="7178" name="Oval 16"/>
          <p:cNvSpPr>
            <a:spLocks noChangeArrowheads="1"/>
          </p:cNvSpPr>
          <p:nvPr/>
        </p:nvSpPr>
        <p:spPr bwMode="auto">
          <a:xfrm>
            <a:off x="3965575" y="3278188"/>
            <a:ext cx="1062038" cy="1062037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7170" name="Object 19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8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9" name="Line 20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0" name="Line 21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7171" name="Object 22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9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Oval 2"/>
          <p:cNvSpPr>
            <a:spLocks noChangeArrowheads="1"/>
          </p:cNvSpPr>
          <p:nvPr/>
        </p:nvSpPr>
        <p:spPr bwMode="auto">
          <a:xfrm>
            <a:off x="4116388" y="3276600"/>
            <a:ext cx="603250" cy="606425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47625"/>
            <a:ext cx="9144000" cy="598488"/>
          </a:xfrm>
        </p:spPr>
        <p:txBody>
          <a:bodyPr/>
          <a:lstStyle/>
          <a:p>
            <a:pPr eaLnBrk="1" hangingPunct="1"/>
            <a:r>
              <a:rPr lang="en-US" altLang="en-US" smtClean="0"/>
              <a:t>Injection oscillations</a:t>
            </a:r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199" name="Oval 6"/>
          <p:cNvSpPr>
            <a:spLocks noChangeArrowheads="1"/>
          </p:cNvSpPr>
          <p:nvPr/>
        </p:nvSpPr>
        <p:spPr bwMode="auto">
          <a:xfrm>
            <a:off x="4192588" y="3732213"/>
            <a:ext cx="603250" cy="606425"/>
          </a:xfrm>
          <a:prstGeom prst="ellipse">
            <a:avLst/>
          </a:prstGeom>
          <a:noFill/>
          <a:ln w="19050">
            <a:solidFill>
              <a:srgbClr val="E3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8200" name="Group 7"/>
          <p:cNvGrpSpPr>
            <a:grpSpLocks/>
          </p:cNvGrpSpPr>
          <p:nvPr/>
        </p:nvGrpSpPr>
        <p:grpSpPr bwMode="auto">
          <a:xfrm>
            <a:off x="2751138" y="2062163"/>
            <a:ext cx="3492500" cy="3492500"/>
            <a:chOff x="2496" y="1056"/>
            <a:chExt cx="2688" cy="2688"/>
          </a:xfrm>
        </p:grpSpPr>
        <p:sp>
          <p:nvSpPr>
            <p:cNvPr id="8205" name="Oval 8"/>
            <p:cNvSpPr>
              <a:spLocks noChangeArrowheads="1"/>
            </p:cNvSpPr>
            <p:nvPr/>
          </p:nvSpPr>
          <p:spPr bwMode="auto">
            <a:xfrm>
              <a:off x="2496" y="1056"/>
              <a:ext cx="2688" cy="26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206" name="Line 9"/>
            <p:cNvSpPr>
              <a:spLocks noChangeShapeType="1"/>
            </p:cNvSpPr>
            <p:nvPr/>
          </p:nvSpPr>
          <p:spPr bwMode="auto">
            <a:xfrm>
              <a:off x="3792" y="240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07" name="Line 10"/>
            <p:cNvSpPr>
              <a:spLocks noChangeShapeType="1"/>
            </p:cNvSpPr>
            <p:nvPr/>
          </p:nvSpPr>
          <p:spPr bwMode="auto">
            <a:xfrm>
              <a:off x="3840" y="235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8201" name="Text Box 16"/>
          <p:cNvSpPr txBox="1">
            <a:spLocks noChangeArrowheads="1"/>
          </p:cNvSpPr>
          <p:nvPr/>
        </p:nvSpPr>
        <p:spPr bwMode="auto">
          <a:xfrm>
            <a:off x="852488" y="1152525"/>
            <a:ext cx="67120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</a:rPr>
              <a:t>For imperfect injection the beam oscillates around the central orbit. 3</a:t>
            </a:r>
          </a:p>
        </p:txBody>
      </p:sp>
      <p:sp>
        <p:nvSpPr>
          <p:cNvPr id="8202" name="Oval 17"/>
          <p:cNvSpPr>
            <a:spLocks noChangeArrowheads="1"/>
          </p:cNvSpPr>
          <p:nvPr/>
        </p:nvSpPr>
        <p:spPr bwMode="auto">
          <a:xfrm>
            <a:off x="3965575" y="3278188"/>
            <a:ext cx="1062038" cy="1062037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8194" name="Object 19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2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3" name="Line 20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04" name="Line 21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8195" name="Object 22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3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Oval 2"/>
          <p:cNvSpPr>
            <a:spLocks noChangeArrowheads="1"/>
          </p:cNvSpPr>
          <p:nvPr/>
        </p:nvSpPr>
        <p:spPr bwMode="auto">
          <a:xfrm>
            <a:off x="4419600" y="3429000"/>
            <a:ext cx="603250" cy="606425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47625"/>
            <a:ext cx="9144000" cy="598488"/>
          </a:xfrm>
        </p:spPr>
        <p:txBody>
          <a:bodyPr/>
          <a:lstStyle/>
          <a:p>
            <a:pPr eaLnBrk="1" hangingPunct="1"/>
            <a:r>
              <a:rPr lang="en-US" altLang="en-US" smtClean="0"/>
              <a:t>Injection oscillations</a:t>
            </a:r>
          </a:p>
        </p:txBody>
      </p:sp>
      <p:sp>
        <p:nvSpPr>
          <p:cNvPr id="9222" name="Rectangle 4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223" name="Oval 6"/>
          <p:cNvSpPr>
            <a:spLocks noChangeArrowheads="1"/>
          </p:cNvSpPr>
          <p:nvPr/>
        </p:nvSpPr>
        <p:spPr bwMode="auto">
          <a:xfrm>
            <a:off x="4192588" y="3732213"/>
            <a:ext cx="603250" cy="606425"/>
          </a:xfrm>
          <a:prstGeom prst="ellipse">
            <a:avLst/>
          </a:prstGeom>
          <a:noFill/>
          <a:ln w="19050">
            <a:solidFill>
              <a:srgbClr val="E3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9224" name="Group 7"/>
          <p:cNvGrpSpPr>
            <a:grpSpLocks/>
          </p:cNvGrpSpPr>
          <p:nvPr/>
        </p:nvGrpSpPr>
        <p:grpSpPr bwMode="auto">
          <a:xfrm>
            <a:off x="2751138" y="2062163"/>
            <a:ext cx="3492500" cy="3492500"/>
            <a:chOff x="2496" y="1056"/>
            <a:chExt cx="2688" cy="2688"/>
          </a:xfrm>
        </p:grpSpPr>
        <p:sp>
          <p:nvSpPr>
            <p:cNvPr id="9229" name="Oval 8"/>
            <p:cNvSpPr>
              <a:spLocks noChangeArrowheads="1"/>
            </p:cNvSpPr>
            <p:nvPr/>
          </p:nvSpPr>
          <p:spPr bwMode="auto">
            <a:xfrm>
              <a:off x="2496" y="1056"/>
              <a:ext cx="2688" cy="26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230" name="Line 9"/>
            <p:cNvSpPr>
              <a:spLocks noChangeShapeType="1"/>
            </p:cNvSpPr>
            <p:nvPr/>
          </p:nvSpPr>
          <p:spPr bwMode="auto">
            <a:xfrm>
              <a:off x="3792" y="240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31" name="Line 10"/>
            <p:cNvSpPr>
              <a:spLocks noChangeShapeType="1"/>
            </p:cNvSpPr>
            <p:nvPr/>
          </p:nvSpPr>
          <p:spPr bwMode="auto">
            <a:xfrm>
              <a:off x="3840" y="235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9225" name="Text Box 16"/>
          <p:cNvSpPr txBox="1">
            <a:spLocks noChangeArrowheads="1"/>
          </p:cNvSpPr>
          <p:nvPr/>
        </p:nvSpPr>
        <p:spPr bwMode="auto">
          <a:xfrm>
            <a:off x="852488" y="1152525"/>
            <a:ext cx="67120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</a:rPr>
              <a:t>For imperfect injection the beam oscillates around the central orbit. 4</a:t>
            </a:r>
          </a:p>
        </p:txBody>
      </p:sp>
      <p:sp>
        <p:nvSpPr>
          <p:cNvPr id="9226" name="Oval 17"/>
          <p:cNvSpPr>
            <a:spLocks noChangeArrowheads="1"/>
          </p:cNvSpPr>
          <p:nvPr/>
        </p:nvSpPr>
        <p:spPr bwMode="auto">
          <a:xfrm>
            <a:off x="3965575" y="3278188"/>
            <a:ext cx="1062038" cy="1062037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9218" name="Object 19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6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7" name="Line 20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228" name="Line 21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9219" name="Object 22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7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Injection oscillations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Betatron oscillations with respect to the Closed Orbit</a:t>
            </a:r>
          </a:p>
        </p:txBody>
      </p:sp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8" t="22125" r="9111" b="32234"/>
          <a:stretch>
            <a:fillRect/>
          </a:stretch>
        </p:blipFill>
        <p:spPr bwMode="auto">
          <a:xfrm>
            <a:off x="549275" y="2062163"/>
            <a:ext cx="8196263" cy="347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7" name="Line 5"/>
          <p:cNvSpPr>
            <a:spLocks noChangeShapeType="1"/>
          </p:cNvSpPr>
          <p:nvPr/>
        </p:nvSpPr>
        <p:spPr bwMode="auto">
          <a:xfrm>
            <a:off x="777875" y="5705475"/>
            <a:ext cx="2049463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4518" name="Line 6"/>
          <p:cNvSpPr>
            <a:spLocks noChangeShapeType="1"/>
          </p:cNvSpPr>
          <p:nvPr/>
        </p:nvSpPr>
        <p:spPr bwMode="auto">
          <a:xfrm>
            <a:off x="2901950" y="5705475"/>
            <a:ext cx="5540375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1354138" y="5400675"/>
            <a:ext cx="1168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</a:rPr>
              <a:t>Transfer line</a:t>
            </a:r>
          </a:p>
        </p:txBody>
      </p:sp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4954588" y="5402263"/>
            <a:ext cx="1346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</a:rPr>
              <a:t>LHC (first turn)</a:t>
            </a:r>
          </a:p>
        </p:txBody>
      </p:sp>
      <p:sp>
        <p:nvSpPr>
          <p:cNvPr id="64521" name="Text Box 10"/>
          <p:cNvSpPr txBox="1">
            <a:spLocks noChangeArrowheads="1"/>
          </p:cNvSpPr>
          <p:nvPr/>
        </p:nvSpPr>
        <p:spPr bwMode="auto">
          <a:xfrm>
            <a:off x="7531100" y="2593975"/>
            <a:ext cx="9826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</a:rPr>
              <a:t>Horizontal</a:t>
            </a:r>
          </a:p>
        </p:txBody>
      </p:sp>
      <p:sp>
        <p:nvSpPr>
          <p:cNvPr id="64522" name="Text Box 11"/>
          <p:cNvSpPr txBox="1">
            <a:spLocks noChangeArrowheads="1"/>
          </p:cNvSpPr>
          <p:nvPr/>
        </p:nvSpPr>
        <p:spPr bwMode="auto">
          <a:xfrm>
            <a:off x="7713663" y="4111625"/>
            <a:ext cx="7762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</a:rPr>
              <a:t>Vertical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Injection errors</a:t>
            </a:r>
          </a:p>
        </p:txBody>
      </p:sp>
      <p:sp>
        <p:nvSpPr>
          <p:cNvPr id="65539" name="Rectangle 6"/>
          <p:cNvSpPr>
            <a:spLocks noChangeArrowheads="1"/>
          </p:cNvSpPr>
          <p:nvPr/>
        </p:nvSpPr>
        <p:spPr bwMode="auto">
          <a:xfrm>
            <a:off x="3357563" y="2593975"/>
            <a:ext cx="1073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/>
              <a:t>kicker</a:t>
            </a:r>
          </a:p>
        </p:txBody>
      </p:sp>
      <p:sp>
        <p:nvSpPr>
          <p:cNvPr id="65540" name="Rectangle 7"/>
          <p:cNvSpPr>
            <a:spLocks noChangeArrowheads="1"/>
          </p:cNvSpPr>
          <p:nvPr/>
        </p:nvSpPr>
        <p:spPr bwMode="auto">
          <a:xfrm>
            <a:off x="5330825" y="4340225"/>
            <a:ext cx="1082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/>
              <a:t>bpm1</a:t>
            </a:r>
          </a:p>
        </p:txBody>
      </p:sp>
      <p:sp>
        <p:nvSpPr>
          <p:cNvPr id="65541" name="Rectangle 8"/>
          <p:cNvSpPr>
            <a:spLocks noChangeArrowheads="1"/>
          </p:cNvSpPr>
          <p:nvPr/>
        </p:nvSpPr>
        <p:spPr bwMode="auto">
          <a:xfrm>
            <a:off x="7000875" y="4340225"/>
            <a:ext cx="993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/>
              <a:t>bpm2</a:t>
            </a:r>
          </a:p>
        </p:txBody>
      </p:sp>
      <p:sp>
        <p:nvSpPr>
          <p:cNvPr id="65542" name="Rectangle 9"/>
          <p:cNvSpPr>
            <a:spLocks noChangeArrowheads="1"/>
          </p:cNvSpPr>
          <p:nvPr/>
        </p:nvSpPr>
        <p:spPr bwMode="auto">
          <a:xfrm>
            <a:off x="569913" y="3810000"/>
            <a:ext cx="14589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/>
              <a:t>phase </a:t>
            </a:r>
            <a:r>
              <a:rPr lang="en-US" altLang="en-US" sz="1600">
                <a:latin typeface="Symbol" pitchFamily="18" charset="2"/>
              </a:rPr>
              <a:t>m</a:t>
            </a:r>
          </a:p>
        </p:txBody>
      </p:sp>
      <p:sp>
        <p:nvSpPr>
          <p:cNvPr id="65543" name="Rectangle 10"/>
          <p:cNvSpPr>
            <a:spLocks noChangeArrowheads="1"/>
          </p:cNvSpPr>
          <p:nvPr/>
        </p:nvSpPr>
        <p:spPr bwMode="auto">
          <a:xfrm>
            <a:off x="2598738" y="3884613"/>
            <a:ext cx="576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>
                <a:latin typeface="Symbol" pitchFamily="18" charset="2"/>
              </a:rPr>
              <a:t>~p</a:t>
            </a:r>
            <a:r>
              <a:rPr lang="en-US" altLang="en-US" sz="1600"/>
              <a:t>/2</a:t>
            </a:r>
          </a:p>
        </p:txBody>
      </p:sp>
      <p:sp>
        <p:nvSpPr>
          <p:cNvPr id="65544" name="Rectangle 11"/>
          <p:cNvSpPr>
            <a:spLocks noChangeArrowheads="1"/>
          </p:cNvSpPr>
          <p:nvPr/>
        </p:nvSpPr>
        <p:spPr bwMode="auto">
          <a:xfrm>
            <a:off x="6318250" y="3884613"/>
            <a:ext cx="576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>
                <a:latin typeface="Symbol" pitchFamily="18" charset="2"/>
              </a:rPr>
              <a:t>~p</a:t>
            </a:r>
            <a:r>
              <a:rPr lang="en-US" altLang="en-US" sz="1600"/>
              <a:t>/2</a:t>
            </a:r>
          </a:p>
        </p:txBody>
      </p:sp>
      <p:sp>
        <p:nvSpPr>
          <p:cNvPr id="65545" name="Rectangle 12"/>
          <p:cNvSpPr>
            <a:spLocks noChangeArrowheads="1"/>
          </p:cNvSpPr>
          <p:nvPr/>
        </p:nvSpPr>
        <p:spPr bwMode="auto">
          <a:xfrm>
            <a:off x="4495800" y="3884613"/>
            <a:ext cx="576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>
                <a:latin typeface="Symbol" pitchFamily="18" charset="2"/>
              </a:rPr>
              <a:t>~p</a:t>
            </a:r>
            <a:r>
              <a:rPr lang="en-US" altLang="en-US" sz="1600"/>
              <a:t>/2</a:t>
            </a:r>
          </a:p>
        </p:txBody>
      </p:sp>
      <p:sp>
        <p:nvSpPr>
          <p:cNvPr id="65546" name="Line 13"/>
          <p:cNvSpPr>
            <a:spLocks noChangeShapeType="1"/>
          </p:cNvSpPr>
          <p:nvPr/>
        </p:nvSpPr>
        <p:spPr bwMode="auto">
          <a:xfrm>
            <a:off x="2078038" y="4260850"/>
            <a:ext cx="1447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47" name="Line 14"/>
          <p:cNvSpPr>
            <a:spLocks noChangeShapeType="1"/>
          </p:cNvSpPr>
          <p:nvPr/>
        </p:nvSpPr>
        <p:spPr bwMode="auto">
          <a:xfrm>
            <a:off x="3830638" y="4260850"/>
            <a:ext cx="1752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48" name="Line 15"/>
          <p:cNvSpPr>
            <a:spLocks noChangeShapeType="1"/>
          </p:cNvSpPr>
          <p:nvPr/>
        </p:nvSpPr>
        <p:spPr bwMode="auto">
          <a:xfrm>
            <a:off x="5888038" y="4260850"/>
            <a:ext cx="129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49" name="Line 16"/>
          <p:cNvSpPr>
            <a:spLocks noChangeShapeType="1"/>
          </p:cNvSpPr>
          <p:nvPr/>
        </p:nvSpPr>
        <p:spPr bwMode="auto">
          <a:xfrm>
            <a:off x="5735638" y="2736850"/>
            <a:ext cx="0" cy="6858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50" name="Line 17"/>
          <p:cNvSpPr>
            <a:spLocks noChangeShapeType="1"/>
          </p:cNvSpPr>
          <p:nvPr/>
        </p:nvSpPr>
        <p:spPr bwMode="auto">
          <a:xfrm>
            <a:off x="7324725" y="3581400"/>
            <a:ext cx="0" cy="5334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51" name="Line 20"/>
          <p:cNvSpPr>
            <a:spLocks noChangeShapeType="1"/>
          </p:cNvSpPr>
          <p:nvPr/>
        </p:nvSpPr>
        <p:spPr bwMode="auto">
          <a:xfrm>
            <a:off x="1936750" y="1608138"/>
            <a:ext cx="2046288" cy="174625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5552" name="Rectangle 23"/>
          <p:cNvSpPr>
            <a:spLocks noChangeArrowheads="1"/>
          </p:cNvSpPr>
          <p:nvPr/>
        </p:nvSpPr>
        <p:spPr bwMode="auto">
          <a:xfrm>
            <a:off x="1081088" y="2822575"/>
            <a:ext cx="1211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/>
              <a:t>septum</a:t>
            </a:r>
          </a:p>
        </p:txBody>
      </p:sp>
      <p:sp>
        <p:nvSpPr>
          <p:cNvPr id="65553" name="Rectangle 25"/>
          <p:cNvSpPr>
            <a:spLocks noChangeArrowheads="1"/>
          </p:cNvSpPr>
          <p:nvPr/>
        </p:nvSpPr>
        <p:spPr bwMode="auto">
          <a:xfrm>
            <a:off x="342900" y="1304925"/>
            <a:ext cx="15668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>
                <a:solidFill>
                  <a:srgbClr val="0000FF"/>
                </a:solidFill>
              </a:rPr>
              <a:t>Angle errors</a:t>
            </a:r>
          </a:p>
          <a:p>
            <a:pPr eaLnBrk="1" hangingPunct="1"/>
            <a:r>
              <a:rPr lang="en-US" altLang="en-US" sz="2000">
                <a:solidFill>
                  <a:srgbClr val="0000FF"/>
                </a:solidFill>
                <a:latin typeface="Symbol" pitchFamily="18" charset="2"/>
              </a:rPr>
              <a:t>Dq</a:t>
            </a:r>
            <a:r>
              <a:rPr lang="en-US" altLang="en-US" sz="2000" baseline="-25000">
                <a:solidFill>
                  <a:srgbClr val="0000FF"/>
                </a:solidFill>
              </a:rPr>
              <a:t>s,k</a:t>
            </a:r>
            <a:endParaRPr lang="en-US" altLang="en-US" sz="2000">
              <a:solidFill>
                <a:srgbClr val="0000FF"/>
              </a:solidFill>
              <a:latin typeface="Symbol" pitchFamily="18" charset="2"/>
            </a:endParaRPr>
          </a:p>
        </p:txBody>
      </p:sp>
      <p:sp>
        <p:nvSpPr>
          <p:cNvPr id="65554" name="Line 26"/>
          <p:cNvSpPr>
            <a:spLocks noChangeShapeType="1"/>
          </p:cNvSpPr>
          <p:nvPr/>
        </p:nvSpPr>
        <p:spPr bwMode="auto">
          <a:xfrm>
            <a:off x="1936750" y="1608138"/>
            <a:ext cx="606425" cy="167005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55" name="Line 27"/>
          <p:cNvSpPr>
            <a:spLocks noChangeShapeType="1"/>
          </p:cNvSpPr>
          <p:nvPr/>
        </p:nvSpPr>
        <p:spPr bwMode="auto">
          <a:xfrm>
            <a:off x="4972050" y="1836738"/>
            <a:ext cx="2332038" cy="204787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5556" name="Rectangle 28"/>
          <p:cNvSpPr>
            <a:spLocks noChangeArrowheads="1"/>
          </p:cNvSpPr>
          <p:nvPr/>
        </p:nvSpPr>
        <p:spPr bwMode="auto">
          <a:xfrm>
            <a:off x="3205163" y="1152525"/>
            <a:ext cx="18510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>
                <a:solidFill>
                  <a:srgbClr val="FF0000"/>
                </a:solidFill>
              </a:rPr>
              <a:t>Measured </a:t>
            </a:r>
          </a:p>
          <a:p>
            <a:pPr eaLnBrk="1" hangingPunct="1"/>
            <a:r>
              <a:rPr lang="en-US" altLang="en-US" sz="2000">
                <a:solidFill>
                  <a:srgbClr val="FF0000"/>
                </a:solidFill>
              </a:rPr>
              <a:t>Displacements</a:t>
            </a:r>
          </a:p>
          <a:p>
            <a:pPr eaLnBrk="1" hangingPunct="1"/>
            <a:r>
              <a:rPr lang="en-US" altLang="en-US" sz="200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altLang="en-US" sz="2000" baseline="-25000">
                <a:solidFill>
                  <a:srgbClr val="FF0000"/>
                </a:solidFill>
              </a:rPr>
              <a:t>1,2</a:t>
            </a:r>
            <a:endParaRPr lang="en-US" altLang="en-US" sz="2000">
              <a:solidFill>
                <a:srgbClr val="FF0000"/>
              </a:solidFill>
            </a:endParaRPr>
          </a:p>
        </p:txBody>
      </p:sp>
      <p:sp>
        <p:nvSpPr>
          <p:cNvPr id="65557" name="Line 29"/>
          <p:cNvSpPr>
            <a:spLocks noChangeShapeType="1"/>
          </p:cNvSpPr>
          <p:nvPr/>
        </p:nvSpPr>
        <p:spPr bwMode="auto">
          <a:xfrm>
            <a:off x="4972050" y="1836738"/>
            <a:ext cx="682625" cy="12890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58" name="Rectangle 32"/>
          <p:cNvSpPr>
            <a:spLocks noChangeArrowheads="1"/>
          </p:cNvSpPr>
          <p:nvPr/>
        </p:nvSpPr>
        <p:spPr bwMode="auto">
          <a:xfrm>
            <a:off x="1752600" y="3279775"/>
            <a:ext cx="400050" cy="396875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5559" name="Rectangle 33"/>
          <p:cNvSpPr>
            <a:spLocks noChangeArrowheads="1"/>
          </p:cNvSpPr>
          <p:nvPr/>
        </p:nvSpPr>
        <p:spPr bwMode="auto">
          <a:xfrm>
            <a:off x="3441700" y="3279775"/>
            <a:ext cx="400050" cy="396875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5560" name="Rectangle 34"/>
          <p:cNvSpPr>
            <a:spLocks noChangeArrowheads="1"/>
          </p:cNvSpPr>
          <p:nvPr/>
        </p:nvSpPr>
        <p:spPr bwMode="auto">
          <a:xfrm>
            <a:off x="5634038" y="3279775"/>
            <a:ext cx="228600" cy="396875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5561" name="Rectangle 35"/>
          <p:cNvSpPr>
            <a:spLocks noChangeArrowheads="1"/>
          </p:cNvSpPr>
          <p:nvPr/>
        </p:nvSpPr>
        <p:spPr bwMode="auto">
          <a:xfrm>
            <a:off x="7227888" y="3279775"/>
            <a:ext cx="228600" cy="396875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5562" name="Line 44"/>
          <p:cNvSpPr>
            <a:spLocks noChangeShapeType="1"/>
          </p:cNvSpPr>
          <p:nvPr/>
        </p:nvSpPr>
        <p:spPr bwMode="auto">
          <a:xfrm>
            <a:off x="1936750" y="3733800"/>
            <a:ext cx="0" cy="9858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63" name="Line 45"/>
          <p:cNvSpPr>
            <a:spLocks noChangeShapeType="1"/>
          </p:cNvSpPr>
          <p:nvPr/>
        </p:nvSpPr>
        <p:spPr bwMode="auto">
          <a:xfrm>
            <a:off x="1252538" y="3505200"/>
            <a:ext cx="652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64" name="Line 47"/>
          <p:cNvSpPr>
            <a:spLocks noChangeShapeType="1"/>
          </p:cNvSpPr>
          <p:nvPr/>
        </p:nvSpPr>
        <p:spPr bwMode="auto">
          <a:xfrm>
            <a:off x="5730875" y="3581400"/>
            <a:ext cx="0" cy="7588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65" name="Line 48"/>
          <p:cNvSpPr>
            <a:spLocks noChangeShapeType="1"/>
          </p:cNvSpPr>
          <p:nvPr/>
        </p:nvSpPr>
        <p:spPr bwMode="auto">
          <a:xfrm>
            <a:off x="3681413" y="3810000"/>
            <a:ext cx="0" cy="9858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66" name="Line 46"/>
          <p:cNvSpPr>
            <a:spLocks noChangeShapeType="1"/>
          </p:cNvSpPr>
          <p:nvPr/>
        </p:nvSpPr>
        <p:spPr bwMode="auto">
          <a:xfrm>
            <a:off x="7324725" y="3733800"/>
            <a:ext cx="0" cy="6064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67" name="Freeform 49"/>
          <p:cNvSpPr>
            <a:spLocks/>
          </p:cNvSpPr>
          <p:nvPr/>
        </p:nvSpPr>
        <p:spPr bwMode="auto">
          <a:xfrm>
            <a:off x="1936750" y="2949575"/>
            <a:ext cx="5691188" cy="1163638"/>
          </a:xfrm>
          <a:custGeom>
            <a:avLst/>
            <a:gdLst>
              <a:gd name="T0" fmla="*/ 0 w 3585"/>
              <a:gd name="T1" fmla="*/ 882055170 h 733"/>
              <a:gd name="T2" fmla="*/ 1565017933 w 3585"/>
              <a:gd name="T3" fmla="*/ 279738264 h 733"/>
              <a:gd name="T4" fmla="*/ 2147483647 w 3585"/>
              <a:gd name="T5" fmla="*/ 40322516 h 733"/>
              <a:gd name="T6" fmla="*/ 2147483647 w 3585"/>
              <a:gd name="T7" fmla="*/ 40322516 h 733"/>
              <a:gd name="T8" fmla="*/ 2147483647 w 3585"/>
              <a:gd name="T9" fmla="*/ 279738264 h 733"/>
              <a:gd name="T10" fmla="*/ 2147483647 w 3585"/>
              <a:gd name="T11" fmla="*/ 882055170 h 733"/>
              <a:gd name="T12" fmla="*/ 2147483647 w 3585"/>
              <a:gd name="T13" fmla="*/ 1365925216 h 733"/>
              <a:gd name="T14" fmla="*/ 2147483647 w 3585"/>
              <a:gd name="T15" fmla="*/ 1726308786 h 733"/>
              <a:gd name="T16" fmla="*/ 2147483647 w 3585"/>
              <a:gd name="T17" fmla="*/ 1847276297 h 7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585"/>
              <a:gd name="T28" fmla="*/ 0 h 733"/>
              <a:gd name="T29" fmla="*/ 3585 w 3585"/>
              <a:gd name="T30" fmla="*/ 733 h 7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585" h="733">
                <a:moveTo>
                  <a:pt x="0" y="350"/>
                </a:moveTo>
                <a:cubicBezTo>
                  <a:pt x="219" y="258"/>
                  <a:pt x="438" y="167"/>
                  <a:pt x="621" y="111"/>
                </a:cubicBezTo>
                <a:cubicBezTo>
                  <a:pt x="804" y="55"/>
                  <a:pt x="948" y="32"/>
                  <a:pt x="1099" y="16"/>
                </a:cubicBezTo>
                <a:cubicBezTo>
                  <a:pt x="1250" y="0"/>
                  <a:pt x="1386" y="0"/>
                  <a:pt x="1529" y="16"/>
                </a:cubicBezTo>
                <a:cubicBezTo>
                  <a:pt x="1672" y="32"/>
                  <a:pt x="1817" y="55"/>
                  <a:pt x="1960" y="111"/>
                </a:cubicBezTo>
                <a:cubicBezTo>
                  <a:pt x="2103" y="167"/>
                  <a:pt x="2239" y="278"/>
                  <a:pt x="2390" y="350"/>
                </a:cubicBezTo>
                <a:cubicBezTo>
                  <a:pt x="2541" y="422"/>
                  <a:pt x="2725" y="486"/>
                  <a:pt x="2868" y="542"/>
                </a:cubicBezTo>
                <a:cubicBezTo>
                  <a:pt x="3011" y="598"/>
                  <a:pt x="3131" y="653"/>
                  <a:pt x="3250" y="685"/>
                </a:cubicBezTo>
                <a:cubicBezTo>
                  <a:pt x="3369" y="717"/>
                  <a:pt x="3477" y="725"/>
                  <a:pt x="3585" y="733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68" name="Freeform 50"/>
          <p:cNvSpPr>
            <a:spLocks/>
          </p:cNvSpPr>
          <p:nvPr/>
        </p:nvSpPr>
        <p:spPr bwMode="auto">
          <a:xfrm>
            <a:off x="3681413" y="2746375"/>
            <a:ext cx="3870325" cy="987425"/>
          </a:xfrm>
          <a:custGeom>
            <a:avLst/>
            <a:gdLst>
              <a:gd name="T0" fmla="*/ 0 w 2438"/>
              <a:gd name="T1" fmla="*/ 1204634612 h 622"/>
              <a:gd name="T2" fmla="*/ 1567536956 w 2438"/>
              <a:gd name="T3" fmla="*/ 483870009 h 622"/>
              <a:gd name="T4" fmla="*/ 2147483647 w 2438"/>
              <a:gd name="T5" fmla="*/ 120967502 h 622"/>
              <a:gd name="T6" fmla="*/ 2147483647 w 2438"/>
              <a:gd name="T7" fmla="*/ 0 h 622"/>
              <a:gd name="T8" fmla="*/ 2147483647 w 2438"/>
              <a:gd name="T9" fmla="*/ 120967502 h 622"/>
              <a:gd name="T10" fmla="*/ 2147483647 w 2438"/>
              <a:gd name="T11" fmla="*/ 723285552 h 622"/>
              <a:gd name="T12" fmla="*/ 2147483647 w 2438"/>
              <a:gd name="T13" fmla="*/ 1567536969 h 62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438"/>
              <a:gd name="T22" fmla="*/ 0 h 622"/>
              <a:gd name="T23" fmla="*/ 2438 w 2438"/>
              <a:gd name="T24" fmla="*/ 622 h 62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438" h="622">
                <a:moveTo>
                  <a:pt x="0" y="478"/>
                </a:moveTo>
                <a:cubicBezTo>
                  <a:pt x="223" y="371"/>
                  <a:pt x="447" y="264"/>
                  <a:pt x="622" y="192"/>
                </a:cubicBezTo>
                <a:cubicBezTo>
                  <a:pt x="797" y="120"/>
                  <a:pt x="924" y="80"/>
                  <a:pt x="1052" y="48"/>
                </a:cubicBezTo>
                <a:cubicBezTo>
                  <a:pt x="1180" y="16"/>
                  <a:pt x="1284" y="0"/>
                  <a:pt x="1387" y="0"/>
                </a:cubicBezTo>
                <a:cubicBezTo>
                  <a:pt x="1490" y="0"/>
                  <a:pt x="1562" y="0"/>
                  <a:pt x="1673" y="48"/>
                </a:cubicBezTo>
                <a:cubicBezTo>
                  <a:pt x="1784" y="96"/>
                  <a:pt x="1929" y="191"/>
                  <a:pt x="2056" y="287"/>
                </a:cubicBezTo>
                <a:cubicBezTo>
                  <a:pt x="2183" y="383"/>
                  <a:pt x="2374" y="566"/>
                  <a:pt x="2438" y="622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69" name="Text Box 51"/>
          <p:cNvSpPr txBox="1">
            <a:spLocks noChangeArrowheads="1"/>
          </p:cNvSpPr>
          <p:nvPr/>
        </p:nvSpPr>
        <p:spPr bwMode="auto">
          <a:xfrm>
            <a:off x="1460500" y="5022850"/>
            <a:ext cx="6281738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</a:pPr>
            <a:r>
              <a:rPr lang="en-US" altLang="en-US" sz="2000">
                <a:latin typeface="Symbol" pitchFamily="18" charset="2"/>
              </a:rPr>
              <a:t>d</a:t>
            </a:r>
            <a:r>
              <a:rPr lang="en-US" altLang="en-US" sz="2000" baseline="-25000"/>
              <a:t>1</a:t>
            </a:r>
            <a:r>
              <a:rPr lang="en-US" altLang="en-US" sz="2000"/>
              <a:t> =  </a:t>
            </a:r>
            <a:r>
              <a:rPr lang="en-US" altLang="en-US" sz="2000">
                <a:latin typeface="Symbol" pitchFamily="18" charset="2"/>
              </a:rPr>
              <a:t>Dq</a:t>
            </a:r>
            <a:r>
              <a:rPr lang="en-US" altLang="en-US" sz="2000" baseline="-25000"/>
              <a:t>s</a:t>
            </a:r>
            <a:r>
              <a:rPr lang="en-US" altLang="en-US" sz="2000"/>
              <a:t> </a:t>
            </a:r>
            <a:r>
              <a:rPr lang="en-US" altLang="en-US" sz="2000">
                <a:sym typeface="Symbol" pitchFamily="18" charset="2"/>
              </a:rPr>
              <a:t>(</a:t>
            </a:r>
            <a:r>
              <a:rPr lang="en-US" altLang="en-US" sz="2000"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aseline="-25000">
                <a:sym typeface="Symbol" pitchFamily="18" charset="2"/>
              </a:rPr>
              <a:t>s</a:t>
            </a:r>
            <a:r>
              <a:rPr lang="en-US" altLang="en-US" sz="2000"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aseline="-25000">
                <a:sym typeface="Symbol" pitchFamily="18" charset="2"/>
              </a:rPr>
              <a:t>1</a:t>
            </a:r>
            <a:r>
              <a:rPr lang="en-US" altLang="en-US" sz="2000">
                <a:sym typeface="Symbol" pitchFamily="18" charset="2"/>
              </a:rPr>
              <a:t>) sin (</a:t>
            </a:r>
            <a:r>
              <a:rPr lang="en-US" altLang="en-US" sz="2000">
                <a:latin typeface="Symbol" pitchFamily="18" charset="2"/>
                <a:sym typeface="Symbol" pitchFamily="18" charset="2"/>
              </a:rPr>
              <a:t>m</a:t>
            </a:r>
            <a:r>
              <a:rPr lang="en-US" altLang="en-US" sz="2000" baseline="-25000">
                <a:sym typeface="Symbol" pitchFamily="18" charset="2"/>
              </a:rPr>
              <a:t>1</a:t>
            </a:r>
            <a:r>
              <a:rPr lang="en-US" altLang="en-US" sz="2000">
                <a:sym typeface="Symbol" pitchFamily="18" charset="2"/>
              </a:rPr>
              <a:t> – </a:t>
            </a:r>
            <a:r>
              <a:rPr lang="en-US" altLang="en-US" sz="2000">
                <a:latin typeface="Symbol" pitchFamily="18" charset="2"/>
                <a:sym typeface="Symbol" pitchFamily="18" charset="2"/>
              </a:rPr>
              <a:t>m</a:t>
            </a:r>
            <a:r>
              <a:rPr lang="en-US" altLang="en-US" sz="2000" baseline="-25000">
                <a:sym typeface="Symbol" pitchFamily="18" charset="2"/>
              </a:rPr>
              <a:t>s</a:t>
            </a:r>
            <a:r>
              <a:rPr lang="en-US" altLang="en-US" sz="2000">
                <a:sym typeface="Symbol" pitchFamily="18" charset="2"/>
              </a:rPr>
              <a:t>)</a:t>
            </a:r>
            <a:r>
              <a:rPr lang="en-US" altLang="en-US" sz="2000"/>
              <a:t> + </a:t>
            </a:r>
            <a:r>
              <a:rPr lang="en-US" altLang="en-US" sz="2000">
                <a:latin typeface="Symbol" pitchFamily="18" charset="2"/>
              </a:rPr>
              <a:t>Dq</a:t>
            </a:r>
            <a:r>
              <a:rPr lang="en-US" altLang="en-US" sz="2000" baseline="-25000"/>
              <a:t>k</a:t>
            </a:r>
            <a:r>
              <a:rPr lang="en-US" altLang="en-US" sz="2000"/>
              <a:t> </a:t>
            </a:r>
            <a:r>
              <a:rPr lang="en-US" altLang="en-US" sz="2000">
                <a:sym typeface="Symbol" pitchFamily="18" charset="2"/>
              </a:rPr>
              <a:t>(</a:t>
            </a:r>
            <a:r>
              <a:rPr lang="en-US" altLang="en-US" sz="2000"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aseline="-25000">
                <a:sym typeface="Symbol" pitchFamily="18" charset="2"/>
              </a:rPr>
              <a:t>k</a:t>
            </a:r>
            <a:r>
              <a:rPr lang="en-US" altLang="en-US" sz="2000"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aseline="-25000">
                <a:sym typeface="Symbol" pitchFamily="18" charset="2"/>
              </a:rPr>
              <a:t>1</a:t>
            </a:r>
            <a:r>
              <a:rPr lang="en-US" altLang="en-US" sz="2000">
                <a:sym typeface="Symbol" pitchFamily="18" charset="2"/>
              </a:rPr>
              <a:t>) sin (</a:t>
            </a:r>
            <a:r>
              <a:rPr lang="en-US" altLang="en-US" sz="2000">
                <a:latin typeface="Symbol" pitchFamily="18" charset="2"/>
                <a:sym typeface="Symbol" pitchFamily="18" charset="2"/>
              </a:rPr>
              <a:t>m</a:t>
            </a:r>
            <a:r>
              <a:rPr lang="en-US" altLang="en-US" sz="2000" baseline="-25000">
                <a:sym typeface="Symbol" pitchFamily="18" charset="2"/>
              </a:rPr>
              <a:t>1</a:t>
            </a:r>
            <a:r>
              <a:rPr lang="en-US" altLang="en-US" sz="2000">
                <a:sym typeface="Symbol" pitchFamily="18" charset="2"/>
              </a:rPr>
              <a:t> – </a:t>
            </a:r>
            <a:r>
              <a:rPr lang="en-US" altLang="en-US" sz="2000">
                <a:latin typeface="Symbol" pitchFamily="18" charset="2"/>
                <a:sym typeface="Symbol" pitchFamily="18" charset="2"/>
              </a:rPr>
              <a:t>m</a:t>
            </a:r>
            <a:r>
              <a:rPr lang="en-US" altLang="en-US" sz="2000" baseline="-25000">
                <a:sym typeface="Symbol" pitchFamily="18" charset="2"/>
              </a:rPr>
              <a:t>k</a:t>
            </a:r>
            <a:r>
              <a:rPr lang="en-US" altLang="en-US" sz="2000">
                <a:sym typeface="Symbol" pitchFamily="18" charset="2"/>
              </a:rPr>
              <a:t>) </a:t>
            </a:r>
          </a:p>
          <a:p>
            <a:pPr algn="l" eaLnBrk="1" hangingPunct="1">
              <a:spcBef>
                <a:spcPct val="20000"/>
              </a:spcBef>
            </a:pPr>
            <a:r>
              <a:rPr lang="en-US" altLang="en-US" sz="2000" b="1">
                <a:solidFill>
                  <a:srgbClr val="FF0000"/>
                </a:solidFill>
                <a:sym typeface="Symbol" pitchFamily="18" charset="2"/>
              </a:rPr>
              <a:t>    </a:t>
            </a:r>
            <a:r>
              <a:rPr lang="en-US" altLang="en-US" sz="2000" b="1">
                <a:solidFill>
                  <a:srgbClr val="FF0000"/>
                </a:solidFill>
                <a:cs typeface="Arial" charset="0"/>
                <a:sym typeface="Symbol" pitchFamily="18" charset="2"/>
              </a:rPr>
              <a:t>≈  </a:t>
            </a:r>
            <a:r>
              <a:rPr lang="en-US" altLang="en-US" sz="2000" b="1">
                <a:solidFill>
                  <a:srgbClr val="FF0000"/>
                </a:solidFill>
                <a:latin typeface="Symbol" pitchFamily="18" charset="2"/>
              </a:rPr>
              <a:t>Dq</a:t>
            </a:r>
            <a:r>
              <a:rPr lang="en-US" altLang="en-US" sz="2000" b="1" baseline="-25000">
                <a:solidFill>
                  <a:srgbClr val="FF0000"/>
                </a:solidFill>
              </a:rPr>
              <a:t>k</a:t>
            </a:r>
            <a:r>
              <a:rPr lang="en-US" altLang="en-US" sz="2000" b="1">
                <a:solidFill>
                  <a:srgbClr val="FF0000"/>
                </a:solidFill>
              </a:rPr>
              <a:t> </a:t>
            </a:r>
            <a:r>
              <a:rPr lang="en-US" altLang="en-US" sz="2000" b="1">
                <a:solidFill>
                  <a:srgbClr val="FF0000"/>
                </a:solidFill>
                <a:sym typeface="Symbol" pitchFamily="18" charset="2"/>
              </a:rPr>
              <a:t>(</a:t>
            </a:r>
            <a:r>
              <a:rPr lang="en-US" altLang="en-US" sz="2000" b="1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="1" baseline="-25000">
                <a:solidFill>
                  <a:srgbClr val="FF0000"/>
                </a:solidFill>
                <a:sym typeface="Symbol" pitchFamily="18" charset="2"/>
              </a:rPr>
              <a:t>k</a:t>
            </a:r>
            <a:r>
              <a:rPr lang="en-US" altLang="en-US" sz="2000" b="1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="1" baseline="-25000">
                <a:solidFill>
                  <a:srgbClr val="FF0000"/>
                </a:solidFill>
                <a:sym typeface="Symbol" pitchFamily="18" charset="2"/>
              </a:rPr>
              <a:t>1</a:t>
            </a:r>
            <a:r>
              <a:rPr lang="en-US" altLang="en-US" sz="2000" b="1">
                <a:solidFill>
                  <a:srgbClr val="FF0000"/>
                </a:solidFill>
                <a:sym typeface="Symbol" pitchFamily="18" charset="2"/>
              </a:rPr>
              <a:t>)</a:t>
            </a:r>
            <a:r>
              <a:rPr lang="en-US" altLang="en-US" sz="2000" b="1">
                <a:sym typeface="Symbol" pitchFamily="18" charset="2"/>
              </a:rPr>
              <a:t> </a:t>
            </a:r>
          </a:p>
          <a:p>
            <a:pPr algn="l" eaLnBrk="1" hangingPunct="1">
              <a:spcBef>
                <a:spcPct val="20000"/>
              </a:spcBef>
            </a:pPr>
            <a:r>
              <a:rPr lang="en-US" altLang="en-US" sz="800" b="1">
                <a:sym typeface="Symbol" pitchFamily="18" charset="2"/>
              </a:rPr>
              <a:t> </a:t>
            </a:r>
          </a:p>
          <a:p>
            <a:pPr algn="l" eaLnBrk="1" hangingPunct="1">
              <a:spcBef>
                <a:spcPct val="20000"/>
              </a:spcBef>
            </a:pPr>
            <a:r>
              <a:rPr lang="en-US" altLang="en-US" sz="2000">
                <a:latin typeface="Symbol" pitchFamily="18" charset="2"/>
              </a:rPr>
              <a:t>d</a:t>
            </a:r>
            <a:r>
              <a:rPr lang="en-US" altLang="en-US" sz="2000" baseline="-25000"/>
              <a:t>2</a:t>
            </a:r>
            <a:r>
              <a:rPr lang="en-US" altLang="en-US" sz="2000"/>
              <a:t> =  </a:t>
            </a:r>
            <a:r>
              <a:rPr lang="en-US" altLang="en-US" sz="2000">
                <a:latin typeface="Symbol" pitchFamily="18" charset="2"/>
              </a:rPr>
              <a:t>Dq</a:t>
            </a:r>
            <a:r>
              <a:rPr lang="en-US" altLang="en-US" sz="2000" baseline="-25000"/>
              <a:t>s</a:t>
            </a:r>
            <a:r>
              <a:rPr lang="en-US" altLang="en-US" sz="2000"/>
              <a:t> </a:t>
            </a:r>
            <a:r>
              <a:rPr lang="en-US" altLang="en-US" sz="2000">
                <a:sym typeface="Symbol" pitchFamily="18" charset="2"/>
              </a:rPr>
              <a:t>(</a:t>
            </a:r>
            <a:r>
              <a:rPr lang="en-US" altLang="en-US" sz="2000"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aseline="-25000">
                <a:sym typeface="Symbol" pitchFamily="18" charset="2"/>
              </a:rPr>
              <a:t>s</a:t>
            </a:r>
            <a:r>
              <a:rPr lang="en-US" altLang="en-US" sz="2000"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aseline="-25000">
                <a:sym typeface="Symbol" pitchFamily="18" charset="2"/>
              </a:rPr>
              <a:t>2</a:t>
            </a:r>
            <a:r>
              <a:rPr lang="en-US" altLang="en-US" sz="2000">
                <a:sym typeface="Symbol" pitchFamily="18" charset="2"/>
              </a:rPr>
              <a:t>) sin (</a:t>
            </a:r>
            <a:r>
              <a:rPr lang="en-US" altLang="en-US" sz="2000">
                <a:latin typeface="Symbol" pitchFamily="18" charset="2"/>
                <a:sym typeface="Symbol" pitchFamily="18" charset="2"/>
              </a:rPr>
              <a:t>m</a:t>
            </a:r>
            <a:r>
              <a:rPr lang="en-US" altLang="en-US" sz="2000" baseline="-25000">
                <a:sym typeface="Symbol" pitchFamily="18" charset="2"/>
              </a:rPr>
              <a:t>2</a:t>
            </a:r>
            <a:r>
              <a:rPr lang="en-US" altLang="en-US" sz="2000">
                <a:sym typeface="Symbol" pitchFamily="18" charset="2"/>
              </a:rPr>
              <a:t> – </a:t>
            </a:r>
            <a:r>
              <a:rPr lang="en-US" altLang="en-US" sz="2000">
                <a:latin typeface="Symbol" pitchFamily="18" charset="2"/>
                <a:sym typeface="Symbol" pitchFamily="18" charset="2"/>
              </a:rPr>
              <a:t>m</a:t>
            </a:r>
            <a:r>
              <a:rPr lang="en-US" altLang="en-US" sz="2000" baseline="-25000">
                <a:sym typeface="Symbol" pitchFamily="18" charset="2"/>
              </a:rPr>
              <a:t>s</a:t>
            </a:r>
            <a:r>
              <a:rPr lang="en-US" altLang="en-US" sz="2000">
                <a:sym typeface="Symbol" pitchFamily="18" charset="2"/>
              </a:rPr>
              <a:t>)</a:t>
            </a:r>
            <a:r>
              <a:rPr lang="en-US" altLang="en-US" sz="2000"/>
              <a:t> + </a:t>
            </a:r>
            <a:r>
              <a:rPr lang="en-US" altLang="en-US" sz="2000">
                <a:latin typeface="Symbol" pitchFamily="18" charset="2"/>
              </a:rPr>
              <a:t>Dq</a:t>
            </a:r>
            <a:r>
              <a:rPr lang="en-US" altLang="en-US" sz="2000" baseline="-25000"/>
              <a:t>k</a:t>
            </a:r>
            <a:r>
              <a:rPr lang="en-US" altLang="en-US" sz="2000"/>
              <a:t> </a:t>
            </a:r>
            <a:r>
              <a:rPr lang="en-US" altLang="en-US" sz="2000">
                <a:sym typeface="Symbol" pitchFamily="18" charset="2"/>
              </a:rPr>
              <a:t>(</a:t>
            </a:r>
            <a:r>
              <a:rPr lang="en-US" altLang="en-US" sz="2000"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aseline="-25000">
                <a:sym typeface="Symbol" pitchFamily="18" charset="2"/>
              </a:rPr>
              <a:t>k</a:t>
            </a:r>
            <a:r>
              <a:rPr lang="en-US" altLang="en-US" sz="2000"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aseline="-25000">
                <a:sym typeface="Symbol" pitchFamily="18" charset="2"/>
              </a:rPr>
              <a:t>2</a:t>
            </a:r>
            <a:r>
              <a:rPr lang="en-US" altLang="en-US" sz="2000">
                <a:sym typeface="Symbol" pitchFamily="18" charset="2"/>
              </a:rPr>
              <a:t>) sin (</a:t>
            </a:r>
            <a:r>
              <a:rPr lang="en-US" altLang="en-US" sz="2000">
                <a:latin typeface="Symbol" pitchFamily="18" charset="2"/>
                <a:sym typeface="Symbol" pitchFamily="18" charset="2"/>
              </a:rPr>
              <a:t>m</a:t>
            </a:r>
            <a:r>
              <a:rPr lang="en-US" altLang="en-US" sz="2000" baseline="-25000">
                <a:sym typeface="Symbol" pitchFamily="18" charset="2"/>
              </a:rPr>
              <a:t>2</a:t>
            </a:r>
            <a:r>
              <a:rPr lang="en-US" altLang="en-US" sz="2000">
                <a:sym typeface="Symbol" pitchFamily="18" charset="2"/>
              </a:rPr>
              <a:t> – </a:t>
            </a:r>
            <a:r>
              <a:rPr lang="en-US" altLang="en-US" sz="2000">
                <a:latin typeface="Symbol" pitchFamily="18" charset="2"/>
                <a:sym typeface="Symbol" pitchFamily="18" charset="2"/>
              </a:rPr>
              <a:t>m</a:t>
            </a:r>
            <a:r>
              <a:rPr lang="en-US" altLang="en-US" sz="2000" baseline="-25000">
                <a:sym typeface="Symbol" pitchFamily="18" charset="2"/>
              </a:rPr>
              <a:t>k</a:t>
            </a:r>
            <a:r>
              <a:rPr lang="en-US" altLang="en-US" sz="2000">
                <a:sym typeface="Symbol" pitchFamily="18" charset="2"/>
              </a:rPr>
              <a:t>) </a:t>
            </a:r>
          </a:p>
          <a:p>
            <a:pPr algn="l" eaLnBrk="1" hangingPunct="1">
              <a:spcBef>
                <a:spcPct val="20000"/>
              </a:spcBef>
            </a:pPr>
            <a:r>
              <a:rPr lang="en-US" altLang="en-US" sz="2000" b="1">
                <a:solidFill>
                  <a:srgbClr val="FF0000"/>
                </a:solidFill>
                <a:sym typeface="Symbol" pitchFamily="18" charset="2"/>
              </a:rPr>
              <a:t>    </a:t>
            </a:r>
            <a:r>
              <a:rPr lang="en-US" altLang="en-US" sz="2000" b="1">
                <a:solidFill>
                  <a:srgbClr val="FF0000"/>
                </a:solidFill>
                <a:cs typeface="Arial" charset="0"/>
                <a:sym typeface="Symbol" pitchFamily="18" charset="2"/>
              </a:rPr>
              <a:t>≈ -</a:t>
            </a:r>
            <a:r>
              <a:rPr lang="en-US" altLang="en-US" sz="2000" b="1">
                <a:solidFill>
                  <a:srgbClr val="FF0000"/>
                </a:solidFill>
                <a:latin typeface="Symbol" pitchFamily="18" charset="2"/>
              </a:rPr>
              <a:t>Dq</a:t>
            </a:r>
            <a:r>
              <a:rPr lang="en-US" altLang="en-US" sz="2000" b="1" baseline="-25000">
                <a:solidFill>
                  <a:srgbClr val="FF0000"/>
                </a:solidFill>
              </a:rPr>
              <a:t>s</a:t>
            </a:r>
            <a:r>
              <a:rPr lang="en-US" altLang="en-US" sz="2000" b="1">
                <a:solidFill>
                  <a:srgbClr val="FF0000"/>
                </a:solidFill>
              </a:rPr>
              <a:t> </a:t>
            </a:r>
            <a:r>
              <a:rPr lang="en-US" altLang="en-US" sz="2000" b="1">
                <a:solidFill>
                  <a:srgbClr val="FF0000"/>
                </a:solidFill>
                <a:sym typeface="Symbol" pitchFamily="18" charset="2"/>
              </a:rPr>
              <a:t>(</a:t>
            </a:r>
            <a:r>
              <a:rPr lang="en-US" altLang="en-US" sz="2000" b="1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="1" baseline="-25000">
                <a:solidFill>
                  <a:srgbClr val="FF0000"/>
                </a:solidFill>
                <a:sym typeface="Symbol" pitchFamily="18" charset="2"/>
              </a:rPr>
              <a:t>s</a:t>
            </a:r>
            <a:r>
              <a:rPr lang="en-US" altLang="en-US" sz="2000" b="1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="1" baseline="-25000">
                <a:solidFill>
                  <a:srgbClr val="FF0000"/>
                </a:solidFill>
                <a:sym typeface="Symbol" pitchFamily="18" charset="2"/>
              </a:rPr>
              <a:t>2</a:t>
            </a:r>
            <a:r>
              <a:rPr lang="en-US" altLang="en-US" sz="2000" b="1">
                <a:solidFill>
                  <a:srgbClr val="FF0000"/>
                </a:solidFill>
                <a:sym typeface="Symbol" pitchFamily="18" charset="2"/>
              </a:rPr>
              <a:t>)</a:t>
            </a:r>
            <a:r>
              <a:rPr lang="en-US" altLang="en-US" sz="2000" b="1">
                <a:sym typeface="Symbol" pitchFamily="18" charset="2"/>
              </a:rPr>
              <a:t> </a:t>
            </a:r>
          </a:p>
        </p:txBody>
      </p:sp>
      <p:sp>
        <p:nvSpPr>
          <p:cNvPr id="65570" name="Rectangle 53"/>
          <p:cNvSpPr>
            <a:spLocks noChangeArrowheads="1"/>
          </p:cNvSpPr>
          <p:nvPr/>
        </p:nvSpPr>
        <p:spPr bwMode="auto">
          <a:xfrm>
            <a:off x="2522538" y="3125788"/>
            <a:ext cx="561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FF"/>
                </a:solidFill>
                <a:latin typeface="Symbol" pitchFamily="18" charset="2"/>
              </a:rPr>
              <a:t>Dq</a:t>
            </a:r>
            <a:r>
              <a:rPr lang="en-US" altLang="en-US" baseline="-25000">
                <a:solidFill>
                  <a:srgbClr val="0000FF"/>
                </a:solidFill>
              </a:rPr>
              <a:t>s,</a:t>
            </a:r>
          </a:p>
        </p:txBody>
      </p:sp>
      <p:sp>
        <p:nvSpPr>
          <p:cNvPr id="65571" name="Rectangle 54"/>
          <p:cNvSpPr>
            <a:spLocks noChangeArrowheads="1"/>
          </p:cNvSpPr>
          <p:nvPr/>
        </p:nvSpPr>
        <p:spPr bwMode="auto">
          <a:xfrm>
            <a:off x="4116388" y="3125788"/>
            <a:ext cx="561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FF"/>
                </a:solidFill>
                <a:latin typeface="Symbol" pitchFamily="18" charset="2"/>
              </a:rPr>
              <a:t>Dq</a:t>
            </a:r>
            <a:r>
              <a:rPr lang="en-US" altLang="en-US" baseline="-25000">
                <a:solidFill>
                  <a:srgbClr val="0000FF"/>
                </a:solidFill>
              </a:rPr>
              <a:t>k,</a:t>
            </a:r>
          </a:p>
        </p:txBody>
      </p:sp>
      <p:sp>
        <p:nvSpPr>
          <p:cNvPr id="65572" name="Rectangle 56"/>
          <p:cNvSpPr>
            <a:spLocks noChangeArrowheads="1"/>
          </p:cNvSpPr>
          <p:nvPr/>
        </p:nvSpPr>
        <p:spPr bwMode="auto">
          <a:xfrm>
            <a:off x="5786438" y="2897188"/>
            <a:ext cx="381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altLang="en-US" baseline="-250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65573" name="Rectangle 57"/>
          <p:cNvSpPr>
            <a:spLocks noChangeArrowheads="1"/>
          </p:cNvSpPr>
          <p:nvPr/>
        </p:nvSpPr>
        <p:spPr bwMode="auto">
          <a:xfrm>
            <a:off x="7380288" y="3732213"/>
            <a:ext cx="381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altLang="en-US" baseline="-25000">
                <a:solidFill>
                  <a:srgbClr val="FF0000"/>
                </a:solidFill>
              </a:rPr>
              <a:t>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95"/>
          <a:stretch/>
        </p:blipFill>
        <p:spPr bwMode="auto">
          <a:xfrm>
            <a:off x="1839781" y="787365"/>
            <a:ext cx="7285920" cy="5981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Injection, extraction and transfer</a:t>
            </a:r>
          </a:p>
        </p:txBody>
      </p:sp>
      <p:sp>
        <p:nvSpPr>
          <p:cNvPr id="59398" name="Rectangle 11"/>
          <p:cNvSpPr>
            <a:spLocks noChangeArrowheads="1"/>
          </p:cNvSpPr>
          <p:nvPr/>
        </p:nvSpPr>
        <p:spPr bwMode="auto">
          <a:xfrm>
            <a:off x="3586163" y="849313"/>
            <a:ext cx="5387975" cy="569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9400" name="Text Box 13"/>
          <p:cNvSpPr txBox="1">
            <a:spLocks noChangeArrowheads="1"/>
          </p:cNvSpPr>
          <p:nvPr/>
        </p:nvSpPr>
        <p:spPr bwMode="auto">
          <a:xfrm>
            <a:off x="397775" y="4514857"/>
            <a:ext cx="3035800" cy="615553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accent2"/>
            </a:solidFill>
            <a:miter lim="800000"/>
            <a:headEnd/>
            <a:tailEnd/>
          </a:ln>
        </p:spPr>
        <p:txBody>
          <a:bodyPr wrap="square"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altLang="en-US" sz="1700">
                <a:latin typeface="+mj-lt"/>
              </a:rPr>
              <a:t>Beam transfer (into, out of, and between machines) is necessary.</a:t>
            </a:r>
          </a:p>
        </p:txBody>
      </p:sp>
      <p:sp>
        <p:nvSpPr>
          <p:cNvPr id="5940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69863" y="1759685"/>
            <a:ext cx="3263900" cy="2276475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mtClean="0"/>
              <a:t>An accelerator has limited dynamic range.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mtClean="0"/>
              <a:t>Chain of stages needed to reach high energy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mtClean="0"/>
              <a:t>Periodic re-filling of storage rings, like LHC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Filamentation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8463" y="1228725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 smtClean="0"/>
              <a:t>Non-linear effects (e.g. magnetic field multipoles ) present which introduce amplitude dependent effects into particle motion.</a:t>
            </a:r>
          </a:p>
          <a:p>
            <a:pPr eaLnBrk="1" hangingPunct="1"/>
            <a:r>
              <a:rPr lang="en-US" altLang="en-US" smtClean="0"/>
              <a:t>Over many turns, a phase-space oscillation is transformed into an emittance increase.</a:t>
            </a:r>
          </a:p>
          <a:p>
            <a:pPr eaLnBrk="1" hangingPunct="1"/>
            <a:r>
              <a:rPr lang="en-US" altLang="en-US" smtClean="0"/>
              <a:t>So any residual transverse oscillation will lead to an emittance blow-up through filamentation</a:t>
            </a:r>
          </a:p>
          <a:p>
            <a:pPr lvl="1" eaLnBrk="1" hangingPunct="1"/>
            <a:r>
              <a:rPr lang="en-US" altLang="en-US" smtClean="0"/>
              <a:t>“Transverse damper” systems used to damp injection oscillations - bunch position measured by a pick-up, which is linked to a kicker</a:t>
            </a:r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60" descr="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1379538"/>
            <a:ext cx="51466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0242" name="Object 53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1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6" name="Line 54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247" name="Line 55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10243" name="Object 56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2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8" name="Rectangle 58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Filamentation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21" descr="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1379538"/>
            <a:ext cx="51466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Rectangle 3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1266" name="Object 14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5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Line 15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1271" name="Line 16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11267" name="Object 17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6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2" name="Rectangle 19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Filamentation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24" descr="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1379538"/>
            <a:ext cx="51466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Rectangle 3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2290" name="Object 17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9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4" name="Line 18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295" name="Line 19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12291" name="Object 20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0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6" name="Rectangle 2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Filamentation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21" descr="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1379538"/>
            <a:ext cx="51466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3314" name="Object 14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3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8" name="Line 15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19" name="Line 16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13315" name="Object 17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4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0" name="Rectangle 19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Filamentation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19" descr="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1379538"/>
            <a:ext cx="51466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900" smtClean="0"/>
              <a:t>Filamentation</a:t>
            </a:r>
            <a:endParaRPr lang="en-US" altLang="en-US" smtClean="0"/>
          </a:p>
        </p:txBody>
      </p:sp>
      <p:sp>
        <p:nvSpPr>
          <p:cNvPr id="14342" name="Rectangle 3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4338" name="Object 14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7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Line 15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44" name="Line 16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14339" name="Object 17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8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18" descr="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1379538"/>
            <a:ext cx="51466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5362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1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6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367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15363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2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8" name="Rectangle 1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Filamentation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18" descr="1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1379538"/>
            <a:ext cx="51466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Rectangle 3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6386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5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0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391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16387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6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1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Filamentation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18" descr="2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1379538"/>
            <a:ext cx="51466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7410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09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4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15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17411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0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6" name="Rectangle 1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Filamentation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18" descr="3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1379538"/>
            <a:ext cx="51466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Rectangle 3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8434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3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8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39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18435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4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0" name="Rectangle 1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Filamentation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G:\Departments\TE\Groups\ABT\Sections\BTP\BT-BTPphotos\IMG_08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06" y="1000360"/>
            <a:ext cx="7230359" cy="5422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397" y="5976"/>
            <a:ext cx="914400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kern="0" dirty="0" smtClean="0"/>
              <a:t>Injection, extraction and transfer</a:t>
            </a:r>
          </a:p>
        </p:txBody>
      </p:sp>
    </p:spTree>
    <p:extLst>
      <p:ext uri="{BB962C8B-B14F-4D97-AF65-F5344CB8AC3E}">
        <p14:creationId xmlns:p14="http://schemas.microsoft.com/office/powerpoint/2010/main" val="99121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7" descr="4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1379538"/>
            <a:ext cx="51466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9458" name="Object 40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7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2" name="Line 41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63" name="Line 42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19459" name="Object 43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8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4" name="Rectangle 4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Filamentation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Damping of injection oscillations</a:t>
            </a:r>
          </a:p>
        </p:txBody>
      </p:sp>
      <p:sp>
        <p:nvSpPr>
          <p:cNvPr id="67587" name="Rectangle 4"/>
          <p:cNvSpPr>
            <a:spLocks noChangeArrowheads="1"/>
          </p:cNvSpPr>
          <p:nvPr/>
        </p:nvSpPr>
        <p:spPr bwMode="auto">
          <a:xfrm>
            <a:off x="398463" y="122872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>
                <a:latin typeface="+mj-lt"/>
              </a:rPr>
              <a:t>Residual transverse oscillations lead to an emittance blow-up through filamentation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>
                <a:latin typeface="+mj-lt"/>
              </a:rPr>
              <a:t>“Transverse damper” systems used to damp injection oscillations - bunch position measured by a pick-up, which is linked to a kicker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>
                <a:latin typeface="+mj-lt"/>
              </a:rPr>
              <a:t>Damper measures offset of bunch on one turn, then kicks the bunch on a subsequent turn to reduce the oscillation amplitude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>
              <a:latin typeface="+mj-lt"/>
            </a:endParaRP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>
              <a:latin typeface="+mj-lt"/>
            </a:endParaRPr>
          </a:p>
        </p:txBody>
      </p:sp>
      <p:pic>
        <p:nvPicPr>
          <p:cNvPr id="6758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6" t="59409" r="51534" b="8351"/>
          <a:stretch>
            <a:fillRect/>
          </a:stretch>
        </p:blipFill>
        <p:spPr bwMode="auto">
          <a:xfrm>
            <a:off x="2447925" y="3500438"/>
            <a:ext cx="4446588" cy="268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9" name="Line 13"/>
          <p:cNvSpPr>
            <a:spLocks noChangeShapeType="1"/>
          </p:cNvSpPr>
          <p:nvPr/>
        </p:nvSpPr>
        <p:spPr bwMode="auto">
          <a:xfrm flipH="1">
            <a:off x="2295525" y="3960813"/>
            <a:ext cx="0" cy="1289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7590" name="Text Box 15"/>
          <p:cNvSpPr txBox="1">
            <a:spLocks noChangeArrowheads="1"/>
          </p:cNvSpPr>
          <p:nvPr/>
        </p:nvSpPr>
        <p:spPr bwMode="auto">
          <a:xfrm rot="-5400000">
            <a:off x="1208087" y="4478338"/>
            <a:ext cx="16732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</a:rPr>
              <a:t>Injection oscillation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Optical Mismatch at Injection</a:t>
            </a:r>
          </a:p>
        </p:txBody>
      </p:sp>
      <p:sp>
        <p:nvSpPr>
          <p:cNvPr id="68611" name="Rectangle 19"/>
          <p:cNvSpPr>
            <a:spLocks noChangeArrowheads="1"/>
          </p:cNvSpPr>
          <p:nvPr/>
        </p:nvSpPr>
        <p:spPr bwMode="auto">
          <a:xfrm>
            <a:off x="838200" y="2044700"/>
            <a:ext cx="7467600" cy="3963988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8612" name="Line 20"/>
          <p:cNvSpPr>
            <a:spLocks noChangeShapeType="1"/>
          </p:cNvSpPr>
          <p:nvPr/>
        </p:nvSpPr>
        <p:spPr bwMode="auto">
          <a:xfrm>
            <a:off x="1231900" y="56292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8613" name="Line 21"/>
          <p:cNvSpPr>
            <a:spLocks noChangeShapeType="1"/>
          </p:cNvSpPr>
          <p:nvPr/>
        </p:nvSpPr>
        <p:spPr bwMode="auto">
          <a:xfrm flipV="1">
            <a:off x="1231900" y="49466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8614" name="Text Box 22"/>
          <p:cNvSpPr txBox="1">
            <a:spLocks noChangeArrowheads="1"/>
          </p:cNvSpPr>
          <p:nvPr/>
        </p:nvSpPr>
        <p:spPr bwMode="auto">
          <a:xfrm>
            <a:off x="1773238" y="5591175"/>
            <a:ext cx="285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i="1">
                <a:latin typeface="Times New Roman" pitchFamily="18" charset="0"/>
              </a:rPr>
              <a:t>x</a:t>
            </a:r>
          </a:p>
        </p:txBody>
      </p:sp>
      <p:sp>
        <p:nvSpPr>
          <p:cNvPr id="68615" name="Text Box 23"/>
          <p:cNvSpPr txBox="1">
            <a:spLocks noChangeArrowheads="1"/>
          </p:cNvSpPr>
          <p:nvPr/>
        </p:nvSpPr>
        <p:spPr bwMode="auto">
          <a:xfrm>
            <a:off x="898525" y="4795838"/>
            <a:ext cx="361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i="1">
                <a:latin typeface="Times New Roman" pitchFamily="18" charset="0"/>
              </a:rPr>
              <a:t>x’</a:t>
            </a:r>
          </a:p>
        </p:txBody>
      </p:sp>
      <p:sp>
        <p:nvSpPr>
          <p:cNvPr id="68616" name="Oval 13"/>
          <p:cNvSpPr>
            <a:spLocks noChangeArrowheads="1"/>
          </p:cNvSpPr>
          <p:nvPr/>
        </p:nvSpPr>
        <p:spPr bwMode="auto">
          <a:xfrm rot="1414825">
            <a:off x="2362200" y="2557463"/>
            <a:ext cx="4456113" cy="2347912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8617" name="Oval 18"/>
          <p:cNvSpPr>
            <a:spLocks noChangeArrowheads="1"/>
          </p:cNvSpPr>
          <p:nvPr/>
        </p:nvSpPr>
        <p:spPr bwMode="auto">
          <a:xfrm rot="-4078118">
            <a:off x="3957638" y="2668587"/>
            <a:ext cx="1296988" cy="2151063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68618" name="Picture 3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22538" y="1455738"/>
            <a:ext cx="4313237" cy="4525962"/>
          </a:xfrm>
          <a:noFill/>
        </p:spPr>
      </p:pic>
      <p:sp>
        <p:nvSpPr>
          <p:cNvPr id="68619" name="Text Box 37"/>
          <p:cNvSpPr txBox="1">
            <a:spLocks noChangeArrowheads="1"/>
          </p:cNvSpPr>
          <p:nvPr/>
        </p:nvSpPr>
        <p:spPr bwMode="auto">
          <a:xfrm>
            <a:off x="4951413" y="5467350"/>
            <a:ext cx="3143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0000"/>
                </a:solidFill>
              </a:rPr>
              <a:t>Matched phase-space ellipse</a:t>
            </a:r>
          </a:p>
        </p:txBody>
      </p:sp>
      <p:sp>
        <p:nvSpPr>
          <p:cNvPr id="68620" name="Line 38"/>
          <p:cNvSpPr>
            <a:spLocks noChangeShapeType="1"/>
          </p:cNvSpPr>
          <p:nvPr/>
        </p:nvSpPr>
        <p:spPr bwMode="auto">
          <a:xfrm flipH="1" flipV="1">
            <a:off x="5407025" y="4405313"/>
            <a:ext cx="1062038" cy="9874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8621" name="Text Box 39"/>
          <p:cNvSpPr txBox="1">
            <a:spLocks noChangeArrowheads="1"/>
          </p:cNvSpPr>
          <p:nvPr/>
        </p:nvSpPr>
        <p:spPr bwMode="auto">
          <a:xfrm>
            <a:off x="5330825" y="2128838"/>
            <a:ext cx="2901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Mismatched injected beam</a:t>
            </a:r>
          </a:p>
        </p:txBody>
      </p:sp>
      <p:sp>
        <p:nvSpPr>
          <p:cNvPr id="68622" name="Line 41"/>
          <p:cNvSpPr>
            <a:spLocks noChangeShapeType="1"/>
          </p:cNvSpPr>
          <p:nvPr/>
        </p:nvSpPr>
        <p:spPr bwMode="auto">
          <a:xfrm flipH="1">
            <a:off x="5634038" y="2443163"/>
            <a:ext cx="1517650" cy="985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8623" name="Rectangle 44"/>
          <p:cNvSpPr>
            <a:spLocks noChangeArrowheads="1"/>
          </p:cNvSpPr>
          <p:nvPr/>
        </p:nvSpPr>
        <p:spPr bwMode="auto">
          <a:xfrm>
            <a:off x="246063" y="773113"/>
            <a:ext cx="8728075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l" eaLnBrk="1" hangingPunct="1">
              <a:spcBef>
                <a:spcPct val="2000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US" altLang="en-US" sz="2000">
                <a:latin typeface="+mj-lt"/>
              </a:rPr>
              <a:t> Can also have an emittance blow-up through optical mismatch</a:t>
            </a:r>
          </a:p>
          <a:p>
            <a:pPr marL="342900" indent="-342900" algn="l" eaLnBrk="1" hangingPunct="1">
              <a:spcBef>
                <a:spcPct val="2000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US" altLang="en-US" sz="2000">
                <a:latin typeface="+mj-lt"/>
              </a:rPr>
              <a:t> Individual particles oscillate with conserved CS invariant:</a:t>
            </a:r>
            <a:r>
              <a:rPr lang="en-US" altLang="en-US" sz="2000"/>
              <a:t>                  </a:t>
            </a:r>
            <a:endParaRPr lang="en-US" altLang="en-US" sz="2000" smtClean="0"/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</a:pPr>
            <a:r>
              <a:rPr lang="en-US" altLang="en-US" sz="2000" smtClean="0"/>
              <a:t>        </a:t>
            </a:r>
            <a:r>
              <a:rPr lang="en-US" altLang="en-US" sz="2000"/>
              <a:t>	</a:t>
            </a:r>
            <a:r>
              <a:rPr lang="en-US" altLang="en-US" sz="2000" i="1" smtClean="0"/>
              <a:t>a</a:t>
            </a:r>
            <a:r>
              <a:rPr lang="en-US" altLang="en-US" sz="2000" i="1" baseline="-25000" smtClean="0"/>
              <a:t>x</a:t>
            </a:r>
            <a:r>
              <a:rPr lang="en-US" altLang="en-US" sz="2000" i="1" smtClean="0"/>
              <a:t> </a:t>
            </a:r>
            <a:r>
              <a:rPr lang="en-US" altLang="en-US" sz="2000" i="1"/>
              <a:t>= </a:t>
            </a:r>
            <a:r>
              <a:rPr lang="en-US" altLang="en-US" sz="2000" i="1">
                <a:latin typeface="Symbol" pitchFamily="18" charset="2"/>
              </a:rPr>
              <a:t>g</a:t>
            </a:r>
            <a:r>
              <a:rPr lang="en-US" altLang="en-US" sz="2000" i="1"/>
              <a:t> x</a:t>
            </a:r>
            <a:r>
              <a:rPr lang="en-US" altLang="en-US" sz="2000" i="1" baseline="30000"/>
              <a:t>2</a:t>
            </a:r>
            <a:r>
              <a:rPr lang="en-US" altLang="en-US" sz="2000" i="1"/>
              <a:t> + 2</a:t>
            </a:r>
            <a:r>
              <a:rPr lang="en-US" altLang="en-US" sz="2000" i="1">
                <a:latin typeface="Symbol" pitchFamily="18" charset="2"/>
              </a:rPr>
              <a:t>a</a:t>
            </a:r>
            <a:r>
              <a:rPr lang="en-US" altLang="en-US" sz="2000" i="1"/>
              <a:t> xx’ + </a:t>
            </a:r>
            <a:r>
              <a:rPr lang="en-US" altLang="en-US" sz="2000" i="1">
                <a:latin typeface="Symbol" pitchFamily="18" charset="2"/>
              </a:rPr>
              <a:t>b</a:t>
            </a:r>
            <a:r>
              <a:rPr lang="en-US" altLang="en-US" sz="2000" i="1"/>
              <a:t> x’</a:t>
            </a:r>
            <a:r>
              <a:rPr lang="en-US" altLang="en-US" sz="2000" i="1" baseline="30000"/>
              <a:t>2</a:t>
            </a:r>
          </a:p>
          <a:p>
            <a:pPr marL="342900" indent="-342900" algn="l" eaLnBrk="1" hangingPunct="1">
              <a:spcBef>
                <a:spcPct val="2000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endParaRPr lang="en-US" altLang="en-US" sz="2000" i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69635" name="Group 15"/>
          <p:cNvGrpSpPr>
            <a:grpSpLocks noChangeAspect="1"/>
          </p:cNvGrpSpPr>
          <p:nvPr/>
        </p:nvGrpSpPr>
        <p:grpSpPr bwMode="auto">
          <a:xfrm>
            <a:off x="2751138" y="2168525"/>
            <a:ext cx="3867150" cy="1139825"/>
            <a:chOff x="378" y="1644"/>
            <a:chExt cx="4865" cy="1496"/>
          </a:xfrm>
        </p:grpSpPr>
        <p:sp>
          <p:nvSpPr>
            <p:cNvPr id="69666" name="Oval 3"/>
            <p:cNvSpPr>
              <a:spLocks noChangeAspect="1" noChangeArrowheads="1"/>
            </p:cNvSpPr>
            <p:nvPr/>
          </p:nvSpPr>
          <p:spPr bwMode="auto">
            <a:xfrm rot="1414825">
              <a:off x="1202" y="1661"/>
              <a:ext cx="3123" cy="1479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9667" name="Oval 5"/>
            <p:cNvSpPr>
              <a:spLocks noChangeAspect="1" noChangeArrowheads="1"/>
            </p:cNvSpPr>
            <p:nvPr/>
          </p:nvSpPr>
          <p:spPr bwMode="auto">
            <a:xfrm rot="-4078118">
              <a:off x="2366" y="1655"/>
              <a:ext cx="817" cy="1508"/>
            </a:xfrm>
            <a:prstGeom prst="ellips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pic>
          <p:nvPicPr>
            <p:cNvPr id="69668" name="Picture 1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" y="1644"/>
              <a:ext cx="4865" cy="1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9636" name="Rectangle 1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Optical Mismatch at Injection</a:t>
            </a:r>
          </a:p>
        </p:txBody>
      </p:sp>
      <p:grpSp>
        <p:nvGrpSpPr>
          <p:cNvPr id="69637" name="Group 16"/>
          <p:cNvGrpSpPr>
            <a:grpSpLocks noChangeAspect="1"/>
          </p:cNvGrpSpPr>
          <p:nvPr/>
        </p:nvGrpSpPr>
        <p:grpSpPr bwMode="auto">
          <a:xfrm>
            <a:off x="5178425" y="2138363"/>
            <a:ext cx="3857625" cy="1181100"/>
            <a:chOff x="377" y="1661"/>
            <a:chExt cx="4870" cy="1490"/>
          </a:xfrm>
        </p:grpSpPr>
        <p:sp>
          <p:nvSpPr>
            <p:cNvPr id="69663" name="Oval 17"/>
            <p:cNvSpPr>
              <a:spLocks noChangeAspect="1" noChangeArrowheads="1"/>
            </p:cNvSpPr>
            <p:nvPr/>
          </p:nvSpPr>
          <p:spPr bwMode="auto">
            <a:xfrm rot="1414825">
              <a:off x="1202" y="1661"/>
              <a:ext cx="3123" cy="1479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9664" name="Oval 18"/>
            <p:cNvSpPr>
              <a:spLocks noChangeAspect="1" noChangeArrowheads="1"/>
            </p:cNvSpPr>
            <p:nvPr/>
          </p:nvSpPr>
          <p:spPr bwMode="auto">
            <a:xfrm rot="-4078118">
              <a:off x="2366" y="1655"/>
              <a:ext cx="817" cy="1508"/>
            </a:xfrm>
            <a:prstGeom prst="ellips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pic>
          <p:nvPicPr>
            <p:cNvPr id="69665" name="Picture 1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04249">
              <a:off x="377" y="1679"/>
              <a:ext cx="4870" cy="1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9638" name="Text Box 20"/>
          <p:cNvSpPr txBox="1">
            <a:spLocks noChangeArrowheads="1"/>
          </p:cNvSpPr>
          <p:nvPr/>
        </p:nvSpPr>
        <p:spPr bwMode="auto">
          <a:xfrm>
            <a:off x="549275" y="849313"/>
            <a:ext cx="72916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000">
                <a:latin typeface="+mj-lt"/>
              </a:rPr>
              <a:t> Filamentation fills larger ellipse </a:t>
            </a:r>
            <a:r>
              <a:rPr lang="en-US" altLang="en-US" sz="2000" u="sng">
                <a:solidFill>
                  <a:schemeClr val="accent2"/>
                </a:solidFill>
                <a:latin typeface="+mj-lt"/>
              </a:rPr>
              <a:t>with same shape as matched ellipse</a:t>
            </a:r>
            <a:endParaRPr lang="en-US" altLang="en-US" sz="2000" u="sng">
              <a:solidFill>
                <a:schemeClr val="accent2"/>
              </a:solidFill>
              <a:latin typeface="+mj-lt"/>
              <a:sym typeface="Symbol" pitchFamily="18" charset="2"/>
            </a:endParaRPr>
          </a:p>
        </p:txBody>
      </p:sp>
      <p:grpSp>
        <p:nvGrpSpPr>
          <p:cNvPr id="69639" name="Group 21"/>
          <p:cNvGrpSpPr>
            <a:grpSpLocks noChangeAspect="1"/>
          </p:cNvGrpSpPr>
          <p:nvPr/>
        </p:nvGrpSpPr>
        <p:grpSpPr bwMode="auto">
          <a:xfrm>
            <a:off x="549275" y="3884613"/>
            <a:ext cx="3281363" cy="1371600"/>
            <a:chOff x="798" y="1578"/>
            <a:chExt cx="4121" cy="1723"/>
          </a:xfrm>
        </p:grpSpPr>
        <p:sp>
          <p:nvSpPr>
            <p:cNvPr id="69660" name="Oval 22"/>
            <p:cNvSpPr>
              <a:spLocks noChangeAspect="1" noChangeArrowheads="1"/>
            </p:cNvSpPr>
            <p:nvPr/>
          </p:nvSpPr>
          <p:spPr bwMode="auto">
            <a:xfrm rot="-4078118">
              <a:off x="2366" y="1655"/>
              <a:ext cx="817" cy="1508"/>
            </a:xfrm>
            <a:prstGeom prst="ellips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9661" name="Oval 23"/>
            <p:cNvSpPr>
              <a:spLocks noChangeAspect="1" noChangeArrowheads="1"/>
            </p:cNvSpPr>
            <p:nvPr/>
          </p:nvSpPr>
          <p:spPr bwMode="auto">
            <a:xfrm rot="1414825">
              <a:off x="1202" y="1661"/>
              <a:ext cx="3123" cy="1479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pic>
          <p:nvPicPr>
            <p:cNvPr id="69662" name="Picture 2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" y="1578"/>
              <a:ext cx="4121" cy="1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9640" name="Oval 28"/>
          <p:cNvSpPr>
            <a:spLocks noChangeAspect="1" noChangeArrowheads="1"/>
          </p:cNvSpPr>
          <p:nvPr/>
        </p:nvSpPr>
        <p:spPr bwMode="auto">
          <a:xfrm rot="1414825">
            <a:off x="852488" y="2127250"/>
            <a:ext cx="2351087" cy="1173163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9641" name="Oval 29"/>
          <p:cNvSpPr>
            <a:spLocks noChangeAspect="1" noChangeArrowheads="1"/>
          </p:cNvSpPr>
          <p:nvPr/>
        </p:nvSpPr>
        <p:spPr bwMode="auto">
          <a:xfrm rot="-4078118">
            <a:off x="1711325" y="2152651"/>
            <a:ext cx="649287" cy="1135062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69642" name="Picture 30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7900" y="1608138"/>
            <a:ext cx="2274888" cy="2263775"/>
          </a:xfrm>
          <a:noFill/>
        </p:spPr>
      </p:pic>
      <p:grpSp>
        <p:nvGrpSpPr>
          <p:cNvPr id="69643" name="Group 31"/>
          <p:cNvGrpSpPr>
            <a:grpSpLocks noChangeAspect="1"/>
          </p:cNvGrpSpPr>
          <p:nvPr/>
        </p:nvGrpSpPr>
        <p:grpSpPr bwMode="auto">
          <a:xfrm>
            <a:off x="2751138" y="3732213"/>
            <a:ext cx="3794125" cy="1663700"/>
            <a:chOff x="414" y="1352"/>
            <a:chExt cx="4790" cy="2101"/>
          </a:xfrm>
        </p:grpSpPr>
        <p:sp>
          <p:nvSpPr>
            <p:cNvPr id="69657" name="Oval 32"/>
            <p:cNvSpPr>
              <a:spLocks noChangeAspect="1" noChangeArrowheads="1"/>
            </p:cNvSpPr>
            <p:nvPr/>
          </p:nvSpPr>
          <p:spPr bwMode="auto">
            <a:xfrm rot="-4078118">
              <a:off x="2366" y="1655"/>
              <a:ext cx="817" cy="1508"/>
            </a:xfrm>
            <a:prstGeom prst="ellips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9658" name="Oval 33"/>
            <p:cNvSpPr>
              <a:spLocks noChangeAspect="1" noChangeArrowheads="1"/>
            </p:cNvSpPr>
            <p:nvPr/>
          </p:nvSpPr>
          <p:spPr bwMode="auto">
            <a:xfrm rot="1414825">
              <a:off x="1202" y="1661"/>
              <a:ext cx="3123" cy="1479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pic>
          <p:nvPicPr>
            <p:cNvPr id="69659" name="Picture 3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64079">
              <a:off x="414" y="1352"/>
              <a:ext cx="4790" cy="2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9644" name="Group 40"/>
          <p:cNvGrpSpPr>
            <a:grpSpLocks noChangeAspect="1"/>
          </p:cNvGrpSpPr>
          <p:nvPr/>
        </p:nvGrpSpPr>
        <p:grpSpPr bwMode="auto">
          <a:xfrm>
            <a:off x="5149850" y="3590925"/>
            <a:ext cx="3994150" cy="1946275"/>
            <a:chOff x="310" y="1179"/>
            <a:chExt cx="5022" cy="2448"/>
          </a:xfrm>
        </p:grpSpPr>
        <p:sp>
          <p:nvSpPr>
            <p:cNvPr id="69654" name="Oval 41"/>
            <p:cNvSpPr>
              <a:spLocks noChangeAspect="1" noChangeArrowheads="1"/>
            </p:cNvSpPr>
            <p:nvPr/>
          </p:nvSpPr>
          <p:spPr bwMode="auto">
            <a:xfrm rot="-4078118">
              <a:off x="2366" y="1655"/>
              <a:ext cx="817" cy="1508"/>
            </a:xfrm>
            <a:prstGeom prst="ellips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9655" name="Oval 42"/>
            <p:cNvSpPr>
              <a:spLocks noChangeAspect="1" noChangeArrowheads="1"/>
            </p:cNvSpPr>
            <p:nvPr/>
          </p:nvSpPr>
          <p:spPr bwMode="auto">
            <a:xfrm rot="1414825">
              <a:off x="1202" y="1661"/>
              <a:ext cx="3123" cy="1479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pic>
          <p:nvPicPr>
            <p:cNvPr id="69656" name="Picture 4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65612">
              <a:off x="310" y="1179"/>
              <a:ext cx="5022" cy="2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9645" name="Line 45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9646" name="Line 46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9647" name="Text Box 47"/>
          <p:cNvSpPr txBox="1">
            <a:spLocks noChangeArrowheads="1"/>
          </p:cNvSpPr>
          <p:nvPr/>
        </p:nvSpPr>
        <p:spPr bwMode="auto">
          <a:xfrm>
            <a:off x="1773238" y="5667375"/>
            <a:ext cx="285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i="1">
                <a:latin typeface="Times New Roman" pitchFamily="18" charset="0"/>
              </a:rPr>
              <a:t>x</a:t>
            </a:r>
          </a:p>
        </p:txBody>
      </p:sp>
      <p:sp>
        <p:nvSpPr>
          <p:cNvPr id="69648" name="Text Box 48"/>
          <p:cNvSpPr txBox="1">
            <a:spLocks noChangeArrowheads="1"/>
          </p:cNvSpPr>
          <p:nvPr/>
        </p:nvSpPr>
        <p:spPr bwMode="auto">
          <a:xfrm>
            <a:off x="898525" y="4872038"/>
            <a:ext cx="361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i="1">
                <a:latin typeface="Times New Roman" pitchFamily="18" charset="0"/>
              </a:rPr>
              <a:t>x’</a:t>
            </a:r>
          </a:p>
        </p:txBody>
      </p:sp>
      <p:sp>
        <p:nvSpPr>
          <p:cNvPr id="69650" name="Text Box 51"/>
          <p:cNvSpPr txBox="1">
            <a:spLocks noChangeArrowheads="1"/>
          </p:cNvSpPr>
          <p:nvPr/>
        </p:nvSpPr>
        <p:spPr bwMode="auto">
          <a:xfrm>
            <a:off x="1763713" y="1608138"/>
            <a:ext cx="6238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200" i="1"/>
              <a:t>Turn 0</a:t>
            </a:r>
            <a:endParaRPr lang="en-GB" altLang="en-US" sz="1200" i="1"/>
          </a:p>
        </p:txBody>
      </p:sp>
      <p:sp>
        <p:nvSpPr>
          <p:cNvPr id="69651" name="Text Box 53"/>
          <p:cNvSpPr txBox="1">
            <a:spLocks noChangeArrowheads="1"/>
          </p:cNvSpPr>
          <p:nvPr/>
        </p:nvSpPr>
        <p:spPr bwMode="auto">
          <a:xfrm>
            <a:off x="6532563" y="3581400"/>
            <a:ext cx="649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200" i="1"/>
              <a:t>Turn N</a:t>
            </a:r>
            <a:endParaRPr lang="en-GB" altLang="en-US" sz="1200" i="1"/>
          </a:p>
        </p:txBody>
      </p:sp>
      <p:sp>
        <p:nvSpPr>
          <p:cNvPr id="69652" name="Line 56"/>
          <p:cNvSpPr>
            <a:spLocks noChangeShapeType="1"/>
          </p:cNvSpPr>
          <p:nvPr/>
        </p:nvSpPr>
        <p:spPr bwMode="auto">
          <a:xfrm>
            <a:off x="2978150" y="1758950"/>
            <a:ext cx="3340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9653" name="Text Box 57"/>
          <p:cNvSpPr txBox="1">
            <a:spLocks noChangeArrowheads="1"/>
          </p:cNvSpPr>
          <p:nvPr/>
        </p:nvSpPr>
        <p:spPr bwMode="auto">
          <a:xfrm>
            <a:off x="4397375" y="1531938"/>
            <a:ext cx="5222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200" i="1"/>
              <a:t>Time</a:t>
            </a:r>
            <a:endParaRPr lang="en-GB" altLang="en-US" sz="1200" i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0800"/>
            <a:ext cx="9144000" cy="598488"/>
          </a:xfrm>
        </p:spPr>
        <p:txBody>
          <a:bodyPr/>
          <a:lstStyle/>
          <a:p>
            <a:pPr eaLnBrk="1" hangingPunct="1"/>
            <a:r>
              <a:rPr lang="en-US" altLang="en-US" smtClean="0"/>
              <a:t>Multi-turn injection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9275" y="1000125"/>
            <a:ext cx="8153400" cy="4419600"/>
          </a:xfrm>
        </p:spPr>
        <p:txBody>
          <a:bodyPr/>
          <a:lstStyle/>
          <a:p>
            <a:pPr eaLnBrk="1" hangingPunct="1">
              <a:lnSpc>
                <a:spcPct val="125000"/>
              </a:lnSpc>
            </a:pPr>
            <a:r>
              <a:rPr lang="en-US" altLang="en-US" smtClean="0"/>
              <a:t>For hadrons the beam density at injection can be limited either by space charge effects or by the injector capacity</a:t>
            </a:r>
          </a:p>
          <a:p>
            <a:pPr eaLnBrk="1" hangingPunct="1">
              <a:lnSpc>
                <a:spcPct val="125000"/>
              </a:lnSpc>
            </a:pPr>
            <a:r>
              <a:rPr lang="en-US" altLang="en-US" smtClean="0"/>
              <a:t>If we cannot increase charge density, we can sometimes fill the horizontal phase space to increase overall injected intensity.</a:t>
            </a:r>
          </a:p>
          <a:p>
            <a:pPr lvl="1" eaLnBrk="1" hangingPunct="1">
              <a:lnSpc>
                <a:spcPct val="125000"/>
              </a:lnSpc>
            </a:pPr>
            <a:r>
              <a:rPr lang="en-US" altLang="en-US" smtClean="0"/>
              <a:t>Condition that the acceptance of receiving machine is larger than the delivered beam emittance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Multi-turn injection for hadrons</a:t>
            </a:r>
          </a:p>
        </p:txBody>
      </p:sp>
      <p:sp>
        <p:nvSpPr>
          <p:cNvPr id="71683" name="Text Box 4"/>
          <p:cNvSpPr txBox="1">
            <a:spLocks noChangeArrowheads="1"/>
          </p:cNvSpPr>
          <p:nvPr/>
        </p:nvSpPr>
        <p:spPr bwMode="auto">
          <a:xfrm flipH="1">
            <a:off x="2884462" y="1911350"/>
            <a:ext cx="16796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Septum magnet</a:t>
            </a:r>
          </a:p>
        </p:txBody>
      </p:sp>
      <p:grpSp>
        <p:nvGrpSpPr>
          <p:cNvPr id="71684" name="Group 7"/>
          <p:cNvGrpSpPr>
            <a:grpSpLocks/>
          </p:cNvGrpSpPr>
          <p:nvPr/>
        </p:nvGrpSpPr>
        <p:grpSpPr bwMode="auto">
          <a:xfrm>
            <a:off x="3003550" y="2474913"/>
            <a:ext cx="1379538" cy="960437"/>
            <a:chOff x="1496" y="1549"/>
            <a:chExt cx="869" cy="605"/>
          </a:xfrm>
        </p:grpSpPr>
        <p:sp>
          <p:nvSpPr>
            <p:cNvPr id="71695" name="Rectangle 8"/>
            <p:cNvSpPr>
              <a:spLocks noChangeArrowheads="1"/>
            </p:cNvSpPr>
            <p:nvPr/>
          </p:nvSpPr>
          <p:spPr bwMode="auto">
            <a:xfrm rot="1175517">
              <a:off x="1496" y="2058"/>
              <a:ext cx="718" cy="96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1696" name="Rectangle 9"/>
            <p:cNvSpPr>
              <a:spLocks noChangeArrowheads="1"/>
            </p:cNvSpPr>
            <p:nvPr/>
          </p:nvSpPr>
          <p:spPr bwMode="auto">
            <a:xfrm rot="1303572">
              <a:off x="1648" y="1549"/>
              <a:ext cx="717" cy="239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71685" name="Text Box 12"/>
          <p:cNvSpPr txBox="1">
            <a:spLocks noChangeArrowheads="1"/>
          </p:cNvSpPr>
          <p:nvPr/>
        </p:nvSpPr>
        <p:spPr bwMode="auto">
          <a:xfrm>
            <a:off x="670245" y="5437188"/>
            <a:ext cx="7772400" cy="931862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>
                <a:latin typeface="+mj-lt"/>
              </a:rPr>
              <a:t> No kicker  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>
                <a:latin typeface="+mj-lt"/>
              </a:rPr>
              <a:t> Bump amplitude decreases and inject a new bunch at each turn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>
                <a:latin typeface="+mj-lt"/>
              </a:rPr>
              <a:t> Phase-space “painting”</a:t>
            </a:r>
          </a:p>
        </p:txBody>
      </p:sp>
      <p:sp>
        <p:nvSpPr>
          <p:cNvPr id="71686" name="Rectangle 13"/>
          <p:cNvSpPr>
            <a:spLocks noChangeArrowheads="1"/>
          </p:cNvSpPr>
          <p:nvPr/>
        </p:nvSpPr>
        <p:spPr bwMode="auto">
          <a:xfrm>
            <a:off x="2825750" y="3429000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1687" name="Rectangle 14"/>
          <p:cNvSpPr>
            <a:spLocks noChangeArrowheads="1"/>
          </p:cNvSpPr>
          <p:nvPr/>
        </p:nvSpPr>
        <p:spPr bwMode="auto">
          <a:xfrm>
            <a:off x="1460500" y="3429000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1688" name="Text Box 15"/>
          <p:cNvSpPr txBox="1">
            <a:spLocks noChangeArrowheads="1"/>
          </p:cNvSpPr>
          <p:nvPr/>
        </p:nvSpPr>
        <p:spPr bwMode="auto">
          <a:xfrm flipH="1">
            <a:off x="1290151" y="4741863"/>
            <a:ext cx="22806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Closed orbit bumpers</a:t>
            </a:r>
          </a:p>
        </p:txBody>
      </p:sp>
      <p:sp>
        <p:nvSpPr>
          <p:cNvPr id="71689" name="Line 17"/>
          <p:cNvSpPr>
            <a:spLocks noChangeShapeType="1"/>
          </p:cNvSpPr>
          <p:nvPr/>
        </p:nvSpPr>
        <p:spPr bwMode="auto">
          <a:xfrm>
            <a:off x="466725" y="4165600"/>
            <a:ext cx="8442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690" name="Rectangle 18"/>
          <p:cNvSpPr>
            <a:spLocks noChangeArrowheads="1"/>
          </p:cNvSpPr>
          <p:nvPr/>
        </p:nvSpPr>
        <p:spPr bwMode="auto">
          <a:xfrm>
            <a:off x="6392863" y="3505200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1691" name="Text Box 36"/>
          <p:cNvSpPr txBox="1">
            <a:spLocks noChangeArrowheads="1"/>
          </p:cNvSpPr>
          <p:nvPr/>
        </p:nvSpPr>
        <p:spPr bwMode="auto">
          <a:xfrm rot="428651">
            <a:off x="3545086" y="4034423"/>
            <a:ext cx="23030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>
                <a:latin typeface="+mj-lt"/>
              </a:rPr>
              <a:t>Varying amplitude bump</a:t>
            </a:r>
          </a:p>
        </p:txBody>
      </p:sp>
      <p:sp>
        <p:nvSpPr>
          <p:cNvPr id="71692" name="Line 37"/>
          <p:cNvSpPr>
            <a:spLocks noChangeShapeType="1"/>
          </p:cNvSpPr>
          <p:nvPr/>
        </p:nvSpPr>
        <p:spPr bwMode="auto">
          <a:xfrm flipH="1">
            <a:off x="3471863" y="3770313"/>
            <a:ext cx="0" cy="73342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693" name="Freeform 38"/>
          <p:cNvSpPr>
            <a:spLocks/>
          </p:cNvSpPr>
          <p:nvPr/>
        </p:nvSpPr>
        <p:spPr bwMode="auto">
          <a:xfrm>
            <a:off x="1724025" y="1800225"/>
            <a:ext cx="7086600" cy="2638425"/>
          </a:xfrm>
          <a:custGeom>
            <a:avLst/>
            <a:gdLst>
              <a:gd name="T0" fmla="*/ 0 w 4464"/>
              <a:gd name="T1" fmla="*/ 0 h 1662"/>
              <a:gd name="T2" fmla="*/ 2147483647 w 4464"/>
              <a:gd name="T3" fmla="*/ 2101810489 h 1662"/>
              <a:gd name="T4" fmla="*/ 2147483647 w 4464"/>
              <a:gd name="T5" fmla="*/ 2147483647 h 1662"/>
              <a:gd name="T6" fmla="*/ 2147483647 w 4464"/>
              <a:gd name="T7" fmla="*/ 2147483647 h 1662"/>
              <a:gd name="T8" fmla="*/ 0 60000 65536"/>
              <a:gd name="T9" fmla="*/ 0 60000 65536"/>
              <a:gd name="T10" fmla="*/ 0 60000 65536"/>
              <a:gd name="T11" fmla="*/ 0 60000 65536"/>
              <a:gd name="T12" fmla="*/ 0 w 4464"/>
              <a:gd name="T13" fmla="*/ 0 h 1662"/>
              <a:gd name="T14" fmla="*/ 4464 w 4464"/>
              <a:gd name="T15" fmla="*/ 1662 h 16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64" h="1662">
                <a:moveTo>
                  <a:pt x="0" y="0"/>
                </a:moveTo>
                <a:lnTo>
                  <a:pt x="1200" y="834"/>
                </a:lnTo>
                <a:lnTo>
                  <a:pt x="3048" y="1482"/>
                </a:lnTo>
                <a:lnTo>
                  <a:pt x="4464" y="1662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694" name="Freeform 39"/>
          <p:cNvSpPr>
            <a:spLocks/>
          </p:cNvSpPr>
          <p:nvPr/>
        </p:nvSpPr>
        <p:spPr bwMode="auto">
          <a:xfrm>
            <a:off x="476250" y="3695700"/>
            <a:ext cx="8324850" cy="466725"/>
          </a:xfrm>
          <a:custGeom>
            <a:avLst/>
            <a:gdLst>
              <a:gd name="T0" fmla="*/ 0 w 5244"/>
              <a:gd name="T1" fmla="*/ 740925828 h 294"/>
              <a:gd name="T2" fmla="*/ 1784270754 w 5244"/>
              <a:gd name="T3" fmla="*/ 740925828 h 294"/>
              <a:gd name="T4" fmla="*/ 2147483647 w 5244"/>
              <a:gd name="T5" fmla="*/ 0 h 294"/>
              <a:gd name="T6" fmla="*/ 2147483647 w 5244"/>
              <a:gd name="T7" fmla="*/ 725804897 h 294"/>
              <a:gd name="T8" fmla="*/ 2147483647 w 5244"/>
              <a:gd name="T9" fmla="*/ 725804897 h 2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44"/>
              <a:gd name="T16" fmla="*/ 0 h 294"/>
              <a:gd name="T17" fmla="*/ 5244 w 5244"/>
              <a:gd name="T18" fmla="*/ 294 h 29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44" h="294">
                <a:moveTo>
                  <a:pt x="0" y="294"/>
                </a:moveTo>
                <a:lnTo>
                  <a:pt x="708" y="294"/>
                </a:lnTo>
                <a:lnTo>
                  <a:pt x="1578" y="0"/>
                </a:lnTo>
                <a:lnTo>
                  <a:pt x="3834" y="288"/>
                </a:lnTo>
                <a:lnTo>
                  <a:pt x="5244" y="288"/>
                </a:ln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900" smtClean="0"/>
              <a:t>Multi-turn injection for hadrons</a:t>
            </a:r>
            <a:endParaRPr lang="en-US" altLang="en-US" smtClean="0"/>
          </a:p>
        </p:txBody>
      </p:sp>
      <p:pic>
        <p:nvPicPr>
          <p:cNvPr id="2048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2488" y="1608138"/>
            <a:ext cx="7370762" cy="4525962"/>
          </a:xfrm>
          <a:noFill/>
        </p:spPr>
      </p:pic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962811" y="1228725"/>
            <a:ext cx="7763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Turn 1</a:t>
            </a:r>
          </a:p>
        </p:txBody>
      </p:sp>
      <p:sp>
        <p:nvSpPr>
          <p:cNvPr id="20487" name="Oval 5"/>
          <p:cNvSpPr>
            <a:spLocks noChangeArrowheads="1"/>
          </p:cNvSpPr>
          <p:nvPr/>
        </p:nvSpPr>
        <p:spPr bwMode="auto">
          <a:xfrm>
            <a:off x="6165850" y="3049588"/>
            <a:ext cx="682625" cy="1593850"/>
          </a:xfrm>
          <a:prstGeom prst="ellipse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88" name="Text Box 12"/>
          <p:cNvSpPr txBox="1">
            <a:spLocks noChangeArrowheads="1"/>
          </p:cNvSpPr>
          <p:nvPr/>
        </p:nvSpPr>
        <p:spPr bwMode="auto">
          <a:xfrm>
            <a:off x="5679200" y="6122988"/>
            <a:ext cx="909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Septum</a:t>
            </a:r>
          </a:p>
        </p:txBody>
      </p:sp>
      <p:graphicFrame>
        <p:nvGraphicFramePr>
          <p:cNvPr id="20482" name="Object 13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9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9" name="Line 14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90" name="Line 15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0483" name="Object 16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0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1" name="Rectangle 17"/>
          <p:cNvSpPr>
            <a:spLocks noChangeArrowheads="1"/>
          </p:cNvSpPr>
          <p:nvPr/>
        </p:nvSpPr>
        <p:spPr bwMode="auto">
          <a:xfrm>
            <a:off x="1916113" y="773113"/>
            <a:ext cx="6223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</a:rPr>
              <a:t>Example: CERN PSB injection, fractional tune Qh = 0.25</a:t>
            </a:r>
          </a:p>
          <a:p>
            <a:pPr lvl="1" algn="l" eaLnBrk="1" hangingPunct="1"/>
            <a:r>
              <a:rPr lang="en-US" altLang="en-US">
                <a:latin typeface="+mj-lt"/>
              </a:rPr>
              <a:t>Beam rotates </a:t>
            </a:r>
            <a:r>
              <a:rPr lang="el-GR" altLang="en-US" smtClean="0">
                <a:latin typeface="+mj-lt"/>
              </a:rPr>
              <a:t>π</a:t>
            </a:r>
            <a:r>
              <a:rPr lang="en-US" altLang="en-US" smtClean="0">
                <a:latin typeface="+mj-lt"/>
              </a:rPr>
              <a:t>/2 </a:t>
            </a:r>
            <a:r>
              <a:rPr lang="en-US" altLang="en-US">
                <a:latin typeface="+mj-lt"/>
              </a:rPr>
              <a:t>per turn in phase space</a:t>
            </a:r>
          </a:p>
        </p:txBody>
      </p:sp>
      <p:sp>
        <p:nvSpPr>
          <p:cNvPr id="20492" name="Rectangle 18"/>
          <p:cNvSpPr>
            <a:spLocks noChangeArrowheads="1"/>
          </p:cNvSpPr>
          <p:nvPr/>
        </p:nvSpPr>
        <p:spPr bwMode="auto">
          <a:xfrm>
            <a:off x="1004888" y="1758950"/>
            <a:ext cx="2655887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</a:rPr>
              <a:t>On each turn inject a new batch and reduce the bump amplitude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900" smtClean="0"/>
              <a:t>Multi-turn injection for hadrons</a:t>
            </a:r>
            <a:endParaRPr lang="en-US" altLang="en-US" smtClean="0"/>
          </a:p>
        </p:txBody>
      </p:sp>
      <p:pic>
        <p:nvPicPr>
          <p:cNvPr id="2150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2488" y="1608138"/>
            <a:ext cx="7370762" cy="4525962"/>
          </a:xfrm>
          <a:noFill/>
        </p:spPr>
      </p:pic>
      <p:sp>
        <p:nvSpPr>
          <p:cNvPr id="21510" name="Text Box 4"/>
          <p:cNvSpPr txBox="1">
            <a:spLocks noChangeArrowheads="1"/>
          </p:cNvSpPr>
          <p:nvPr/>
        </p:nvSpPr>
        <p:spPr bwMode="auto">
          <a:xfrm>
            <a:off x="962811" y="1228725"/>
            <a:ext cx="7763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>
                <a:latin typeface="+mj-lt"/>
              </a:rPr>
              <a:t>Turn 2</a:t>
            </a:r>
            <a:endParaRPr lang="en-US" altLang="en-US">
              <a:latin typeface="+mj-lt"/>
            </a:endParaRPr>
          </a:p>
        </p:txBody>
      </p:sp>
      <p:sp>
        <p:nvSpPr>
          <p:cNvPr id="21511" name="Oval 5"/>
          <p:cNvSpPr>
            <a:spLocks noChangeArrowheads="1"/>
          </p:cNvSpPr>
          <p:nvPr/>
        </p:nvSpPr>
        <p:spPr bwMode="auto">
          <a:xfrm>
            <a:off x="6165850" y="3049588"/>
            <a:ext cx="682625" cy="1593850"/>
          </a:xfrm>
          <a:prstGeom prst="ellipse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12" name="Freeform 6"/>
          <p:cNvSpPr>
            <a:spLocks/>
          </p:cNvSpPr>
          <p:nvPr/>
        </p:nvSpPr>
        <p:spPr bwMode="auto">
          <a:xfrm>
            <a:off x="5095875" y="4010025"/>
            <a:ext cx="1028700" cy="647700"/>
          </a:xfrm>
          <a:custGeom>
            <a:avLst/>
            <a:gdLst>
              <a:gd name="T0" fmla="*/ 1602819168 w 648"/>
              <a:gd name="T1" fmla="*/ 1028223839 h 408"/>
              <a:gd name="T2" fmla="*/ 1058465623 w 648"/>
              <a:gd name="T3" fmla="*/ 1028223839 h 408"/>
              <a:gd name="T4" fmla="*/ 589716539 w 648"/>
              <a:gd name="T5" fmla="*/ 952619174 h 408"/>
              <a:gd name="T6" fmla="*/ 166330299 w 648"/>
              <a:gd name="T7" fmla="*/ 756046847 h 408"/>
              <a:gd name="T8" fmla="*/ 30241876 w 648"/>
              <a:gd name="T9" fmla="*/ 604837517 h 408"/>
              <a:gd name="T10" fmla="*/ 0 w 648"/>
              <a:gd name="T11" fmla="*/ 468749121 h 408"/>
              <a:gd name="T12" fmla="*/ 15120938 w 648"/>
              <a:gd name="T13" fmla="*/ 362902491 h 408"/>
              <a:gd name="T14" fmla="*/ 75604684 w 648"/>
              <a:gd name="T15" fmla="*/ 241935027 h 408"/>
              <a:gd name="T16" fmla="*/ 287297803 w 648"/>
              <a:gd name="T17" fmla="*/ 105846580 h 408"/>
              <a:gd name="T18" fmla="*/ 529232812 w 648"/>
              <a:gd name="T19" fmla="*/ 0 h 408"/>
              <a:gd name="T20" fmla="*/ 1633061032 w 648"/>
              <a:gd name="T21" fmla="*/ 0 h 408"/>
              <a:gd name="T22" fmla="*/ 1602819168 w 648"/>
              <a:gd name="T23" fmla="*/ 1028223839 h 40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48"/>
              <a:gd name="T37" fmla="*/ 0 h 408"/>
              <a:gd name="T38" fmla="*/ 648 w 648"/>
              <a:gd name="T39" fmla="*/ 408 h 40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48" h="408">
                <a:moveTo>
                  <a:pt x="636" y="408"/>
                </a:moveTo>
                <a:lnTo>
                  <a:pt x="420" y="408"/>
                </a:lnTo>
                <a:lnTo>
                  <a:pt x="234" y="378"/>
                </a:lnTo>
                <a:lnTo>
                  <a:pt x="66" y="300"/>
                </a:lnTo>
                <a:lnTo>
                  <a:pt x="12" y="240"/>
                </a:lnTo>
                <a:lnTo>
                  <a:pt x="0" y="186"/>
                </a:lnTo>
                <a:lnTo>
                  <a:pt x="6" y="144"/>
                </a:lnTo>
                <a:lnTo>
                  <a:pt x="30" y="96"/>
                </a:lnTo>
                <a:lnTo>
                  <a:pt x="114" y="42"/>
                </a:lnTo>
                <a:lnTo>
                  <a:pt x="210" y="0"/>
                </a:lnTo>
                <a:lnTo>
                  <a:pt x="648" y="0"/>
                </a:lnTo>
                <a:lnTo>
                  <a:pt x="636" y="408"/>
                </a:lnTo>
                <a:close/>
              </a:path>
            </a:pathLst>
          </a:cu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1506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9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3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14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1507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0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900" smtClean="0"/>
              <a:t>Multi-turn injection for hadrons</a:t>
            </a:r>
            <a:endParaRPr lang="en-US" altLang="en-US" smtClean="0"/>
          </a:p>
        </p:txBody>
      </p:sp>
      <p:pic>
        <p:nvPicPr>
          <p:cNvPr id="2253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2488" y="1608138"/>
            <a:ext cx="7370762" cy="4525962"/>
          </a:xfrm>
          <a:noFill/>
        </p:spPr>
      </p:pic>
      <p:sp>
        <p:nvSpPr>
          <p:cNvPr id="22534" name="Text Box 4"/>
          <p:cNvSpPr txBox="1">
            <a:spLocks noChangeArrowheads="1"/>
          </p:cNvSpPr>
          <p:nvPr/>
        </p:nvSpPr>
        <p:spPr bwMode="auto">
          <a:xfrm>
            <a:off x="962811" y="1228725"/>
            <a:ext cx="7763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Turn 3</a:t>
            </a:r>
          </a:p>
        </p:txBody>
      </p:sp>
      <p:sp>
        <p:nvSpPr>
          <p:cNvPr id="22535" name="Oval 5"/>
          <p:cNvSpPr>
            <a:spLocks noChangeArrowheads="1"/>
          </p:cNvSpPr>
          <p:nvPr/>
        </p:nvSpPr>
        <p:spPr bwMode="auto">
          <a:xfrm>
            <a:off x="6165850" y="3049588"/>
            <a:ext cx="682625" cy="1593850"/>
          </a:xfrm>
          <a:prstGeom prst="ellipse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536" name="Freeform 6"/>
          <p:cNvSpPr>
            <a:spLocks/>
          </p:cNvSpPr>
          <p:nvPr/>
        </p:nvSpPr>
        <p:spPr bwMode="auto">
          <a:xfrm>
            <a:off x="4953000" y="3057525"/>
            <a:ext cx="638175" cy="1000125"/>
          </a:xfrm>
          <a:custGeom>
            <a:avLst/>
            <a:gdLst>
              <a:gd name="T0" fmla="*/ 1013102902 w 402"/>
              <a:gd name="T1" fmla="*/ 1587698219 h 630"/>
              <a:gd name="T2" fmla="*/ 45362811 w 402"/>
              <a:gd name="T3" fmla="*/ 1587698219 h 630"/>
              <a:gd name="T4" fmla="*/ 0 w 402"/>
              <a:gd name="T5" fmla="*/ 937498159 h 630"/>
              <a:gd name="T6" fmla="*/ 166330312 w 402"/>
              <a:gd name="T7" fmla="*/ 317539664 h 630"/>
              <a:gd name="T8" fmla="*/ 378023422 w 402"/>
              <a:gd name="T9" fmla="*/ 45362807 h 630"/>
              <a:gd name="T10" fmla="*/ 559474716 w 402"/>
              <a:gd name="T11" fmla="*/ 0 h 630"/>
              <a:gd name="T12" fmla="*/ 756046844 w 402"/>
              <a:gd name="T13" fmla="*/ 60483751 h 630"/>
              <a:gd name="T14" fmla="*/ 982861036 w 402"/>
              <a:gd name="T15" fmla="*/ 378023390 h 630"/>
              <a:gd name="T16" fmla="*/ 997981969 w 402"/>
              <a:gd name="T17" fmla="*/ 483870011 h 630"/>
              <a:gd name="T18" fmla="*/ 1013102902 w 402"/>
              <a:gd name="T19" fmla="*/ 1587698219 h 63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02"/>
              <a:gd name="T31" fmla="*/ 0 h 630"/>
              <a:gd name="T32" fmla="*/ 402 w 402"/>
              <a:gd name="T33" fmla="*/ 630 h 63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02" h="630">
                <a:moveTo>
                  <a:pt x="402" y="630"/>
                </a:moveTo>
                <a:lnTo>
                  <a:pt x="18" y="630"/>
                </a:lnTo>
                <a:lnTo>
                  <a:pt x="0" y="372"/>
                </a:lnTo>
                <a:lnTo>
                  <a:pt x="66" y="126"/>
                </a:lnTo>
                <a:lnTo>
                  <a:pt x="150" y="18"/>
                </a:lnTo>
                <a:lnTo>
                  <a:pt x="222" y="0"/>
                </a:lnTo>
                <a:lnTo>
                  <a:pt x="300" y="24"/>
                </a:lnTo>
                <a:lnTo>
                  <a:pt x="390" y="150"/>
                </a:lnTo>
                <a:lnTo>
                  <a:pt x="396" y="192"/>
                </a:lnTo>
                <a:lnTo>
                  <a:pt x="402" y="630"/>
                </a:lnTo>
                <a:close/>
              </a:path>
            </a:pathLst>
          </a:cu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2530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3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7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538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2531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4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900" smtClean="0"/>
              <a:t>Multi-turn injection for hadrons</a:t>
            </a:r>
            <a:endParaRPr lang="en-US" altLang="en-US" smtClean="0"/>
          </a:p>
        </p:txBody>
      </p:sp>
      <p:pic>
        <p:nvPicPr>
          <p:cNvPr id="2355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2488" y="1608138"/>
            <a:ext cx="7370762" cy="4525962"/>
          </a:xfrm>
          <a:noFill/>
        </p:spPr>
      </p:pic>
      <p:sp>
        <p:nvSpPr>
          <p:cNvPr id="23558" name="Text Box 4"/>
          <p:cNvSpPr txBox="1">
            <a:spLocks noChangeArrowheads="1"/>
          </p:cNvSpPr>
          <p:nvPr/>
        </p:nvSpPr>
        <p:spPr bwMode="auto">
          <a:xfrm>
            <a:off x="962811" y="1228725"/>
            <a:ext cx="7763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Turn 4</a:t>
            </a:r>
          </a:p>
        </p:txBody>
      </p:sp>
      <p:sp>
        <p:nvSpPr>
          <p:cNvPr id="23559" name="Oval 5"/>
          <p:cNvSpPr>
            <a:spLocks noChangeArrowheads="1"/>
          </p:cNvSpPr>
          <p:nvPr/>
        </p:nvSpPr>
        <p:spPr bwMode="auto">
          <a:xfrm>
            <a:off x="6165850" y="3049588"/>
            <a:ext cx="682625" cy="1593850"/>
          </a:xfrm>
          <a:prstGeom prst="ellipse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0" name="Rectangle 6"/>
          <p:cNvSpPr>
            <a:spLocks noChangeArrowheads="1"/>
          </p:cNvSpPr>
          <p:nvPr/>
        </p:nvSpPr>
        <p:spPr bwMode="auto">
          <a:xfrm rot="-5400000">
            <a:off x="5519737" y="3084513"/>
            <a:ext cx="493713" cy="712788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1" name="Freeform 7"/>
          <p:cNvSpPr>
            <a:spLocks/>
          </p:cNvSpPr>
          <p:nvPr/>
        </p:nvSpPr>
        <p:spPr bwMode="auto">
          <a:xfrm>
            <a:off x="5410200" y="3057525"/>
            <a:ext cx="704850" cy="142875"/>
          </a:xfrm>
          <a:custGeom>
            <a:avLst/>
            <a:gdLst>
              <a:gd name="T0" fmla="*/ 0 w 444"/>
              <a:gd name="T1" fmla="*/ 226814085 h 90"/>
              <a:gd name="T2" fmla="*/ 15120940 w 444"/>
              <a:gd name="T3" fmla="*/ 0 h 90"/>
              <a:gd name="T4" fmla="*/ 559474732 w 444"/>
              <a:gd name="T5" fmla="*/ 15120939 h 90"/>
              <a:gd name="T6" fmla="*/ 1118949464 w 444"/>
              <a:gd name="T7" fmla="*/ 105846576 h 90"/>
              <a:gd name="T8" fmla="*/ 1118949464 w 444"/>
              <a:gd name="T9" fmla="*/ 226814085 h 90"/>
              <a:gd name="T10" fmla="*/ 0 w 444"/>
              <a:gd name="T11" fmla="*/ 226814085 h 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44"/>
              <a:gd name="T19" fmla="*/ 0 h 90"/>
              <a:gd name="T20" fmla="*/ 444 w 444"/>
              <a:gd name="T21" fmla="*/ 90 h 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44" h="90">
                <a:moveTo>
                  <a:pt x="0" y="90"/>
                </a:moveTo>
                <a:lnTo>
                  <a:pt x="6" y="0"/>
                </a:lnTo>
                <a:lnTo>
                  <a:pt x="222" y="6"/>
                </a:lnTo>
                <a:lnTo>
                  <a:pt x="444" y="42"/>
                </a:lnTo>
                <a:lnTo>
                  <a:pt x="444" y="90"/>
                </a:lnTo>
                <a:lnTo>
                  <a:pt x="0" y="90"/>
                </a:lnTo>
                <a:close/>
              </a:path>
            </a:pathLst>
          </a:cu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3554" name="Object 12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8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2" name="Line 13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63" name="Line 14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3555" name="Object 15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9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Injection, extraction and transfer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31624"/>
            <a:ext cx="8382000" cy="44770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dirty="0" smtClean="0">
                <a:latin typeface="Calibri" panose="020F0502020204030204" pitchFamily="34" charset="0"/>
              </a:rPr>
              <a:t>Kickers and </a:t>
            </a:r>
            <a:r>
              <a:rPr lang="en-US" altLang="en-US" dirty="0" smtClean="0">
                <a:latin typeface="Calibri" panose="020F0502020204030204" pitchFamily="34" charset="0"/>
              </a:rPr>
              <a:t>septa</a:t>
            </a:r>
          </a:p>
          <a:p>
            <a:pPr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dirty="0" err="1" smtClean="0">
                <a:latin typeface="Calibri" panose="020F0502020204030204" pitchFamily="34" charset="0"/>
              </a:rPr>
              <a:t>Normalised</a:t>
            </a:r>
            <a:r>
              <a:rPr lang="en-US" altLang="en-US" dirty="0" smtClean="0">
                <a:latin typeface="Calibri" panose="020F0502020204030204" pitchFamily="34" charset="0"/>
              </a:rPr>
              <a:t> phase space</a:t>
            </a:r>
            <a:endParaRPr lang="en-US" altLang="en-US" dirty="0" smtClean="0">
              <a:latin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dirty="0" smtClean="0">
                <a:latin typeface="Calibri" panose="020F0502020204030204" pitchFamily="34" charset="0"/>
              </a:rPr>
              <a:t>Injection methods</a:t>
            </a:r>
          </a:p>
          <a:p>
            <a:pPr lvl="1"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sz="1600" dirty="0" smtClean="0">
                <a:latin typeface="Calibri" panose="020F0502020204030204" pitchFamily="34" charset="0"/>
              </a:rPr>
              <a:t>Single-turn hadron injection</a:t>
            </a:r>
          </a:p>
          <a:p>
            <a:pPr lvl="1"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sz="1600" dirty="0" smtClean="0">
                <a:latin typeface="Calibri" panose="020F0502020204030204" pitchFamily="34" charset="0"/>
              </a:rPr>
              <a:t>Injection errors, </a:t>
            </a:r>
            <a:r>
              <a:rPr lang="en-US" altLang="en-US" sz="1600" dirty="0" err="1" smtClean="0">
                <a:latin typeface="Calibri" panose="020F0502020204030204" pitchFamily="34" charset="0"/>
              </a:rPr>
              <a:t>filamentation</a:t>
            </a:r>
            <a:r>
              <a:rPr lang="en-US" altLang="en-US" sz="1600" dirty="0" smtClean="0">
                <a:latin typeface="Calibri" panose="020F0502020204030204" pitchFamily="34" charset="0"/>
              </a:rPr>
              <a:t> and blow-up</a:t>
            </a:r>
          </a:p>
          <a:p>
            <a:pPr lvl="1"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sz="1600" dirty="0" smtClean="0">
                <a:latin typeface="Calibri" panose="020F0502020204030204" pitchFamily="34" charset="0"/>
              </a:rPr>
              <a:t>Multi-turn hadron injection</a:t>
            </a:r>
          </a:p>
          <a:p>
            <a:pPr lvl="1"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sz="1600" dirty="0" smtClean="0">
                <a:latin typeface="Calibri" panose="020F0502020204030204" pitchFamily="34" charset="0"/>
              </a:rPr>
              <a:t>Charge-exchange H- injection</a:t>
            </a:r>
          </a:p>
          <a:p>
            <a:pPr lvl="1"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sz="1600" dirty="0" smtClean="0">
                <a:latin typeface="Calibri" panose="020F0502020204030204" pitchFamily="34" charset="0"/>
              </a:rPr>
              <a:t>Lepton injection</a:t>
            </a:r>
          </a:p>
          <a:p>
            <a:pPr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dirty="0" smtClean="0">
                <a:latin typeface="Calibri" panose="020F0502020204030204" pitchFamily="34" charset="0"/>
              </a:rPr>
              <a:t>Extraction methods</a:t>
            </a:r>
          </a:p>
          <a:p>
            <a:pPr lvl="1"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sz="1600" dirty="0" smtClean="0">
                <a:latin typeface="Calibri" panose="020F0502020204030204" pitchFamily="34" charset="0"/>
              </a:rPr>
              <a:t>Single-turn (fast) extraction</a:t>
            </a:r>
          </a:p>
          <a:p>
            <a:pPr lvl="1"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sz="1600" dirty="0" smtClean="0">
                <a:latin typeface="Calibri" panose="020F0502020204030204" pitchFamily="34" charset="0"/>
              </a:rPr>
              <a:t>Non-resonant multi-turn extraction</a:t>
            </a:r>
          </a:p>
          <a:p>
            <a:pPr lvl="1"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sz="1600" dirty="0" smtClean="0">
                <a:latin typeface="Calibri" panose="020F0502020204030204" pitchFamily="34" charset="0"/>
              </a:rPr>
              <a:t>Resonant multi-turn (slow) extraction</a:t>
            </a:r>
            <a:endParaRPr lang="en-US" altLang="en-US" dirty="0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900" smtClean="0"/>
              <a:t>Multi-turn injection for hadrons</a:t>
            </a:r>
            <a:endParaRPr lang="en-US" altLang="en-US" smtClean="0"/>
          </a:p>
        </p:txBody>
      </p:sp>
      <p:pic>
        <p:nvPicPr>
          <p:cNvPr id="2458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2488" y="1608138"/>
            <a:ext cx="7370762" cy="4525962"/>
          </a:xfrm>
          <a:noFill/>
        </p:spPr>
      </p:pic>
      <p:sp>
        <p:nvSpPr>
          <p:cNvPr id="24582" name="Text Box 4"/>
          <p:cNvSpPr txBox="1">
            <a:spLocks noChangeArrowheads="1"/>
          </p:cNvSpPr>
          <p:nvPr/>
        </p:nvSpPr>
        <p:spPr bwMode="auto">
          <a:xfrm>
            <a:off x="962811" y="1228725"/>
            <a:ext cx="7763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Turn 5</a:t>
            </a:r>
          </a:p>
        </p:txBody>
      </p:sp>
      <p:sp>
        <p:nvSpPr>
          <p:cNvPr id="24583" name="Oval 5"/>
          <p:cNvSpPr>
            <a:spLocks noChangeArrowheads="1"/>
          </p:cNvSpPr>
          <p:nvPr/>
        </p:nvSpPr>
        <p:spPr bwMode="auto">
          <a:xfrm>
            <a:off x="6165850" y="3049588"/>
            <a:ext cx="682625" cy="1593850"/>
          </a:xfrm>
          <a:prstGeom prst="ellipse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584" name="Rectangle 6"/>
          <p:cNvSpPr>
            <a:spLocks noChangeArrowheads="1"/>
          </p:cNvSpPr>
          <p:nvPr/>
        </p:nvSpPr>
        <p:spPr bwMode="auto">
          <a:xfrm>
            <a:off x="5634038" y="3646488"/>
            <a:ext cx="493712" cy="712787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4578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1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5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586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4579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2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900" smtClean="0"/>
              <a:t>Multi-turn injection for hadrons</a:t>
            </a:r>
            <a:endParaRPr lang="en-US" altLang="en-US" smtClean="0"/>
          </a:p>
        </p:txBody>
      </p:sp>
      <p:pic>
        <p:nvPicPr>
          <p:cNvPr id="2560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2488" y="1608138"/>
            <a:ext cx="7370762" cy="4525962"/>
          </a:xfrm>
          <a:noFill/>
        </p:spPr>
      </p:pic>
      <p:sp>
        <p:nvSpPr>
          <p:cNvPr id="25606" name="Text Box 4"/>
          <p:cNvSpPr txBox="1">
            <a:spLocks noChangeArrowheads="1"/>
          </p:cNvSpPr>
          <p:nvPr/>
        </p:nvSpPr>
        <p:spPr bwMode="auto">
          <a:xfrm>
            <a:off x="962811" y="1228725"/>
            <a:ext cx="7763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Turn 6</a:t>
            </a:r>
          </a:p>
        </p:txBody>
      </p:sp>
      <p:sp>
        <p:nvSpPr>
          <p:cNvPr id="25607" name="Oval 5"/>
          <p:cNvSpPr>
            <a:spLocks noChangeArrowheads="1"/>
          </p:cNvSpPr>
          <p:nvPr/>
        </p:nvSpPr>
        <p:spPr bwMode="auto">
          <a:xfrm>
            <a:off x="6165850" y="3049588"/>
            <a:ext cx="682625" cy="1593850"/>
          </a:xfrm>
          <a:prstGeom prst="ellipse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608" name="Rectangle 6"/>
          <p:cNvSpPr>
            <a:spLocks noChangeArrowheads="1"/>
          </p:cNvSpPr>
          <p:nvPr/>
        </p:nvSpPr>
        <p:spPr bwMode="auto">
          <a:xfrm rot="-5400000">
            <a:off x="4919662" y="3913188"/>
            <a:ext cx="493713" cy="712788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5602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5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9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10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5603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6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900" smtClean="0"/>
              <a:t>Multi-turn injection for hadrons</a:t>
            </a:r>
            <a:endParaRPr lang="en-US" altLang="en-US" smtClean="0"/>
          </a:p>
        </p:txBody>
      </p:sp>
      <p:pic>
        <p:nvPicPr>
          <p:cNvPr id="2662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4550" y="1608138"/>
            <a:ext cx="7370763" cy="4525962"/>
          </a:xfrm>
          <a:noFill/>
        </p:spPr>
      </p:pic>
      <p:sp>
        <p:nvSpPr>
          <p:cNvPr id="26630" name="Text Box 4"/>
          <p:cNvSpPr txBox="1">
            <a:spLocks noChangeArrowheads="1"/>
          </p:cNvSpPr>
          <p:nvPr/>
        </p:nvSpPr>
        <p:spPr bwMode="auto">
          <a:xfrm>
            <a:off x="962811" y="1228725"/>
            <a:ext cx="7763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Turn 7</a:t>
            </a:r>
          </a:p>
        </p:txBody>
      </p:sp>
      <p:sp>
        <p:nvSpPr>
          <p:cNvPr id="26631" name="Oval 5"/>
          <p:cNvSpPr>
            <a:spLocks noChangeArrowheads="1"/>
          </p:cNvSpPr>
          <p:nvPr/>
        </p:nvSpPr>
        <p:spPr bwMode="auto">
          <a:xfrm>
            <a:off x="6165850" y="3049588"/>
            <a:ext cx="682625" cy="1593850"/>
          </a:xfrm>
          <a:prstGeom prst="ellipse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632" name="Rectangle 6"/>
          <p:cNvSpPr>
            <a:spLocks noChangeArrowheads="1"/>
          </p:cNvSpPr>
          <p:nvPr/>
        </p:nvSpPr>
        <p:spPr bwMode="auto">
          <a:xfrm>
            <a:off x="4510088" y="3370263"/>
            <a:ext cx="493712" cy="712787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6626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31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3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4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6627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32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900" smtClean="0"/>
              <a:t>Multi-turn injection for hadrons</a:t>
            </a:r>
            <a:endParaRPr lang="en-US" altLang="en-US" smtClean="0"/>
          </a:p>
        </p:txBody>
      </p:sp>
      <p:pic>
        <p:nvPicPr>
          <p:cNvPr id="2765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4550" y="1608138"/>
            <a:ext cx="7370763" cy="4525962"/>
          </a:xfrm>
          <a:noFill/>
        </p:spPr>
      </p:pic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962811" y="1228725"/>
            <a:ext cx="7763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Turn 8</a:t>
            </a:r>
          </a:p>
        </p:txBody>
      </p:sp>
      <p:sp>
        <p:nvSpPr>
          <p:cNvPr id="27655" name="Oval 5"/>
          <p:cNvSpPr>
            <a:spLocks noChangeArrowheads="1"/>
          </p:cNvSpPr>
          <p:nvPr/>
        </p:nvSpPr>
        <p:spPr bwMode="auto">
          <a:xfrm>
            <a:off x="6165850" y="3049588"/>
            <a:ext cx="682625" cy="1593850"/>
          </a:xfrm>
          <a:prstGeom prst="ellipse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656" name="Rectangle 6"/>
          <p:cNvSpPr>
            <a:spLocks noChangeArrowheads="1"/>
          </p:cNvSpPr>
          <p:nvPr/>
        </p:nvSpPr>
        <p:spPr bwMode="auto">
          <a:xfrm rot="-5400000">
            <a:off x="4929187" y="3084513"/>
            <a:ext cx="493713" cy="712788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7650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53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7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658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7651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54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900" smtClean="0"/>
              <a:t>Multi-turn injection for hadrons</a:t>
            </a:r>
            <a:endParaRPr lang="en-US" altLang="en-US" smtClean="0"/>
          </a:p>
        </p:txBody>
      </p:sp>
      <p:pic>
        <p:nvPicPr>
          <p:cNvPr id="2867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2488" y="1608138"/>
            <a:ext cx="7370762" cy="4525962"/>
          </a:xfrm>
          <a:noFill/>
        </p:spPr>
      </p:pic>
      <p:sp>
        <p:nvSpPr>
          <p:cNvPr id="28678" name="Text Box 4"/>
          <p:cNvSpPr txBox="1">
            <a:spLocks noChangeArrowheads="1"/>
          </p:cNvSpPr>
          <p:nvPr/>
        </p:nvSpPr>
        <p:spPr bwMode="auto">
          <a:xfrm>
            <a:off x="962811" y="1228725"/>
            <a:ext cx="7763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Turn 9</a:t>
            </a:r>
          </a:p>
        </p:txBody>
      </p:sp>
      <p:sp>
        <p:nvSpPr>
          <p:cNvPr id="28679" name="Oval 5"/>
          <p:cNvSpPr>
            <a:spLocks noChangeArrowheads="1"/>
          </p:cNvSpPr>
          <p:nvPr/>
        </p:nvSpPr>
        <p:spPr bwMode="auto">
          <a:xfrm>
            <a:off x="6165850" y="3049588"/>
            <a:ext cx="682625" cy="1593850"/>
          </a:xfrm>
          <a:prstGeom prst="ellipse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8680" name="Rectangle 6"/>
          <p:cNvSpPr>
            <a:spLocks noChangeArrowheads="1"/>
          </p:cNvSpPr>
          <p:nvPr/>
        </p:nvSpPr>
        <p:spPr bwMode="auto">
          <a:xfrm>
            <a:off x="5033963" y="3646488"/>
            <a:ext cx="493712" cy="712787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8674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79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1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682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8675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0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900" smtClean="0"/>
              <a:t>Multi-turn injection for hadrons</a:t>
            </a:r>
            <a:endParaRPr lang="en-US" altLang="en-US" smtClean="0"/>
          </a:p>
        </p:txBody>
      </p:sp>
      <p:pic>
        <p:nvPicPr>
          <p:cNvPr id="2970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2488" y="1608138"/>
            <a:ext cx="7370762" cy="4525962"/>
          </a:xfrm>
          <a:noFill/>
        </p:spPr>
      </p:pic>
      <p:sp>
        <p:nvSpPr>
          <p:cNvPr id="29702" name="Text Box 4"/>
          <p:cNvSpPr txBox="1">
            <a:spLocks noChangeArrowheads="1"/>
          </p:cNvSpPr>
          <p:nvPr/>
        </p:nvSpPr>
        <p:spPr bwMode="auto">
          <a:xfrm>
            <a:off x="865188" y="1228725"/>
            <a:ext cx="8933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</a:rPr>
              <a:t>Turn 10</a:t>
            </a:r>
          </a:p>
        </p:txBody>
      </p:sp>
      <p:sp>
        <p:nvSpPr>
          <p:cNvPr id="29703" name="Oval 5"/>
          <p:cNvSpPr>
            <a:spLocks noChangeArrowheads="1"/>
          </p:cNvSpPr>
          <p:nvPr/>
        </p:nvSpPr>
        <p:spPr bwMode="auto">
          <a:xfrm>
            <a:off x="6165850" y="3049588"/>
            <a:ext cx="682625" cy="1593850"/>
          </a:xfrm>
          <a:prstGeom prst="ellipse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9704" name="Rectangle 6"/>
          <p:cNvSpPr>
            <a:spLocks noChangeArrowheads="1"/>
          </p:cNvSpPr>
          <p:nvPr/>
        </p:nvSpPr>
        <p:spPr bwMode="auto">
          <a:xfrm rot="-5400000">
            <a:off x="4319587" y="3903663"/>
            <a:ext cx="493713" cy="712788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9698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01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5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6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9699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02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900" smtClean="0"/>
              <a:t>Multi-turn injection for hadrons</a:t>
            </a:r>
            <a:endParaRPr lang="en-US" altLang="en-US" smtClean="0"/>
          </a:p>
        </p:txBody>
      </p:sp>
      <p:pic>
        <p:nvPicPr>
          <p:cNvPr id="3072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2488" y="1608138"/>
            <a:ext cx="7361237" cy="4830762"/>
          </a:xfrm>
          <a:noFill/>
        </p:spPr>
      </p:pic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865188" y="1228725"/>
            <a:ext cx="8933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</a:rPr>
              <a:t>Turn 11</a:t>
            </a:r>
          </a:p>
        </p:txBody>
      </p:sp>
      <p:sp>
        <p:nvSpPr>
          <p:cNvPr id="30727" name="Oval 5"/>
          <p:cNvSpPr>
            <a:spLocks noChangeArrowheads="1"/>
          </p:cNvSpPr>
          <p:nvPr/>
        </p:nvSpPr>
        <p:spPr bwMode="auto">
          <a:xfrm>
            <a:off x="6165850" y="3049588"/>
            <a:ext cx="531813" cy="1593850"/>
          </a:xfrm>
          <a:prstGeom prst="ellipse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28" name="Rectangle 6"/>
          <p:cNvSpPr>
            <a:spLocks noChangeArrowheads="1"/>
          </p:cNvSpPr>
          <p:nvPr/>
        </p:nvSpPr>
        <p:spPr bwMode="auto">
          <a:xfrm>
            <a:off x="3900488" y="3351213"/>
            <a:ext cx="493712" cy="712787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0722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5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9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30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0723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6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900" smtClean="0"/>
              <a:t>Multi-turn injection for hadrons</a:t>
            </a:r>
            <a:endParaRPr lang="en-US" altLang="en-US" smtClean="0"/>
          </a:p>
        </p:txBody>
      </p:sp>
      <p:pic>
        <p:nvPicPr>
          <p:cNvPr id="3174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1600200"/>
            <a:ext cx="7361237" cy="4811713"/>
          </a:xfrm>
          <a:noFill/>
        </p:spPr>
      </p:pic>
      <p:sp>
        <p:nvSpPr>
          <p:cNvPr id="31750" name="Text Box 4"/>
          <p:cNvSpPr txBox="1">
            <a:spLocks noChangeArrowheads="1"/>
          </p:cNvSpPr>
          <p:nvPr/>
        </p:nvSpPr>
        <p:spPr bwMode="auto">
          <a:xfrm>
            <a:off x="865188" y="1228725"/>
            <a:ext cx="8933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</a:rPr>
              <a:t>Turn 12</a:t>
            </a:r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 rot="-5400000">
            <a:off x="4357687" y="3094038"/>
            <a:ext cx="493713" cy="712788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1746" name="Object 10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8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2" name="Line 11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53" name="Line 12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1747" name="Object 13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9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900" smtClean="0"/>
              <a:t>Multi-turn injection for hadrons</a:t>
            </a:r>
            <a:endParaRPr lang="en-US" altLang="en-US" smtClean="0"/>
          </a:p>
        </p:txBody>
      </p:sp>
      <p:pic>
        <p:nvPicPr>
          <p:cNvPr id="3277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8525" y="1257300"/>
            <a:ext cx="7373938" cy="4868863"/>
          </a:xfrm>
          <a:noFill/>
        </p:spPr>
      </p:pic>
      <p:sp>
        <p:nvSpPr>
          <p:cNvPr id="32774" name="Text Box 4"/>
          <p:cNvSpPr txBox="1">
            <a:spLocks noChangeArrowheads="1"/>
          </p:cNvSpPr>
          <p:nvPr/>
        </p:nvSpPr>
        <p:spPr bwMode="auto">
          <a:xfrm>
            <a:off x="865188" y="1228725"/>
            <a:ext cx="8933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</a:rPr>
              <a:t>Turn 13</a:t>
            </a:r>
          </a:p>
        </p:txBody>
      </p:sp>
      <p:sp>
        <p:nvSpPr>
          <p:cNvPr id="32775" name="Rectangle 5"/>
          <p:cNvSpPr>
            <a:spLocks noChangeArrowheads="1"/>
          </p:cNvSpPr>
          <p:nvPr/>
        </p:nvSpPr>
        <p:spPr bwMode="auto">
          <a:xfrm>
            <a:off x="4452938" y="3608388"/>
            <a:ext cx="493712" cy="712787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2770" name="Object 10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72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6" name="Line 11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77" name="Line 12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2771" name="Object 13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73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900" smtClean="0"/>
              <a:t>Multi-turn injection for hadrons</a:t>
            </a:r>
            <a:endParaRPr lang="en-US" altLang="en-US" smtClean="0"/>
          </a:p>
        </p:txBody>
      </p:sp>
      <p:pic>
        <p:nvPicPr>
          <p:cNvPr id="3379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1247775"/>
            <a:ext cx="7372350" cy="4887913"/>
          </a:xfrm>
          <a:noFill/>
        </p:spPr>
      </p:pic>
      <p:sp>
        <p:nvSpPr>
          <p:cNvPr id="33798" name="Text Box 4"/>
          <p:cNvSpPr txBox="1">
            <a:spLocks noChangeArrowheads="1"/>
          </p:cNvSpPr>
          <p:nvPr/>
        </p:nvSpPr>
        <p:spPr bwMode="auto">
          <a:xfrm>
            <a:off x="865188" y="1228725"/>
            <a:ext cx="8933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</a:rPr>
              <a:t>Turn 14</a:t>
            </a:r>
          </a:p>
        </p:txBody>
      </p:sp>
      <p:sp>
        <p:nvSpPr>
          <p:cNvPr id="33799" name="Rectangle 5"/>
          <p:cNvSpPr>
            <a:spLocks noChangeArrowheads="1"/>
          </p:cNvSpPr>
          <p:nvPr/>
        </p:nvSpPr>
        <p:spPr bwMode="auto">
          <a:xfrm rot="-5400000">
            <a:off x="3729037" y="3836988"/>
            <a:ext cx="493713" cy="712788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3794" name="Object 10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96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00" name="Line 11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01" name="Line 12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3795" name="Object 13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97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7"/>
          <p:cNvSpPr>
            <a:spLocks noChangeArrowheads="1"/>
          </p:cNvSpPr>
          <p:nvPr/>
        </p:nvSpPr>
        <p:spPr bwMode="auto">
          <a:xfrm>
            <a:off x="5027613" y="1758950"/>
            <a:ext cx="3794125" cy="2201863"/>
          </a:xfrm>
          <a:prstGeom prst="rect">
            <a:avLst/>
          </a:prstGeom>
          <a:solidFill>
            <a:srgbClr val="C0C0C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Kicker magnet</a:t>
            </a:r>
          </a:p>
        </p:txBody>
      </p:sp>
      <p:sp>
        <p:nvSpPr>
          <p:cNvPr id="60420" name="Text Box 11"/>
          <p:cNvSpPr txBox="1">
            <a:spLocks noChangeArrowheads="1"/>
          </p:cNvSpPr>
          <p:nvPr/>
        </p:nvSpPr>
        <p:spPr bwMode="auto">
          <a:xfrm>
            <a:off x="6122988" y="4492625"/>
            <a:ext cx="252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>
                <a:latin typeface="Times New Roman" pitchFamily="18" charset="0"/>
              </a:rPr>
              <a:t>I</a:t>
            </a:r>
          </a:p>
        </p:txBody>
      </p:sp>
      <p:sp>
        <p:nvSpPr>
          <p:cNvPr id="60421" name="Line 12"/>
          <p:cNvSpPr>
            <a:spLocks noChangeShapeType="1"/>
          </p:cNvSpPr>
          <p:nvPr/>
        </p:nvSpPr>
        <p:spPr bwMode="auto">
          <a:xfrm flipV="1">
            <a:off x="6318250" y="3276600"/>
            <a:ext cx="1441450" cy="1214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0422" name="Line 13"/>
          <p:cNvSpPr>
            <a:spLocks noChangeShapeType="1"/>
          </p:cNvSpPr>
          <p:nvPr/>
        </p:nvSpPr>
        <p:spPr bwMode="auto">
          <a:xfrm flipH="1" flipV="1">
            <a:off x="6089650" y="3276600"/>
            <a:ext cx="152400" cy="1214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0423" name="Rectangle 16"/>
          <p:cNvSpPr>
            <a:spLocks noChangeArrowheads="1"/>
          </p:cNvSpPr>
          <p:nvPr/>
        </p:nvSpPr>
        <p:spPr bwMode="auto">
          <a:xfrm>
            <a:off x="7759700" y="2517775"/>
            <a:ext cx="152400" cy="684213"/>
          </a:xfrm>
          <a:prstGeom prst="rect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0424" name="Rectangle 18"/>
          <p:cNvSpPr>
            <a:spLocks noChangeArrowheads="1"/>
          </p:cNvSpPr>
          <p:nvPr/>
        </p:nvSpPr>
        <p:spPr bwMode="auto">
          <a:xfrm>
            <a:off x="6013450" y="2517775"/>
            <a:ext cx="1746250" cy="68421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0425" name="Rectangle 19"/>
          <p:cNvSpPr>
            <a:spLocks noChangeArrowheads="1"/>
          </p:cNvSpPr>
          <p:nvPr/>
        </p:nvSpPr>
        <p:spPr bwMode="auto">
          <a:xfrm>
            <a:off x="6013450" y="2517775"/>
            <a:ext cx="152400" cy="684213"/>
          </a:xfrm>
          <a:prstGeom prst="rect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0426" name="Text Box 22"/>
          <p:cNvSpPr txBox="1">
            <a:spLocks noChangeArrowheads="1"/>
          </p:cNvSpPr>
          <p:nvPr/>
        </p:nvSpPr>
        <p:spPr bwMode="auto">
          <a:xfrm>
            <a:off x="5103813" y="1835150"/>
            <a:ext cx="844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Ferrite</a:t>
            </a:r>
          </a:p>
        </p:txBody>
      </p:sp>
      <p:sp>
        <p:nvSpPr>
          <p:cNvPr id="60427" name="Line 23"/>
          <p:cNvSpPr>
            <a:spLocks noChangeShapeType="1"/>
          </p:cNvSpPr>
          <p:nvPr/>
        </p:nvSpPr>
        <p:spPr bwMode="auto">
          <a:xfrm>
            <a:off x="6392863" y="2517775"/>
            <a:ext cx="0" cy="684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0428" name="Line 24"/>
          <p:cNvSpPr>
            <a:spLocks noChangeShapeType="1"/>
          </p:cNvSpPr>
          <p:nvPr/>
        </p:nvSpPr>
        <p:spPr bwMode="auto">
          <a:xfrm>
            <a:off x="6621463" y="2517775"/>
            <a:ext cx="0" cy="684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0429" name="Line 25"/>
          <p:cNvSpPr>
            <a:spLocks noChangeShapeType="1"/>
          </p:cNvSpPr>
          <p:nvPr/>
        </p:nvSpPr>
        <p:spPr bwMode="auto">
          <a:xfrm>
            <a:off x="6848475" y="2517775"/>
            <a:ext cx="0" cy="684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0430" name="Line 26"/>
          <p:cNvSpPr>
            <a:spLocks noChangeShapeType="1"/>
          </p:cNvSpPr>
          <p:nvPr/>
        </p:nvSpPr>
        <p:spPr bwMode="auto">
          <a:xfrm>
            <a:off x="7077075" y="2517775"/>
            <a:ext cx="0" cy="684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0431" name="Line 27"/>
          <p:cNvSpPr>
            <a:spLocks noChangeShapeType="1"/>
          </p:cNvSpPr>
          <p:nvPr/>
        </p:nvSpPr>
        <p:spPr bwMode="auto">
          <a:xfrm>
            <a:off x="7304088" y="2517775"/>
            <a:ext cx="0" cy="684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0432" name="Line 28"/>
          <p:cNvSpPr>
            <a:spLocks noChangeShapeType="1"/>
          </p:cNvSpPr>
          <p:nvPr/>
        </p:nvSpPr>
        <p:spPr bwMode="auto">
          <a:xfrm>
            <a:off x="7531100" y="2517775"/>
            <a:ext cx="0" cy="684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0433" name="Text Box 29"/>
          <p:cNvSpPr txBox="1">
            <a:spLocks noChangeArrowheads="1"/>
          </p:cNvSpPr>
          <p:nvPr/>
        </p:nvSpPr>
        <p:spPr bwMode="auto">
          <a:xfrm>
            <a:off x="6848475" y="2670175"/>
            <a:ext cx="336550" cy="366713"/>
          </a:xfrm>
          <a:prstGeom prst="rect">
            <a:avLst/>
          </a:prstGeom>
          <a:solidFill>
            <a:schemeClr val="bg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B</a:t>
            </a:r>
          </a:p>
        </p:txBody>
      </p:sp>
      <p:sp>
        <p:nvSpPr>
          <p:cNvPr id="60434" name="Line 30"/>
          <p:cNvSpPr>
            <a:spLocks noChangeShapeType="1"/>
          </p:cNvSpPr>
          <p:nvPr/>
        </p:nvSpPr>
        <p:spPr bwMode="auto">
          <a:xfrm>
            <a:off x="4419600" y="2517775"/>
            <a:ext cx="17462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0435" name="Line 31"/>
          <p:cNvSpPr>
            <a:spLocks noChangeShapeType="1"/>
          </p:cNvSpPr>
          <p:nvPr/>
        </p:nvSpPr>
        <p:spPr bwMode="auto">
          <a:xfrm>
            <a:off x="4419600" y="3201988"/>
            <a:ext cx="18970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0436" name="Text Box 32"/>
          <p:cNvSpPr txBox="1">
            <a:spLocks noChangeArrowheads="1"/>
          </p:cNvSpPr>
          <p:nvPr/>
        </p:nvSpPr>
        <p:spPr bwMode="auto">
          <a:xfrm>
            <a:off x="4583113" y="2670175"/>
            <a:ext cx="2968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/>
              <a:t>g</a:t>
            </a:r>
          </a:p>
        </p:txBody>
      </p:sp>
      <p:sp>
        <p:nvSpPr>
          <p:cNvPr id="60437" name="Text Box 33"/>
          <p:cNvSpPr txBox="1">
            <a:spLocks noChangeArrowheads="1"/>
          </p:cNvSpPr>
          <p:nvPr/>
        </p:nvSpPr>
        <p:spPr bwMode="auto">
          <a:xfrm>
            <a:off x="5330825" y="4772025"/>
            <a:ext cx="3281363" cy="1543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  <a:spcAft>
                <a:spcPct val="20000"/>
              </a:spcAft>
            </a:pPr>
            <a:r>
              <a:rPr lang="en-US" altLang="en-US"/>
              <a:t>B = </a:t>
            </a:r>
            <a:r>
              <a:rPr lang="en-US" altLang="en-US">
                <a:latin typeface="Symbol" pitchFamily="18" charset="2"/>
              </a:rPr>
              <a:t>m</a:t>
            </a:r>
            <a:r>
              <a:rPr lang="en-US" altLang="en-US" baseline="-25000"/>
              <a:t>0</a:t>
            </a:r>
            <a:r>
              <a:rPr lang="en-US" altLang="en-US">
                <a:latin typeface="Times New Roman" pitchFamily="18" charset="0"/>
              </a:rPr>
              <a:t>I</a:t>
            </a:r>
            <a:r>
              <a:rPr lang="en-US" altLang="en-US"/>
              <a:t> / g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</a:pPr>
            <a:r>
              <a:rPr lang="en-US" altLang="en-US"/>
              <a:t>L = </a:t>
            </a:r>
            <a:r>
              <a:rPr lang="en-US" altLang="en-US">
                <a:latin typeface="Symbol" pitchFamily="18" charset="2"/>
              </a:rPr>
              <a:t>m</a:t>
            </a:r>
            <a:r>
              <a:rPr lang="en-US" altLang="en-US" baseline="-25000"/>
              <a:t>0</a:t>
            </a:r>
            <a:r>
              <a:rPr lang="en-US" altLang="en-US"/>
              <a:t>wl / g   (magnet length l)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</a:pPr>
            <a:r>
              <a:rPr lang="en-US" altLang="en-US"/>
              <a:t>d</a:t>
            </a:r>
            <a:r>
              <a:rPr lang="en-US" altLang="en-US">
                <a:latin typeface="Times New Roman" pitchFamily="18" charset="0"/>
              </a:rPr>
              <a:t>I</a:t>
            </a:r>
            <a:r>
              <a:rPr lang="en-US" altLang="en-US"/>
              <a:t>/dt = V/L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</a:pPr>
            <a:r>
              <a:rPr lang="en-US" altLang="en-US"/>
              <a:t>Typically 3 kA in 1 </a:t>
            </a:r>
            <a:r>
              <a:rPr lang="en-US" altLang="en-US">
                <a:latin typeface="Symbol" pitchFamily="18" charset="2"/>
              </a:rPr>
              <a:t>m</a:t>
            </a:r>
            <a:r>
              <a:rPr lang="en-US" altLang="en-US"/>
              <a:t>s rise time</a:t>
            </a:r>
          </a:p>
        </p:txBody>
      </p:sp>
      <p:sp>
        <p:nvSpPr>
          <p:cNvPr id="60438" name="Line 34"/>
          <p:cNvSpPr>
            <a:spLocks noChangeShapeType="1"/>
          </p:cNvSpPr>
          <p:nvPr/>
        </p:nvSpPr>
        <p:spPr bwMode="auto">
          <a:xfrm flipH="1">
            <a:off x="7759700" y="1076325"/>
            <a:ext cx="0" cy="21240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0439" name="Line 35"/>
          <p:cNvSpPr>
            <a:spLocks noChangeShapeType="1"/>
          </p:cNvSpPr>
          <p:nvPr/>
        </p:nvSpPr>
        <p:spPr bwMode="auto">
          <a:xfrm flipH="1">
            <a:off x="6165850" y="1076325"/>
            <a:ext cx="0" cy="21240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0440" name="Text Box 36"/>
          <p:cNvSpPr txBox="1">
            <a:spLocks noChangeArrowheads="1"/>
          </p:cNvSpPr>
          <p:nvPr/>
        </p:nvSpPr>
        <p:spPr bwMode="auto">
          <a:xfrm>
            <a:off x="6832600" y="1228725"/>
            <a:ext cx="330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/>
              <a:t>w</a:t>
            </a:r>
          </a:p>
        </p:txBody>
      </p:sp>
      <p:pic>
        <p:nvPicPr>
          <p:cNvPr id="60441" name="Picture 44" descr="5_module_tank_ph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7713" y="2138363"/>
            <a:ext cx="3084512" cy="4022725"/>
          </a:xfrm>
          <a:noFill/>
        </p:spPr>
      </p:pic>
      <p:sp>
        <p:nvSpPr>
          <p:cNvPr id="60442" name="Text Box 46"/>
          <p:cNvSpPr txBox="1">
            <a:spLocks noChangeArrowheads="1"/>
          </p:cNvSpPr>
          <p:nvPr/>
        </p:nvSpPr>
        <p:spPr bwMode="auto">
          <a:xfrm>
            <a:off x="777875" y="1228725"/>
            <a:ext cx="3364639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600">
                <a:latin typeface="+mj-lt"/>
              </a:rPr>
              <a:t>Pulsed magnet with very fast rise time</a:t>
            </a:r>
          </a:p>
          <a:p>
            <a:pPr algn="l" eaLnBrk="1" hangingPunct="1"/>
            <a:r>
              <a:rPr lang="en-US" altLang="en-US" sz="1600">
                <a:latin typeface="+mj-lt"/>
              </a:rPr>
              <a:t>(100ns – few </a:t>
            </a:r>
            <a:r>
              <a:rPr lang="el-GR" altLang="en-US" sz="1600" smtClean="0">
                <a:latin typeface="+mj-lt"/>
              </a:rPr>
              <a:t>μ</a:t>
            </a:r>
            <a:r>
              <a:rPr lang="en-US" altLang="en-US" sz="1600" smtClean="0">
                <a:latin typeface="+mj-lt"/>
              </a:rPr>
              <a:t>s</a:t>
            </a:r>
            <a:r>
              <a:rPr lang="en-US" altLang="en-US" sz="1600">
                <a:latin typeface="+mj-lt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900" smtClean="0"/>
              <a:t>Multi-turn injection for hadrons</a:t>
            </a:r>
            <a:endParaRPr lang="en-US" altLang="en-US" smtClean="0"/>
          </a:p>
        </p:txBody>
      </p:sp>
      <p:pic>
        <p:nvPicPr>
          <p:cNvPr id="3482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8050" y="1600200"/>
            <a:ext cx="7356475" cy="4792663"/>
          </a:xfrm>
          <a:noFill/>
        </p:spPr>
      </p:pic>
      <p:sp>
        <p:nvSpPr>
          <p:cNvPr id="34822" name="Text Box 4"/>
          <p:cNvSpPr txBox="1">
            <a:spLocks noChangeArrowheads="1"/>
          </p:cNvSpPr>
          <p:nvPr/>
        </p:nvSpPr>
        <p:spPr bwMode="auto">
          <a:xfrm>
            <a:off x="865188" y="1228725"/>
            <a:ext cx="8933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</a:rPr>
              <a:t>Turn 15</a:t>
            </a:r>
          </a:p>
        </p:txBody>
      </p:sp>
      <p:sp>
        <p:nvSpPr>
          <p:cNvPr id="34823" name="Rectangle 5"/>
          <p:cNvSpPr>
            <a:spLocks noChangeArrowheads="1"/>
          </p:cNvSpPr>
          <p:nvPr/>
        </p:nvSpPr>
        <p:spPr bwMode="auto">
          <a:xfrm>
            <a:off x="3319463" y="3294063"/>
            <a:ext cx="493712" cy="712787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4824" name="Text Box 10"/>
          <p:cNvSpPr txBox="1">
            <a:spLocks noChangeArrowheads="1"/>
          </p:cNvSpPr>
          <p:nvPr/>
        </p:nvSpPr>
        <p:spPr bwMode="auto">
          <a:xfrm>
            <a:off x="928688" y="6313488"/>
            <a:ext cx="7362825" cy="382587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</a:rPr>
              <a:t>In reality filamentation occurs to produce a quasi-uniform beam</a:t>
            </a:r>
          </a:p>
        </p:txBody>
      </p:sp>
      <p:graphicFrame>
        <p:nvGraphicFramePr>
          <p:cNvPr id="34818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24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5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6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4819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25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7" name="Text Box 15"/>
          <p:cNvSpPr txBox="1">
            <a:spLocks noChangeArrowheads="1"/>
          </p:cNvSpPr>
          <p:nvPr/>
        </p:nvSpPr>
        <p:spPr bwMode="auto">
          <a:xfrm>
            <a:off x="2143125" y="923925"/>
            <a:ext cx="47069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000">
                <a:latin typeface="+mj-lt"/>
              </a:rPr>
              <a:t>Phase space has been “painted”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Injection mismatch</a:t>
            </a:r>
            <a:endParaRPr lang="en-GB" altLang="en-US" smtClean="0"/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8463" y="1303338"/>
            <a:ext cx="8423275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/>
              <a:t>	For multiturn injection over </a:t>
            </a:r>
            <a:r>
              <a:rPr lang="en-US" altLang="en-US" i="1" smtClean="0"/>
              <a:t>n</a:t>
            </a:r>
            <a:r>
              <a:rPr lang="en-US" altLang="en-US" smtClean="0"/>
              <a:t> turns, injected beam ellipse is deliberately </a:t>
            </a:r>
            <a:r>
              <a:rPr lang="en-US" altLang="en-US" u="sng" smtClean="0">
                <a:solidFill>
                  <a:schemeClr val="accent2"/>
                </a:solidFill>
              </a:rPr>
              <a:t>mismatched</a:t>
            </a:r>
            <a:r>
              <a:rPr lang="en-US" altLang="en-US" smtClean="0"/>
              <a:t> to circulating beam ellipse to reduce losses</a:t>
            </a:r>
          </a:p>
          <a:p>
            <a:pPr eaLnBrk="1" hangingPunct="1">
              <a:buFontTx/>
              <a:buNone/>
            </a:pPr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>
              <a:buFontTx/>
              <a:buNone/>
            </a:pPr>
            <a:endParaRPr lang="en-US" altLang="en-US" smtClean="0"/>
          </a:p>
        </p:txBody>
      </p:sp>
      <p:sp>
        <p:nvSpPr>
          <p:cNvPr id="35846" name="Rectangle 371"/>
          <p:cNvSpPr>
            <a:spLocks noChangeArrowheads="1"/>
          </p:cNvSpPr>
          <p:nvPr/>
        </p:nvSpPr>
        <p:spPr bwMode="auto">
          <a:xfrm>
            <a:off x="2143125" y="2290763"/>
            <a:ext cx="3414713" cy="2503487"/>
          </a:xfrm>
          <a:prstGeom prst="rect">
            <a:avLst/>
          </a:prstGeom>
          <a:noFill/>
          <a:ln w="17463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847" name="Rectangle 390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848" name="Oval 393"/>
          <p:cNvSpPr>
            <a:spLocks noChangeArrowheads="1"/>
          </p:cNvSpPr>
          <p:nvPr/>
        </p:nvSpPr>
        <p:spPr bwMode="auto">
          <a:xfrm>
            <a:off x="2978150" y="2365375"/>
            <a:ext cx="2276475" cy="2278063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849" name="Rectangle 394"/>
          <p:cNvSpPr>
            <a:spLocks noChangeArrowheads="1"/>
          </p:cNvSpPr>
          <p:nvPr/>
        </p:nvSpPr>
        <p:spPr bwMode="auto">
          <a:xfrm>
            <a:off x="4724400" y="2290763"/>
            <a:ext cx="74613" cy="2503487"/>
          </a:xfrm>
          <a:prstGeom prst="rect">
            <a:avLst/>
          </a:prstGeom>
          <a:pattFill prst="ltUpDiag">
            <a:fgClr>
              <a:schemeClr val="tx2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850" name="Oval 395"/>
          <p:cNvSpPr>
            <a:spLocks noChangeArrowheads="1"/>
          </p:cNvSpPr>
          <p:nvPr/>
        </p:nvSpPr>
        <p:spPr bwMode="auto">
          <a:xfrm>
            <a:off x="4799013" y="2973388"/>
            <a:ext cx="455612" cy="1062037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851" name="Line 396"/>
          <p:cNvSpPr>
            <a:spLocks noChangeShapeType="1"/>
          </p:cNvSpPr>
          <p:nvPr/>
        </p:nvSpPr>
        <p:spPr bwMode="auto">
          <a:xfrm flipH="1" flipV="1">
            <a:off x="3357563" y="2670175"/>
            <a:ext cx="758825" cy="835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2" name="Text Box 397"/>
          <p:cNvSpPr txBox="1">
            <a:spLocks noChangeArrowheads="1"/>
          </p:cNvSpPr>
          <p:nvPr/>
        </p:nvSpPr>
        <p:spPr bwMode="auto">
          <a:xfrm>
            <a:off x="3586163" y="2746375"/>
            <a:ext cx="4603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>
                <a:sym typeface="Symbol" pitchFamily="18" charset="2"/>
              </a:rPr>
              <a:t></a:t>
            </a:r>
            <a:r>
              <a:rPr lang="en-GB" altLang="en-US">
                <a:latin typeface="Symbol" pitchFamily="18" charset="2"/>
                <a:sym typeface="Symbol" pitchFamily="18" charset="2"/>
              </a:rPr>
              <a:t>e</a:t>
            </a:r>
            <a:r>
              <a:rPr lang="en-GB" altLang="en-US" baseline="-25000">
                <a:sym typeface="Symbol" pitchFamily="18" charset="2"/>
              </a:rPr>
              <a:t>r</a:t>
            </a:r>
            <a:endParaRPr lang="en-GB" altLang="en-US">
              <a:sym typeface="Symbol" pitchFamily="18" charset="2"/>
            </a:endParaRPr>
          </a:p>
        </p:txBody>
      </p:sp>
      <p:graphicFrame>
        <p:nvGraphicFramePr>
          <p:cNvPr id="35842" name="Object 400"/>
          <p:cNvGraphicFramePr>
            <a:graphicFrameLocks noChangeAspect="1"/>
          </p:cNvGraphicFramePr>
          <p:nvPr/>
        </p:nvGraphicFramePr>
        <p:xfrm>
          <a:off x="3082925" y="4491038"/>
          <a:ext cx="198438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9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4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2925" y="4491038"/>
                        <a:ext cx="198438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53" name="Line 401"/>
          <p:cNvSpPr>
            <a:spLocks noChangeShapeType="1"/>
          </p:cNvSpPr>
          <p:nvPr/>
        </p:nvSpPr>
        <p:spPr bwMode="auto">
          <a:xfrm>
            <a:off x="2474913" y="4414838"/>
            <a:ext cx="6842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4" name="Line 402"/>
          <p:cNvSpPr>
            <a:spLocks noChangeShapeType="1"/>
          </p:cNvSpPr>
          <p:nvPr/>
        </p:nvSpPr>
        <p:spPr bwMode="auto">
          <a:xfrm flipV="1">
            <a:off x="2474913" y="3732213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5843" name="Object 403"/>
          <p:cNvGraphicFramePr>
            <a:graphicFrameLocks noChangeAspect="1"/>
          </p:cNvGraphicFramePr>
          <p:nvPr/>
        </p:nvGraphicFramePr>
        <p:xfrm>
          <a:off x="2171700" y="3656013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50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4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1700" y="3656013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Charge exchange H- injection</a:t>
            </a:r>
          </a:p>
        </p:txBody>
      </p:sp>
      <p:sp>
        <p:nvSpPr>
          <p:cNvPr id="72707" name="Rectangle 27"/>
          <p:cNvSpPr>
            <a:spLocks noGrp="1" noChangeArrowheads="1"/>
          </p:cNvSpPr>
          <p:nvPr>
            <p:ph type="body" idx="1"/>
          </p:nvPr>
        </p:nvSpPr>
        <p:spPr>
          <a:xfrm>
            <a:off x="549275" y="1076325"/>
            <a:ext cx="8153400" cy="4410075"/>
          </a:xfrm>
          <a:noFill/>
        </p:spPr>
        <p:txBody>
          <a:bodyPr/>
          <a:lstStyle/>
          <a:p>
            <a:pPr eaLnBrk="1" hangingPunct="1"/>
            <a:r>
              <a:rPr lang="en-US" altLang="en-US" smtClean="0"/>
              <a:t>Multiturn injection is essential to accumulate high intensity</a:t>
            </a:r>
          </a:p>
          <a:p>
            <a:pPr eaLnBrk="1" hangingPunct="1"/>
            <a:r>
              <a:rPr lang="en-US" altLang="en-US" smtClean="0"/>
              <a:t>Disadvantages inherent in using an injection septum</a:t>
            </a:r>
          </a:p>
          <a:p>
            <a:pPr lvl="1" eaLnBrk="1" hangingPunct="1"/>
            <a:r>
              <a:rPr lang="en-US" altLang="en-US" smtClean="0"/>
              <a:t>Width of several mm reduces aperture</a:t>
            </a:r>
          </a:p>
          <a:p>
            <a:pPr lvl="1" eaLnBrk="1" hangingPunct="1"/>
            <a:r>
              <a:rPr lang="en-US" altLang="en-US" smtClean="0"/>
              <a:t>Beam losses from circulating beam hitting septum</a:t>
            </a:r>
          </a:p>
          <a:p>
            <a:pPr lvl="1" eaLnBrk="1" hangingPunct="1"/>
            <a:r>
              <a:rPr lang="en-US" altLang="en-US" smtClean="0"/>
              <a:t>Limits number of injected turns to 10-20</a:t>
            </a:r>
          </a:p>
          <a:p>
            <a:pPr eaLnBrk="1" hangingPunct="1"/>
            <a:r>
              <a:rPr lang="en-US" altLang="en-US" smtClean="0"/>
              <a:t>Charge-exchange injection provides elegant alternative</a:t>
            </a:r>
          </a:p>
          <a:p>
            <a:pPr lvl="1" eaLnBrk="1" hangingPunct="1">
              <a:lnSpc>
                <a:spcPct val="125000"/>
              </a:lnSpc>
            </a:pPr>
            <a:r>
              <a:rPr lang="en-US" altLang="en-US" smtClean="0"/>
              <a:t>Possible to “cheat” Liouville’s theorem, which says that emittance is conserved….</a:t>
            </a:r>
          </a:p>
          <a:p>
            <a:pPr lvl="1" eaLnBrk="1" hangingPunct="1">
              <a:lnSpc>
                <a:spcPct val="125000"/>
              </a:lnSpc>
            </a:pPr>
            <a:r>
              <a:rPr lang="en-US" altLang="en-US" smtClean="0"/>
              <a:t>Convert H</a:t>
            </a:r>
            <a:r>
              <a:rPr lang="en-US" altLang="en-US" baseline="30000" smtClean="0"/>
              <a:t>-</a:t>
            </a:r>
            <a:r>
              <a:rPr lang="en-US" altLang="en-US" smtClean="0"/>
              <a:t> to p</a:t>
            </a:r>
            <a:r>
              <a:rPr lang="en-US" altLang="en-US" baseline="30000" smtClean="0"/>
              <a:t>+</a:t>
            </a:r>
            <a:r>
              <a:rPr lang="en-US" altLang="en-US" smtClean="0"/>
              <a:t> using a thin stripping foil, allowing injection </a:t>
            </a:r>
            <a:r>
              <a:rPr lang="en-US" altLang="en-US" u="sng" smtClean="0">
                <a:solidFill>
                  <a:schemeClr val="accent2"/>
                </a:solidFill>
              </a:rPr>
              <a:t>into the same phase space area</a:t>
            </a:r>
          </a:p>
          <a:p>
            <a:pPr eaLnBrk="1" hangingPunct="1"/>
            <a:endParaRPr lang="en-US" altLang="en-US" sz="1800" u="sng" smtClean="0">
              <a:solidFill>
                <a:schemeClr val="accent2"/>
              </a:solidFill>
            </a:endParaRPr>
          </a:p>
          <a:p>
            <a:pPr lvl="1"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reeform 33"/>
          <p:cNvSpPr>
            <a:spLocks/>
          </p:cNvSpPr>
          <p:nvPr/>
        </p:nvSpPr>
        <p:spPr bwMode="auto">
          <a:xfrm>
            <a:off x="757238" y="3238500"/>
            <a:ext cx="7824787" cy="1243013"/>
          </a:xfrm>
          <a:custGeom>
            <a:avLst/>
            <a:gdLst>
              <a:gd name="T0" fmla="*/ 0 w 4929"/>
              <a:gd name="T1" fmla="*/ 1602819917 h 783"/>
              <a:gd name="T2" fmla="*/ 0 w 4929"/>
              <a:gd name="T3" fmla="*/ 1882558477 h 783"/>
              <a:gd name="T4" fmla="*/ 2147483647 w 4929"/>
              <a:gd name="T5" fmla="*/ 1874997213 h 783"/>
              <a:gd name="T6" fmla="*/ 2147483647 w 4929"/>
              <a:gd name="T7" fmla="*/ 249496384 h 783"/>
              <a:gd name="T8" fmla="*/ 2147483647 w 4929"/>
              <a:gd name="T9" fmla="*/ 249496384 h 783"/>
              <a:gd name="T10" fmla="*/ 2147483647 w 4929"/>
              <a:gd name="T11" fmla="*/ 1882558477 h 783"/>
              <a:gd name="T12" fmla="*/ 2147483647 w 4929"/>
              <a:gd name="T13" fmla="*/ 1882558477 h 783"/>
              <a:gd name="T14" fmla="*/ 2147483647 w 4929"/>
              <a:gd name="T15" fmla="*/ 1973284110 h 783"/>
              <a:gd name="T16" fmla="*/ 2147483647 w 4929"/>
              <a:gd name="T17" fmla="*/ 1761590966 h 783"/>
              <a:gd name="T18" fmla="*/ 2147483647 w 4929"/>
              <a:gd name="T19" fmla="*/ 1534776486 h 783"/>
              <a:gd name="T20" fmla="*/ 2147483647 w 4929"/>
              <a:gd name="T21" fmla="*/ 1625502119 h 783"/>
              <a:gd name="T22" fmla="*/ 2147483647 w 4929"/>
              <a:gd name="T23" fmla="*/ 1625502119 h 783"/>
              <a:gd name="T24" fmla="*/ 2147483647 w 4929"/>
              <a:gd name="T25" fmla="*/ 0 h 783"/>
              <a:gd name="T26" fmla="*/ 2147483647 w 4929"/>
              <a:gd name="T27" fmla="*/ 0 h 783"/>
              <a:gd name="T28" fmla="*/ 2147483647 w 4929"/>
              <a:gd name="T29" fmla="*/ 1602819917 h 783"/>
              <a:gd name="T30" fmla="*/ 0 w 4929"/>
              <a:gd name="T31" fmla="*/ 1602819917 h 78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929"/>
              <a:gd name="T49" fmla="*/ 0 h 783"/>
              <a:gd name="T50" fmla="*/ 4929 w 4929"/>
              <a:gd name="T51" fmla="*/ 783 h 78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929" h="783">
                <a:moveTo>
                  <a:pt x="0" y="636"/>
                </a:moveTo>
                <a:lnTo>
                  <a:pt x="0" y="747"/>
                </a:lnTo>
                <a:lnTo>
                  <a:pt x="912" y="744"/>
                </a:lnTo>
                <a:lnTo>
                  <a:pt x="1707" y="99"/>
                </a:lnTo>
                <a:lnTo>
                  <a:pt x="2979" y="99"/>
                </a:lnTo>
                <a:lnTo>
                  <a:pt x="3978" y="747"/>
                </a:lnTo>
                <a:lnTo>
                  <a:pt x="4842" y="747"/>
                </a:lnTo>
                <a:lnTo>
                  <a:pt x="4845" y="783"/>
                </a:lnTo>
                <a:lnTo>
                  <a:pt x="4929" y="699"/>
                </a:lnTo>
                <a:lnTo>
                  <a:pt x="4845" y="609"/>
                </a:lnTo>
                <a:lnTo>
                  <a:pt x="4844" y="645"/>
                </a:lnTo>
                <a:lnTo>
                  <a:pt x="3996" y="645"/>
                </a:lnTo>
                <a:lnTo>
                  <a:pt x="3015" y="0"/>
                </a:lnTo>
                <a:lnTo>
                  <a:pt x="1689" y="0"/>
                </a:lnTo>
                <a:lnTo>
                  <a:pt x="879" y="636"/>
                </a:lnTo>
                <a:lnTo>
                  <a:pt x="0" y="636"/>
                </a:lnTo>
                <a:close/>
              </a:path>
            </a:pathLst>
          </a:custGeom>
          <a:solidFill>
            <a:srgbClr val="EAEAEA">
              <a:alpha val="94901"/>
            </a:srgbClr>
          </a:solidFill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3731" name="Rectangle 23"/>
          <p:cNvSpPr>
            <a:spLocks noChangeArrowheads="1"/>
          </p:cNvSpPr>
          <p:nvPr/>
        </p:nvSpPr>
        <p:spPr bwMode="auto">
          <a:xfrm>
            <a:off x="4419600" y="2593975"/>
            <a:ext cx="76200" cy="835025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Charge exchange H- injection</a:t>
            </a:r>
          </a:p>
        </p:txBody>
      </p:sp>
      <p:sp>
        <p:nvSpPr>
          <p:cNvPr id="73733" name="Rectangle 4"/>
          <p:cNvSpPr>
            <a:spLocks noChangeArrowheads="1"/>
          </p:cNvSpPr>
          <p:nvPr/>
        </p:nvSpPr>
        <p:spPr bwMode="auto">
          <a:xfrm>
            <a:off x="1990725" y="2897188"/>
            <a:ext cx="301625" cy="29606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3734" name="Freeform 11"/>
          <p:cNvSpPr>
            <a:spLocks/>
          </p:cNvSpPr>
          <p:nvPr/>
        </p:nvSpPr>
        <p:spPr bwMode="auto">
          <a:xfrm>
            <a:off x="2005013" y="2371725"/>
            <a:ext cx="2424112" cy="933450"/>
          </a:xfrm>
          <a:custGeom>
            <a:avLst/>
            <a:gdLst>
              <a:gd name="T0" fmla="*/ 0 w 1527"/>
              <a:gd name="T1" fmla="*/ 0 h 588"/>
              <a:gd name="T2" fmla="*/ 2147483647 w 1527"/>
              <a:gd name="T3" fmla="*/ 1481851657 h 588"/>
              <a:gd name="T4" fmla="*/ 2147483647 w 1527"/>
              <a:gd name="T5" fmla="*/ 1481851657 h 588"/>
              <a:gd name="T6" fmla="*/ 0 60000 65536"/>
              <a:gd name="T7" fmla="*/ 0 60000 65536"/>
              <a:gd name="T8" fmla="*/ 0 60000 65536"/>
              <a:gd name="T9" fmla="*/ 0 w 1527"/>
              <a:gd name="T10" fmla="*/ 0 h 588"/>
              <a:gd name="T11" fmla="*/ 1527 w 1527"/>
              <a:gd name="T12" fmla="*/ 588 h 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27" h="588">
                <a:moveTo>
                  <a:pt x="0" y="0"/>
                </a:moveTo>
                <a:lnTo>
                  <a:pt x="888" y="588"/>
                </a:lnTo>
                <a:lnTo>
                  <a:pt x="1527" y="588"/>
                </a:ln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35" name="Text Box 12"/>
          <p:cNvSpPr txBox="1">
            <a:spLocks noChangeArrowheads="1"/>
          </p:cNvSpPr>
          <p:nvPr/>
        </p:nvSpPr>
        <p:spPr bwMode="auto">
          <a:xfrm rot="2012356">
            <a:off x="2068355" y="2289453"/>
            <a:ext cx="9845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0000"/>
                </a:solidFill>
                <a:latin typeface="+mj-lt"/>
              </a:rPr>
              <a:t>H- beam</a:t>
            </a:r>
          </a:p>
        </p:txBody>
      </p:sp>
      <p:sp>
        <p:nvSpPr>
          <p:cNvPr id="73736" name="Text Box 17"/>
          <p:cNvSpPr txBox="1">
            <a:spLocks noChangeArrowheads="1"/>
          </p:cNvSpPr>
          <p:nvPr/>
        </p:nvSpPr>
        <p:spPr bwMode="auto">
          <a:xfrm>
            <a:off x="3207342" y="5934075"/>
            <a:ext cx="25038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Injection chicane dipoles</a:t>
            </a:r>
          </a:p>
        </p:txBody>
      </p:sp>
      <p:sp>
        <p:nvSpPr>
          <p:cNvPr id="73737" name="Rectangle 20"/>
          <p:cNvSpPr>
            <a:spLocks noChangeArrowheads="1"/>
          </p:cNvSpPr>
          <p:nvPr/>
        </p:nvSpPr>
        <p:spPr bwMode="auto">
          <a:xfrm>
            <a:off x="5330825" y="2897188"/>
            <a:ext cx="301625" cy="29606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3738" name="Rectangle 21"/>
          <p:cNvSpPr>
            <a:spLocks noChangeArrowheads="1"/>
          </p:cNvSpPr>
          <p:nvPr/>
        </p:nvSpPr>
        <p:spPr bwMode="auto">
          <a:xfrm>
            <a:off x="3281363" y="2897188"/>
            <a:ext cx="301625" cy="29606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3739" name="Rectangle 22"/>
          <p:cNvSpPr>
            <a:spLocks noChangeArrowheads="1"/>
          </p:cNvSpPr>
          <p:nvPr/>
        </p:nvSpPr>
        <p:spPr bwMode="auto">
          <a:xfrm>
            <a:off x="6924675" y="2897188"/>
            <a:ext cx="301625" cy="29606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3740" name="Text Box 24"/>
          <p:cNvSpPr txBox="1">
            <a:spLocks noChangeArrowheads="1"/>
          </p:cNvSpPr>
          <p:nvPr/>
        </p:nvSpPr>
        <p:spPr bwMode="auto">
          <a:xfrm>
            <a:off x="381228" y="3884613"/>
            <a:ext cx="14695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Circulating p+</a:t>
            </a:r>
          </a:p>
        </p:txBody>
      </p:sp>
      <p:sp>
        <p:nvSpPr>
          <p:cNvPr id="73741" name="Freeform 25"/>
          <p:cNvSpPr>
            <a:spLocks/>
          </p:cNvSpPr>
          <p:nvPr/>
        </p:nvSpPr>
        <p:spPr bwMode="auto">
          <a:xfrm>
            <a:off x="4505325" y="3305175"/>
            <a:ext cx="3848100" cy="1038225"/>
          </a:xfrm>
          <a:custGeom>
            <a:avLst/>
            <a:gdLst>
              <a:gd name="T0" fmla="*/ 0 w 2424"/>
              <a:gd name="T1" fmla="*/ 0 h 654"/>
              <a:gd name="T2" fmla="*/ 1633060989 w 2424"/>
              <a:gd name="T3" fmla="*/ 0 h 654"/>
              <a:gd name="T4" fmla="*/ 2147483647 w 2424"/>
              <a:gd name="T5" fmla="*/ 1648181969 h 654"/>
              <a:gd name="T6" fmla="*/ 2147483647 w 2424"/>
              <a:gd name="T7" fmla="*/ 1648181969 h 654"/>
              <a:gd name="T8" fmla="*/ 0 60000 65536"/>
              <a:gd name="T9" fmla="*/ 0 60000 65536"/>
              <a:gd name="T10" fmla="*/ 0 60000 65536"/>
              <a:gd name="T11" fmla="*/ 0 60000 65536"/>
              <a:gd name="T12" fmla="*/ 0 w 2424"/>
              <a:gd name="T13" fmla="*/ 0 h 654"/>
              <a:gd name="T14" fmla="*/ 2424 w 2424"/>
              <a:gd name="T15" fmla="*/ 654 h 6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24" h="654">
                <a:moveTo>
                  <a:pt x="0" y="0"/>
                </a:moveTo>
                <a:lnTo>
                  <a:pt x="648" y="0"/>
                </a:lnTo>
                <a:lnTo>
                  <a:pt x="1644" y="654"/>
                </a:lnTo>
                <a:lnTo>
                  <a:pt x="2424" y="654"/>
                </a:ln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42" name="Text Box 26"/>
          <p:cNvSpPr txBox="1">
            <a:spLocks noChangeArrowheads="1"/>
          </p:cNvSpPr>
          <p:nvPr/>
        </p:nvSpPr>
        <p:spPr bwMode="auto">
          <a:xfrm rot="2012356">
            <a:off x="6381933" y="3580091"/>
            <a:ext cx="4219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p+</a:t>
            </a:r>
          </a:p>
        </p:txBody>
      </p:sp>
      <p:sp>
        <p:nvSpPr>
          <p:cNvPr id="73743" name="Text Box 27"/>
          <p:cNvSpPr txBox="1">
            <a:spLocks noChangeArrowheads="1"/>
          </p:cNvSpPr>
          <p:nvPr/>
        </p:nvSpPr>
        <p:spPr bwMode="auto">
          <a:xfrm>
            <a:off x="3846885" y="2214563"/>
            <a:ext cx="13740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Stripping foil</a:t>
            </a:r>
          </a:p>
        </p:txBody>
      </p:sp>
      <p:sp>
        <p:nvSpPr>
          <p:cNvPr id="73744" name="Freeform 28"/>
          <p:cNvSpPr>
            <a:spLocks/>
          </p:cNvSpPr>
          <p:nvPr/>
        </p:nvSpPr>
        <p:spPr bwMode="auto">
          <a:xfrm>
            <a:off x="5524500" y="3305175"/>
            <a:ext cx="1009650" cy="9525"/>
          </a:xfrm>
          <a:custGeom>
            <a:avLst/>
            <a:gdLst>
              <a:gd name="T0" fmla="*/ 0 w 636"/>
              <a:gd name="T1" fmla="*/ 0 h 6"/>
              <a:gd name="T2" fmla="*/ 1602819157 w 636"/>
              <a:gd name="T3" fmla="*/ 15120939 h 6"/>
              <a:gd name="T4" fmla="*/ 0 60000 65536"/>
              <a:gd name="T5" fmla="*/ 0 60000 65536"/>
              <a:gd name="T6" fmla="*/ 0 w 636"/>
              <a:gd name="T7" fmla="*/ 0 h 6"/>
              <a:gd name="T8" fmla="*/ 636 w 636"/>
              <a:gd name="T9" fmla="*/ 6 h 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36" h="6">
                <a:moveTo>
                  <a:pt x="0" y="0"/>
                </a:moveTo>
                <a:lnTo>
                  <a:pt x="636" y="6"/>
                </a:lnTo>
              </a:path>
            </a:pathLst>
          </a:custGeom>
          <a:noFill/>
          <a:ln w="19050" cap="flat" cmpd="sng">
            <a:solidFill>
              <a:srgbClr val="0000FF"/>
            </a:solidFill>
            <a:prstDash val="sysDot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45" name="Text Box 29"/>
          <p:cNvSpPr txBox="1">
            <a:spLocks noChangeArrowheads="1"/>
          </p:cNvSpPr>
          <p:nvPr/>
        </p:nvSpPr>
        <p:spPr bwMode="auto">
          <a:xfrm>
            <a:off x="6102602" y="2973388"/>
            <a:ext cx="40748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FF"/>
                </a:solidFill>
                <a:latin typeface="+mj-lt"/>
              </a:rPr>
              <a:t>H</a:t>
            </a:r>
            <a:r>
              <a:rPr lang="en-US" altLang="en-US" baseline="-25000">
                <a:solidFill>
                  <a:srgbClr val="0000FF"/>
                </a:solidFill>
                <a:latin typeface="+mj-lt"/>
              </a:rPr>
              <a:t>0</a:t>
            </a:r>
            <a:endParaRPr lang="en-US" altLang="en-US">
              <a:solidFill>
                <a:srgbClr val="0000FF"/>
              </a:solidFill>
              <a:latin typeface="+mj-lt"/>
            </a:endParaRPr>
          </a:p>
        </p:txBody>
      </p:sp>
      <p:sp>
        <p:nvSpPr>
          <p:cNvPr id="73746" name="Freeform 30"/>
          <p:cNvSpPr>
            <a:spLocks/>
          </p:cNvSpPr>
          <p:nvPr/>
        </p:nvSpPr>
        <p:spPr bwMode="auto">
          <a:xfrm>
            <a:off x="5538788" y="2662238"/>
            <a:ext cx="876300" cy="638175"/>
          </a:xfrm>
          <a:custGeom>
            <a:avLst/>
            <a:gdLst>
              <a:gd name="T0" fmla="*/ 0 w 552"/>
              <a:gd name="T1" fmla="*/ 1013102902 h 402"/>
              <a:gd name="T2" fmla="*/ 1391126032 w 552"/>
              <a:gd name="T3" fmla="*/ 0 h 402"/>
              <a:gd name="T4" fmla="*/ 0 60000 65536"/>
              <a:gd name="T5" fmla="*/ 0 60000 65536"/>
              <a:gd name="T6" fmla="*/ 0 w 552"/>
              <a:gd name="T7" fmla="*/ 0 h 402"/>
              <a:gd name="T8" fmla="*/ 552 w 552"/>
              <a:gd name="T9" fmla="*/ 402 h 40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52" h="402">
                <a:moveTo>
                  <a:pt x="0" y="402"/>
                </a:moveTo>
                <a:lnTo>
                  <a:pt x="552" y="0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ysDot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47" name="Text Box 31"/>
          <p:cNvSpPr txBox="1">
            <a:spLocks noChangeArrowheads="1"/>
          </p:cNvSpPr>
          <p:nvPr/>
        </p:nvSpPr>
        <p:spPr bwMode="auto">
          <a:xfrm rot="-2166476">
            <a:off x="5875629" y="2441853"/>
            <a:ext cx="3994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0000"/>
                </a:solidFill>
                <a:latin typeface="+mj-lt"/>
              </a:rPr>
              <a:t>H-</a:t>
            </a:r>
          </a:p>
        </p:txBody>
      </p:sp>
      <p:sp>
        <p:nvSpPr>
          <p:cNvPr id="73748" name="Line 32"/>
          <p:cNvSpPr>
            <a:spLocks noChangeShapeType="1"/>
          </p:cNvSpPr>
          <p:nvPr/>
        </p:nvSpPr>
        <p:spPr bwMode="auto">
          <a:xfrm>
            <a:off x="398463" y="4870450"/>
            <a:ext cx="8372475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49" name="Line 34"/>
          <p:cNvSpPr>
            <a:spLocks noChangeShapeType="1"/>
          </p:cNvSpPr>
          <p:nvPr/>
        </p:nvSpPr>
        <p:spPr bwMode="auto">
          <a:xfrm>
            <a:off x="625475" y="4340225"/>
            <a:ext cx="0" cy="303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50" name="Text Box 35"/>
          <p:cNvSpPr txBox="1">
            <a:spLocks noChangeArrowheads="1"/>
          </p:cNvSpPr>
          <p:nvPr/>
        </p:nvSpPr>
        <p:spPr bwMode="auto">
          <a:xfrm>
            <a:off x="204432" y="4567238"/>
            <a:ext cx="11897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latin typeface="+mj-lt"/>
              </a:rPr>
              <a:t>Displace orbit</a:t>
            </a:r>
          </a:p>
        </p:txBody>
      </p:sp>
      <p:sp>
        <p:nvSpPr>
          <p:cNvPr id="73751" name="Line 36"/>
          <p:cNvSpPr>
            <a:spLocks noChangeShapeType="1"/>
          </p:cNvSpPr>
          <p:nvPr/>
        </p:nvSpPr>
        <p:spPr bwMode="auto">
          <a:xfrm>
            <a:off x="398463" y="4338638"/>
            <a:ext cx="17446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52" name="Freeform 37"/>
          <p:cNvSpPr>
            <a:spLocks/>
          </p:cNvSpPr>
          <p:nvPr/>
        </p:nvSpPr>
        <p:spPr bwMode="auto">
          <a:xfrm>
            <a:off x="2143125" y="3352800"/>
            <a:ext cx="4933950" cy="985838"/>
          </a:xfrm>
          <a:custGeom>
            <a:avLst/>
            <a:gdLst>
              <a:gd name="T0" fmla="*/ 0 w 3108"/>
              <a:gd name="T1" fmla="*/ 1565018400 h 621"/>
              <a:gd name="T2" fmla="*/ 2048886387 w 3108"/>
              <a:gd name="T3" fmla="*/ 0 h 621"/>
              <a:gd name="T4" fmla="*/ 2147483647 w 3108"/>
              <a:gd name="T5" fmla="*/ 0 h 621"/>
              <a:gd name="T6" fmla="*/ 2147483647 w 3108"/>
              <a:gd name="T7" fmla="*/ 1565018400 h 621"/>
              <a:gd name="T8" fmla="*/ 0 60000 65536"/>
              <a:gd name="T9" fmla="*/ 0 60000 65536"/>
              <a:gd name="T10" fmla="*/ 0 60000 65536"/>
              <a:gd name="T11" fmla="*/ 0 60000 65536"/>
              <a:gd name="T12" fmla="*/ 0 w 3108"/>
              <a:gd name="T13" fmla="*/ 0 h 621"/>
              <a:gd name="T14" fmla="*/ 3108 w 3108"/>
              <a:gd name="T15" fmla="*/ 621 h 62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08" h="621">
                <a:moveTo>
                  <a:pt x="0" y="621"/>
                </a:moveTo>
                <a:lnTo>
                  <a:pt x="813" y="0"/>
                </a:lnTo>
                <a:lnTo>
                  <a:pt x="2104" y="0"/>
                </a:lnTo>
                <a:lnTo>
                  <a:pt x="3108" y="621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53" name="Line 38"/>
          <p:cNvSpPr>
            <a:spLocks noChangeShapeType="1"/>
          </p:cNvSpPr>
          <p:nvPr/>
        </p:nvSpPr>
        <p:spPr bwMode="auto">
          <a:xfrm>
            <a:off x="7077075" y="4338638"/>
            <a:ext cx="17446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54" name="Text Box 39"/>
          <p:cNvSpPr txBox="1">
            <a:spLocks noChangeArrowheads="1"/>
          </p:cNvSpPr>
          <p:nvPr/>
        </p:nvSpPr>
        <p:spPr bwMode="auto">
          <a:xfrm>
            <a:off x="2989595" y="1127125"/>
            <a:ext cx="27742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>
                <a:latin typeface="+mj-lt"/>
              </a:rPr>
              <a:t>Start of injection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reeform 2"/>
          <p:cNvSpPr>
            <a:spLocks/>
          </p:cNvSpPr>
          <p:nvPr/>
        </p:nvSpPr>
        <p:spPr bwMode="auto">
          <a:xfrm>
            <a:off x="757238" y="3238500"/>
            <a:ext cx="7910512" cy="2266950"/>
          </a:xfrm>
          <a:custGeom>
            <a:avLst/>
            <a:gdLst>
              <a:gd name="T0" fmla="*/ 0 w 4983"/>
              <a:gd name="T1" fmla="*/ 1602819224 h 1428"/>
              <a:gd name="T2" fmla="*/ 7559675 w 4983"/>
              <a:gd name="T3" fmla="*/ 2147483647 h 1428"/>
              <a:gd name="T4" fmla="*/ 2147483647 w 4983"/>
              <a:gd name="T5" fmla="*/ 2147483647 h 1428"/>
              <a:gd name="T6" fmla="*/ 2147483647 w 4983"/>
              <a:gd name="T7" fmla="*/ 1980842929 h 1428"/>
              <a:gd name="T8" fmla="*/ 2147483647 w 4983"/>
              <a:gd name="T9" fmla="*/ 1980842929 h 1428"/>
              <a:gd name="T10" fmla="*/ 2147483647 w 4983"/>
              <a:gd name="T11" fmla="*/ 2147483647 h 1428"/>
              <a:gd name="T12" fmla="*/ 2147483647 w 4983"/>
              <a:gd name="T13" fmla="*/ 2147483647 h 1428"/>
              <a:gd name="T14" fmla="*/ 2147483647 w 4983"/>
              <a:gd name="T15" fmla="*/ 2147483647 h 1428"/>
              <a:gd name="T16" fmla="*/ 2147483647 w 4983"/>
              <a:gd name="T17" fmla="*/ 2147483647 h 1428"/>
              <a:gd name="T18" fmla="*/ 2147483647 w 4983"/>
              <a:gd name="T19" fmla="*/ 1534775822 h 1428"/>
              <a:gd name="T20" fmla="*/ 2147483647 w 4983"/>
              <a:gd name="T21" fmla="*/ 1625501416 h 1428"/>
              <a:gd name="T22" fmla="*/ 2147483647 w 4983"/>
              <a:gd name="T23" fmla="*/ 1625501416 h 1428"/>
              <a:gd name="T24" fmla="*/ 2147483647 w 4983"/>
              <a:gd name="T25" fmla="*/ 0 h 1428"/>
              <a:gd name="T26" fmla="*/ 2147483647 w 4983"/>
              <a:gd name="T27" fmla="*/ 0 h 1428"/>
              <a:gd name="T28" fmla="*/ 2147483647 w 4983"/>
              <a:gd name="T29" fmla="*/ 1602819224 h 1428"/>
              <a:gd name="T30" fmla="*/ 0 w 4983"/>
              <a:gd name="T31" fmla="*/ 1602819224 h 142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983"/>
              <a:gd name="T49" fmla="*/ 0 h 1428"/>
              <a:gd name="T50" fmla="*/ 4983 w 4983"/>
              <a:gd name="T51" fmla="*/ 1428 h 1428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983" h="1428">
                <a:moveTo>
                  <a:pt x="0" y="636"/>
                </a:moveTo>
                <a:lnTo>
                  <a:pt x="3" y="1362"/>
                </a:lnTo>
                <a:lnTo>
                  <a:pt x="885" y="1362"/>
                </a:lnTo>
                <a:lnTo>
                  <a:pt x="1695" y="786"/>
                </a:lnTo>
                <a:lnTo>
                  <a:pt x="2985" y="786"/>
                </a:lnTo>
                <a:lnTo>
                  <a:pt x="3993" y="1380"/>
                </a:lnTo>
                <a:lnTo>
                  <a:pt x="4845" y="1380"/>
                </a:lnTo>
                <a:lnTo>
                  <a:pt x="4845" y="1428"/>
                </a:lnTo>
                <a:lnTo>
                  <a:pt x="4983" y="1038"/>
                </a:lnTo>
                <a:lnTo>
                  <a:pt x="4845" y="609"/>
                </a:lnTo>
                <a:lnTo>
                  <a:pt x="4844" y="645"/>
                </a:lnTo>
                <a:lnTo>
                  <a:pt x="3996" y="645"/>
                </a:lnTo>
                <a:lnTo>
                  <a:pt x="3015" y="0"/>
                </a:lnTo>
                <a:lnTo>
                  <a:pt x="1689" y="0"/>
                </a:lnTo>
                <a:lnTo>
                  <a:pt x="879" y="636"/>
                </a:lnTo>
                <a:lnTo>
                  <a:pt x="0" y="636"/>
                </a:lnTo>
                <a:close/>
              </a:path>
            </a:pathLst>
          </a:custGeom>
          <a:solidFill>
            <a:srgbClr val="EAEAEA">
              <a:alpha val="94901"/>
            </a:srgbClr>
          </a:solidFill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4419600" y="2593975"/>
            <a:ext cx="76200" cy="835025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Charge exchange H- injection</a:t>
            </a: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1990725" y="2897188"/>
            <a:ext cx="301625" cy="29606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4758" name="Freeform 6"/>
          <p:cNvSpPr>
            <a:spLocks/>
          </p:cNvSpPr>
          <p:nvPr/>
        </p:nvSpPr>
        <p:spPr bwMode="auto">
          <a:xfrm>
            <a:off x="2005013" y="2371725"/>
            <a:ext cx="2424112" cy="933450"/>
          </a:xfrm>
          <a:custGeom>
            <a:avLst/>
            <a:gdLst>
              <a:gd name="T0" fmla="*/ 0 w 1527"/>
              <a:gd name="T1" fmla="*/ 0 h 588"/>
              <a:gd name="T2" fmla="*/ 2147483647 w 1527"/>
              <a:gd name="T3" fmla="*/ 1481851657 h 588"/>
              <a:gd name="T4" fmla="*/ 2147483647 w 1527"/>
              <a:gd name="T5" fmla="*/ 1481851657 h 588"/>
              <a:gd name="T6" fmla="*/ 0 60000 65536"/>
              <a:gd name="T7" fmla="*/ 0 60000 65536"/>
              <a:gd name="T8" fmla="*/ 0 60000 65536"/>
              <a:gd name="T9" fmla="*/ 0 w 1527"/>
              <a:gd name="T10" fmla="*/ 0 h 588"/>
              <a:gd name="T11" fmla="*/ 1527 w 1527"/>
              <a:gd name="T12" fmla="*/ 588 h 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27" h="588">
                <a:moveTo>
                  <a:pt x="0" y="0"/>
                </a:moveTo>
                <a:lnTo>
                  <a:pt x="888" y="588"/>
                </a:lnTo>
                <a:lnTo>
                  <a:pt x="1527" y="588"/>
                </a:ln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759" name="Text Box 7"/>
          <p:cNvSpPr txBox="1">
            <a:spLocks noChangeArrowheads="1"/>
          </p:cNvSpPr>
          <p:nvPr/>
        </p:nvSpPr>
        <p:spPr bwMode="auto">
          <a:xfrm rot="2012356">
            <a:off x="2030413" y="2290763"/>
            <a:ext cx="1060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0000"/>
                </a:solidFill>
              </a:rPr>
              <a:t>H- beam</a:t>
            </a:r>
          </a:p>
        </p:txBody>
      </p:sp>
      <p:sp>
        <p:nvSpPr>
          <p:cNvPr id="74760" name="Text Box 8"/>
          <p:cNvSpPr txBox="1">
            <a:spLocks noChangeArrowheads="1"/>
          </p:cNvSpPr>
          <p:nvPr/>
        </p:nvSpPr>
        <p:spPr bwMode="auto">
          <a:xfrm>
            <a:off x="3572025" y="5934075"/>
            <a:ext cx="17745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Injection chicane</a:t>
            </a:r>
          </a:p>
        </p:txBody>
      </p:sp>
      <p:sp>
        <p:nvSpPr>
          <p:cNvPr id="74761" name="Rectangle 9"/>
          <p:cNvSpPr>
            <a:spLocks noChangeArrowheads="1"/>
          </p:cNvSpPr>
          <p:nvPr/>
        </p:nvSpPr>
        <p:spPr bwMode="auto">
          <a:xfrm>
            <a:off x="5330825" y="2897188"/>
            <a:ext cx="301625" cy="29606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4762" name="Rectangle 10"/>
          <p:cNvSpPr>
            <a:spLocks noChangeArrowheads="1"/>
          </p:cNvSpPr>
          <p:nvPr/>
        </p:nvSpPr>
        <p:spPr bwMode="auto">
          <a:xfrm>
            <a:off x="3281363" y="2897188"/>
            <a:ext cx="301625" cy="29606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4763" name="Rectangle 11"/>
          <p:cNvSpPr>
            <a:spLocks noChangeArrowheads="1"/>
          </p:cNvSpPr>
          <p:nvPr/>
        </p:nvSpPr>
        <p:spPr bwMode="auto">
          <a:xfrm>
            <a:off x="6924675" y="2897188"/>
            <a:ext cx="301625" cy="29606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4764" name="Text Box 12"/>
          <p:cNvSpPr txBox="1">
            <a:spLocks noChangeArrowheads="1"/>
          </p:cNvSpPr>
          <p:nvPr/>
        </p:nvSpPr>
        <p:spPr bwMode="auto">
          <a:xfrm>
            <a:off x="381228" y="3884613"/>
            <a:ext cx="14695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Circulating p+</a:t>
            </a:r>
          </a:p>
        </p:txBody>
      </p:sp>
      <p:sp>
        <p:nvSpPr>
          <p:cNvPr id="74765" name="Freeform 13"/>
          <p:cNvSpPr>
            <a:spLocks/>
          </p:cNvSpPr>
          <p:nvPr/>
        </p:nvSpPr>
        <p:spPr bwMode="auto">
          <a:xfrm>
            <a:off x="4505325" y="3305175"/>
            <a:ext cx="3848100" cy="1038225"/>
          </a:xfrm>
          <a:custGeom>
            <a:avLst/>
            <a:gdLst>
              <a:gd name="T0" fmla="*/ 0 w 2424"/>
              <a:gd name="T1" fmla="*/ 0 h 654"/>
              <a:gd name="T2" fmla="*/ 1633060989 w 2424"/>
              <a:gd name="T3" fmla="*/ 0 h 654"/>
              <a:gd name="T4" fmla="*/ 2147483647 w 2424"/>
              <a:gd name="T5" fmla="*/ 1648181969 h 654"/>
              <a:gd name="T6" fmla="*/ 2147483647 w 2424"/>
              <a:gd name="T7" fmla="*/ 1648181969 h 654"/>
              <a:gd name="T8" fmla="*/ 0 60000 65536"/>
              <a:gd name="T9" fmla="*/ 0 60000 65536"/>
              <a:gd name="T10" fmla="*/ 0 60000 65536"/>
              <a:gd name="T11" fmla="*/ 0 60000 65536"/>
              <a:gd name="T12" fmla="*/ 0 w 2424"/>
              <a:gd name="T13" fmla="*/ 0 h 654"/>
              <a:gd name="T14" fmla="*/ 2424 w 2424"/>
              <a:gd name="T15" fmla="*/ 654 h 6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24" h="654">
                <a:moveTo>
                  <a:pt x="0" y="0"/>
                </a:moveTo>
                <a:lnTo>
                  <a:pt x="648" y="0"/>
                </a:lnTo>
                <a:lnTo>
                  <a:pt x="1644" y="654"/>
                </a:lnTo>
                <a:lnTo>
                  <a:pt x="2424" y="654"/>
                </a:ln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766" name="Text Box 14"/>
          <p:cNvSpPr txBox="1">
            <a:spLocks noChangeArrowheads="1"/>
          </p:cNvSpPr>
          <p:nvPr/>
        </p:nvSpPr>
        <p:spPr bwMode="auto">
          <a:xfrm rot="2012356">
            <a:off x="6381933" y="3580091"/>
            <a:ext cx="4219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p+</a:t>
            </a:r>
          </a:p>
        </p:txBody>
      </p:sp>
      <p:sp>
        <p:nvSpPr>
          <p:cNvPr id="74767" name="Text Box 15"/>
          <p:cNvSpPr txBox="1">
            <a:spLocks noChangeArrowheads="1"/>
          </p:cNvSpPr>
          <p:nvPr/>
        </p:nvSpPr>
        <p:spPr bwMode="auto">
          <a:xfrm>
            <a:off x="3846885" y="2214563"/>
            <a:ext cx="13740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Stripping foil</a:t>
            </a:r>
          </a:p>
        </p:txBody>
      </p:sp>
      <p:sp>
        <p:nvSpPr>
          <p:cNvPr id="74768" name="Freeform 16"/>
          <p:cNvSpPr>
            <a:spLocks/>
          </p:cNvSpPr>
          <p:nvPr/>
        </p:nvSpPr>
        <p:spPr bwMode="auto">
          <a:xfrm>
            <a:off x="5524500" y="3305175"/>
            <a:ext cx="1009650" cy="9525"/>
          </a:xfrm>
          <a:custGeom>
            <a:avLst/>
            <a:gdLst>
              <a:gd name="T0" fmla="*/ 0 w 636"/>
              <a:gd name="T1" fmla="*/ 0 h 6"/>
              <a:gd name="T2" fmla="*/ 1602819157 w 636"/>
              <a:gd name="T3" fmla="*/ 15120939 h 6"/>
              <a:gd name="T4" fmla="*/ 0 60000 65536"/>
              <a:gd name="T5" fmla="*/ 0 60000 65536"/>
              <a:gd name="T6" fmla="*/ 0 w 636"/>
              <a:gd name="T7" fmla="*/ 0 h 6"/>
              <a:gd name="T8" fmla="*/ 636 w 636"/>
              <a:gd name="T9" fmla="*/ 6 h 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36" h="6">
                <a:moveTo>
                  <a:pt x="0" y="0"/>
                </a:moveTo>
                <a:lnTo>
                  <a:pt x="636" y="6"/>
                </a:lnTo>
              </a:path>
            </a:pathLst>
          </a:custGeom>
          <a:noFill/>
          <a:ln w="19050" cap="flat" cmpd="sng">
            <a:solidFill>
              <a:srgbClr val="0000FF"/>
            </a:solidFill>
            <a:prstDash val="sysDot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769" name="Text Box 17"/>
          <p:cNvSpPr txBox="1">
            <a:spLocks noChangeArrowheads="1"/>
          </p:cNvSpPr>
          <p:nvPr/>
        </p:nvSpPr>
        <p:spPr bwMode="auto">
          <a:xfrm>
            <a:off x="6089650" y="2973388"/>
            <a:ext cx="4333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FF"/>
                </a:solidFill>
              </a:rPr>
              <a:t>H</a:t>
            </a:r>
            <a:r>
              <a:rPr lang="en-US" altLang="en-US" baseline="-25000">
                <a:solidFill>
                  <a:srgbClr val="0000FF"/>
                </a:solidFill>
              </a:rPr>
              <a:t>0</a:t>
            </a:r>
            <a:endParaRPr lang="en-US" altLang="en-US">
              <a:solidFill>
                <a:srgbClr val="0000FF"/>
              </a:solidFill>
            </a:endParaRPr>
          </a:p>
        </p:txBody>
      </p:sp>
      <p:sp>
        <p:nvSpPr>
          <p:cNvPr id="74770" name="Freeform 18"/>
          <p:cNvSpPr>
            <a:spLocks/>
          </p:cNvSpPr>
          <p:nvPr/>
        </p:nvSpPr>
        <p:spPr bwMode="auto">
          <a:xfrm>
            <a:off x="5538788" y="2662238"/>
            <a:ext cx="876300" cy="638175"/>
          </a:xfrm>
          <a:custGeom>
            <a:avLst/>
            <a:gdLst>
              <a:gd name="T0" fmla="*/ 0 w 552"/>
              <a:gd name="T1" fmla="*/ 1013102902 h 402"/>
              <a:gd name="T2" fmla="*/ 1391126032 w 552"/>
              <a:gd name="T3" fmla="*/ 0 h 402"/>
              <a:gd name="T4" fmla="*/ 0 60000 65536"/>
              <a:gd name="T5" fmla="*/ 0 60000 65536"/>
              <a:gd name="T6" fmla="*/ 0 w 552"/>
              <a:gd name="T7" fmla="*/ 0 h 402"/>
              <a:gd name="T8" fmla="*/ 552 w 552"/>
              <a:gd name="T9" fmla="*/ 402 h 40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52" h="402">
                <a:moveTo>
                  <a:pt x="0" y="402"/>
                </a:moveTo>
                <a:lnTo>
                  <a:pt x="552" y="0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ysDot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771" name="Text Box 19"/>
          <p:cNvSpPr txBox="1">
            <a:spLocks noChangeArrowheads="1"/>
          </p:cNvSpPr>
          <p:nvPr/>
        </p:nvSpPr>
        <p:spPr bwMode="auto">
          <a:xfrm rot="-2166476">
            <a:off x="5862638" y="2443163"/>
            <a:ext cx="425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0000"/>
                </a:solidFill>
              </a:rPr>
              <a:t>H-</a:t>
            </a:r>
          </a:p>
        </p:txBody>
      </p:sp>
      <p:sp>
        <p:nvSpPr>
          <p:cNvPr id="74772" name="Line 20"/>
          <p:cNvSpPr>
            <a:spLocks noChangeShapeType="1"/>
          </p:cNvSpPr>
          <p:nvPr/>
        </p:nvSpPr>
        <p:spPr bwMode="auto">
          <a:xfrm>
            <a:off x="398463" y="4870450"/>
            <a:ext cx="17446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773" name="Freeform 23"/>
          <p:cNvSpPr>
            <a:spLocks/>
          </p:cNvSpPr>
          <p:nvPr/>
        </p:nvSpPr>
        <p:spPr bwMode="auto">
          <a:xfrm>
            <a:off x="2143125" y="3884613"/>
            <a:ext cx="4933950" cy="985837"/>
          </a:xfrm>
          <a:custGeom>
            <a:avLst/>
            <a:gdLst>
              <a:gd name="T0" fmla="*/ 0 w 3108"/>
              <a:gd name="T1" fmla="*/ 1565015225 h 621"/>
              <a:gd name="T2" fmla="*/ 2048886387 w 3108"/>
              <a:gd name="T3" fmla="*/ 0 h 621"/>
              <a:gd name="T4" fmla="*/ 2147483647 w 3108"/>
              <a:gd name="T5" fmla="*/ 0 h 621"/>
              <a:gd name="T6" fmla="*/ 2147483647 w 3108"/>
              <a:gd name="T7" fmla="*/ 1565015225 h 621"/>
              <a:gd name="T8" fmla="*/ 0 60000 65536"/>
              <a:gd name="T9" fmla="*/ 0 60000 65536"/>
              <a:gd name="T10" fmla="*/ 0 60000 65536"/>
              <a:gd name="T11" fmla="*/ 0 60000 65536"/>
              <a:gd name="T12" fmla="*/ 0 w 3108"/>
              <a:gd name="T13" fmla="*/ 0 h 621"/>
              <a:gd name="T14" fmla="*/ 3108 w 3108"/>
              <a:gd name="T15" fmla="*/ 621 h 62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08" h="621">
                <a:moveTo>
                  <a:pt x="0" y="621"/>
                </a:moveTo>
                <a:lnTo>
                  <a:pt x="813" y="0"/>
                </a:lnTo>
                <a:lnTo>
                  <a:pt x="2104" y="0"/>
                </a:lnTo>
                <a:lnTo>
                  <a:pt x="3108" y="621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774" name="Line 24"/>
          <p:cNvSpPr>
            <a:spLocks noChangeShapeType="1"/>
          </p:cNvSpPr>
          <p:nvPr/>
        </p:nvSpPr>
        <p:spPr bwMode="auto">
          <a:xfrm>
            <a:off x="7077075" y="4870450"/>
            <a:ext cx="17446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775" name="Line 25"/>
          <p:cNvSpPr>
            <a:spLocks noChangeShapeType="1"/>
          </p:cNvSpPr>
          <p:nvPr/>
        </p:nvSpPr>
        <p:spPr bwMode="auto">
          <a:xfrm>
            <a:off x="398463" y="4946650"/>
            <a:ext cx="8423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776" name="Text Box 26"/>
          <p:cNvSpPr txBox="1">
            <a:spLocks noChangeArrowheads="1"/>
          </p:cNvSpPr>
          <p:nvPr/>
        </p:nvSpPr>
        <p:spPr bwMode="auto">
          <a:xfrm>
            <a:off x="3166566" y="1152525"/>
            <a:ext cx="24203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End of injection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pPr eaLnBrk="1" hangingPunct="1"/>
            <a:r>
              <a:rPr lang="en-US" altLang="en-US" smtClean="0"/>
              <a:t>Charge exchange H- injection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3075" y="1076325"/>
            <a:ext cx="8348663" cy="4932363"/>
          </a:xfrm>
          <a:noFill/>
        </p:spPr>
        <p:txBody>
          <a:bodyPr lIns="92075" tIns="46038" rIns="92075" bIns="46038"/>
          <a:lstStyle/>
          <a:p>
            <a:pPr eaLnBrk="1" hangingPunct="1">
              <a:lnSpc>
                <a:spcPct val="125000"/>
              </a:lnSpc>
            </a:pPr>
            <a:r>
              <a:rPr lang="en-US" altLang="en-US" smtClean="0"/>
              <a:t>Paint uniform transverse phase space density by modifying closed orbit bump and steering injected beam</a:t>
            </a:r>
          </a:p>
          <a:p>
            <a:pPr eaLnBrk="1" hangingPunct="1">
              <a:lnSpc>
                <a:spcPct val="125000"/>
              </a:lnSpc>
            </a:pPr>
            <a:r>
              <a:rPr lang="en-US" altLang="en-US" smtClean="0"/>
              <a:t>Foil thickness calculated to double-strip most ions (&gt;99%) </a:t>
            </a:r>
          </a:p>
          <a:p>
            <a:pPr lvl="1" eaLnBrk="1" hangingPunct="1">
              <a:lnSpc>
                <a:spcPct val="125000"/>
              </a:lnSpc>
            </a:pPr>
            <a:r>
              <a:rPr lang="en-US" altLang="en-US" sz="1600" smtClean="0"/>
              <a:t>50 MeV - 50 </a:t>
            </a:r>
            <a:r>
              <a:rPr lang="en-US" altLang="en-US" sz="1600" smtClean="0">
                <a:latin typeface="Symbol" pitchFamily="18" charset="2"/>
              </a:rPr>
              <a:t>m</a:t>
            </a:r>
            <a:r>
              <a:rPr lang="en-US" altLang="en-US" sz="1600" smtClean="0"/>
              <a:t>g.cm-2 </a:t>
            </a:r>
          </a:p>
          <a:p>
            <a:pPr lvl="1" eaLnBrk="1" hangingPunct="1">
              <a:lnSpc>
                <a:spcPct val="125000"/>
              </a:lnSpc>
            </a:pPr>
            <a:r>
              <a:rPr lang="en-US" altLang="en-US" sz="1600" smtClean="0"/>
              <a:t>800 MeV - 200 </a:t>
            </a:r>
            <a:r>
              <a:rPr lang="en-US" altLang="en-US" sz="1600" smtClean="0">
                <a:latin typeface="Symbol" pitchFamily="18" charset="2"/>
              </a:rPr>
              <a:t>m</a:t>
            </a:r>
            <a:r>
              <a:rPr lang="en-US" altLang="en-US" sz="1600" smtClean="0"/>
              <a:t>g.cm-2 (~1</a:t>
            </a:r>
            <a:r>
              <a:rPr lang="en-US" altLang="en-US" sz="1600" smtClean="0">
                <a:latin typeface="Symbol" pitchFamily="18" charset="2"/>
              </a:rPr>
              <a:t>m</a:t>
            </a:r>
            <a:r>
              <a:rPr lang="en-US" altLang="en-US" sz="1600" smtClean="0"/>
              <a:t>m of C!)</a:t>
            </a:r>
          </a:p>
          <a:p>
            <a:pPr eaLnBrk="1" hangingPunct="1">
              <a:lnSpc>
                <a:spcPct val="125000"/>
              </a:lnSpc>
            </a:pPr>
            <a:r>
              <a:rPr lang="en-US" altLang="en-US" smtClean="0"/>
              <a:t>Carbon foils generally used – very fragile</a:t>
            </a:r>
          </a:p>
          <a:p>
            <a:pPr eaLnBrk="1" hangingPunct="1">
              <a:lnSpc>
                <a:spcPct val="125000"/>
              </a:lnSpc>
            </a:pPr>
            <a:r>
              <a:rPr lang="en-US" altLang="en-US" smtClean="0"/>
              <a:t>Injection chicane reduced or switched off after injection, to avoid excessive foil heating and beam blow up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“Overinjection”</a:t>
            </a:r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597940" y="1720366"/>
            <a:ext cx="3063320" cy="3150639"/>
            <a:chOff x="2735468" y="1838500"/>
            <a:chExt cx="4505325" cy="4259835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067" t="1718" r="15808" b="1894"/>
            <a:stretch/>
          </p:blipFill>
          <p:spPr bwMode="auto">
            <a:xfrm>
              <a:off x="2735468" y="1838500"/>
              <a:ext cx="4505325" cy="4259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6334926" y="3170501"/>
              <a:ext cx="682624" cy="1593850"/>
            </a:xfrm>
            <a:prstGeom prst="ellipse">
              <a:avLst/>
            </a:prstGeom>
            <a:solidFill>
              <a:srgbClr val="FFFF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14537" y="1076255"/>
            <a:ext cx="322261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Multiturn injection of hadrons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99685" y="1076255"/>
            <a:ext cx="3339379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Charge exchange injection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62170" y="5250480"/>
            <a:ext cx="410816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mtClean="0"/>
              <a:t>NO Septum needed </a:t>
            </a:r>
            <a:r>
              <a:rPr lang="en-GB" smtClean="0">
                <a:sym typeface="Wingdings" panose="05000000000000000000" pitchFamily="2" charset="2"/>
              </a:rPr>
              <a:t> overinject on already occupied phase space area </a:t>
            </a:r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73670" y="5201165"/>
            <a:ext cx="349117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mtClean="0"/>
              <a:t>Septum </a:t>
            </a:r>
            <a:r>
              <a:rPr lang="en-GB" smtClean="0">
                <a:sym typeface="Wingdings" panose="05000000000000000000" pitchFamily="2" charset="2"/>
              </a:rPr>
              <a:t> cannot inject on already occupied phase space area</a:t>
            </a:r>
            <a:endParaRPr lang="en-GB"/>
          </a:p>
        </p:txBody>
      </p:sp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913" y="1911099"/>
            <a:ext cx="4579274" cy="265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869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pPr eaLnBrk="1" hangingPunct="1"/>
            <a:r>
              <a:rPr lang="en-US" altLang="en-US" smtClean="0"/>
              <a:t>H- injection - painting</a:t>
            </a:r>
          </a:p>
        </p:txBody>
      </p:sp>
      <p:pic>
        <p:nvPicPr>
          <p:cNvPr id="76803" name="Picture 27" descr="h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900" y="5478463"/>
            <a:ext cx="62706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28" descr="h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900" y="4340225"/>
            <a:ext cx="62706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29" descr="h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900" y="3201988"/>
            <a:ext cx="62706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6" name="Picture 30" descr="h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900" y="2062163"/>
            <a:ext cx="62706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7" name="Picture 31" descr="h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900" y="923925"/>
            <a:ext cx="62706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8" name="Line 32"/>
          <p:cNvSpPr>
            <a:spLocks noChangeShapeType="1"/>
          </p:cNvSpPr>
          <p:nvPr/>
        </p:nvSpPr>
        <p:spPr bwMode="auto">
          <a:xfrm>
            <a:off x="7531100" y="1379538"/>
            <a:ext cx="0" cy="5084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6809" name="Text Box 33"/>
          <p:cNvSpPr txBox="1">
            <a:spLocks noChangeArrowheads="1"/>
          </p:cNvSpPr>
          <p:nvPr/>
        </p:nvSpPr>
        <p:spPr bwMode="auto">
          <a:xfrm>
            <a:off x="7172994" y="923925"/>
            <a:ext cx="6495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Time</a:t>
            </a:r>
            <a:endParaRPr lang="en-GB" altLang="en-US">
              <a:latin typeface="+mj-lt"/>
            </a:endParaRPr>
          </a:p>
        </p:txBody>
      </p:sp>
      <p:sp>
        <p:nvSpPr>
          <p:cNvPr id="76810" name="Text Box 34"/>
          <p:cNvSpPr txBox="1">
            <a:spLocks noChangeArrowheads="1"/>
          </p:cNvSpPr>
          <p:nvPr/>
        </p:nvSpPr>
        <p:spPr bwMode="auto">
          <a:xfrm>
            <a:off x="2330450" y="749300"/>
            <a:ext cx="822325" cy="2444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i="1">
                <a:latin typeface="+mj-lt"/>
              </a:rPr>
              <a:t>x’ vs x</a:t>
            </a:r>
            <a:endParaRPr lang="en-GB" altLang="en-US" sz="1600" i="1">
              <a:latin typeface="+mj-lt"/>
            </a:endParaRPr>
          </a:p>
        </p:txBody>
      </p:sp>
      <p:sp>
        <p:nvSpPr>
          <p:cNvPr id="76811" name="Text Box 35"/>
          <p:cNvSpPr txBox="1">
            <a:spLocks noChangeArrowheads="1"/>
          </p:cNvSpPr>
          <p:nvPr/>
        </p:nvSpPr>
        <p:spPr bwMode="auto">
          <a:xfrm>
            <a:off x="4054475" y="749300"/>
            <a:ext cx="822325" cy="2444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i="1">
                <a:latin typeface="+mj-lt"/>
              </a:rPr>
              <a:t>y’ vs y</a:t>
            </a:r>
            <a:endParaRPr lang="en-GB" altLang="en-US" sz="1600" i="1">
              <a:latin typeface="+mj-lt"/>
            </a:endParaRPr>
          </a:p>
        </p:txBody>
      </p:sp>
      <p:sp>
        <p:nvSpPr>
          <p:cNvPr id="76812" name="Text Box 36"/>
          <p:cNvSpPr txBox="1">
            <a:spLocks noChangeArrowheads="1"/>
          </p:cNvSpPr>
          <p:nvPr/>
        </p:nvSpPr>
        <p:spPr bwMode="auto">
          <a:xfrm>
            <a:off x="5829300" y="730250"/>
            <a:ext cx="757238" cy="2444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i="1">
                <a:latin typeface="+mj-lt"/>
              </a:rPr>
              <a:t>y vs x</a:t>
            </a:r>
            <a:endParaRPr lang="en-GB" altLang="en-US" sz="1600" i="1">
              <a:latin typeface="+mj-lt"/>
            </a:endParaRPr>
          </a:p>
        </p:txBody>
      </p:sp>
      <p:sp>
        <p:nvSpPr>
          <p:cNvPr id="76813" name="Line 37"/>
          <p:cNvSpPr>
            <a:spLocks noChangeShapeType="1"/>
          </p:cNvSpPr>
          <p:nvPr/>
        </p:nvSpPr>
        <p:spPr bwMode="auto">
          <a:xfrm flipV="1">
            <a:off x="1343025" y="2771775"/>
            <a:ext cx="1666875" cy="14192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6814" name="Text Box 38"/>
          <p:cNvSpPr txBox="1">
            <a:spLocks noChangeArrowheads="1"/>
          </p:cNvSpPr>
          <p:nvPr/>
        </p:nvSpPr>
        <p:spPr bwMode="auto">
          <a:xfrm>
            <a:off x="152400" y="4200525"/>
            <a:ext cx="16256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600">
                <a:latin typeface="+mj-lt"/>
              </a:rPr>
              <a:t>Note injection into same phase space area as circulating beam</a:t>
            </a:r>
            <a:endParaRPr lang="en-GB" altLang="en-US" sz="1600">
              <a:latin typeface="+mj-lt"/>
            </a:endParaRPr>
          </a:p>
        </p:txBody>
      </p:sp>
      <p:sp>
        <p:nvSpPr>
          <p:cNvPr id="76815" name="Text Box 39"/>
          <p:cNvSpPr txBox="1">
            <a:spLocks noChangeArrowheads="1"/>
          </p:cNvSpPr>
          <p:nvPr/>
        </p:nvSpPr>
        <p:spPr bwMode="auto">
          <a:xfrm>
            <a:off x="7568821" y="5857875"/>
            <a:ext cx="11945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~100 turns</a:t>
            </a:r>
            <a:endParaRPr lang="en-GB" alt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Problems with foils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988840"/>
            <a:ext cx="2890664" cy="43040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smtClean="0"/>
              <a:t>Foil damage</a:t>
            </a:r>
          </a:p>
          <a:p>
            <a:r>
              <a:rPr lang="en-GB" sz="1800" smtClean="0"/>
              <a:t>Present machines on the high beam power frontier are approaching the limits of foils</a:t>
            </a:r>
          </a:p>
          <a:p>
            <a:endParaRPr lang="en-GB" sz="200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069" y="1628800"/>
            <a:ext cx="5998250" cy="4614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68859" y="6339591"/>
            <a:ext cx="5097891" cy="276999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smtClean="0"/>
              <a:t>Sarah Cousineau, Laser stripping WS, Fermilab, 26-27 Sept-2013</a:t>
            </a:r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235292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Problems with </a:t>
            </a:r>
            <a:r>
              <a:rPr lang="en-GB" smtClean="0"/>
              <a:t>foils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/>
              <a:t>Beam </a:t>
            </a:r>
            <a:r>
              <a:rPr lang="en-GB" sz="1800" smtClean="0"/>
              <a:t>loss and radiation</a:t>
            </a:r>
            <a:endParaRPr lang="en-GB" sz="1800"/>
          </a:p>
          <a:p>
            <a:pPr lvl="1"/>
            <a:r>
              <a:rPr lang="en-GB" sz="1600"/>
              <a:t>Beam loss due to foil scattering (foil is highest loss point in SNS accelerator </a:t>
            </a:r>
            <a:r>
              <a:rPr lang="en-GB" sz="1600" smtClean="0"/>
              <a:t>complex)</a:t>
            </a:r>
          </a:p>
          <a:p>
            <a:pPr lvl="1"/>
            <a:endParaRPr lang="en-GB" sz="1600" smtClean="0"/>
          </a:p>
          <a:p>
            <a:r>
              <a:rPr lang="en-GB" sz="1800" smtClean="0"/>
              <a:t>Emittance growth due to foil scattering</a:t>
            </a:r>
          </a:p>
          <a:p>
            <a:pPr lvl="1"/>
            <a:r>
              <a:rPr lang="en-GB" sz="1600" smtClean="0"/>
              <a:t>Relevant for multi-purpose machines</a:t>
            </a:r>
          </a:p>
          <a:p>
            <a:pPr lvl="1"/>
            <a:endParaRPr lang="en-GB" sz="1600"/>
          </a:p>
          <a:p>
            <a:r>
              <a:rPr lang="en-GB" sz="1800" smtClean="0"/>
              <a:t>Laser stripping avoids a mechanical interaction with the beam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263016"/>
            <a:ext cx="3534941" cy="1154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566" y="4783836"/>
            <a:ext cx="3310402" cy="107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690" y="3964537"/>
            <a:ext cx="3058979" cy="946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86295" y="6161220"/>
            <a:ext cx="274776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GB" sz="1800"/>
              <a:t>Neutralisation (H- </a:t>
            </a:r>
            <a:r>
              <a:rPr lang="en-GB" sz="1800">
                <a:sym typeface="Wingdings" panose="05000000000000000000" pitchFamily="2" charset="2"/>
              </a:rPr>
              <a:t> H0)</a:t>
            </a:r>
            <a:endParaRPr lang="en-GB" sz="1800"/>
          </a:p>
        </p:txBody>
      </p:sp>
      <p:sp>
        <p:nvSpPr>
          <p:cNvPr id="12" name="TextBox 11"/>
          <p:cNvSpPr txBox="1"/>
          <p:nvPr/>
        </p:nvSpPr>
        <p:spPr>
          <a:xfrm>
            <a:off x="5103265" y="6172676"/>
            <a:ext cx="235274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GB" sz="1800"/>
              <a:t>Stripping (</a:t>
            </a:r>
            <a:r>
              <a:rPr lang="en-GB" sz="1800">
                <a:sym typeface="Wingdings" panose="05000000000000000000" pitchFamily="2" charset="2"/>
              </a:rPr>
              <a:t>H0</a:t>
            </a:r>
            <a:r>
              <a:rPr lang="en-GB" sz="1800"/>
              <a:t> </a:t>
            </a:r>
            <a:r>
              <a:rPr lang="en-GB" sz="1800">
                <a:sym typeface="Wingdings" panose="05000000000000000000" pitchFamily="2" charset="2"/>
              </a:rPr>
              <a:t>p+</a:t>
            </a:r>
            <a:r>
              <a:rPr lang="en-GB" sz="180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6387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Magnetic septum</a:t>
            </a:r>
          </a:p>
        </p:txBody>
      </p:sp>
      <p:pic>
        <p:nvPicPr>
          <p:cNvPr id="61443" name="Picture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83225" y="923925"/>
            <a:ext cx="3340100" cy="2682875"/>
          </a:xfrm>
          <a:noFill/>
        </p:spPr>
      </p:pic>
      <p:pic>
        <p:nvPicPr>
          <p:cNvPr id="61444" name="Picture 7" descr="ps septum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8463" y="3201988"/>
            <a:ext cx="4781550" cy="3224212"/>
          </a:xfrm>
          <a:noFill/>
        </p:spPr>
      </p:pic>
      <p:sp>
        <p:nvSpPr>
          <p:cNvPr id="61445" name="Line 9"/>
          <p:cNvSpPr>
            <a:spLocks noChangeShapeType="1"/>
          </p:cNvSpPr>
          <p:nvPr/>
        </p:nvSpPr>
        <p:spPr bwMode="auto">
          <a:xfrm flipH="1" flipV="1">
            <a:off x="3736975" y="5249863"/>
            <a:ext cx="2276475" cy="11382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1446" name="Line 10"/>
          <p:cNvSpPr>
            <a:spLocks noChangeShapeType="1"/>
          </p:cNvSpPr>
          <p:nvPr/>
        </p:nvSpPr>
        <p:spPr bwMode="auto">
          <a:xfrm>
            <a:off x="2598738" y="2443163"/>
            <a:ext cx="606425" cy="23526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1447" name="Text Box 11"/>
          <p:cNvSpPr txBox="1">
            <a:spLocks noChangeArrowheads="1"/>
          </p:cNvSpPr>
          <p:nvPr/>
        </p:nvSpPr>
        <p:spPr bwMode="auto">
          <a:xfrm>
            <a:off x="6059060" y="6237288"/>
            <a:ext cx="6136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Yoke</a:t>
            </a:r>
          </a:p>
        </p:txBody>
      </p:sp>
      <p:sp>
        <p:nvSpPr>
          <p:cNvPr id="61448" name="Text Box 12"/>
          <p:cNvSpPr txBox="1">
            <a:spLocks noChangeArrowheads="1"/>
          </p:cNvSpPr>
          <p:nvPr/>
        </p:nvSpPr>
        <p:spPr bwMode="auto">
          <a:xfrm>
            <a:off x="1928657" y="2062163"/>
            <a:ext cx="12861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Septum coil</a:t>
            </a:r>
          </a:p>
        </p:txBody>
      </p:sp>
      <p:sp>
        <p:nvSpPr>
          <p:cNvPr id="61449" name="Text Box 13"/>
          <p:cNvSpPr txBox="1">
            <a:spLocks noChangeArrowheads="1"/>
          </p:cNvSpPr>
          <p:nvPr/>
        </p:nvSpPr>
        <p:spPr bwMode="auto">
          <a:xfrm>
            <a:off x="6127750" y="4111625"/>
            <a:ext cx="241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/>
              <a:t>I</a:t>
            </a:r>
          </a:p>
        </p:txBody>
      </p:sp>
      <p:sp>
        <p:nvSpPr>
          <p:cNvPr id="61450" name="Line 14"/>
          <p:cNvSpPr>
            <a:spLocks noChangeShapeType="1"/>
          </p:cNvSpPr>
          <p:nvPr/>
        </p:nvSpPr>
        <p:spPr bwMode="auto">
          <a:xfrm flipV="1">
            <a:off x="6318250" y="2897188"/>
            <a:ext cx="1441450" cy="1214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1451" name="Line 15"/>
          <p:cNvSpPr>
            <a:spLocks noChangeShapeType="1"/>
          </p:cNvSpPr>
          <p:nvPr/>
        </p:nvSpPr>
        <p:spPr bwMode="auto">
          <a:xfrm flipH="1" flipV="1">
            <a:off x="6089650" y="2897188"/>
            <a:ext cx="152400" cy="1214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1452" name="Text Box 16"/>
          <p:cNvSpPr txBox="1">
            <a:spLocks noChangeArrowheads="1"/>
          </p:cNvSpPr>
          <p:nvPr/>
        </p:nvSpPr>
        <p:spPr bwMode="auto">
          <a:xfrm>
            <a:off x="6469063" y="4567238"/>
            <a:ext cx="1938337" cy="7350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  <a:spcAft>
                <a:spcPct val="20000"/>
              </a:spcAft>
            </a:pPr>
            <a:r>
              <a:rPr lang="en-US" altLang="en-US" sz="1600"/>
              <a:t>B</a:t>
            </a:r>
            <a:r>
              <a:rPr lang="en-US" altLang="en-US" sz="1600" baseline="-25000"/>
              <a:t>o</a:t>
            </a:r>
            <a:r>
              <a:rPr lang="en-US" altLang="en-US" sz="1600"/>
              <a:t> = </a:t>
            </a:r>
            <a:r>
              <a:rPr lang="en-US" altLang="en-US" sz="1600">
                <a:latin typeface="Symbol" pitchFamily="18" charset="2"/>
              </a:rPr>
              <a:t>m</a:t>
            </a:r>
            <a:r>
              <a:rPr lang="en-US" altLang="en-US" sz="1600" baseline="-25000"/>
              <a:t>0</a:t>
            </a:r>
            <a:r>
              <a:rPr lang="en-US" altLang="en-US" sz="1600">
                <a:latin typeface="Times New Roman" pitchFamily="18" charset="0"/>
              </a:rPr>
              <a:t>I</a:t>
            </a:r>
            <a:r>
              <a:rPr lang="en-US" altLang="en-US" sz="1600"/>
              <a:t> / g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</a:pPr>
            <a:r>
              <a:rPr lang="en-US" altLang="en-US" sz="1600"/>
              <a:t>Typically </a:t>
            </a:r>
            <a:r>
              <a:rPr lang="en-US" altLang="en-US">
                <a:latin typeface="Symbol" pitchFamily="18" charset="2"/>
              </a:rPr>
              <a:t>I</a:t>
            </a:r>
            <a:r>
              <a:rPr lang="en-US" altLang="en-US" sz="1600"/>
              <a:t>  5-25 kA</a:t>
            </a:r>
          </a:p>
        </p:txBody>
      </p:sp>
      <p:sp>
        <p:nvSpPr>
          <p:cNvPr id="61453" name="Text Box 23"/>
          <p:cNvSpPr txBox="1">
            <a:spLocks noChangeArrowheads="1"/>
          </p:cNvSpPr>
          <p:nvPr/>
        </p:nvSpPr>
        <p:spPr bwMode="auto">
          <a:xfrm>
            <a:off x="398463" y="1000125"/>
            <a:ext cx="4211409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600">
                <a:latin typeface="+mj-lt"/>
              </a:rPr>
              <a:t>Pulsed or DC magnet with thin (2-20mm)</a:t>
            </a:r>
          </a:p>
          <a:p>
            <a:pPr algn="l" eaLnBrk="1" hangingPunct="1"/>
            <a:r>
              <a:rPr lang="en-US" altLang="en-US" sz="1600">
                <a:latin typeface="+mj-lt"/>
              </a:rPr>
              <a:t>septum between zero field and high field region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reeform 2"/>
          <p:cNvSpPr>
            <a:spLocks/>
          </p:cNvSpPr>
          <p:nvPr/>
        </p:nvSpPr>
        <p:spPr bwMode="auto">
          <a:xfrm>
            <a:off x="757238" y="3238500"/>
            <a:ext cx="7910512" cy="2266950"/>
          </a:xfrm>
          <a:custGeom>
            <a:avLst/>
            <a:gdLst>
              <a:gd name="T0" fmla="*/ 0 w 4983"/>
              <a:gd name="T1" fmla="*/ 1602819224 h 1428"/>
              <a:gd name="T2" fmla="*/ 7559675 w 4983"/>
              <a:gd name="T3" fmla="*/ 2147483647 h 1428"/>
              <a:gd name="T4" fmla="*/ 2147483647 w 4983"/>
              <a:gd name="T5" fmla="*/ 2147483647 h 1428"/>
              <a:gd name="T6" fmla="*/ 2147483647 w 4983"/>
              <a:gd name="T7" fmla="*/ 1980842929 h 1428"/>
              <a:gd name="T8" fmla="*/ 2147483647 w 4983"/>
              <a:gd name="T9" fmla="*/ 1980842929 h 1428"/>
              <a:gd name="T10" fmla="*/ 2147483647 w 4983"/>
              <a:gd name="T11" fmla="*/ 2147483647 h 1428"/>
              <a:gd name="T12" fmla="*/ 2147483647 w 4983"/>
              <a:gd name="T13" fmla="*/ 2147483647 h 1428"/>
              <a:gd name="T14" fmla="*/ 2147483647 w 4983"/>
              <a:gd name="T15" fmla="*/ 2147483647 h 1428"/>
              <a:gd name="T16" fmla="*/ 2147483647 w 4983"/>
              <a:gd name="T17" fmla="*/ 2147483647 h 1428"/>
              <a:gd name="T18" fmla="*/ 2147483647 w 4983"/>
              <a:gd name="T19" fmla="*/ 1534775822 h 1428"/>
              <a:gd name="T20" fmla="*/ 2147483647 w 4983"/>
              <a:gd name="T21" fmla="*/ 1625501416 h 1428"/>
              <a:gd name="T22" fmla="*/ 2147483647 w 4983"/>
              <a:gd name="T23" fmla="*/ 1625501416 h 1428"/>
              <a:gd name="T24" fmla="*/ 2147483647 w 4983"/>
              <a:gd name="T25" fmla="*/ 0 h 1428"/>
              <a:gd name="T26" fmla="*/ 2147483647 w 4983"/>
              <a:gd name="T27" fmla="*/ 0 h 1428"/>
              <a:gd name="T28" fmla="*/ 2147483647 w 4983"/>
              <a:gd name="T29" fmla="*/ 1602819224 h 1428"/>
              <a:gd name="T30" fmla="*/ 0 w 4983"/>
              <a:gd name="T31" fmla="*/ 1602819224 h 142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983"/>
              <a:gd name="T49" fmla="*/ 0 h 1428"/>
              <a:gd name="T50" fmla="*/ 4983 w 4983"/>
              <a:gd name="T51" fmla="*/ 1428 h 1428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983" h="1428">
                <a:moveTo>
                  <a:pt x="0" y="636"/>
                </a:moveTo>
                <a:lnTo>
                  <a:pt x="3" y="1362"/>
                </a:lnTo>
                <a:lnTo>
                  <a:pt x="885" y="1362"/>
                </a:lnTo>
                <a:lnTo>
                  <a:pt x="1695" y="786"/>
                </a:lnTo>
                <a:lnTo>
                  <a:pt x="2985" y="786"/>
                </a:lnTo>
                <a:lnTo>
                  <a:pt x="3993" y="1380"/>
                </a:lnTo>
                <a:lnTo>
                  <a:pt x="4845" y="1380"/>
                </a:lnTo>
                <a:lnTo>
                  <a:pt x="4845" y="1428"/>
                </a:lnTo>
                <a:lnTo>
                  <a:pt x="4983" y="1038"/>
                </a:lnTo>
                <a:lnTo>
                  <a:pt x="4845" y="609"/>
                </a:lnTo>
                <a:lnTo>
                  <a:pt x="4844" y="645"/>
                </a:lnTo>
                <a:lnTo>
                  <a:pt x="3996" y="645"/>
                </a:lnTo>
                <a:lnTo>
                  <a:pt x="3015" y="0"/>
                </a:lnTo>
                <a:lnTo>
                  <a:pt x="1689" y="0"/>
                </a:lnTo>
                <a:lnTo>
                  <a:pt x="879" y="636"/>
                </a:lnTo>
                <a:lnTo>
                  <a:pt x="0" y="636"/>
                </a:lnTo>
                <a:close/>
              </a:path>
            </a:pathLst>
          </a:custGeom>
          <a:solidFill>
            <a:srgbClr val="EAEAEA">
              <a:alpha val="94901"/>
            </a:srgbClr>
          </a:solidFill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H- injection with laser stripping</a:t>
            </a: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1990725" y="2897188"/>
            <a:ext cx="301625" cy="29606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4758" name="Freeform 6"/>
          <p:cNvSpPr>
            <a:spLocks/>
          </p:cNvSpPr>
          <p:nvPr/>
        </p:nvSpPr>
        <p:spPr bwMode="auto">
          <a:xfrm>
            <a:off x="2005013" y="2371725"/>
            <a:ext cx="2424112" cy="933450"/>
          </a:xfrm>
          <a:custGeom>
            <a:avLst/>
            <a:gdLst>
              <a:gd name="T0" fmla="*/ 0 w 1527"/>
              <a:gd name="T1" fmla="*/ 0 h 588"/>
              <a:gd name="T2" fmla="*/ 2147483647 w 1527"/>
              <a:gd name="T3" fmla="*/ 1481851657 h 588"/>
              <a:gd name="T4" fmla="*/ 2147483647 w 1527"/>
              <a:gd name="T5" fmla="*/ 1481851657 h 588"/>
              <a:gd name="T6" fmla="*/ 0 60000 65536"/>
              <a:gd name="T7" fmla="*/ 0 60000 65536"/>
              <a:gd name="T8" fmla="*/ 0 60000 65536"/>
              <a:gd name="T9" fmla="*/ 0 w 1527"/>
              <a:gd name="T10" fmla="*/ 0 h 588"/>
              <a:gd name="T11" fmla="*/ 1527 w 1527"/>
              <a:gd name="T12" fmla="*/ 588 h 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27" h="588">
                <a:moveTo>
                  <a:pt x="0" y="0"/>
                </a:moveTo>
                <a:lnTo>
                  <a:pt x="888" y="588"/>
                </a:lnTo>
                <a:lnTo>
                  <a:pt x="1527" y="588"/>
                </a:ln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759" name="Text Box 7"/>
          <p:cNvSpPr txBox="1">
            <a:spLocks noChangeArrowheads="1"/>
          </p:cNvSpPr>
          <p:nvPr/>
        </p:nvSpPr>
        <p:spPr bwMode="auto">
          <a:xfrm rot="2012356">
            <a:off x="2030413" y="2290763"/>
            <a:ext cx="1060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0000"/>
                </a:solidFill>
              </a:rPr>
              <a:t>H- beam</a:t>
            </a:r>
          </a:p>
        </p:txBody>
      </p:sp>
      <p:sp>
        <p:nvSpPr>
          <p:cNvPr id="74760" name="Text Box 8"/>
          <p:cNvSpPr txBox="1">
            <a:spLocks noChangeArrowheads="1"/>
          </p:cNvSpPr>
          <p:nvPr/>
        </p:nvSpPr>
        <p:spPr bwMode="auto">
          <a:xfrm>
            <a:off x="3572025" y="5934075"/>
            <a:ext cx="17745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Injection chicane</a:t>
            </a:r>
          </a:p>
        </p:txBody>
      </p:sp>
      <p:sp>
        <p:nvSpPr>
          <p:cNvPr id="74761" name="Rectangle 9"/>
          <p:cNvSpPr>
            <a:spLocks noChangeArrowheads="1"/>
          </p:cNvSpPr>
          <p:nvPr/>
        </p:nvSpPr>
        <p:spPr bwMode="auto">
          <a:xfrm>
            <a:off x="5330825" y="2897188"/>
            <a:ext cx="301625" cy="2960687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4762" name="Rectangle 10"/>
          <p:cNvSpPr>
            <a:spLocks noChangeArrowheads="1"/>
          </p:cNvSpPr>
          <p:nvPr/>
        </p:nvSpPr>
        <p:spPr bwMode="auto">
          <a:xfrm>
            <a:off x="3281363" y="2897188"/>
            <a:ext cx="301625" cy="29606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4763" name="Rectangle 11"/>
          <p:cNvSpPr>
            <a:spLocks noChangeArrowheads="1"/>
          </p:cNvSpPr>
          <p:nvPr/>
        </p:nvSpPr>
        <p:spPr bwMode="auto">
          <a:xfrm>
            <a:off x="6924675" y="2897188"/>
            <a:ext cx="301625" cy="29606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4764" name="Text Box 12"/>
          <p:cNvSpPr txBox="1">
            <a:spLocks noChangeArrowheads="1"/>
          </p:cNvSpPr>
          <p:nvPr/>
        </p:nvSpPr>
        <p:spPr bwMode="auto">
          <a:xfrm>
            <a:off x="381228" y="3884613"/>
            <a:ext cx="14695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Circulating p+</a:t>
            </a:r>
          </a:p>
        </p:txBody>
      </p:sp>
      <p:sp>
        <p:nvSpPr>
          <p:cNvPr id="74765" name="Freeform 13"/>
          <p:cNvSpPr>
            <a:spLocks/>
          </p:cNvSpPr>
          <p:nvPr/>
        </p:nvSpPr>
        <p:spPr bwMode="auto">
          <a:xfrm>
            <a:off x="4505325" y="3305175"/>
            <a:ext cx="3848100" cy="1038225"/>
          </a:xfrm>
          <a:custGeom>
            <a:avLst/>
            <a:gdLst>
              <a:gd name="T0" fmla="*/ 0 w 2424"/>
              <a:gd name="T1" fmla="*/ 0 h 654"/>
              <a:gd name="T2" fmla="*/ 1633060989 w 2424"/>
              <a:gd name="T3" fmla="*/ 0 h 654"/>
              <a:gd name="T4" fmla="*/ 2147483647 w 2424"/>
              <a:gd name="T5" fmla="*/ 1648181969 h 654"/>
              <a:gd name="T6" fmla="*/ 2147483647 w 2424"/>
              <a:gd name="T7" fmla="*/ 1648181969 h 654"/>
              <a:gd name="T8" fmla="*/ 0 60000 65536"/>
              <a:gd name="T9" fmla="*/ 0 60000 65536"/>
              <a:gd name="T10" fmla="*/ 0 60000 65536"/>
              <a:gd name="T11" fmla="*/ 0 60000 65536"/>
              <a:gd name="T12" fmla="*/ 0 w 2424"/>
              <a:gd name="T13" fmla="*/ 0 h 654"/>
              <a:gd name="T14" fmla="*/ 2424 w 2424"/>
              <a:gd name="T15" fmla="*/ 654 h 6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24" h="654">
                <a:moveTo>
                  <a:pt x="0" y="0"/>
                </a:moveTo>
                <a:lnTo>
                  <a:pt x="648" y="0"/>
                </a:lnTo>
                <a:lnTo>
                  <a:pt x="1644" y="654"/>
                </a:lnTo>
                <a:lnTo>
                  <a:pt x="2424" y="654"/>
                </a:ln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766" name="Text Box 14"/>
          <p:cNvSpPr txBox="1">
            <a:spLocks noChangeArrowheads="1"/>
          </p:cNvSpPr>
          <p:nvPr/>
        </p:nvSpPr>
        <p:spPr bwMode="auto">
          <a:xfrm rot="2012356">
            <a:off x="6381933" y="3580091"/>
            <a:ext cx="4219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p+</a:t>
            </a:r>
          </a:p>
        </p:txBody>
      </p:sp>
      <p:sp>
        <p:nvSpPr>
          <p:cNvPr id="74768" name="Freeform 16"/>
          <p:cNvSpPr>
            <a:spLocks/>
          </p:cNvSpPr>
          <p:nvPr/>
        </p:nvSpPr>
        <p:spPr bwMode="auto">
          <a:xfrm>
            <a:off x="5524500" y="3305175"/>
            <a:ext cx="1009650" cy="9525"/>
          </a:xfrm>
          <a:custGeom>
            <a:avLst/>
            <a:gdLst>
              <a:gd name="T0" fmla="*/ 0 w 636"/>
              <a:gd name="T1" fmla="*/ 0 h 6"/>
              <a:gd name="T2" fmla="*/ 1602819157 w 636"/>
              <a:gd name="T3" fmla="*/ 15120939 h 6"/>
              <a:gd name="T4" fmla="*/ 0 60000 65536"/>
              <a:gd name="T5" fmla="*/ 0 60000 65536"/>
              <a:gd name="T6" fmla="*/ 0 w 636"/>
              <a:gd name="T7" fmla="*/ 0 h 6"/>
              <a:gd name="T8" fmla="*/ 636 w 636"/>
              <a:gd name="T9" fmla="*/ 6 h 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36" h="6">
                <a:moveTo>
                  <a:pt x="0" y="0"/>
                </a:moveTo>
                <a:lnTo>
                  <a:pt x="636" y="6"/>
                </a:lnTo>
              </a:path>
            </a:pathLst>
          </a:custGeom>
          <a:noFill/>
          <a:ln w="19050" cap="flat" cmpd="sng">
            <a:solidFill>
              <a:srgbClr val="0000FF"/>
            </a:solidFill>
            <a:prstDash val="sysDot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769" name="Text Box 17"/>
          <p:cNvSpPr txBox="1">
            <a:spLocks noChangeArrowheads="1"/>
          </p:cNvSpPr>
          <p:nvPr/>
        </p:nvSpPr>
        <p:spPr bwMode="auto">
          <a:xfrm>
            <a:off x="6089650" y="2973388"/>
            <a:ext cx="4333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FF"/>
                </a:solidFill>
              </a:rPr>
              <a:t>H</a:t>
            </a:r>
            <a:r>
              <a:rPr lang="en-US" altLang="en-US" baseline="-25000">
                <a:solidFill>
                  <a:srgbClr val="0000FF"/>
                </a:solidFill>
              </a:rPr>
              <a:t>0</a:t>
            </a:r>
            <a:endParaRPr lang="en-US" altLang="en-US">
              <a:solidFill>
                <a:srgbClr val="0000FF"/>
              </a:solidFill>
            </a:endParaRPr>
          </a:p>
        </p:txBody>
      </p:sp>
      <p:sp>
        <p:nvSpPr>
          <p:cNvPr id="74770" name="Freeform 18"/>
          <p:cNvSpPr>
            <a:spLocks/>
          </p:cNvSpPr>
          <p:nvPr/>
        </p:nvSpPr>
        <p:spPr bwMode="auto">
          <a:xfrm>
            <a:off x="5538788" y="2662238"/>
            <a:ext cx="876300" cy="638175"/>
          </a:xfrm>
          <a:custGeom>
            <a:avLst/>
            <a:gdLst>
              <a:gd name="T0" fmla="*/ 0 w 552"/>
              <a:gd name="T1" fmla="*/ 1013102902 h 402"/>
              <a:gd name="T2" fmla="*/ 1391126032 w 552"/>
              <a:gd name="T3" fmla="*/ 0 h 402"/>
              <a:gd name="T4" fmla="*/ 0 60000 65536"/>
              <a:gd name="T5" fmla="*/ 0 60000 65536"/>
              <a:gd name="T6" fmla="*/ 0 w 552"/>
              <a:gd name="T7" fmla="*/ 0 h 402"/>
              <a:gd name="T8" fmla="*/ 552 w 552"/>
              <a:gd name="T9" fmla="*/ 402 h 40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52" h="402">
                <a:moveTo>
                  <a:pt x="0" y="402"/>
                </a:moveTo>
                <a:lnTo>
                  <a:pt x="552" y="0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ysDot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771" name="Text Box 19"/>
          <p:cNvSpPr txBox="1">
            <a:spLocks noChangeArrowheads="1"/>
          </p:cNvSpPr>
          <p:nvPr/>
        </p:nvSpPr>
        <p:spPr bwMode="auto">
          <a:xfrm rot="-2166476">
            <a:off x="5862638" y="2443163"/>
            <a:ext cx="425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0000"/>
                </a:solidFill>
              </a:rPr>
              <a:t>H-</a:t>
            </a:r>
          </a:p>
        </p:txBody>
      </p:sp>
      <p:sp>
        <p:nvSpPr>
          <p:cNvPr id="74772" name="Line 20"/>
          <p:cNvSpPr>
            <a:spLocks noChangeShapeType="1"/>
          </p:cNvSpPr>
          <p:nvPr/>
        </p:nvSpPr>
        <p:spPr bwMode="auto">
          <a:xfrm>
            <a:off x="398463" y="4870450"/>
            <a:ext cx="17446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773" name="Freeform 23"/>
          <p:cNvSpPr>
            <a:spLocks/>
          </p:cNvSpPr>
          <p:nvPr/>
        </p:nvSpPr>
        <p:spPr bwMode="auto">
          <a:xfrm>
            <a:off x="2143125" y="3884613"/>
            <a:ext cx="4933950" cy="985837"/>
          </a:xfrm>
          <a:custGeom>
            <a:avLst/>
            <a:gdLst>
              <a:gd name="T0" fmla="*/ 0 w 3108"/>
              <a:gd name="T1" fmla="*/ 1565015225 h 621"/>
              <a:gd name="T2" fmla="*/ 2048886387 w 3108"/>
              <a:gd name="T3" fmla="*/ 0 h 621"/>
              <a:gd name="T4" fmla="*/ 2147483647 w 3108"/>
              <a:gd name="T5" fmla="*/ 0 h 621"/>
              <a:gd name="T6" fmla="*/ 2147483647 w 3108"/>
              <a:gd name="T7" fmla="*/ 1565015225 h 621"/>
              <a:gd name="T8" fmla="*/ 0 60000 65536"/>
              <a:gd name="T9" fmla="*/ 0 60000 65536"/>
              <a:gd name="T10" fmla="*/ 0 60000 65536"/>
              <a:gd name="T11" fmla="*/ 0 60000 65536"/>
              <a:gd name="T12" fmla="*/ 0 w 3108"/>
              <a:gd name="T13" fmla="*/ 0 h 621"/>
              <a:gd name="T14" fmla="*/ 3108 w 3108"/>
              <a:gd name="T15" fmla="*/ 621 h 62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08" h="621">
                <a:moveTo>
                  <a:pt x="0" y="621"/>
                </a:moveTo>
                <a:lnTo>
                  <a:pt x="813" y="0"/>
                </a:lnTo>
                <a:lnTo>
                  <a:pt x="2104" y="0"/>
                </a:lnTo>
                <a:lnTo>
                  <a:pt x="3108" y="621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774" name="Line 24"/>
          <p:cNvSpPr>
            <a:spLocks noChangeShapeType="1"/>
          </p:cNvSpPr>
          <p:nvPr/>
        </p:nvSpPr>
        <p:spPr bwMode="auto">
          <a:xfrm>
            <a:off x="7077075" y="4870450"/>
            <a:ext cx="17446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775" name="Line 25"/>
          <p:cNvSpPr>
            <a:spLocks noChangeShapeType="1"/>
          </p:cNvSpPr>
          <p:nvPr/>
        </p:nvSpPr>
        <p:spPr bwMode="auto">
          <a:xfrm>
            <a:off x="398463" y="4946650"/>
            <a:ext cx="8423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926978" y="2028336"/>
            <a:ext cx="816930" cy="8101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270794" y="1435950"/>
            <a:ext cx="165618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smtClean="0"/>
              <a:t>Wiggler or laser for neutralisation</a:t>
            </a:r>
            <a:endParaRPr lang="en-GB" sz="1400"/>
          </a:p>
        </p:txBody>
      </p:sp>
      <p:sp>
        <p:nvSpPr>
          <p:cNvPr id="27" name="TextBox 26"/>
          <p:cNvSpPr txBox="1"/>
          <p:nvPr/>
        </p:nvSpPr>
        <p:spPr>
          <a:xfrm>
            <a:off x="3563888" y="1439506"/>
            <a:ext cx="2088232" cy="33855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smtClean="0"/>
              <a:t>Laser for excitation</a:t>
            </a:r>
            <a:endParaRPr lang="en-GB" sz="1600"/>
          </a:p>
        </p:txBody>
      </p:sp>
      <p:sp>
        <p:nvSpPr>
          <p:cNvPr id="28" name="TextBox 27"/>
          <p:cNvSpPr txBox="1"/>
          <p:nvPr/>
        </p:nvSpPr>
        <p:spPr>
          <a:xfrm>
            <a:off x="6222058" y="1440015"/>
            <a:ext cx="2448272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smtClean="0"/>
              <a:t>Dedicated design of stripping chicane magnet</a:t>
            </a:r>
            <a:endParaRPr lang="en-GB" sz="1600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5538788" y="2028336"/>
            <a:ext cx="582352" cy="7176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0" name="Right Triangle 29"/>
          <p:cNvSpPr/>
          <p:nvPr/>
        </p:nvSpPr>
        <p:spPr>
          <a:xfrm rot="10800000">
            <a:off x="4787256" y="2596894"/>
            <a:ext cx="187032" cy="1391988"/>
          </a:xfrm>
          <a:prstGeom prst="rt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3743908" y="2897187"/>
            <a:ext cx="216024" cy="296068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ight Triangle 31"/>
          <p:cNvSpPr/>
          <p:nvPr/>
        </p:nvSpPr>
        <p:spPr>
          <a:xfrm>
            <a:off x="4961000" y="3938300"/>
            <a:ext cx="162166" cy="1440160"/>
          </a:xfrm>
          <a:prstGeom prst="rt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4712494" y="1835205"/>
            <a:ext cx="168277" cy="6389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391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221088"/>
            <a:ext cx="5688632" cy="184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Laser stripping concept: H</a:t>
            </a:r>
            <a:r>
              <a:rPr lang="en-GB" baseline="30000" smtClean="0"/>
              <a:t>-</a:t>
            </a:r>
            <a:r>
              <a:rPr lang="en-GB" smtClean="0"/>
              <a:t> </a:t>
            </a:r>
            <a:r>
              <a:rPr lang="en-GB"/>
              <a:t>to H</a:t>
            </a:r>
            <a:r>
              <a:rPr lang="en-GB" baseline="30000"/>
              <a:t>0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smtClean="0"/>
              <a:t>Either </a:t>
            </a:r>
            <a:r>
              <a:rPr lang="en-GB" sz="2000" b="1" smtClean="0"/>
              <a:t>Lorentz-stripping in a wiggler magnet</a:t>
            </a:r>
            <a:r>
              <a:rPr lang="en-GB" sz="2000" smtClean="0"/>
              <a:t>…</a:t>
            </a:r>
          </a:p>
          <a:p>
            <a:endParaRPr lang="en-GB" sz="2800"/>
          </a:p>
          <a:p>
            <a:endParaRPr lang="en-GB" sz="2800" smtClean="0"/>
          </a:p>
          <a:p>
            <a:endParaRPr lang="en-GB" sz="2800"/>
          </a:p>
          <a:p>
            <a:endParaRPr lang="en-GB" sz="2000" smtClean="0"/>
          </a:p>
          <a:p>
            <a:r>
              <a:rPr lang="en-GB" sz="2000" smtClean="0"/>
              <a:t>or </a:t>
            </a:r>
            <a:r>
              <a:rPr lang="en-GB" sz="2000" b="1" smtClean="0"/>
              <a:t>Photo-dissociation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132856"/>
            <a:ext cx="5256584" cy="162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58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Lorentz stripping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700808"/>
                <a:ext cx="8229600" cy="4425355"/>
              </a:xfrm>
            </p:spPr>
            <p:txBody>
              <a:bodyPr>
                <a:noAutofit/>
              </a:bodyPr>
              <a:lstStyle/>
              <a:p>
                <a:r>
                  <a:rPr lang="en-GB" sz="1800" smtClean="0"/>
                  <a:t>H</a:t>
                </a:r>
                <a:r>
                  <a:rPr lang="en-GB" sz="1800" baseline="30000" smtClean="0"/>
                  <a:t>-</a:t>
                </a:r>
                <a:r>
                  <a:rPr lang="en-GB" sz="1800" smtClean="0"/>
                  <a:t> ion moving in magnetic field </a:t>
                </a:r>
                <a:r>
                  <a:rPr lang="en-GB" sz="1800" smtClean="0">
                    <a:sym typeface="Wingdings" panose="05000000000000000000" pitchFamily="2" charset="2"/>
                  </a:rPr>
                  <a:t> Lorentz force tends to break it up</a:t>
                </a:r>
              </a:p>
              <a:p>
                <a:pPr lvl="1"/>
                <a:endParaRPr lang="en-GB" sz="1400" smtClean="0">
                  <a:sym typeface="Wingdings" panose="05000000000000000000" pitchFamily="2" charset="2"/>
                </a:endParaRPr>
              </a:p>
              <a:p>
                <a:r>
                  <a:rPr lang="en-GB" sz="1800" smtClean="0">
                    <a:sym typeface="Wingdings" panose="05000000000000000000" pitchFamily="2" charset="2"/>
                  </a:rPr>
                  <a:t>Binding energy of extra electron 0.76 eV</a:t>
                </a:r>
              </a:p>
              <a:p>
                <a:pPr lvl="1"/>
                <a:endParaRPr lang="en-GB" sz="1400" smtClean="0">
                  <a:sym typeface="Wingdings" panose="05000000000000000000" pitchFamily="2" charset="2"/>
                </a:endParaRPr>
              </a:p>
              <a:p>
                <a:r>
                  <a:rPr lang="en-GB" sz="1800" smtClean="0">
                    <a:sym typeface="Wingdings" panose="05000000000000000000" pitchFamily="2" charset="2"/>
                  </a:rPr>
                  <a:t>In ion rest-frame electric field E is the Lorentz-transform of the magnetic field B in the lab-frame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1800" b="0" i="1" smtClean="0">
                              <a:latin typeface="Cambria Math"/>
                            </a:rPr>
                            <m:t>𝑀𝑉</m:t>
                          </m:r>
                          <m:r>
                            <a:rPr lang="en-GB" sz="1800" b="0" i="1" smtClean="0">
                              <a:latin typeface="Cambria Math"/>
                            </a:rPr>
                            <m:t>/</m:t>
                          </m:r>
                          <m:r>
                            <a:rPr lang="en-GB" sz="1800" b="0" i="1" smtClean="0">
                              <a:latin typeface="Cambria Math"/>
                            </a:rPr>
                            <m:t>𝑐𝑚</m:t>
                          </m:r>
                        </m:e>
                      </m:d>
                      <m:r>
                        <a:rPr lang="en-GB" sz="1800" b="0" i="1" smtClean="0">
                          <a:latin typeface="Cambria Math"/>
                        </a:rPr>
                        <m:t>=3.197</m:t>
                      </m:r>
                      <m:r>
                        <a:rPr lang="en-GB" sz="18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GB" sz="1800" b="0" i="1" smtClean="0">
                          <a:latin typeface="Cambria Math"/>
                          <a:ea typeface="Cambria Math"/>
                        </a:rPr>
                        <m:t>𝑝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8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8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GB" sz="1800" b="0" i="1" smtClean="0">
                                  <a:latin typeface="Cambria Math"/>
                                  <a:ea typeface="Cambria Math"/>
                                </a:rPr>
                                <m:t>𝐺𝑒𝑉</m:t>
                              </m:r>
                            </m:num>
                            <m:den>
                              <m:r>
                                <a:rPr lang="en-GB" sz="1800" b="0" i="1" smtClean="0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den>
                          </m:f>
                        </m:e>
                      </m:d>
                      <m:r>
                        <a:rPr lang="en-GB" sz="18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GB" sz="1800" b="0" i="1" smtClean="0">
                          <a:latin typeface="Cambria Math"/>
                          <a:ea typeface="Cambria Math"/>
                        </a:rPr>
                        <m:t>𝐵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8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en-GB" sz="1800" b="0" smtClean="0">
                  <a:ea typeface="Cambria Math"/>
                </a:endParaRPr>
              </a:p>
              <a:p>
                <a:endParaRPr lang="en-GB" sz="1800" smtClean="0"/>
              </a:p>
              <a:p>
                <a:r>
                  <a:rPr lang="en-GB" sz="1800" smtClean="0"/>
                  <a:t>The ion’s lifetime can be parametrized as</a:t>
                </a:r>
              </a:p>
              <a:p>
                <a:endParaRPr lang="en-GB" sz="1600"/>
              </a:p>
              <a:p>
                <a:pPr marL="0" indent="0">
                  <a:buNone/>
                </a:pPr>
                <a:r>
                  <a:rPr lang="en-GB" sz="1800" smtClean="0">
                    <a:ea typeface="Cambria Math"/>
                  </a:rPr>
                  <a:t>	</a:t>
                </a:r>
                <a14:m>
                  <m:oMath xmlns:m="http://schemas.openxmlformats.org/officeDocument/2006/math">
                    <m:r>
                      <a:rPr lang="en-GB" sz="1800" i="1" smtClean="0">
                        <a:latin typeface="Cambria Math"/>
                        <a:ea typeface="Cambria Math"/>
                      </a:rPr>
                      <m:t>𝜏</m:t>
                    </m:r>
                    <m:r>
                      <a:rPr lang="en-GB" sz="18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GB" sz="18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sz="18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num>
                      <m:den>
                        <m:r>
                          <a:rPr lang="en-GB" sz="1800" b="0" i="1" smtClean="0">
                            <a:latin typeface="Cambria Math"/>
                            <a:ea typeface="Cambria Math"/>
                          </a:rPr>
                          <m:t>𝐸</m:t>
                        </m:r>
                      </m:den>
                    </m:f>
                    <m:r>
                      <a:rPr lang="en-GB" sz="18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en-GB" sz="1800" b="0" i="1" smtClean="0">
                        <a:latin typeface="Cambria Math"/>
                        <a:ea typeface="Cambria Math"/>
                      </a:rPr>
                      <m:t>𝑒𝑥𝑝</m:t>
                    </m:r>
                    <m:d>
                      <m:dPr>
                        <m:ctrlPr>
                          <a:rPr lang="en-GB" sz="18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1800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GB" sz="1800" b="0" i="1" smtClean="0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num>
                          <m:den>
                            <m:r>
                              <a:rPr lang="en-GB" sz="1800" b="0" i="1" smtClean="0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den>
                        </m:f>
                      </m:e>
                    </m:d>
                  </m:oMath>
                </a14:m>
                <a:r>
                  <a:rPr lang="en-GB" sz="1800" smtClean="0"/>
                  <a:t>	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/>
                      </a:rPr>
                      <m:t>𝐴</m:t>
                    </m:r>
                    <m:r>
                      <a:rPr lang="en-GB" sz="1400" b="0" i="1" smtClean="0">
                        <a:latin typeface="Cambria Math"/>
                      </a:rPr>
                      <m:t>=7.96</m:t>
                    </m:r>
                    <m:r>
                      <a:rPr lang="en-GB" sz="1400" b="0" i="1" smtClean="0">
                        <a:latin typeface="Cambria Math"/>
                      </a:rPr>
                      <m:t>𝑒</m:t>
                    </m:r>
                    <m:r>
                      <a:rPr lang="en-GB" sz="1400" b="0" i="1" smtClean="0">
                        <a:latin typeface="Cambria Math"/>
                      </a:rPr>
                      <m:t>−14 </m:t>
                    </m:r>
                    <m:r>
                      <a:rPr lang="en-GB" sz="1400" b="0" i="1" smtClean="0">
                        <a:latin typeface="Cambria Math"/>
                      </a:rPr>
                      <m:t>𝑠</m:t>
                    </m:r>
                    <m:r>
                      <a:rPr lang="en-GB" sz="1400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en-GB" sz="1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/>
                          </a:rPr>
                          <m:t>𝑀𝑉</m:t>
                        </m:r>
                      </m:num>
                      <m:den>
                        <m:r>
                          <a:rPr lang="en-GB" sz="1400" b="0" i="1" smtClean="0">
                            <a:latin typeface="Cambria Math"/>
                          </a:rPr>
                          <m:t>𝑐𝑚</m:t>
                        </m:r>
                      </m:den>
                    </m:f>
                  </m:oMath>
                </a14:m>
                <a:r>
                  <a:rPr lang="en-GB" sz="1400" smtClean="0"/>
                  <a:t> ,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/>
                      </a:rPr>
                      <m:t>𝐶</m:t>
                    </m:r>
                    <m:r>
                      <a:rPr lang="en-GB" sz="1400" b="0" i="1" smtClean="0">
                        <a:latin typeface="Cambria Math"/>
                      </a:rPr>
                      <m:t>=42.56</m:t>
                    </m:r>
                    <m:f>
                      <m:fPr>
                        <m:ctrlPr>
                          <a:rPr lang="en-GB" sz="1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/>
                          </a:rPr>
                          <m:t>𝑀𝑉</m:t>
                        </m:r>
                      </m:num>
                      <m:den>
                        <m:r>
                          <a:rPr lang="en-GB" sz="1400" b="0" i="1" smtClean="0">
                            <a:latin typeface="Cambria Math"/>
                          </a:rPr>
                          <m:t>𝑐𝑚</m:t>
                        </m:r>
                      </m:den>
                    </m:f>
                  </m:oMath>
                </a14:m>
                <a:endParaRPr lang="en-GB" sz="1800" b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700808"/>
                <a:ext cx="8229600" cy="4425355"/>
              </a:xfrm>
              <a:blipFill rotWithShape="1">
                <a:blip r:embed="rId2"/>
                <a:stretch>
                  <a:fillRect l="-444" t="-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788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228044"/>
          </a:xfrm>
        </p:spPr>
        <p:txBody>
          <a:bodyPr>
            <a:normAutofit fontScale="90000"/>
          </a:bodyPr>
          <a:lstStyle/>
          <a:p>
            <a:r>
              <a:rPr lang="en-GB" smtClean="0"/>
              <a:t>H</a:t>
            </a:r>
            <a:r>
              <a:rPr lang="en-GB" baseline="30000" smtClean="0"/>
              <a:t>0 </a:t>
            </a:r>
            <a:r>
              <a:rPr lang="en-GB" smtClean="0"/>
              <a:t>--&gt; p</a:t>
            </a:r>
            <a:r>
              <a:rPr lang="en-GB" baseline="30000" smtClean="0"/>
              <a:t>+ </a:t>
            </a:r>
            <a:r>
              <a:rPr lang="en-GB" smtClean="0"/>
              <a:t>stripping</a:t>
            </a:r>
            <a:br>
              <a:rPr lang="en-GB" smtClean="0"/>
            </a:br>
            <a:r>
              <a:rPr lang="en-GB" sz="1200" smtClean="0"/>
              <a:t/>
            </a:r>
            <a:br>
              <a:rPr lang="en-GB" sz="1200" smtClean="0"/>
            </a:br>
            <a:r>
              <a:rPr lang="en-GB" sz="2700" smtClean="0"/>
              <a:t>divergent laser beam</a:t>
            </a:r>
            <a:endParaRPr lang="en-GB" sz="180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524" y="1798419"/>
            <a:ext cx="6165788" cy="191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3050" y="4079161"/>
            <a:ext cx="5236755" cy="195438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mtClean="0"/>
              <a:t>Scheme developed and tested at SNS </a:t>
            </a:r>
            <a:br>
              <a:rPr lang="en-GB" smtClean="0"/>
            </a:br>
            <a:r>
              <a:rPr lang="en-GB" smtClean="0"/>
              <a:t>(Danilov et al.):</a:t>
            </a:r>
          </a:p>
          <a:p>
            <a:pPr algn="l"/>
            <a:endParaRPr lang="en-GB" sz="50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en-GB" sz="1600"/>
              <a:t>R</a:t>
            </a:r>
            <a:r>
              <a:rPr lang="en-GB" sz="1600" smtClean="0"/>
              <a:t>esonant excitation of ground-state H</a:t>
            </a:r>
            <a:r>
              <a:rPr lang="en-GB" sz="1600" baseline="30000" smtClean="0"/>
              <a:t>0 </a:t>
            </a:r>
            <a:r>
              <a:rPr lang="en-GB" sz="1600" smtClean="0"/>
              <a:t>in field free region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GB" sz="1600" smtClean="0"/>
              <a:t>Stripping of excited electron in magnetic field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GB" sz="1600" smtClean="0"/>
              <a:t>Large spread of effective resonance frequencies </a:t>
            </a:r>
            <a:r>
              <a:rPr lang="en-GB" sz="1600" smtClean="0">
                <a:sym typeface="Wingdings" pitchFamily="2" charset="2"/>
              </a:rPr>
              <a:t>divergent beam</a:t>
            </a:r>
            <a:endParaRPr lang="en-GB" sz="1600"/>
          </a:p>
        </p:txBody>
      </p:sp>
      <p:sp>
        <p:nvSpPr>
          <p:cNvPr id="11" name="Right Triangle 10"/>
          <p:cNvSpPr/>
          <p:nvPr/>
        </p:nvSpPr>
        <p:spPr>
          <a:xfrm rot="12417306">
            <a:off x="1876898" y="4069206"/>
            <a:ext cx="322763" cy="152998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67544" y="4676383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H</a:t>
            </a:r>
            <a:r>
              <a:rPr lang="en-GB" baseline="30000" smtClean="0"/>
              <a:t>-</a:t>
            </a:r>
            <a:endParaRPr lang="en-GB" baseline="30000"/>
          </a:p>
        </p:txBody>
      </p:sp>
      <p:sp>
        <p:nvSpPr>
          <p:cNvPr id="13" name="TextBox 12"/>
          <p:cNvSpPr txBox="1"/>
          <p:nvPr/>
        </p:nvSpPr>
        <p:spPr>
          <a:xfrm>
            <a:off x="971600" y="551723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Divergent laser light</a:t>
            </a:r>
            <a:endParaRPr lang="en-GB"/>
          </a:p>
        </p:txBody>
      </p:sp>
      <p:cxnSp>
        <p:nvCxnSpPr>
          <p:cNvPr id="17" name="Straight Arrow Connector 16"/>
          <p:cNvCxnSpPr>
            <a:stCxn id="12" idx="3"/>
          </p:cNvCxnSpPr>
          <p:nvPr/>
        </p:nvCxnSpPr>
        <p:spPr>
          <a:xfrm>
            <a:off x="1043608" y="4861049"/>
            <a:ext cx="23762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056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pPr eaLnBrk="1" hangingPunct="1"/>
            <a:r>
              <a:rPr lang="en-US" altLang="en-US" smtClean="0"/>
              <a:t>Lepton injection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9275" y="1000125"/>
            <a:ext cx="8077200" cy="4343400"/>
          </a:xfrm>
          <a:noFill/>
        </p:spPr>
        <p:txBody>
          <a:bodyPr lIns="92075" tIns="46038" rIns="92075" bIns="46038"/>
          <a:lstStyle/>
          <a:p>
            <a:pPr eaLnBrk="1" hangingPunct="1">
              <a:lnSpc>
                <a:spcPct val="125000"/>
              </a:lnSpc>
            </a:pPr>
            <a:r>
              <a:rPr lang="en-US" altLang="en-US" smtClean="0"/>
              <a:t>Single-turn injection can be used as for hadrons; however, lepton motion is</a:t>
            </a:r>
            <a:r>
              <a:rPr lang="en-US" altLang="en-US" i="1" smtClean="0"/>
              <a:t> </a:t>
            </a:r>
            <a:r>
              <a:rPr lang="en-US" altLang="en-US" u="sng" smtClean="0">
                <a:solidFill>
                  <a:schemeClr val="accent2"/>
                </a:solidFill>
              </a:rPr>
              <a:t>strongly damped</a:t>
            </a:r>
            <a:r>
              <a:rPr lang="en-US" altLang="en-US" smtClean="0"/>
              <a:t> (different with respect to proton or ion injection).</a:t>
            </a:r>
          </a:p>
          <a:p>
            <a:pPr lvl="1" eaLnBrk="1" hangingPunct="1">
              <a:lnSpc>
                <a:spcPct val="125000"/>
              </a:lnSpc>
            </a:pPr>
            <a:r>
              <a:rPr lang="en-US" altLang="en-US" smtClean="0"/>
              <a:t>Synchrotron radiation</a:t>
            </a:r>
          </a:p>
          <a:p>
            <a:pPr eaLnBrk="1" hangingPunct="1">
              <a:lnSpc>
                <a:spcPct val="125000"/>
              </a:lnSpc>
            </a:pPr>
            <a:r>
              <a:rPr lang="en-US" altLang="en-US" smtClean="0"/>
              <a:t>Can use transverse or longitudinal damping:</a:t>
            </a:r>
          </a:p>
          <a:p>
            <a:pPr lvl="1" eaLnBrk="1" hangingPunct="1">
              <a:lnSpc>
                <a:spcPct val="125000"/>
              </a:lnSpc>
            </a:pPr>
            <a:r>
              <a:rPr lang="en-US" altLang="en-US" smtClean="0"/>
              <a:t>Transverse - Betatron accumulation</a:t>
            </a:r>
          </a:p>
          <a:p>
            <a:pPr lvl="1" eaLnBrk="1" hangingPunct="1">
              <a:lnSpc>
                <a:spcPct val="125000"/>
              </a:lnSpc>
            </a:pPr>
            <a:r>
              <a:rPr lang="en-US" altLang="en-US" smtClean="0"/>
              <a:t>Longitudinal - Synchrotron accumulation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Betatron lepton injection</a:t>
            </a:r>
          </a:p>
        </p:txBody>
      </p:sp>
      <p:sp>
        <p:nvSpPr>
          <p:cNvPr id="78851" name="Text Box 9"/>
          <p:cNvSpPr txBox="1">
            <a:spLocks noChangeArrowheads="1"/>
          </p:cNvSpPr>
          <p:nvPr/>
        </p:nvSpPr>
        <p:spPr bwMode="auto">
          <a:xfrm>
            <a:off x="330520" y="5437188"/>
            <a:ext cx="8112125" cy="65722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>
                <a:latin typeface="+mj-lt"/>
              </a:rPr>
              <a:t> Beam is injected with an angle with respect to the closed orbit 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>
                <a:latin typeface="+mj-lt"/>
              </a:rPr>
              <a:t> Injected beam performs </a:t>
            </a:r>
            <a:r>
              <a:rPr lang="en-US" altLang="en-US" u="sng">
                <a:solidFill>
                  <a:schemeClr val="accent2"/>
                </a:solidFill>
                <a:latin typeface="+mj-lt"/>
              </a:rPr>
              <a:t>damped</a:t>
            </a:r>
            <a:r>
              <a:rPr lang="en-US" altLang="en-US">
                <a:latin typeface="+mj-lt"/>
              </a:rPr>
              <a:t> betatron oscillations about the closed </a:t>
            </a:r>
            <a:r>
              <a:rPr lang="en-US" altLang="en-US" smtClean="0">
                <a:latin typeface="+mj-lt"/>
              </a:rPr>
              <a:t>orbit</a:t>
            </a:r>
            <a:endParaRPr lang="en-US" altLang="en-US">
              <a:latin typeface="+mj-lt"/>
            </a:endParaRPr>
          </a:p>
        </p:txBody>
      </p:sp>
      <p:sp>
        <p:nvSpPr>
          <p:cNvPr id="78852" name="Text Box 19"/>
          <p:cNvSpPr txBox="1">
            <a:spLocks noChangeArrowheads="1"/>
          </p:cNvSpPr>
          <p:nvPr/>
        </p:nvSpPr>
        <p:spPr bwMode="auto">
          <a:xfrm flipH="1">
            <a:off x="2884461" y="1911350"/>
            <a:ext cx="16796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Septum magnet</a:t>
            </a:r>
          </a:p>
        </p:txBody>
      </p:sp>
      <p:grpSp>
        <p:nvGrpSpPr>
          <p:cNvPr id="78853" name="Group 20"/>
          <p:cNvGrpSpPr>
            <a:grpSpLocks/>
          </p:cNvGrpSpPr>
          <p:nvPr/>
        </p:nvGrpSpPr>
        <p:grpSpPr bwMode="auto">
          <a:xfrm>
            <a:off x="3003550" y="2474913"/>
            <a:ext cx="1379538" cy="960437"/>
            <a:chOff x="1496" y="1549"/>
            <a:chExt cx="869" cy="605"/>
          </a:xfrm>
        </p:grpSpPr>
        <p:sp>
          <p:nvSpPr>
            <p:cNvPr id="78861" name="Rectangle 21"/>
            <p:cNvSpPr>
              <a:spLocks noChangeArrowheads="1"/>
            </p:cNvSpPr>
            <p:nvPr/>
          </p:nvSpPr>
          <p:spPr bwMode="auto">
            <a:xfrm rot="1175517">
              <a:off x="1496" y="2058"/>
              <a:ext cx="718" cy="96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8862" name="Rectangle 22"/>
            <p:cNvSpPr>
              <a:spLocks noChangeArrowheads="1"/>
            </p:cNvSpPr>
            <p:nvPr/>
          </p:nvSpPr>
          <p:spPr bwMode="auto">
            <a:xfrm rot="1303572">
              <a:off x="1648" y="1549"/>
              <a:ext cx="717" cy="239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78854" name="Rectangle 23"/>
          <p:cNvSpPr>
            <a:spLocks noChangeArrowheads="1"/>
          </p:cNvSpPr>
          <p:nvPr/>
        </p:nvSpPr>
        <p:spPr bwMode="auto">
          <a:xfrm>
            <a:off x="2825750" y="3429000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8855" name="Rectangle 24"/>
          <p:cNvSpPr>
            <a:spLocks noChangeArrowheads="1"/>
          </p:cNvSpPr>
          <p:nvPr/>
        </p:nvSpPr>
        <p:spPr bwMode="auto">
          <a:xfrm>
            <a:off x="1460500" y="3429000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8856" name="Text Box 25"/>
          <p:cNvSpPr txBox="1">
            <a:spLocks noChangeArrowheads="1"/>
          </p:cNvSpPr>
          <p:nvPr/>
        </p:nvSpPr>
        <p:spPr bwMode="auto">
          <a:xfrm flipH="1">
            <a:off x="859840" y="4741863"/>
            <a:ext cx="31412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Closed orbit bumpers or kickers</a:t>
            </a:r>
          </a:p>
        </p:txBody>
      </p:sp>
      <p:sp>
        <p:nvSpPr>
          <p:cNvPr id="78857" name="Line 26"/>
          <p:cNvSpPr>
            <a:spLocks noChangeShapeType="1"/>
          </p:cNvSpPr>
          <p:nvPr/>
        </p:nvSpPr>
        <p:spPr bwMode="auto">
          <a:xfrm>
            <a:off x="466725" y="4165600"/>
            <a:ext cx="8442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8858" name="Rectangle 27"/>
          <p:cNvSpPr>
            <a:spLocks noChangeArrowheads="1"/>
          </p:cNvSpPr>
          <p:nvPr/>
        </p:nvSpPr>
        <p:spPr bwMode="auto">
          <a:xfrm>
            <a:off x="6392863" y="3505200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8859" name="Freeform 30"/>
          <p:cNvSpPr>
            <a:spLocks/>
          </p:cNvSpPr>
          <p:nvPr/>
        </p:nvSpPr>
        <p:spPr bwMode="auto">
          <a:xfrm>
            <a:off x="1724025" y="1800225"/>
            <a:ext cx="7086600" cy="2638425"/>
          </a:xfrm>
          <a:custGeom>
            <a:avLst/>
            <a:gdLst>
              <a:gd name="T0" fmla="*/ 0 w 4464"/>
              <a:gd name="T1" fmla="*/ 0 h 1662"/>
              <a:gd name="T2" fmla="*/ 2147483647 w 4464"/>
              <a:gd name="T3" fmla="*/ 2101810489 h 1662"/>
              <a:gd name="T4" fmla="*/ 2147483647 w 4464"/>
              <a:gd name="T5" fmla="*/ 2147483647 h 1662"/>
              <a:gd name="T6" fmla="*/ 2147483647 w 4464"/>
              <a:gd name="T7" fmla="*/ 2147483647 h 1662"/>
              <a:gd name="T8" fmla="*/ 0 60000 65536"/>
              <a:gd name="T9" fmla="*/ 0 60000 65536"/>
              <a:gd name="T10" fmla="*/ 0 60000 65536"/>
              <a:gd name="T11" fmla="*/ 0 60000 65536"/>
              <a:gd name="T12" fmla="*/ 0 w 4464"/>
              <a:gd name="T13" fmla="*/ 0 h 1662"/>
              <a:gd name="T14" fmla="*/ 4464 w 4464"/>
              <a:gd name="T15" fmla="*/ 1662 h 16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64" h="1662">
                <a:moveTo>
                  <a:pt x="0" y="0"/>
                </a:moveTo>
                <a:lnTo>
                  <a:pt x="1200" y="834"/>
                </a:lnTo>
                <a:lnTo>
                  <a:pt x="3048" y="1482"/>
                </a:lnTo>
                <a:lnTo>
                  <a:pt x="4464" y="1662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8860" name="Freeform 31"/>
          <p:cNvSpPr>
            <a:spLocks/>
          </p:cNvSpPr>
          <p:nvPr/>
        </p:nvSpPr>
        <p:spPr bwMode="auto">
          <a:xfrm>
            <a:off x="476250" y="3695700"/>
            <a:ext cx="8324850" cy="466725"/>
          </a:xfrm>
          <a:custGeom>
            <a:avLst/>
            <a:gdLst>
              <a:gd name="T0" fmla="*/ 0 w 5244"/>
              <a:gd name="T1" fmla="*/ 740925828 h 294"/>
              <a:gd name="T2" fmla="*/ 1784270754 w 5244"/>
              <a:gd name="T3" fmla="*/ 740925828 h 294"/>
              <a:gd name="T4" fmla="*/ 2147483647 w 5244"/>
              <a:gd name="T5" fmla="*/ 0 h 294"/>
              <a:gd name="T6" fmla="*/ 2147483647 w 5244"/>
              <a:gd name="T7" fmla="*/ 725804897 h 294"/>
              <a:gd name="T8" fmla="*/ 2147483647 w 5244"/>
              <a:gd name="T9" fmla="*/ 725804897 h 2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44"/>
              <a:gd name="T16" fmla="*/ 0 h 294"/>
              <a:gd name="T17" fmla="*/ 5244 w 5244"/>
              <a:gd name="T18" fmla="*/ 294 h 29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44" h="294">
                <a:moveTo>
                  <a:pt x="0" y="294"/>
                </a:moveTo>
                <a:lnTo>
                  <a:pt x="708" y="294"/>
                </a:lnTo>
                <a:lnTo>
                  <a:pt x="1578" y="0"/>
                </a:lnTo>
                <a:lnTo>
                  <a:pt x="3834" y="288"/>
                </a:lnTo>
                <a:lnTo>
                  <a:pt x="5244" y="288"/>
                </a:ln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Oval 16"/>
          <p:cNvSpPr>
            <a:spLocks noChangeArrowheads="1"/>
          </p:cNvSpPr>
          <p:nvPr/>
        </p:nvSpPr>
        <p:spPr bwMode="auto">
          <a:xfrm>
            <a:off x="4040188" y="3352800"/>
            <a:ext cx="911225" cy="911225"/>
          </a:xfrm>
          <a:prstGeom prst="ellipse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Betatron lepton injection</a:t>
            </a:r>
          </a:p>
        </p:txBody>
      </p:sp>
      <p:sp>
        <p:nvSpPr>
          <p:cNvPr id="36870" name="Rectangle 3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6871" name="Oval 4"/>
          <p:cNvSpPr>
            <a:spLocks noChangeArrowheads="1"/>
          </p:cNvSpPr>
          <p:nvPr/>
        </p:nvSpPr>
        <p:spPr bwMode="auto">
          <a:xfrm>
            <a:off x="4192588" y="4946650"/>
            <a:ext cx="604837" cy="60801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36872" name="Group 6"/>
          <p:cNvGrpSpPr>
            <a:grpSpLocks/>
          </p:cNvGrpSpPr>
          <p:nvPr/>
        </p:nvGrpSpPr>
        <p:grpSpPr bwMode="auto">
          <a:xfrm>
            <a:off x="2751138" y="2062163"/>
            <a:ext cx="3492500" cy="3492500"/>
            <a:chOff x="2496" y="1056"/>
            <a:chExt cx="2688" cy="2688"/>
          </a:xfrm>
        </p:grpSpPr>
        <p:sp>
          <p:nvSpPr>
            <p:cNvPr id="36879" name="Oval 7"/>
            <p:cNvSpPr>
              <a:spLocks noChangeArrowheads="1"/>
            </p:cNvSpPr>
            <p:nvPr/>
          </p:nvSpPr>
          <p:spPr bwMode="auto">
            <a:xfrm>
              <a:off x="2496" y="1056"/>
              <a:ext cx="2688" cy="26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880" name="Line 8"/>
            <p:cNvSpPr>
              <a:spLocks noChangeShapeType="1"/>
            </p:cNvSpPr>
            <p:nvPr/>
          </p:nvSpPr>
          <p:spPr bwMode="auto">
            <a:xfrm>
              <a:off x="3792" y="240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881" name="Line 9"/>
            <p:cNvSpPr>
              <a:spLocks noChangeShapeType="1"/>
            </p:cNvSpPr>
            <p:nvPr/>
          </p:nvSpPr>
          <p:spPr bwMode="auto">
            <a:xfrm>
              <a:off x="3840" y="235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6873" name="Text Box 15"/>
          <p:cNvSpPr txBox="1">
            <a:spLocks noChangeArrowheads="1"/>
          </p:cNvSpPr>
          <p:nvPr/>
        </p:nvSpPr>
        <p:spPr bwMode="auto">
          <a:xfrm>
            <a:off x="833438" y="1136650"/>
            <a:ext cx="52836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  <a:sym typeface="Symbol" pitchFamily="18" charset="2"/>
              </a:rPr>
              <a:t>Injected bunch performs </a:t>
            </a:r>
            <a:r>
              <a:rPr lang="en-US" altLang="en-US" u="sng">
                <a:solidFill>
                  <a:schemeClr val="accent2"/>
                </a:solidFill>
                <a:latin typeface="+mj-lt"/>
                <a:sym typeface="Symbol" pitchFamily="18" charset="2"/>
              </a:rPr>
              <a:t>damped</a:t>
            </a:r>
            <a:r>
              <a:rPr lang="en-US" altLang="en-US">
                <a:latin typeface="+mj-lt"/>
                <a:sym typeface="Symbol" pitchFamily="18" charset="2"/>
              </a:rPr>
              <a:t> betatron oscillations</a:t>
            </a:r>
          </a:p>
        </p:txBody>
      </p:sp>
      <p:pic>
        <p:nvPicPr>
          <p:cNvPr id="36874" name="Picture 20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3125" y="1455738"/>
            <a:ext cx="4098925" cy="4678362"/>
          </a:xfrm>
          <a:noFill/>
        </p:spPr>
      </p:pic>
      <p:sp>
        <p:nvSpPr>
          <p:cNvPr id="36875" name="Line 24"/>
          <p:cNvSpPr>
            <a:spLocks noChangeShapeType="1"/>
          </p:cNvSpPr>
          <p:nvPr/>
        </p:nvSpPr>
        <p:spPr bwMode="auto">
          <a:xfrm flipH="1" flipV="1">
            <a:off x="3605213" y="4937125"/>
            <a:ext cx="112712" cy="76200"/>
          </a:xfrm>
          <a:prstGeom prst="line">
            <a:avLst/>
          </a:prstGeom>
          <a:noFill/>
          <a:ln w="0">
            <a:solidFill>
              <a:srgbClr val="00008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76" name="Text Box 25"/>
          <p:cNvSpPr txBox="1">
            <a:spLocks noChangeArrowheads="1"/>
          </p:cNvSpPr>
          <p:nvPr/>
        </p:nvSpPr>
        <p:spPr bwMode="auto">
          <a:xfrm>
            <a:off x="777875" y="6161088"/>
            <a:ext cx="69192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  <a:sym typeface="Symbol" pitchFamily="18" charset="2"/>
              </a:rPr>
              <a:t>In LEP at 20 GeV, the damping time was about 6’000 turns (0.6 seconds)</a:t>
            </a:r>
          </a:p>
        </p:txBody>
      </p:sp>
      <p:graphicFrame>
        <p:nvGraphicFramePr>
          <p:cNvPr id="36866" name="Object 26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76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7" name="Line 27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78" name="Line 28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6867" name="Object 29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77" name="Equation" r:id="rId6" imgW="190440" imgH="190440" progId="Equation.3">
                  <p:embed/>
                </p:oleObj>
              </mc:Choice>
              <mc:Fallback>
                <p:oleObj name="Equation" r:id="rId6" imgW="190440" imgH="19044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Synchrotron lepton injection</a:t>
            </a:r>
          </a:p>
        </p:txBody>
      </p:sp>
      <p:sp>
        <p:nvSpPr>
          <p:cNvPr id="79875" name="Text Box 4"/>
          <p:cNvSpPr txBox="1">
            <a:spLocks noChangeArrowheads="1"/>
          </p:cNvSpPr>
          <p:nvPr/>
        </p:nvSpPr>
        <p:spPr bwMode="auto">
          <a:xfrm flipH="1">
            <a:off x="3151161" y="1911350"/>
            <a:ext cx="16796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Septum magnet</a:t>
            </a:r>
          </a:p>
        </p:txBody>
      </p:sp>
      <p:grpSp>
        <p:nvGrpSpPr>
          <p:cNvPr id="79876" name="Group 5"/>
          <p:cNvGrpSpPr>
            <a:grpSpLocks/>
          </p:cNvGrpSpPr>
          <p:nvPr/>
        </p:nvGrpSpPr>
        <p:grpSpPr bwMode="auto">
          <a:xfrm>
            <a:off x="3128963" y="2593975"/>
            <a:ext cx="1379537" cy="960438"/>
            <a:chOff x="1496" y="1549"/>
            <a:chExt cx="869" cy="605"/>
          </a:xfrm>
        </p:grpSpPr>
        <p:sp>
          <p:nvSpPr>
            <p:cNvPr id="79893" name="Rectangle 6"/>
            <p:cNvSpPr>
              <a:spLocks noChangeArrowheads="1"/>
            </p:cNvSpPr>
            <p:nvPr/>
          </p:nvSpPr>
          <p:spPr bwMode="auto">
            <a:xfrm rot="1175517">
              <a:off x="1496" y="2058"/>
              <a:ext cx="718" cy="96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9894" name="Rectangle 7"/>
            <p:cNvSpPr>
              <a:spLocks noChangeArrowheads="1"/>
            </p:cNvSpPr>
            <p:nvPr/>
          </p:nvSpPr>
          <p:spPr bwMode="auto">
            <a:xfrm rot="1303572">
              <a:off x="1648" y="1549"/>
              <a:ext cx="717" cy="239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79877" name="Text Box 9"/>
          <p:cNvSpPr txBox="1">
            <a:spLocks noChangeArrowheads="1"/>
          </p:cNvSpPr>
          <p:nvPr/>
        </p:nvSpPr>
        <p:spPr bwMode="auto">
          <a:xfrm>
            <a:off x="670245" y="5437188"/>
            <a:ext cx="7772400" cy="120650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57188" indent="-357188" algn="l" defTabSz="179388" eaLnBrk="1" hangingPunct="1">
              <a:buFont typeface="Arial" panose="020B0604020202020204" pitchFamily="34" charset="0"/>
              <a:buChar char="•"/>
            </a:pPr>
            <a:r>
              <a:rPr lang="en-US" altLang="en-US" smtClean="0">
                <a:latin typeface="+mj-lt"/>
              </a:rPr>
              <a:t>Beam </a:t>
            </a:r>
            <a:r>
              <a:rPr lang="en-US" altLang="en-US">
                <a:latin typeface="+mj-lt"/>
              </a:rPr>
              <a:t>injected parallel to circulating beam, onto dispersion orbit of a 	particle having the same momentum offset </a:t>
            </a:r>
            <a:r>
              <a:rPr lang="el-GR" altLang="en-US" smtClean="0">
                <a:latin typeface="+mj-lt"/>
              </a:rPr>
              <a:t>Δ</a:t>
            </a:r>
            <a:r>
              <a:rPr lang="en-US" altLang="en-US" smtClean="0">
                <a:latin typeface="+mj-lt"/>
              </a:rPr>
              <a:t>p/p</a:t>
            </a:r>
            <a:endParaRPr lang="en-US" altLang="en-US">
              <a:latin typeface="+mj-lt"/>
            </a:endParaRPr>
          </a:p>
          <a:p>
            <a:pPr marL="357188" indent="-357188" algn="l" defTabSz="179388" eaLnBrk="1" hangingPunct="1">
              <a:buFont typeface="Arial" panose="020B0604020202020204" pitchFamily="34" charset="0"/>
              <a:buChar char="•"/>
            </a:pPr>
            <a:r>
              <a:rPr lang="en-US" altLang="en-US" smtClean="0">
                <a:latin typeface="+mj-lt"/>
              </a:rPr>
              <a:t>Injected </a:t>
            </a:r>
            <a:r>
              <a:rPr lang="en-US" altLang="en-US">
                <a:latin typeface="+mj-lt"/>
              </a:rPr>
              <a:t>beam makes damped synchrotron oscillations at Q</a:t>
            </a:r>
            <a:r>
              <a:rPr lang="en-US" altLang="en-US" baseline="-25000">
                <a:latin typeface="+mj-lt"/>
              </a:rPr>
              <a:t>s</a:t>
            </a:r>
            <a:r>
              <a:rPr lang="en-US" altLang="en-US">
                <a:latin typeface="+mj-lt"/>
              </a:rPr>
              <a:t> but does not 	perform betatron </a:t>
            </a:r>
            <a:r>
              <a:rPr lang="en-US" altLang="en-US" smtClean="0">
                <a:latin typeface="+mj-lt"/>
              </a:rPr>
              <a:t>oscillations</a:t>
            </a:r>
            <a:endParaRPr lang="en-US" altLang="en-US">
              <a:latin typeface="+mj-lt"/>
            </a:endParaRPr>
          </a:p>
        </p:txBody>
      </p:sp>
      <p:sp>
        <p:nvSpPr>
          <p:cNvPr id="79878" name="Rectangle 10"/>
          <p:cNvSpPr>
            <a:spLocks noChangeArrowheads="1"/>
          </p:cNvSpPr>
          <p:nvPr/>
        </p:nvSpPr>
        <p:spPr bwMode="auto">
          <a:xfrm>
            <a:off x="2825750" y="3429000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9879" name="Rectangle 11"/>
          <p:cNvSpPr>
            <a:spLocks noChangeArrowheads="1"/>
          </p:cNvSpPr>
          <p:nvPr/>
        </p:nvSpPr>
        <p:spPr bwMode="auto">
          <a:xfrm>
            <a:off x="1460500" y="3429000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9880" name="Text Box 12"/>
          <p:cNvSpPr txBox="1">
            <a:spLocks noChangeArrowheads="1"/>
          </p:cNvSpPr>
          <p:nvPr/>
        </p:nvSpPr>
        <p:spPr bwMode="auto">
          <a:xfrm flipH="1">
            <a:off x="497890" y="4808538"/>
            <a:ext cx="31412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Closed orbit bumpers or kickers</a:t>
            </a:r>
          </a:p>
        </p:txBody>
      </p:sp>
      <p:sp>
        <p:nvSpPr>
          <p:cNvPr id="79881" name="Line 14"/>
          <p:cNvSpPr>
            <a:spLocks noChangeShapeType="1"/>
          </p:cNvSpPr>
          <p:nvPr/>
        </p:nvSpPr>
        <p:spPr bwMode="auto">
          <a:xfrm>
            <a:off x="466725" y="4165600"/>
            <a:ext cx="8442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9882" name="Rectangle 15"/>
          <p:cNvSpPr>
            <a:spLocks noChangeArrowheads="1"/>
          </p:cNvSpPr>
          <p:nvPr/>
        </p:nvSpPr>
        <p:spPr bwMode="auto">
          <a:xfrm>
            <a:off x="6392863" y="3505200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9883" name="Text Box 16"/>
          <p:cNvSpPr txBox="1">
            <a:spLocks noChangeArrowheads="1"/>
          </p:cNvSpPr>
          <p:nvPr/>
        </p:nvSpPr>
        <p:spPr bwMode="auto">
          <a:xfrm rot="428651">
            <a:off x="3414574" y="3920123"/>
            <a:ext cx="23069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>
                <a:latin typeface="+mj-lt"/>
              </a:rPr>
              <a:t>Bumped circulating beam</a:t>
            </a:r>
          </a:p>
        </p:txBody>
      </p:sp>
      <p:sp>
        <p:nvSpPr>
          <p:cNvPr id="79884" name="Text Box 17"/>
          <p:cNvSpPr txBox="1">
            <a:spLocks noChangeArrowheads="1"/>
          </p:cNvSpPr>
          <p:nvPr/>
        </p:nvSpPr>
        <p:spPr bwMode="auto">
          <a:xfrm rot="461082">
            <a:off x="4840901" y="3124786"/>
            <a:ext cx="13767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>
                <a:latin typeface="+mj-lt"/>
              </a:rPr>
              <a:t>Injected beam</a:t>
            </a:r>
          </a:p>
        </p:txBody>
      </p:sp>
      <p:sp>
        <p:nvSpPr>
          <p:cNvPr id="79885" name="Rectangle 18"/>
          <p:cNvSpPr>
            <a:spLocks noChangeArrowheads="1"/>
          </p:cNvSpPr>
          <p:nvPr/>
        </p:nvSpPr>
        <p:spPr bwMode="auto">
          <a:xfrm>
            <a:off x="7077075" y="4643438"/>
            <a:ext cx="1599540" cy="400752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2000" b="1">
                <a:solidFill>
                  <a:srgbClr val="FF0000"/>
                </a:solidFill>
                <a:latin typeface="+mj-lt"/>
              </a:rPr>
              <a:t>x</a:t>
            </a:r>
            <a:r>
              <a:rPr lang="en-US" altLang="en-US" sz="2000" b="1" baseline="-25000">
                <a:solidFill>
                  <a:srgbClr val="FF0000"/>
                </a:solidFill>
                <a:latin typeface="+mj-lt"/>
              </a:rPr>
              <a:t>s</a:t>
            </a:r>
            <a:r>
              <a:rPr lang="en-US" altLang="en-US" sz="2000" b="1">
                <a:solidFill>
                  <a:srgbClr val="FF0000"/>
                </a:solidFill>
                <a:latin typeface="+mj-lt"/>
              </a:rPr>
              <a:t> = D</a:t>
            </a:r>
            <a:r>
              <a:rPr lang="en-US" altLang="en-US" sz="2000" b="1" baseline="-25000">
                <a:solidFill>
                  <a:srgbClr val="FF0000"/>
                </a:solidFill>
                <a:latin typeface="+mj-lt"/>
              </a:rPr>
              <a:t>x </a:t>
            </a:r>
            <a:r>
              <a:rPr lang="en-US" altLang="en-US" sz="2000" b="1" baseline="-25000" smtClean="0">
                <a:solidFill>
                  <a:srgbClr val="FF0000"/>
                </a:solidFill>
                <a:latin typeface="+mj-lt"/>
              </a:rPr>
              <a:t>· </a:t>
            </a:r>
            <a:r>
              <a:rPr lang="el-GR" altLang="en-US" sz="2000" b="1" smtClean="0">
                <a:solidFill>
                  <a:srgbClr val="FF0000"/>
                </a:solidFill>
                <a:latin typeface="+mj-lt"/>
              </a:rPr>
              <a:t>Δ</a:t>
            </a:r>
            <a:r>
              <a:rPr lang="en-US" altLang="en-US" sz="2000" b="1" smtClean="0">
                <a:solidFill>
                  <a:srgbClr val="FF0000"/>
                </a:solidFill>
                <a:latin typeface="+mj-lt"/>
              </a:rPr>
              <a:t>p/p</a:t>
            </a:r>
            <a:r>
              <a:rPr lang="en-US" altLang="en-US" sz="2000" b="1" baseline="-25000" smtClean="0">
                <a:solidFill>
                  <a:srgbClr val="FF0000"/>
                </a:solidFill>
                <a:latin typeface="+mj-lt"/>
              </a:rPr>
              <a:t>0</a:t>
            </a:r>
            <a:endParaRPr lang="en-US" altLang="en-US" sz="2000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9886" name="Line 19"/>
          <p:cNvSpPr>
            <a:spLocks noChangeShapeType="1"/>
          </p:cNvSpPr>
          <p:nvPr/>
        </p:nvSpPr>
        <p:spPr bwMode="auto">
          <a:xfrm>
            <a:off x="7119938" y="3721100"/>
            <a:ext cx="0" cy="4381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9887" name="Rectangle 20"/>
          <p:cNvSpPr>
            <a:spLocks noChangeArrowheads="1"/>
          </p:cNvSpPr>
          <p:nvPr/>
        </p:nvSpPr>
        <p:spPr bwMode="auto">
          <a:xfrm>
            <a:off x="7256463" y="3694113"/>
            <a:ext cx="3746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FF0000"/>
                </a:solidFill>
                <a:latin typeface="+mj-lt"/>
              </a:rPr>
              <a:t>x</a:t>
            </a:r>
            <a:r>
              <a:rPr lang="en-US" altLang="en-US" sz="2000" b="1" baseline="-25000">
                <a:solidFill>
                  <a:srgbClr val="FF0000"/>
                </a:solidFill>
                <a:latin typeface="+mj-lt"/>
              </a:rPr>
              <a:t>s</a:t>
            </a:r>
          </a:p>
        </p:txBody>
      </p:sp>
      <p:sp>
        <p:nvSpPr>
          <p:cNvPr id="79888" name="Rectangle 21"/>
          <p:cNvSpPr>
            <a:spLocks noChangeArrowheads="1"/>
          </p:cNvSpPr>
          <p:nvPr/>
        </p:nvSpPr>
        <p:spPr bwMode="auto">
          <a:xfrm>
            <a:off x="301899" y="3627438"/>
            <a:ext cx="7312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FF0000"/>
                </a:solidFill>
                <a:latin typeface="+mj-lt"/>
              </a:rPr>
              <a:t>p = p</a:t>
            </a:r>
            <a:r>
              <a:rPr lang="en-US" altLang="en-US" b="1" baseline="-25000">
                <a:solidFill>
                  <a:srgbClr val="FF0000"/>
                </a:solidFill>
                <a:latin typeface="+mj-lt"/>
              </a:rPr>
              <a:t>0</a:t>
            </a:r>
            <a:endParaRPr lang="en-US" altLang="en-US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9889" name="Rectangle 22"/>
          <p:cNvSpPr>
            <a:spLocks noChangeArrowheads="1"/>
          </p:cNvSpPr>
          <p:nvPr/>
        </p:nvSpPr>
        <p:spPr bwMode="auto">
          <a:xfrm>
            <a:off x="1892483" y="1531938"/>
            <a:ext cx="12426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FF0000"/>
                </a:solidFill>
                <a:latin typeface="+mj-lt"/>
              </a:rPr>
              <a:t>p = p</a:t>
            </a:r>
            <a:r>
              <a:rPr lang="en-US" altLang="en-US" b="1" baseline="-25000">
                <a:solidFill>
                  <a:srgbClr val="FF0000"/>
                </a:solidFill>
                <a:latin typeface="+mj-lt"/>
              </a:rPr>
              <a:t>0</a:t>
            </a:r>
            <a:r>
              <a:rPr lang="en-US" altLang="en-US" b="1">
                <a:solidFill>
                  <a:srgbClr val="FF0000"/>
                </a:solidFill>
                <a:latin typeface="+mj-lt"/>
              </a:rPr>
              <a:t> + </a:t>
            </a:r>
            <a:r>
              <a:rPr lang="el-GR" altLang="en-US" b="1" smtClean="0">
                <a:solidFill>
                  <a:srgbClr val="FF0000"/>
                </a:solidFill>
                <a:latin typeface="+mj-lt"/>
              </a:rPr>
              <a:t>Δ</a:t>
            </a:r>
            <a:r>
              <a:rPr lang="en-US" altLang="en-US" b="1" smtClean="0">
                <a:solidFill>
                  <a:srgbClr val="FF0000"/>
                </a:solidFill>
                <a:latin typeface="+mj-lt"/>
              </a:rPr>
              <a:t>p</a:t>
            </a:r>
            <a:endParaRPr lang="en-US" altLang="en-US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9890" name="Freeform 23"/>
          <p:cNvSpPr>
            <a:spLocks/>
          </p:cNvSpPr>
          <p:nvPr/>
        </p:nvSpPr>
        <p:spPr bwMode="auto">
          <a:xfrm>
            <a:off x="1714500" y="1885950"/>
            <a:ext cx="7058025" cy="1828800"/>
          </a:xfrm>
          <a:custGeom>
            <a:avLst/>
            <a:gdLst>
              <a:gd name="T0" fmla="*/ 0 w 4446"/>
              <a:gd name="T1" fmla="*/ 0 h 1152"/>
              <a:gd name="T2" fmla="*/ 2147483647 w 4446"/>
              <a:gd name="T3" fmla="*/ 2147483647 h 1152"/>
              <a:gd name="T4" fmla="*/ 2147483647 w 4446"/>
              <a:gd name="T5" fmla="*/ 2147483647 h 1152"/>
              <a:gd name="T6" fmla="*/ 2147483647 w 4446"/>
              <a:gd name="T7" fmla="*/ 2147483647 h 1152"/>
              <a:gd name="T8" fmla="*/ 0 60000 65536"/>
              <a:gd name="T9" fmla="*/ 0 60000 65536"/>
              <a:gd name="T10" fmla="*/ 0 60000 65536"/>
              <a:gd name="T11" fmla="*/ 0 60000 65536"/>
              <a:gd name="T12" fmla="*/ 0 w 4446"/>
              <a:gd name="T13" fmla="*/ 0 h 1152"/>
              <a:gd name="T14" fmla="*/ 4446 w 4446"/>
              <a:gd name="T15" fmla="*/ 1152 h 11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46" h="1152">
                <a:moveTo>
                  <a:pt x="0" y="0"/>
                </a:moveTo>
                <a:lnTo>
                  <a:pt x="1302" y="876"/>
                </a:lnTo>
                <a:lnTo>
                  <a:pt x="3036" y="1152"/>
                </a:lnTo>
                <a:lnTo>
                  <a:pt x="4446" y="1152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9891" name="Freeform 24"/>
          <p:cNvSpPr>
            <a:spLocks/>
          </p:cNvSpPr>
          <p:nvPr/>
        </p:nvSpPr>
        <p:spPr bwMode="auto">
          <a:xfrm>
            <a:off x="476250" y="3695700"/>
            <a:ext cx="8324850" cy="466725"/>
          </a:xfrm>
          <a:custGeom>
            <a:avLst/>
            <a:gdLst>
              <a:gd name="T0" fmla="*/ 0 w 5244"/>
              <a:gd name="T1" fmla="*/ 740925828 h 294"/>
              <a:gd name="T2" fmla="*/ 1784270754 w 5244"/>
              <a:gd name="T3" fmla="*/ 740925828 h 294"/>
              <a:gd name="T4" fmla="*/ 2147483647 w 5244"/>
              <a:gd name="T5" fmla="*/ 0 h 294"/>
              <a:gd name="T6" fmla="*/ 2147483647 w 5244"/>
              <a:gd name="T7" fmla="*/ 725804897 h 294"/>
              <a:gd name="T8" fmla="*/ 2147483647 w 5244"/>
              <a:gd name="T9" fmla="*/ 725804897 h 2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44"/>
              <a:gd name="T16" fmla="*/ 0 h 294"/>
              <a:gd name="T17" fmla="*/ 5244 w 5244"/>
              <a:gd name="T18" fmla="*/ 294 h 29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44" h="294">
                <a:moveTo>
                  <a:pt x="0" y="294"/>
                </a:moveTo>
                <a:lnTo>
                  <a:pt x="708" y="294"/>
                </a:lnTo>
                <a:lnTo>
                  <a:pt x="1578" y="0"/>
                </a:lnTo>
                <a:lnTo>
                  <a:pt x="3834" y="288"/>
                </a:lnTo>
                <a:lnTo>
                  <a:pt x="5244" y="288"/>
                </a:ln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9892" name="Rectangle 25"/>
          <p:cNvSpPr>
            <a:spLocks noChangeArrowheads="1"/>
          </p:cNvSpPr>
          <p:nvPr/>
        </p:nvSpPr>
        <p:spPr bwMode="auto">
          <a:xfrm>
            <a:off x="5131438" y="1008063"/>
            <a:ext cx="30721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Inject an </a:t>
            </a:r>
            <a:r>
              <a:rPr lang="en-US" altLang="en-US" u="sng">
                <a:solidFill>
                  <a:schemeClr val="accent2"/>
                </a:solidFill>
                <a:latin typeface="+mj-lt"/>
              </a:rPr>
              <a:t>off-momentum</a:t>
            </a:r>
            <a:r>
              <a:rPr lang="en-US" altLang="en-US">
                <a:latin typeface="+mj-lt"/>
              </a:rPr>
              <a:t> beam</a:t>
            </a:r>
            <a:endParaRPr lang="en-GB" alt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Oval 2"/>
          <p:cNvSpPr>
            <a:spLocks noChangeArrowheads="1"/>
          </p:cNvSpPr>
          <p:nvPr/>
        </p:nvSpPr>
        <p:spPr bwMode="auto">
          <a:xfrm>
            <a:off x="3813175" y="3429000"/>
            <a:ext cx="1365250" cy="758825"/>
          </a:xfrm>
          <a:prstGeom prst="ellipse">
            <a:avLst/>
          </a:prstGeom>
          <a:solidFill>
            <a:srgbClr val="F1F8F9"/>
          </a:solidFill>
          <a:ln w="9525">
            <a:solidFill>
              <a:srgbClr val="33CC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Synchrotron lepton injection</a:t>
            </a:r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0901" name="Oval 5"/>
          <p:cNvSpPr>
            <a:spLocks noChangeArrowheads="1"/>
          </p:cNvSpPr>
          <p:nvPr/>
        </p:nvSpPr>
        <p:spPr bwMode="auto">
          <a:xfrm>
            <a:off x="4040188" y="4946650"/>
            <a:ext cx="911225" cy="60801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80902" name="Group 6"/>
          <p:cNvGrpSpPr>
            <a:grpSpLocks/>
          </p:cNvGrpSpPr>
          <p:nvPr/>
        </p:nvGrpSpPr>
        <p:grpSpPr bwMode="auto">
          <a:xfrm>
            <a:off x="1992313" y="2062163"/>
            <a:ext cx="5008562" cy="3492500"/>
            <a:chOff x="2496" y="1056"/>
            <a:chExt cx="2688" cy="2688"/>
          </a:xfrm>
        </p:grpSpPr>
        <p:sp>
          <p:nvSpPr>
            <p:cNvPr id="80917" name="Oval 7"/>
            <p:cNvSpPr>
              <a:spLocks noChangeArrowheads="1"/>
            </p:cNvSpPr>
            <p:nvPr/>
          </p:nvSpPr>
          <p:spPr bwMode="auto">
            <a:xfrm>
              <a:off x="2496" y="1056"/>
              <a:ext cx="2688" cy="26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0918" name="Line 8"/>
            <p:cNvSpPr>
              <a:spLocks noChangeShapeType="1"/>
            </p:cNvSpPr>
            <p:nvPr/>
          </p:nvSpPr>
          <p:spPr bwMode="auto">
            <a:xfrm>
              <a:off x="3792" y="240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0919" name="Line 9"/>
            <p:cNvSpPr>
              <a:spLocks noChangeShapeType="1"/>
            </p:cNvSpPr>
            <p:nvPr/>
          </p:nvSpPr>
          <p:spPr bwMode="auto">
            <a:xfrm>
              <a:off x="3840" y="235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80903" name="Line 10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0904" name="Line 11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0905" name="Text Box 12"/>
          <p:cNvSpPr txBox="1">
            <a:spLocks noChangeArrowheads="1"/>
          </p:cNvSpPr>
          <p:nvPr/>
        </p:nvSpPr>
        <p:spPr bwMode="auto">
          <a:xfrm>
            <a:off x="1743075" y="5662613"/>
            <a:ext cx="3587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Symbol" pitchFamily="18" charset="2"/>
              </a:rPr>
              <a:t>F</a:t>
            </a:r>
          </a:p>
        </p:txBody>
      </p:sp>
      <p:sp>
        <p:nvSpPr>
          <p:cNvPr id="80906" name="Text Box 13"/>
          <p:cNvSpPr txBox="1">
            <a:spLocks noChangeArrowheads="1"/>
          </p:cNvSpPr>
          <p:nvPr/>
        </p:nvSpPr>
        <p:spPr bwMode="auto">
          <a:xfrm>
            <a:off x="911225" y="487045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E</a:t>
            </a:r>
          </a:p>
        </p:txBody>
      </p:sp>
      <p:sp>
        <p:nvSpPr>
          <p:cNvPr id="80907" name="Text Box 14"/>
          <p:cNvSpPr txBox="1">
            <a:spLocks noChangeArrowheads="1"/>
          </p:cNvSpPr>
          <p:nvPr/>
        </p:nvSpPr>
        <p:spPr bwMode="auto">
          <a:xfrm>
            <a:off x="833438" y="1136650"/>
            <a:ext cx="33424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  <a:sym typeface="Symbol" pitchFamily="18" charset="2"/>
              </a:rPr>
              <a:t>Double batch injection possible….</a:t>
            </a:r>
          </a:p>
        </p:txBody>
      </p:sp>
      <p:sp>
        <p:nvSpPr>
          <p:cNvPr id="80908" name="Text Box 17"/>
          <p:cNvSpPr txBox="1">
            <a:spLocks noChangeArrowheads="1"/>
          </p:cNvSpPr>
          <p:nvPr/>
        </p:nvSpPr>
        <p:spPr bwMode="auto">
          <a:xfrm>
            <a:off x="777875" y="6161088"/>
            <a:ext cx="75768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  <a:sym typeface="Symbol" pitchFamily="18" charset="2"/>
              </a:rPr>
              <a:t>Longitudinal damping time in LEP was ~ 3’000 turns (2 x faster than transverse)</a:t>
            </a:r>
          </a:p>
        </p:txBody>
      </p:sp>
      <p:sp>
        <p:nvSpPr>
          <p:cNvPr id="80909" name="Oval 19"/>
          <p:cNvSpPr>
            <a:spLocks noChangeArrowheads="1"/>
          </p:cNvSpPr>
          <p:nvPr/>
        </p:nvSpPr>
        <p:spPr bwMode="auto">
          <a:xfrm>
            <a:off x="4040188" y="2062163"/>
            <a:ext cx="911225" cy="60801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0910" name="Freeform 20"/>
          <p:cNvSpPr>
            <a:spLocks/>
          </p:cNvSpPr>
          <p:nvPr/>
        </p:nvSpPr>
        <p:spPr bwMode="auto">
          <a:xfrm rot="5400000">
            <a:off x="2469357" y="3710781"/>
            <a:ext cx="1376362" cy="1724025"/>
          </a:xfrm>
          <a:custGeom>
            <a:avLst/>
            <a:gdLst>
              <a:gd name="T0" fmla="*/ 2147483647 w 867"/>
              <a:gd name="T1" fmla="*/ 0 h 895"/>
              <a:gd name="T2" fmla="*/ 2101809751 w 867"/>
              <a:gd name="T3" fmla="*/ 649350709 h 895"/>
              <a:gd name="T4" fmla="*/ 1905237690 w 867"/>
              <a:gd name="T5" fmla="*/ 1339517458 h 895"/>
              <a:gd name="T6" fmla="*/ 1557455955 w 867"/>
              <a:gd name="T7" fmla="*/ 2096474506 h 895"/>
              <a:gd name="T8" fmla="*/ 1164311834 w 867"/>
              <a:gd name="T9" fmla="*/ 2147483647 h 895"/>
              <a:gd name="T10" fmla="*/ 559474525 w 867"/>
              <a:gd name="T11" fmla="*/ 2147483647 h 895"/>
              <a:gd name="T12" fmla="*/ 0 w 867"/>
              <a:gd name="T13" fmla="*/ 2147483647 h 89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67"/>
              <a:gd name="T22" fmla="*/ 0 h 895"/>
              <a:gd name="T23" fmla="*/ 867 w 867"/>
              <a:gd name="T24" fmla="*/ 895 h 89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67" h="895">
                <a:moveTo>
                  <a:pt x="867" y="0"/>
                </a:moveTo>
                <a:cubicBezTo>
                  <a:pt x="862" y="29"/>
                  <a:pt x="852" y="115"/>
                  <a:pt x="834" y="175"/>
                </a:cubicBezTo>
                <a:cubicBezTo>
                  <a:pt x="816" y="235"/>
                  <a:pt x="792" y="296"/>
                  <a:pt x="756" y="361"/>
                </a:cubicBezTo>
                <a:cubicBezTo>
                  <a:pt x="720" y="426"/>
                  <a:pt x="667" y="507"/>
                  <a:pt x="618" y="565"/>
                </a:cubicBezTo>
                <a:cubicBezTo>
                  <a:pt x="569" y="623"/>
                  <a:pt x="528" y="663"/>
                  <a:pt x="462" y="709"/>
                </a:cubicBezTo>
                <a:cubicBezTo>
                  <a:pt x="396" y="755"/>
                  <a:pt x="299" y="810"/>
                  <a:pt x="222" y="841"/>
                </a:cubicBezTo>
                <a:cubicBezTo>
                  <a:pt x="145" y="872"/>
                  <a:pt x="46" y="884"/>
                  <a:pt x="0" y="895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0911" name="Freeform 21"/>
          <p:cNvSpPr>
            <a:spLocks/>
          </p:cNvSpPr>
          <p:nvPr/>
        </p:nvSpPr>
        <p:spPr bwMode="auto">
          <a:xfrm rot="-5400000">
            <a:off x="5125245" y="2193131"/>
            <a:ext cx="1376362" cy="1724025"/>
          </a:xfrm>
          <a:custGeom>
            <a:avLst/>
            <a:gdLst>
              <a:gd name="T0" fmla="*/ 2147483647 w 867"/>
              <a:gd name="T1" fmla="*/ 0 h 895"/>
              <a:gd name="T2" fmla="*/ 2101809751 w 867"/>
              <a:gd name="T3" fmla="*/ 649350709 h 895"/>
              <a:gd name="T4" fmla="*/ 1905237690 w 867"/>
              <a:gd name="T5" fmla="*/ 1339517458 h 895"/>
              <a:gd name="T6" fmla="*/ 1557455955 w 867"/>
              <a:gd name="T7" fmla="*/ 2096474506 h 895"/>
              <a:gd name="T8" fmla="*/ 1164311834 w 867"/>
              <a:gd name="T9" fmla="*/ 2147483647 h 895"/>
              <a:gd name="T10" fmla="*/ 559474525 w 867"/>
              <a:gd name="T11" fmla="*/ 2147483647 h 895"/>
              <a:gd name="T12" fmla="*/ 0 w 867"/>
              <a:gd name="T13" fmla="*/ 2147483647 h 89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67"/>
              <a:gd name="T22" fmla="*/ 0 h 895"/>
              <a:gd name="T23" fmla="*/ 867 w 867"/>
              <a:gd name="T24" fmla="*/ 895 h 89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67" h="895">
                <a:moveTo>
                  <a:pt x="867" y="0"/>
                </a:moveTo>
                <a:cubicBezTo>
                  <a:pt x="862" y="29"/>
                  <a:pt x="852" y="115"/>
                  <a:pt x="834" y="175"/>
                </a:cubicBezTo>
                <a:cubicBezTo>
                  <a:pt x="816" y="235"/>
                  <a:pt x="792" y="296"/>
                  <a:pt x="756" y="361"/>
                </a:cubicBezTo>
                <a:cubicBezTo>
                  <a:pt x="720" y="426"/>
                  <a:pt x="667" y="507"/>
                  <a:pt x="618" y="565"/>
                </a:cubicBezTo>
                <a:cubicBezTo>
                  <a:pt x="569" y="623"/>
                  <a:pt x="528" y="663"/>
                  <a:pt x="462" y="709"/>
                </a:cubicBezTo>
                <a:cubicBezTo>
                  <a:pt x="396" y="755"/>
                  <a:pt x="299" y="810"/>
                  <a:pt x="222" y="841"/>
                </a:cubicBezTo>
                <a:cubicBezTo>
                  <a:pt x="145" y="872"/>
                  <a:pt x="46" y="884"/>
                  <a:pt x="0" y="895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0912" name="Text Box 22"/>
          <p:cNvSpPr txBox="1">
            <a:spLocks noChangeArrowheads="1"/>
          </p:cNvSpPr>
          <p:nvPr/>
        </p:nvSpPr>
        <p:spPr bwMode="auto">
          <a:xfrm>
            <a:off x="3439942" y="4567238"/>
            <a:ext cx="19720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Injection 1 (turn N)</a:t>
            </a:r>
          </a:p>
        </p:txBody>
      </p:sp>
      <p:sp>
        <p:nvSpPr>
          <p:cNvPr id="80913" name="Text Box 23"/>
          <p:cNvSpPr txBox="1">
            <a:spLocks noChangeArrowheads="1"/>
          </p:cNvSpPr>
          <p:nvPr/>
        </p:nvSpPr>
        <p:spPr bwMode="auto">
          <a:xfrm>
            <a:off x="3081227" y="2746375"/>
            <a:ext cx="26164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Injection 2 (turn N + Q</a:t>
            </a:r>
            <a:r>
              <a:rPr lang="en-US" altLang="en-US" baseline="-25000">
                <a:latin typeface="+mj-lt"/>
              </a:rPr>
              <a:t>s</a:t>
            </a:r>
            <a:r>
              <a:rPr lang="en-US" altLang="en-US">
                <a:latin typeface="+mj-lt"/>
              </a:rPr>
              <a:t>/2)</a:t>
            </a:r>
          </a:p>
        </p:txBody>
      </p:sp>
      <p:sp>
        <p:nvSpPr>
          <p:cNvPr id="80914" name="Text Box 25"/>
          <p:cNvSpPr txBox="1">
            <a:spLocks noChangeArrowheads="1"/>
          </p:cNvSpPr>
          <p:nvPr/>
        </p:nvSpPr>
        <p:spPr bwMode="auto">
          <a:xfrm>
            <a:off x="5080503" y="3884613"/>
            <a:ext cx="13864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Stored beam</a:t>
            </a:r>
          </a:p>
        </p:txBody>
      </p:sp>
      <p:sp>
        <p:nvSpPr>
          <p:cNvPr id="80915" name="Text Box 26"/>
          <p:cNvSpPr txBox="1">
            <a:spLocks noChangeArrowheads="1"/>
          </p:cNvSpPr>
          <p:nvPr/>
        </p:nvSpPr>
        <p:spPr bwMode="auto">
          <a:xfrm>
            <a:off x="6229757" y="1911350"/>
            <a:ext cx="10977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RF bucket</a:t>
            </a:r>
          </a:p>
        </p:txBody>
      </p:sp>
      <p:sp>
        <p:nvSpPr>
          <p:cNvPr id="80916" name="Line 27"/>
          <p:cNvSpPr>
            <a:spLocks noChangeShapeType="1"/>
          </p:cNvSpPr>
          <p:nvPr/>
        </p:nvSpPr>
        <p:spPr bwMode="auto">
          <a:xfrm flipH="1">
            <a:off x="5786438" y="2138363"/>
            <a:ext cx="379412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1" descr="injectio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2488" y="1076325"/>
            <a:ext cx="7513637" cy="4841875"/>
          </a:xfrm>
          <a:noFill/>
        </p:spPr>
      </p:pic>
      <p:sp>
        <p:nvSpPr>
          <p:cNvPr id="819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Synchrotron lepton injection in LEP</a:t>
            </a:r>
          </a:p>
        </p:txBody>
      </p:sp>
      <p:sp>
        <p:nvSpPr>
          <p:cNvPr id="81924" name="Text Box 20"/>
          <p:cNvSpPr txBox="1">
            <a:spLocks noChangeArrowheads="1"/>
          </p:cNvSpPr>
          <p:nvPr/>
        </p:nvSpPr>
        <p:spPr bwMode="auto">
          <a:xfrm>
            <a:off x="631719" y="6008688"/>
            <a:ext cx="8038611" cy="646331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</a:rPr>
              <a:t>Synchrotron Injection in LEP gave improved background for LEP experiments due to </a:t>
            </a:r>
          </a:p>
          <a:p>
            <a:pPr algn="l" eaLnBrk="1" hangingPunct="1"/>
            <a:r>
              <a:rPr lang="en-US" altLang="en-US">
                <a:latin typeface="+mj-lt"/>
              </a:rPr>
              <a:t>small orbit offsets in </a:t>
            </a:r>
            <a:r>
              <a:rPr lang="en-US" altLang="en-US" u="sng">
                <a:solidFill>
                  <a:schemeClr val="accent2"/>
                </a:solidFill>
                <a:latin typeface="+mj-lt"/>
              </a:rPr>
              <a:t>zero dispersion straight sections</a:t>
            </a:r>
            <a:r>
              <a:rPr lang="en-US" altLang="en-US">
                <a:latin typeface="+mj-lt"/>
              </a:rPr>
              <a:t> </a:t>
            </a:r>
          </a:p>
        </p:txBody>
      </p:sp>
      <p:sp>
        <p:nvSpPr>
          <p:cNvPr id="81925" name="Oval 24"/>
          <p:cNvSpPr>
            <a:spLocks noChangeArrowheads="1"/>
          </p:cNvSpPr>
          <p:nvPr/>
        </p:nvSpPr>
        <p:spPr bwMode="auto">
          <a:xfrm>
            <a:off x="2066925" y="1531938"/>
            <a:ext cx="608013" cy="911225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1926" name="Oval 25"/>
          <p:cNvSpPr>
            <a:spLocks noChangeArrowheads="1"/>
          </p:cNvSpPr>
          <p:nvPr/>
        </p:nvSpPr>
        <p:spPr bwMode="auto">
          <a:xfrm>
            <a:off x="2066925" y="4035425"/>
            <a:ext cx="608013" cy="911225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1927" name="Rectangle 30"/>
          <p:cNvSpPr>
            <a:spLocks noChangeArrowheads="1"/>
          </p:cNvSpPr>
          <p:nvPr/>
        </p:nvSpPr>
        <p:spPr bwMode="auto">
          <a:xfrm>
            <a:off x="4581525" y="5602288"/>
            <a:ext cx="1490663" cy="265112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Line 44"/>
          <p:cNvSpPr>
            <a:spLocks noChangeShapeType="1"/>
          </p:cNvSpPr>
          <p:nvPr/>
        </p:nvSpPr>
        <p:spPr bwMode="auto">
          <a:xfrm flipV="1">
            <a:off x="1912938" y="2200275"/>
            <a:ext cx="1587" cy="11715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Electrostatic septum</a:t>
            </a:r>
          </a:p>
        </p:txBody>
      </p:sp>
      <p:sp>
        <p:nvSpPr>
          <p:cNvPr id="62468" name="AutoShape 12"/>
          <p:cNvSpPr>
            <a:spLocks noChangeArrowheads="1"/>
          </p:cNvSpPr>
          <p:nvPr/>
        </p:nvSpPr>
        <p:spPr bwMode="auto">
          <a:xfrm>
            <a:off x="930275" y="2593975"/>
            <a:ext cx="379413" cy="1593850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2469" name="Freeform 14"/>
          <p:cNvSpPr>
            <a:spLocks/>
          </p:cNvSpPr>
          <p:nvPr/>
        </p:nvSpPr>
        <p:spPr bwMode="auto">
          <a:xfrm>
            <a:off x="1916113" y="2593975"/>
            <a:ext cx="2503487" cy="1593850"/>
          </a:xfrm>
          <a:custGeom>
            <a:avLst/>
            <a:gdLst>
              <a:gd name="T0" fmla="*/ 0 w 1577"/>
              <a:gd name="T1" fmla="*/ 481350719 h 1004"/>
              <a:gd name="T2" fmla="*/ 0 w 1577"/>
              <a:gd name="T3" fmla="*/ 0 h 1004"/>
              <a:gd name="T4" fmla="*/ 2147483647 w 1577"/>
              <a:gd name="T5" fmla="*/ 0 h 1004"/>
              <a:gd name="T6" fmla="*/ 2147483647 w 1577"/>
              <a:gd name="T7" fmla="*/ 2147483647 h 1004"/>
              <a:gd name="T8" fmla="*/ 0 w 1577"/>
              <a:gd name="T9" fmla="*/ 2147483647 h 1004"/>
              <a:gd name="T10" fmla="*/ 0 w 1577"/>
              <a:gd name="T11" fmla="*/ 2048888121 h 1004"/>
              <a:gd name="T12" fmla="*/ 2147483647 w 1577"/>
              <a:gd name="T13" fmla="*/ 2048888121 h 1004"/>
              <a:gd name="T14" fmla="*/ 2147483647 w 1577"/>
              <a:gd name="T15" fmla="*/ 481350719 h 1004"/>
              <a:gd name="T16" fmla="*/ 0 w 1577"/>
              <a:gd name="T17" fmla="*/ 481350719 h 10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77"/>
              <a:gd name="T28" fmla="*/ 0 h 1004"/>
              <a:gd name="T29" fmla="*/ 1577 w 1577"/>
              <a:gd name="T30" fmla="*/ 1004 h 100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77" h="1004">
                <a:moveTo>
                  <a:pt x="0" y="191"/>
                </a:moveTo>
                <a:lnTo>
                  <a:pt x="0" y="0"/>
                </a:lnTo>
                <a:lnTo>
                  <a:pt x="1577" y="0"/>
                </a:lnTo>
                <a:lnTo>
                  <a:pt x="1577" y="1004"/>
                </a:lnTo>
                <a:lnTo>
                  <a:pt x="0" y="1004"/>
                </a:lnTo>
                <a:lnTo>
                  <a:pt x="0" y="813"/>
                </a:lnTo>
                <a:lnTo>
                  <a:pt x="1338" y="813"/>
                </a:lnTo>
                <a:lnTo>
                  <a:pt x="1338" y="191"/>
                </a:lnTo>
                <a:lnTo>
                  <a:pt x="0" y="191"/>
                </a:lnTo>
                <a:close/>
              </a:path>
            </a:pathLst>
          </a:custGeom>
          <a:pattFill prst="ltUpDiag">
            <a:fgClr>
              <a:srgbClr val="5F5F5F"/>
            </a:fgClr>
            <a:bgClr>
              <a:schemeClr val="bg1"/>
            </a:bgClr>
          </a:patt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2470" name="Line 15"/>
          <p:cNvSpPr>
            <a:spLocks noChangeShapeType="1"/>
          </p:cNvSpPr>
          <p:nvPr/>
        </p:nvSpPr>
        <p:spPr bwMode="auto">
          <a:xfrm flipV="1">
            <a:off x="1916113" y="2593975"/>
            <a:ext cx="0" cy="159385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71" name="Line 17"/>
          <p:cNvSpPr>
            <a:spLocks noChangeShapeType="1"/>
          </p:cNvSpPr>
          <p:nvPr/>
        </p:nvSpPr>
        <p:spPr bwMode="auto">
          <a:xfrm flipH="1">
            <a:off x="1309688" y="3581400"/>
            <a:ext cx="606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72" name="Line 18"/>
          <p:cNvSpPr>
            <a:spLocks noChangeShapeType="1"/>
          </p:cNvSpPr>
          <p:nvPr/>
        </p:nvSpPr>
        <p:spPr bwMode="auto">
          <a:xfrm flipH="1">
            <a:off x="1309688" y="3352800"/>
            <a:ext cx="606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73" name="Line 19"/>
          <p:cNvSpPr>
            <a:spLocks noChangeShapeType="1"/>
          </p:cNvSpPr>
          <p:nvPr/>
        </p:nvSpPr>
        <p:spPr bwMode="auto">
          <a:xfrm flipH="1">
            <a:off x="1309688" y="3125788"/>
            <a:ext cx="606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74" name="Line 20"/>
          <p:cNvSpPr>
            <a:spLocks noChangeShapeType="1"/>
          </p:cNvSpPr>
          <p:nvPr/>
        </p:nvSpPr>
        <p:spPr bwMode="auto">
          <a:xfrm flipH="1">
            <a:off x="1309688" y="2897188"/>
            <a:ext cx="606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75" name="Line 21"/>
          <p:cNvSpPr>
            <a:spLocks noChangeShapeType="1"/>
          </p:cNvSpPr>
          <p:nvPr/>
        </p:nvSpPr>
        <p:spPr bwMode="auto">
          <a:xfrm flipH="1">
            <a:off x="1309688" y="2670175"/>
            <a:ext cx="606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76" name="Line 23"/>
          <p:cNvSpPr>
            <a:spLocks noChangeShapeType="1"/>
          </p:cNvSpPr>
          <p:nvPr/>
        </p:nvSpPr>
        <p:spPr bwMode="auto">
          <a:xfrm flipH="1">
            <a:off x="1309688" y="4035425"/>
            <a:ext cx="606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77" name="Line 24"/>
          <p:cNvSpPr>
            <a:spLocks noChangeShapeType="1"/>
          </p:cNvSpPr>
          <p:nvPr/>
        </p:nvSpPr>
        <p:spPr bwMode="auto">
          <a:xfrm flipH="1">
            <a:off x="1309688" y="3808413"/>
            <a:ext cx="606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78" name="Text Box 25"/>
          <p:cNvSpPr txBox="1">
            <a:spLocks noChangeArrowheads="1"/>
          </p:cNvSpPr>
          <p:nvPr/>
        </p:nvSpPr>
        <p:spPr bwMode="auto">
          <a:xfrm>
            <a:off x="1460500" y="3201988"/>
            <a:ext cx="379413" cy="3143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>
                <a:latin typeface="+mj-lt"/>
              </a:rPr>
              <a:t>E</a:t>
            </a:r>
            <a:r>
              <a:rPr lang="en-US" altLang="en-US" sz="1400" baseline="-25000">
                <a:latin typeface="+mj-lt"/>
              </a:rPr>
              <a:t>0</a:t>
            </a:r>
            <a:endParaRPr lang="en-US" altLang="en-US" sz="1400">
              <a:latin typeface="+mj-lt"/>
            </a:endParaRPr>
          </a:p>
        </p:txBody>
      </p:sp>
      <p:sp>
        <p:nvSpPr>
          <p:cNvPr id="62479" name="Text Box 26"/>
          <p:cNvSpPr txBox="1">
            <a:spLocks noChangeArrowheads="1"/>
          </p:cNvSpPr>
          <p:nvPr/>
        </p:nvSpPr>
        <p:spPr bwMode="auto">
          <a:xfrm>
            <a:off x="2700365" y="3276600"/>
            <a:ext cx="4539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latin typeface="+mj-lt"/>
              </a:rPr>
              <a:t>E=0</a:t>
            </a:r>
          </a:p>
        </p:txBody>
      </p:sp>
      <p:sp>
        <p:nvSpPr>
          <p:cNvPr id="62480" name="Line 28"/>
          <p:cNvSpPr>
            <a:spLocks noChangeShapeType="1"/>
          </p:cNvSpPr>
          <p:nvPr/>
        </p:nvSpPr>
        <p:spPr bwMode="auto">
          <a:xfrm>
            <a:off x="625475" y="2138363"/>
            <a:ext cx="455613" cy="379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81" name="Line 29"/>
          <p:cNvSpPr>
            <a:spLocks noChangeShapeType="1"/>
          </p:cNvSpPr>
          <p:nvPr/>
        </p:nvSpPr>
        <p:spPr bwMode="auto">
          <a:xfrm flipH="1">
            <a:off x="2903538" y="2214563"/>
            <a:ext cx="682625" cy="303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82" name="Text Box 30"/>
          <p:cNvSpPr txBox="1">
            <a:spLocks noChangeArrowheads="1"/>
          </p:cNvSpPr>
          <p:nvPr/>
        </p:nvSpPr>
        <p:spPr bwMode="auto">
          <a:xfrm>
            <a:off x="208329" y="1608138"/>
            <a:ext cx="10930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latin typeface="+mj-lt"/>
              </a:rPr>
              <a:t>High voltage</a:t>
            </a:r>
          </a:p>
          <a:p>
            <a:pPr eaLnBrk="1" hangingPunct="1"/>
            <a:r>
              <a:rPr lang="en-US" altLang="en-US" sz="1400">
                <a:latin typeface="+mj-lt"/>
              </a:rPr>
              <a:t>electrode</a:t>
            </a:r>
          </a:p>
        </p:txBody>
      </p:sp>
      <p:sp>
        <p:nvSpPr>
          <p:cNvPr id="62483" name="Text Box 31"/>
          <p:cNvSpPr txBox="1">
            <a:spLocks noChangeArrowheads="1"/>
          </p:cNvSpPr>
          <p:nvPr/>
        </p:nvSpPr>
        <p:spPr bwMode="auto">
          <a:xfrm>
            <a:off x="3457658" y="1758950"/>
            <a:ext cx="11714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latin typeface="+mj-lt"/>
              </a:rPr>
              <a:t>Hollow earth </a:t>
            </a:r>
          </a:p>
          <a:p>
            <a:pPr eaLnBrk="1" hangingPunct="1"/>
            <a:r>
              <a:rPr lang="en-US" altLang="en-US" sz="1400">
                <a:latin typeface="+mj-lt"/>
              </a:rPr>
              <a:t>electrode</a:t>
            </a:r>
          </a:p>
        </p:txBody>
      </p:sp>
      <p:sp>
        <p:nvSpPr>
          <p:cNvPr id="62484" name="Line 32"/>
          <p:cNvSpPr>
            <a:spLocks noChangeShapeType="1"/>
          </p:cNvSpPr>
          <p:nvPr/>
        </p:nvSpPr>
        <p:spPr bwMode="auto">
          <a:xfrm flipV="1">
            <a:off x="1763713" y="4187825"/>
            <a:ext cx="152400" cy="379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85" name="Text Box 33"/>
          <p:cNvSpPr txBox="1">
            <a:spLocks noChangeArrowheads="1"/>
          </p:cNvSpPr>
          <p:nvPr/>
        </p:nvSpPr>
        <p:spPr bwMode="auto">
          <a:xfrm>
            <a:off x="938068" y="4618038"/>
            <a:ext cx="12052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latin typeface="+mj-lt"/>
              </a:rPr>
              <a:t>Thin wire or</a:t>
            </a:r>
          </a:p>
          <a:p>
            <a:pPr eaLnBrk="1" hangingPunct="1"/>
            <a:r>
              <a:rPr lang="en-US" altLang="en-US" sz="1400">
                <a:latin typeface="+mj-lt"/>
              </a:rPr>
              <a:t>foil (~0.1 mm)</a:t>
            </a:r>
          </a:p>
        </p:txBody>
      </p:sp>
      <p:pic>
        <p:nvPicPr>
          <p:cNvPr id="62486" name="Picture 34" descr="z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3232150"/>
            <a:ext cx="4208463" cy="3359150"/>
          </a:xfrm>
          <a:noFill/>
        </p:spPr>
      </p:pic>
      <p:sp>
        <p:nvSpPr>
          <p:cNvPr id="62487" name="Line 36"/>
          <p:cNvSpPr>
            <a:spLocks noChangeShapeType="1"/>
          </p:cNvSpPr>
          <p:nvPr/>
        </p:nvSpPr>
        <p:spPr bwMode="auto">
          <a:xfrm flipV="1">
            <a:off x="3813175" y="4795838"/>
            <a:ext cx="1744663" cy="13652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88" name="Text Box 37"/>
          <p:cNvSpPr txBox="1">
            <a:spLocks noChangeArrowheads="1"/>
          </p:cNvSpPr>
          <p:nvPr/>
        </p:nvSpPr>
        <p:spPr bwMode="auto">
          <a:xfrm>
            <a:off x="2486065" y="5984875"/>
            <a:ext cx="11079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latin typeface="+mj-lt"/>
              </a:rPr>
              <a:t>High Voltage</a:t>
            </a:r>
          </a:p>
          <a:p>
            <a:pPr eaLnBrk="1" hangingPunct="1"/>
            <a:r>
              <a:rPr lang="en-US" altLang="en-US" sz="1400">
                <a:latin typeface="+mj-lt"/>
              </a:rPr>
              <a:t>Electrode</a:t>
            </a:r>
          </a:p>
        </p:txBody>
      </p:sp>
      <p:sp>
        <p:nvSpPr>
          <p:cNvPr id="62489" name="Line 38"/>
          <p:cNvSpPr>
            <a:spLocks noChangeShapeType="1"/>
          </p:cNvSpPr>
          <p:nvPr/>
        </p:nvSpPr>
        <p:spPr bwMode="auto">
          <a:xfrm>
            <a:off x="7986713" y="2593975"/>
            <a:ext cx="228600" cy="25050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90" name="Text Box 39"/>
          <p:cNvSpPr txBox="1">
            <a:spLocks noChangeArrowheads="1"/>
          </p:cNvSpPr>
          <p:nvPr/>
        </p:nvSpPr>
        <p:spPr bwMode="auto">
          <a:xfrm>
            <a:off x="7388501" y="1885950"/>
            <a:ext cx="11313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latin typeface="+mj-lt"/>
              </a:rPr>
              <a:t>Hollow earth</a:t>
            </a:r>
          </a:p>
          <a:p>
            <a:pPr eaLnBrk="1" hangingPunct="1"/>
            <a:r>
              <a:rPr lang="en-US" altLang="en-US" sz="1400">
                <a:latin typeface="+mj-lt"/>
              </a:rPr>
              <a:t>electrode</a:t>
            </a:r>
          </a:p>
        </p:txBody>
      </p:sp>
      <p:sp>
        <p:nvSpPr>
          <p:cNvPr id="62491" name="Line 40"/>
          <p:cNvSpPr>
            <a:spLocks noChangeShapeType="1"/>
          </p:cNvSpPr>
          <p:nvPr/>
        </p:nvSpPr>
        <p:spPr bwMode="auto">
          <a:xfrm flipH="1">
            <a:off x="5330825" y="2443163"/>
            <a:ext cx="379413" cy="12144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92" name="Text Box 41"/>
          <p:cNvSpPr txBox="1">
            <a:spLocks noChangeArrowheads="1"/>
          </p:cNvSpPr>
          <p:nvPr/>
        </p:nvSpPr>
        <p:spPr bwMode="auto">
          <a:xfrm>
            <a:off x="5221748" y="2112963"/>
            <a:ext cx="117859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latin typeface="+mj-lt"/>
              </a:rPr>
              <a:t>Septum wires</a:t>
            </a:r>
          </a:p>
        </p:txBody>
      </p:sp>
      <p:sp>
        <p:nvSpPr>
          <p:cNvPr id="62493" name="Text Box 42"/>
          <p:cNvSpPr txBox="1">
            <a:spLocks noChangeArrowheads="1"/>
          </p:cNvSpPr>
          <p:nvPr/>
        </p:nvSpPr>
        <p:spPr bwMode="auto">
          <a:xfrm>
            <a:off x="239713" y="5160963"/>
            <a:ext cx="1818318" cy="102797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  <a:spcAft>
                <a:spcPct val="20000"/>
              </a:spcAft>
            </a:pPr>
            <a:r>
              <a:rPr lang="en-US" altLang="en-US" sz="1600">
                <a:latin typeface="+mj-lt"/>
              </a:rPr>
              <a:t>E = V / g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</a:pPr>
            <a:r>
              <a:rPr lang="en-US" altLang="en-US" sz="1600">
                <a:latin typeface="+mj-lt"/>
              </a:rPr>
              <a:t>Typically V = 200 kV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</a:pPr>
            <a:r>
              <a:rPr lang="en-US" altLang="en-US" sz="1600">
                <a:latin typeface="+mj-lt"/>
              </a:rPr>
              <a:t>E = 100 kV/cm</a:t>
            </a:r>
          </a:p>
        </p:txBody>
      </p:sp>
      <p:sp>
        <p:nvSpPr>
          <p:cNvPr id="62494" name="Line 43"/>
          <p:cNvSpPr>
            <a:spLocks noChangeShapeType="1"/>
          </p:cNvSpPr>
          <p:nvPr/>
        </p:nvSpPr>
        <p:spPr bwMode="auto">
          <a:xfrm flipH="1" flipV="1">
            <a:off x="1304925" y="2190750"/>
            <a:ext cx="7938" cy="11525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95" name="Text Box 45"/>
          <p:cNvSpPr txBox="1">
            <a:spLocks noChangeArrowheads="1"/>
          </p:cNvSpPr>
          <p:nvPr/>
        </p:nvSpPr>
        <p:spPr bwMode="auto">
          <a:xfrm>
            <a:off x="1490663" y="2209800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g</a:t>
            </a:r>
          </a:p>
        </p:txBody>
      </p:sp>
      <p:sp>
        <p:nvSpPr>
          <p:cNvPr id="62496" name="Text Box 46"/>
          <p:cNvSpPr txBox="1">
            <a:spLocks noChangeArrowheads="1"/>
          </p:cNvSpPr>
          <p:nvPr/>
        </p:nvSpPr>
        <p:spPr bwMode="auto">
          <a:xfrm>
            <a:off x="246063" y="923925"/>
            <a:ext cx="4211409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600">
                <a:latin typeface="+mj-lt"/>
              </a:rPr>
              <a:t>DC electrostatic device with very thin (~0.1mm)</a:t>
            </a:r>
          </a:p>
          <a:p>
            <a:pPr algn="l" eaLnBrk="1" hangingPunct="1"/>
            <a:r>
              <a:rPr lang="en-US" altLang="en-US" sz="1600">
                <a:latin typeface="+mj-lt"/>
              </a:rPr>
              <a:t>septum between zero field and high field region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Injection - summary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9275" y="1076325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r>
              <a:rPr lang="en-US" altLang="en-US" dirty="0" smtClean="0"/>
              <a:t>Several different techniques</a:t>
            </a:r>
          </a:p>
          <a:p>
            <a:pPr lvl="1"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r>
              <a:rPr lang="en-US" altLang="en-US" dirty="0" smtClean="0"/>
              <a:t>Single-turn injection for hadrons</a:t>
            </a:r>
          </a:p>
          <a:p>
            <a:pPr lvl="2"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r>
              <a:rPr lang="en-US" altLang="en-US" dirty="0" smtClean="0"/>
              <a:t>Boxcar stacking: transfer between machines in accelerator chain</a:t>
            </a:r>
          </a:p>
          <a:p>
            <a:pPr lvl="2"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r>
              <a:rPr lang="en-US" altLang="en-US" dirty="0" smtClean="0"/>
              <a:t>Angle / position errors </a:t>
            </a:r>
            <a:r>
              <a:rPr lang="en-US" altLang="en-US" dirty="0" smtClean="0">
                <a:sym typeface="Symbol" pitchFamily="18" charset="2"/>
              </a:rPr>
              <a:t></a:t>
            </a:r>
            <a:r>
              <a:rPr lang="en-US" altLang="en-US" dirty="0" smtClean="0"/>
              <a:t> injection oscillations</a:t>
            </a:r>
          </a:p>
          <a:p>
            <a:pPr lvl="2"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r>
              <a:rPr lang="en-US" altLang="en-US" dirty="0" smtClean="0"/>
              <a:t>Optics errors </a:t>
            </a:r>
            <a:r>
              <a:rPr lang="en-US" altLang="en-US" dirty="0" smtClean="0">
                <a:sym typeface="Symbol" pitchFamily="18" charset="2"/>
              </a:rPr>
              <a:t>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betatron</a:t>
            </a:r>
            <a:r>
              <a:rPr lang="en-US" altLang="en-US" dirty="0" smtClean="0"/>
              <a:t> mismatch oscillations</a:t>
            </a:r>
          </a:p>
          <a:p>
            <a:pPr lvl="2"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r>
              <a:rPr lang="en-US" altLang="en-US" dirty="0" smtClean="0"/>
              <a:t>Oscillations </a:t>
            </a:r>
            <a:r>
              <a:rPr lang="en-US" altLang="en-US" dirty="0" smtClean="0">
                <a:sym typeface="Symbol" pitchFamily="18" charset="2"/>
              </a:rPr>
              <a:t> </a:t>
            </a:r>
            <a:r>
              <a:rPr lang="en-US" altLang="en-US" dirty="0" err="1" smtClean="0">
                <a:sym typeface="Symbol" pitchFamily="18" charset="2"/>
              </a:rPr>
              <a:t>filamentation</a:t>
            </a:r>
            <a:r>
              <a:rPr lang="en-US" altLang="en-US" dirty="0" smtClean="0">
                <a:sym typeface="Symbol" pitchFamily="18" charset="2"/>
              </a:rPr>
              <a:t>  </a:t>
            </a:r>
            <a:r>
              <a:rPr lang="en-US" altLang="en-US" dirty="0" err="1" smtClean="0">
                <a:sym typeface="Symbol" pitchFamily="18" charset="2"/>
              </a:rPr>
              <a:t>emittance</a:t>
            </a:r>
            <a:r>
              <a:rPr lang="en-US" altLang="en-US" dirty="0" smtClean="0">
                <a:sym typeface="Symbol" pitchFamily="18" charset="2"/>
              </a:rPr>
              <a:t> increase</a:t>
            </a:r>
          </a:p>
          <a:p>
            <a:pPr lvl="1"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r>
              <a:rPr lang="en-US" altLang="en-US" dirty="0" smtClean="0">
                <a:sym typeface="Symbol" pitchFamily="18" charset="2"/>
              </a:rPr>
              <a:t>Multi-turn injection for hadrons</a:t>
            </a:r>
          </a:p>
          <a:p>
            <a:pPr lvl="2"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r>
              <a:rPr lang="en-US" altLang="en-US" dirty="0" smtClean="0">
                <a:sym typeface="Symbol" pitchFamily="18" charset="2"/>
              </a:rPr>
              <a:t>Phase space painting to increase intensity</a:t>
            </a:r>
          </a:p>
          <a:p>
            <a:pPr lvl="2"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r>
              <a:rPr lang="en-US" altLang="en-US" dirty="0" smtClean="0">
                <a:sym typeface="Symbol" pitchFamily="18" charset="2"/>
              </a:rPr>
              <a:t>H- injection allows injection into same phase space area</a:t>
            </a:r>
          </a:p>
          <a:p>
            <a:pPr lvl="1"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r>
              <a:rPr lang="en-US" altLang="en-US" dirty="0" smtClean="0">
                <a:sym typeface="Symbol" pitchFamily="18" charset="2"/>
              </a:rPr>
              <a:t>Lepton injection: take advantage of damping</a:t>
            </a:r>
          </a:p>
          <a:p>
            <a:pPr lvl="2"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r>
              <a:rPr lang="en-US" altLang="en-US" dirty="0" smtClean="0">
                <a:sym typeface="Symbol" pitchFamily="18" charset="2"/>
              </a:rPr>
              <a:t>Less concerned about injection precision and matching</a:t>
            </a:r>
          </a:p>
          <a:p>
            <a:pPr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endParaRPr lang="en-US" altLang="en-US" dirty="0" smtClean="0"/>
          </a:p>
          <a:p>
            <a:pPr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endParaRPr lang="en-US" altLang="en-US" dirty="0" smtClean="0"/>
          </a:p>
          <a:p>
            <a:pPr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Extraction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3075" y="1000125"/>
            <a:ext cx="8229600" cy="4525963"/>
          </a:xfrm>
        </p:spPr>
        <p:txBody>
          <a:bodyPr/>
          <a:lstStyle/>
          <a:p>
            <a:pPr eaLnBrk="1" hangingPunct="1">
              <a:spcAft>
                <a:spcPct val="30000"/>
              </a:spcAft>
            </a:pPr>
            <a:r>
              <a:rPr lang="en-US" altLang="en-US" smtClean="0"/>
              <a:t>Different extraction techniques exist, depending on requirements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altLang="en-US" u="sng" smtClean="0">
                <a:solidFill>
                  <a:schemeClr val="accent2"/>
                </a:solidFill>
              </a:rPr>
              <a:t>Fast extraction</a:t>
            </a:r>
            <a:r>
              <a:rPr lang="en-US" altLang="en-US" smtClean="0"/>
              <a:t>: </a:t>
            </a:r>
            <a:r>
              <a:rPr lang="en-US" altLang="en-US" smtClean="0">
                <a:cs typeface="Arial" charset="0"/>
              </a:rPr>
              <a:t>≤1 turn</a:t>
            </a:r>
            <a:endParaRPr lang="en-US" altLang="en-US" sz="600" smtClean="0">
              <a:cs typeface="Arial" charset="0"/>
            </a:endParaRPr>
          </a:p>
          <a:p>
            <a:pPr lvl="1" eaLnBrk="1" hangingPunct="1">
              <a:spcAft>
                <a:spcPct val="30000"/>
              </a:spcAft>
            </a:pPr>
            <a:r>
              <a:rPr lang="en-US" altLang="en-US" u="sng" smtClean="0">
                <a:solidFill>
                  <a:schemeClr val="accent2"/>
                </a:solidFill>
                <a:cs typeface="Arial" charset="0"/>
              </a:rPr>
              <a:t>Non-resonant multi-turn extraction</a:t>
            </a:r>
            <a:r>
              <a:rPr lang="en-US" altLang="en-US" smtClean="0">
                <a:cs typeface="Arial" charset="0"/>
              </a:rPr>
              <a:t>: few turns</a:t>
            </a:r>
            <a:endParaRPr lang="en-US" altLang="en-US" sz="600" smtClean="0">
              <a:cs typeface="Arial" charset="0"/>
            </a:endParaRPr>
          </a:p>
          <a:p>
            <a:pPr lvl="1" eaLnBrk="1" hangingPunct="1">
              <a:spcAft>
                <a:spcPct val="30000"/>
              </a:spcAft>
            </a:pPr>
            <a:r>
              <a:rPr lang="en-US" altLang="en-US" u="sng" smtClean="0">
                <a:solidFill>
                  <a:schemeClr val="accent2"/>
                </a:solidFill>
                <a:cs typeface="Arial" charset="0"/>
              </a:rPr>
              <a:t>Resonant multi-turn extraction</a:t>
            </a:r>
            <a:r>
              <a:rPr lang="en-US" altLang="en-US" smtClean="0">
                <a:cs typeface="Arial" charset="0"/>
              </a:rPr>
              <a:t>: many thousands of turns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altLang="en-US" u="sng" smtClean="0">
                <a:solidFill>
                  <a:schemeClr val="accent2"/>
                </a:solidFill>
                <a:cs typeface="Arial" charset="0"/>
              </a:rPr>
              <a:t>Resonant low-loss multi-turn extraction</a:t>
            </a:r>
            <a:r>
              <a:rPr lang="en-US" altLang="en-US" smtClean="0">
                <a:cs typeface="Arial" charset="0"/>
              </a:rPr>
              <a:t>: few turns</a:t>
            </a:r>
          </a:p>
          <a:p>
            <a:pPr eaLnBrk="1" hangingPunct="1">
              <a:spcAft>
                <a:spcPct val="30000"/>
              </a:spcAft>
            </a:pPr>
            <a:r>
              <a:rPr lang="en-US" altLang="en-US" smtClean="0"/>
              <a:t>Usually higher energy than injection </a:t>
            </a:r>
            <a:r>
              <a:rPr lang="en-US" altLang="en-US" sz="1400" smtClean="0">
                <a:sym typeface="Symbol" pitchFamily="18" charset="2"/>
              </a:rPr>
              <a:t></a:t>
            </a:r>
            <a:r>
              <a:rPr lang="en-US" altLang="en-US" smtClean="0"/>
              <a:t> stronger elements (</a:t>
            </a:r>
            <a:r>
              <a:rPr lang="en-US" altLang="en-US" i="1" smtClean="0">
                <a:latin typeface="Verdana" pitchFamily="34" charset="0"/>
              </a:rPr>
              <a:t>∫B.dl</a:t>
            </a:r>
            <a:r>
              <a:rPr lang="en-US" altLang="en-US" smtClean="0">
                <a:latin typeface="Verdana" pitchFamily="34" charset="0"/>
              </a:rPr>
              <a:t>)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altLang="en-US" smtClean="0"/>
              <a:t>At high energies many kicker and septum modules may be required</a:t>
            </a:r>
            <a:endParaRPr lang="en-US" altLang="en-US" sz="3600" smtClean="0"/>
          </a:p>
          <a:p>
            <a:pPr lvl="1" eaLnBrk="1" hangingPunct="1">
              <a:spcAft>
                <a:spcPct val="30000"/>
              </a:spcAft>
            </a:pPr>
            <a:r>
              <a:rPr lang="en-US" altLang="en-US" smtClean="0"/>
              <a:t>To reduce kicker and septum strength, beam can be moved near to septum by closed orbit bump</a:t>
            </a:r>
          </a:p>
          <a:p>
            <a:pPr eaLnBrk="1" hangingPunct="1">
              <a:spcAft>
                <a:spcPct val="30000"/>
              </a:spcAft>
            </a:pPr>
            <a:endParaRPr lang="en-US" altLang="en-US" smtClean="0"/>
          </a:p>
          <a:p>
            <a:pPr eaLnBrk="1" hangingPunct="1">
              <a:spcAft>
                <a:spcPct val="30000"/>
              </a:spcAft>
            </a:pP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Fast single turn extraction</a:t>
            </a:r>
          </a:p>
        </p:txBody>
      </p:sp>
      <p:sp>
        <p:nvSpPr>
          <p:cNvPr id="84995" name="Text Box 12"/>
          <p:cNvSpPr txBox="1">
            <a:spLocks noChangeArrowheads="1"/>
          </p:cNvSpPr>
          <p:nvPr/>
        </p:nvSpPr>
        <p:spPr bwMode="auto">
          <a:xfrm flipH="1">
            <a:off x="3170212" y="1628775"/>
            <a:ext cx="16796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Septum magnet</a:t>
            </a:r>
          </a:p>
        </p:txBody>
      </p:sp>
      <p:sp>
        <p:nvSpPr>
          <p:cNvPr id="84996" name="Text Box 13"/>
          <p:cNvSpPr txBox="1">
            <a:spLocks noChangeArrowheads="1"/>
          </p:cNvSpPr>
          <p:nvPr/>
        </p:nvSpPr>
        <p:spPr bwMode="auto">
          <a:xfrm flipH="1">
            <a:off x="6472201" y="4411663"/>
            <a:ext cx="15177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Kicker magnet</a:t>
            </a:r>
          </a:p>
        </p:txBody>
      </p:sp>
      <p:sp>
        <p:nvSpPr>
          <p:cNvPr id="84997" name="Line 3"/>
          <p:cNvSpPr>
            <a:spLocks noChangeShapeType="1"/>
          </p:cNvSpPr>
          <p:nvPr/>
        </p:nvSpPr>
        <p:spPr bwMode="auto">
          <a:xfrm>
            <a:off x="457200" y="3940175"/>
            <a:ext cx="8442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4998" name="Rectangle 6"/>
          <p:cNvSpPr>
            <a:spLocks noChangeArrowheads="1"/>
          </p:cNvSpPr>
          <p:nvPr/>
        </p:nvSpPr>
        <p:spPr bwMode="auto">
          <a:xfrm>
            <a:off x="6546850" y="3484563"/>
            <a:ext cx="1289050" cy="762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84999" name="Group 30"/>
          <p:cNvGrpSpPr>
            <a:grpSpLocks/>
          </p:cNvGrpSpPr>
          <p:nvPr/>
        </p:nvGrpSpPr>
        <p:grpSpPr bwMode="auto">
          <a:xfrm>
            <a:off x="2994025" y="2249488"/>
            <a:ext cx="1379538" cy="960437"/>
            <a:chOff x="1496" y="1549"/>
            <a:chExt cx="869" cy="605"/>
          </a:xfrm>
        </p:grpSpPr>
        <p:sp>
          <p:nvSpPr>
            <p:cNvPr id="85009" name="Rectangle 8"/>
            <p:cNvSpPr>
              <a:spLocks noChangeArrowheads="1"/>
            </p:cNvSpPr>
            <p:nvPr/>
          </p:nvSpPr>
          <p:spPr bwMode="auto">
            <a:xfrm rot="1175517">
              <a:off x="1496" y="2058"/>
              <a:ext cx="718" cy="96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5010" name="Rectangle 9"/>
            <p:cNvSpPr>
              <a:spLocks noChangeArrowheads="1"/>
            </p:cNvSpPr>
            <p:nvPr/>
          </p:nvSpPr>
          <p:spPr bwMode="auto">
            <a:xfrm rot="1303572">
              <a:off x="1648" y="1549"/>
              <a:ext cx="717" cy="239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85000" name="Rectangle 16"/>
          <p:cNvSpPr>
            <a:spLocks noChangeArrowheads="1"/>
          </p:cNvSpPr>
          <p:nvPr/>
        </p:nvSpPr>
        <p:spPr bwMode="auto">
          <a:xfrm>
            <a:off x="6546850" y="4319588"/>
            <a:ext cx="1289050" cy="762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5001" name="Text Box 26"/>
          <p:cNvSpPr txBox="1">
            <a:spLocks noChangeArrowheads="1"/>
          </p:cNvSpPr>
          <p:nvPr/>
        </p:nvSpPr>
        <p:spPr bwMode="auto">
          <a:xfrm>
            <a:off x="701355" y="5437188"/>
            <a:ext cx="8044870" cy="120650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smtClean="0">
                <a:latin typeface="+mj-lt"/>
              </a:rPr>
              <a:t>Kicker </a:t>
            </a:r>
            <a:r>
              <a:rPr lang="en-US" altLang="en-US">
                <a:latin typeface="+mj-lt"/>
              </a:rPr>
              <a:t>deflects the entire beam into the septum in a single turn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smtClean="0">
                <a:latin typeface="+mj-lt"/>
              </a:rPr>
              <a:t>Septum </a:t>
            </a:r>
            <a:r>
              <a:rPr lang="en-US" altLang="en-US">
                <a:latin typeface="+mj-lt"/>
              </a:rPr>
              <a:t>deflects the beam entire into the transfer line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smtClean="0">
                <a:latin typeface="+mj-lt"/>
              </a:rPr>
              <a:t>Most </a:t>
            </a:r>
            <a:r>
              <a:rPr lang="en-US" altLang="en-US">
                <a:latin typeface="+mj-lt"/>
              </a:rPr>
              <a:t>efficient (lowest deflection angles required) for p/2 phase advance </a:t>
            </a:r>
            <a:r>
              <a:rPr lang="en-US" altLang="en-US" smtClean="0">
                <a:latin typeface="+mj-lt"/>
              </a:rPr>
              <a:t>between   </a:t>
            </a:r>
            <a:r>
              <a:rPr lang="en-US" altLang="en-US">
                <a:latin typeface="+mj-lt"/>
              </a:rPr>
              <a:t>kicker and septum</a:t>
            </a:r>
          </a:p>
        </p:txBody>
      </p:sp>
      <p:sp>
        <p:nvSpPr>
          <p:cNvPr id="85002" name="Rectangle 32"/>
          <p:cNvSpPr>
            <a:spLocks noChangeArrowheads="1"/>
          </p:cNvSpPr>
          <p:nvPr/>
        </p:nvSpPr>
        <p:spPr bwMode="auto">
          <a:xfrm>
            <a:off x="5373688" y="3222625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5003" name="Rectangle 33"/>
          <p:cNvSpPr>
            <a:spLocks noChangeArrowheads="1"/>
          </p:cNvSpPr>
          <p:nvPr/>
        </p:nvSpPr>
        <p:spPr bwMode="auto">
          <a:xfrm>
            <a:off x="2820988" y="3222625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5004" name="Rectangle 34"/>
          <p:cNvSpPr>
            <a:spLocks noChangeArrowheads="1"/>
          </p:cNvSpPr>
          <p:nvPr/>
        </p:nvSpPr>
        <p:spPr bwMode="auto">
          <a:xfrm>
            <a:off x="1420813" y="3222625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5005" name="Text Box 35"/>
          <p:cNvSpPr txBox="1">
            <a:spLocks noChangeArrowheads="1"/>
          </p:cNvSpPr>
          <p:nvPr/>
        </p:nvSpPr>
        <p:spPr bwMode="auto">
          <a:xfrm flipH="1">
            <a:off x="1947376" y="4564063"/>
            <a:ext cx="22806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Closed orbit bumpers</a:t>
            </a:r>
          </a:p>
        </p:txBody>
      </p:sp>
      <p:sp>
        <p:nvSpPr>
          <p:cNvPr id="85006" name="Freeform 37"/>
          <p:cNvSpPr>
            <a:spLocks/>
          </p:cNvSpPr>
          <p:nvPr/>
        </p:nvSpPr>
        <p:spPr bwMode="auto">
          <a:xfrm>
            <a:off x="635000" y="3343275"/>
            <a:ext cx="8261350" cy="600075"/>
          </a:xfrm>
          <a:custGeom>
            <a:avLst/>
            <a:gdLst>
              <a:gd name="T0" fmla="*/ 2147483647 w 5204"/>
              <a:gd name="T1" fmla="*/ 937498219 h 378"/>
              <a:gd name="T2" fmla="*/ 2147483647 w 5204"/>
              <a:gd name="T3" fmla="*/ 937498219 h 378"/>
              <a:gd name="T4" fmla="*/ 2147483647 w 5204"/>
              <a:gd name="T5" fmla="*/ 0 h 378"/>
              <a:gd name="T6" fmla="*/ 1471771095 w 5204"/>
              <a:gd name="T7" fmla="*/ 952619152 h 378"/>
              <a:gd name="T8" fmla="*/ 0 w 5204"/>
              <a:gd name="T9" fmla="*/ 952619152 h 3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04"/>
              <a:gd name="T16" fmla="*/ 0 h 378"/>
              <a:gd name="T17" fmla="*/ 5204 w 5204"/>
              <a:gd name="T18" fmla="*/ 378 h 3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04" h="378">
                <a:moveTo>
                  <a:pt x="5204" y="372"/>
                </a:moveTo>
                <a:lnTo>
                  <a:pt x="3080" y="372"/>
                </a:lnTo>
                <a:lnTo>
                  <a:pt x="1472" y="0"/>
                </a:lnTo>
                <a:lnTo>
                  <a:pt x="584" y="378"/>
                </a:lnTo>
                <a:lnTo>
                  <a:pt x="0" y="378"/>
                </a:ln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5007" name="Freeform 36"/>
          <p:cNvSpPr>
            <a:spLocks/>
          </p:cNvSpPr>
          <p:nvPr/>
        </p:nvSpPr>
        <p:spPr bwMode="auto">
          <a:xfrm>
            <a:off x="1609725" y="1495425"/>
            <a:ext cx="7286625" cy="2438400"/>
          </a:xfrm>
          <a:custGeom>
            <a:avLst/>
            <a:gdLst>
              <a:gd name="T0" fmla="*/ 2147483647 w 4590"/>
              <a:gd name="T1" fmla="*/ 2147483647 h 1536"/>
              <a:gd name="T2" fmla="*/ 2147483647 w 4590"/>
              <a:gd name="T3" fmla="*/ 2147483647 h 1536"/>
              <a:gd name="T4" fmla="*/ 2147483647 w 4590"/>
              <a:gd name="T5" fmla="*/ 2147483647 h 1536"/>
              <a:gd name="T6" fmla="*/ 2147483647 w 4590"/>
              <a:gd name="T7" fmla="*/ 2147483647 h 1536"/>
              <a:gd name="T8" fmla="*/ 0 w 4590"/>
              <a:gd name="T9" fmla="*/ 0 h 1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90"/>
              <a:gd name="T16" fmla="*/ 0 h 1536"/>
              <a:gd name="T17" fmla="*/ 4590 w 4590"/>
              <a:gd name="T18" fmla="*/ 1536 h 1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90" h="1536">
                <a:moveTo>
                  <a:pt x="4590" y="1536"/>
                </a:moveTo>
                <a:lnTo>
                  <a:pt x="3528" y="1536"/>
                </a:lnTo>
                <a:lnTo>
                  <a:pt x="2472" y="1356"/>
                </a:lnTo>
                <a:lnTo>
                  <a:pt x="1296" y="888"/>
                </a:lnTo>
                <a:lnTo>
                  <a:pt x="0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5008" name="Rectangle 38"/>
          <p:cNvSpPr>
            <a:spLocks noChangeArrowheads="1"/>
          </p:cNvSpPr>
          <p:nvPr/>
        </p:nvSpPr>
        <p:spPr bwMode="auto">
          <a:xfrm>
            <a:off x="2522538" y="923925"/>
            <a:ext cx="6332537" cy="319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2" algn="l" eaLnBrk="1" hangingPunct="1">
              <a:lnSpc>
                <a:spcPct val="80000"/>
              </a:lnSpc>
              <a:spcBef>
                <a:spcPct val="20000"/>
              </a:spcBef>
              <a:spcAft>
                <a:spcPct val="30000"/>
              </a:spcAft>
            </a:pPr>
            <a:r>
              <a:rPr lang="en-US" altLang="en-US">
                <a:latin typeface="+mj-lt"/>
              </a:rPr>
              <a:t>Whole beam kicked into septum gap and extracted.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Fast single turn extraction</a:t>
            </a:r>
          </a:p>
        </p:txBody>
      </p:sp>
      <p:sp>
        <p:nvSpPr>
          <p:cNvPr id="86019" name="Rectangle 20"/>
          <p:cNvSpPr>
            <a:spLocks noGrp="1" noChangeArrowheads="1"/>
          </p:cNvSpPr>
          <p:nvPr>
            <p:ph type="body" idx="1"/>
          </p:nvPr>
        </p:nvSpPr>
        <p:spPr>
          <a:xfrm>
            <a:off x="398463" y="1000125"/>
            <a:ext cx="8467725" cy="4525963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For transfer of beams between accelerators in an injector chain.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For secondary particle production (e.g. neutrinos)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Septum deflection may be in the other plane to the kicker deflection.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Losses from transverse scraping or from particles in extraction gap</a:t>
            </a:r>
          </a:p>
        </p:txBody>
      </p:sp>
      <p:pic>
        <p:nvPicPr>
          <p:cNvPr id="86020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3352800"/>
            <a:ext cx="8745537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1" name="Text Box 22"/>
          <p:cNvSpPr txBox="1">
            <a:spLocks noChangeArrowheads="1"/>
          </p:cNvSpPr>
          <p:nvPr/>
        </p:nvSpPr>
        <p:spPr bwMode="auto">
          <a:xfrm>
            <a:off x="2651577" y="3276600"/>
            <a:ext cx="422025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latin typeface="+mj-lt"/>
              </a:rPr>
              <a:t>Particles in SPS extraction kicker rise- and fall-time gaps</a:t>
            </a:r>
            <a:endParaRPr lang="en-GB" altLang="en-US" sz="140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Synchronisation </a:t>
            </a:r>
            <a:r>
              <a:rPr lang="en-GB"/>
              <a:t>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64835" y="1000125"/>
                <a:ext cx="8229600" cy="4525963"/>
              </a:xfrm>
            </p:spPr>
            <p:txBody>
              <a:bodyPr/>
              <a:lstStyle/>
              <a:p>
                <a:r>
                  <a:rPr lang="en-GB" sz="1800" smtClean="0"/>
                  <a:t>Beam from PS has to be injected into right SPS bucket wrt to SPS revolution frequency</a:t>
                </a:r>
              </a:p>
              <a:p>
                <a:r>
                  <a:rPr lang="en-GB" sz="1800" smtClean="0"/>
                  <a:t>Set frequency</a:t>
                </a:r>
              </a:p>
              <a:p>
                <a:pPr lvl="1"/>
                <a:r>
                  <a:rPr lang="en-GB" sz="1600" smtClean="0"/>
                  <a:t>Before beam is transferred, e.g. from SPS to LHC, the two machines must be synchronised on a common frequency </a:t>
                </a:r>
                <a:r>
                  <a:rPr lang="en-GB" sz="1600" i="1" smtClean="0"/>
                  <a:t>f</a:t>
                </a:r>
                <a:r>
                  <a:rPr lang="en-GB" sz="1600" i="1" baseline="-25000" smtClean="0"/>
                  <a:t>c    </a:t>
                </a:r>
                <a:br>
                  <a:rPr lang="en-GB" sz="1600" i="1" baseline="-25000" smtClean="0"/>
                </a:br>
                <a:endParaRPr lang="en-GB" sz="1600" smtClean="0"/>
              </a:p>
              <a:p>
                <a:pPr marL="914400" lvl="2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GB" sz="1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sz="14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GB" sz="1400" b="0" i="1" smtClean="0">
                                  <a:latin typeface="Cambria Math"/>
                                </a:rPr>
                                <m:t>𝑓</m:t>
                              </m:r>
                              <m:r>
                                <a:rPr lang="en-GB" sz="1400" b="0" i="1" baseline="-25000" smtClean="0">
                                  <a:latin typeface="Cambria Math"/>
                                </a:rPr>
                                <m:t>𝑟𝑒𝑣</m:t>
                              </m:r>
                            </m:e>
                            <m:sub/>
                            <m:sup>
                              <m:r>
                                <a:rPr lang="en-GB" sz="1400" i="1">
                                  <a:latin typeface="Cambria Math"/>
                                </a:rPr>
                                <m:t>𝑆𝑃𝑆</m:t>
                              </m:r>
                            </m:sup>
                          </m:sSubSup>
                        </m:num>
                        <m:den>
                          <m:r>
                            <a:rPr lang="en-GB" sz="1400" b="0" i="1" smtClean="0">
                              <a:latin typeface="Cambria Math"/>
                            </a:rPr>
                            <m:t>27</m:t>
                          </m:r>
                        </m:den>
                      </m:f>
                      <m:r>
                        <a:rPr lang="en-GB" sz="1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sz="14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GB" sz="1400" b="0" i="1" smtClean="0">
                                  <a:latin typeface="Cambria Math"/>
                                </a:rPr>
                                <m:t>𝑓</m:t>
                              </m:r>
                              <m:r>
                                <a:rPr lang="en-GB" sz="1400" b="0" i="1" baseline="-25000" smtClean="0">
                                  <a:latin typeface="Cambria Math"/>
                                </a:rPr>
                                <m:t>𝑟𝑒𝑣</m:t>
                              </m:r>
                            </m:e>
                            <m:sub/>
                            <m:sup>
                              <m:r>
                                <a:rPr lang="en-GB" sz="1400" b="0" i="1" smtClean="0">
                                  <a:latin typeface="Cambria Math"/>
                                </a:rPr>
                                <m:t>𝐿𝐻𝐶</m:t>
                              </m:r>
                            </m:sup>
                          </m:sSubSup>
                        </m:num>
                        <m:den>
                          <m:r>
                            <a:rPr lang="en-GB" sz="1400" b="0" i="1" smtClean="0">
                              <a:latin typeface="Cambria Math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en-GB" sz="1400" smtClean="0"/>
              </a:p>
              <a:p>
                <a:endParaRPr lang="en-GB" sz="1800" smtClean="0"/>
              </a:p>
              <a:p>
                <a:endParaRPr lang="en-GB" sz="1800"/>
              </a:p>
              <a:p>
                <a:endParaRPr lang="en-GB" sz="1800" smtClean="0"/>
              </a:p>
              <a:p>
                <a:endParaRPr lang="en-GB" sz="1800" smtClean="0"/>
              </a:p>
              <a:p>
                <a:endParaRPr lang="en-GB" sz="1800"/>
              </a:p>
              <a:p>
                <a:pPr marL="342900" lvl="1" indent="-342900">
                  <a:buFontTx/>
                  <a:buChar char="•"/>
                </a:pPr>
                <a:r>
                  <a:rPr lang="en-GB" sz="1600" smtClean="0"/>
                  <a:t>Now the </a:t>
                </a:r>
                <a:r>
                  <a:rPr lang="en-GB" sz="1600"/>
                  <a:t>LHC can choose the bucket in which the first bunch </a:t>
                </a:r>
                <a:r>
                  <a:rPr lang="en-GB" sz="1600" smtClean="0"/>
                  <a:t>will be </a:t>
                </a:r>
                <a:r>
                  <a:rPr lang="en-GB" sz="1600"/>
                  <a:t>injected </a:t>
                </a:r>
                <a:r>
                  <a:rPr lang="en-GB" sz="1600" smtClean="0"/>
                  <a:t/>
                </a:r>
                <a:br>
                  <a:rPr lang="en-GB" sz="1600" smtClean="0"/>
                </a:br>
                <a:r>
                  <a:rPr lang="en-GB" sz="1600" smtClean="0">
                    <a:sym typeface="Wingdings" panose="05000000000000000000" pitchFamily="2" charset="2"/>
                  </a:rPr>
                  <a:t> </a:t>
                </a:r>
                <a:r>
                  <a:rPr lang="en-GB" sz="1600">
                    <a:sym typeface="Wingdings" panose="05000000000000000000" pitchFamily="2" charset="2"/>
                  </a:rPr>
                  <a:t>SPS must shift the beam to adapt to this position</a:t>
                </a:r>
                <a:endParaRPr lang="en-GB" sz="1600"/>
              </a:p>
              <a:p>
                <a:endParaRPr lang="en-GB" sz="1800" smtClean="0"/>
              </a:p>
              <a:p>
                <a:endParaRPr lang="en-GB" sz="180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4835" y="1000125"/>
                <a:ext cx="8229600" cy="4525963"/>
              </a:xfrm>
              <a:blipFill rotWithShape="1">
                <a:blip r:embed="rId2"/>
                <a:stretch>
                  <a:fillRect l="-519" t="-673" b="-9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7348" name="Picture 4" descr="C:\Users\wbartman\AppData\Local\Microsoft\Windows\Temporary Internet Files\Content.IE5\XHZQ1XWH\MP90044872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375" y="2424975"/>
            <a:ext cx="2428640" cy="1619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 bwMode="auto">
          <a:xfrm>
            <a:off x="1384410" y="4371138"/>
            <a:ext cx="7361815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384410" y="4750613"/>
            <a:ext cx="7361815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Rectangle 7"/>
          <p:cNvSpPr/>
          <p:nvPr/>
        </p:nvSpPr>
        <p:spPr bwMode="auto">
          <a:xfrm>
            <a:off x="1536200" y="4522928"/>
            <a:ext cx="45719" cy="22768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704740" y="4522928"/>
            <a:ext cx="45719" cy="22768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7835485" y="4522928"/>
            <a:ext cx="45719" cy="22768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839780" y="4181850"/>
            <a:ext cx="45719" cy="18928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2295150" y="4181850"/>
            <a:ext cx="45719" cy="18928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2750520" y="4181850"/>
            <a:ext cx="45719" cy="18928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205890" y="4181850"/>
            <a:ext cx="45719" cy="18928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3661260" y="4181850"/>
            <a:ext cx="45719" cy="18928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116630" y="4181850"/>
            <a:ext cx="45719" cy="18928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4541824" y="4181850"/>
            <a:ext cx="45719" cy="18928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4997194" y="4181850"/>
            <a:ext cx="45719" cy="18928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5452564" y="4181850"/>
            <a:ext cx="45719" cy="18928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1536200" y="3839873"/>
            <a:ext cx="0" cy="110702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1839780" y="3839873"/>
            <a:ext cx="0" cy="110702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4695215" y="3839873"/>
            <a:ext cx="0" cy="110702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4998795" y="3839873"/>
            <a:ext cx="0" cy="110702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625460" y="4613676"/>
            <a:ext cx="607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/>
              <a:t>f</a:t>
            </a:r>
            <a:r>
              <a:rPr lang="en-GB" sz="1400" i="1" baseline="-25000"/>
              <a:t>c</a:t>
            </a:r>
            <a:endParaRPr lang="en-GB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669285" y="4207062"/>
                <a:ext cx="607160" cy="3084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40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1400" i="1">
                              <a:latin typeface="Cambria Math"/>
                            </a:rPr>
                            <m:t>𝑓</m:t>
                          </m:r>
                          <m:r>
                            <a:rPr lang="en-GB" sz="1400" i="1" baseline="-25000">
                              <a:latin typeface="Cambria Math"/>
                            </a:rPr>
                            <m:t>𝑟𝑒𝑣</m:t>
                          </m:r>
                        </m:e>
                        <m:sub/>
                        <m:sup>
                          <m:r>
                            <a:rPr lang="en-GB" sz="1400" i="1">
                              <a:latin typeface="Cambria Math"/>
                            </a:rPr>
                            <m:t>𝑆𝑃𝑆</m:t>
                          </m:r>
                          <m:r>
                            <a:rPr lang="en-GB" sz="1400" b="0" i="1" smtClean="0">
                              <a:latin typeface="Cambria Math"/>
                            </a:rPr>
                            <m:t>, </m:t>
                          </m:r>
                          <m:r>
                            <a:rPr lang="en-GB" sz="1400" b="0" i="1" smtClean="0">
                              <a:latin typeface="Cambria Math"/>
                            </a:rPr>
                            <m:t>𝐿𝐻𝐶</m:t>
                          </m:r>
                        </m:sup>
                      </m:sSubSup>
                    </m:oMath>
                  </m:oMathPara>
                </a14:m>
                <a:endParaRPr lang="en-GB" sz="140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285" y="4207062"/>
                <a:ext cx="607160" cy="308418"/>
              </a:xfrm>
              <a:prstGeom prst="rect">
                <a:avLst/>
              </a:prstGeom>
              <a:blipFill rotWithShape="1">
                <a:blip r:embed="rId4"/>
                <a:stretch>
                  <a:fillRect l="-34343" r="-17172" b="-98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615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Synchronisation </a:t>
            </a:r>
            <a:r>
              <a:rPr lang="en-GB" smtClean="0"/>
              <a:t>II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sz="1800"/>
                  <a:t>“Coarse” </a:t>
                </a:r>
                <a:r>
                  <a:rPr lang="en-GB" sz="1800" smtClean="0"/>
                  <a:t>rephasing</a:t>
                </a:r>
              </a:p>
              <a:p>
                <a:pPr lvl="1"/>
                <a:r>
                  <a:rPr lang="en-GB" sz="1600" smtClean="0"/>
                  <a:t>Shift the beam in the SPS to reach wanted LHC bucket  </a:t>
                </a:r>
                <a:endParaRPr lang="en-GB" sz="1600"/>
              </a:p>
              <a:p>
                <a:pPr lvl="1"/>
                <a:r>
                  <a:rPr lang="en-GB" sz="1600" smtClean="0"/>
                  <a:t>To </a:t>
                </a:r>
                <a:r>
                  <a:rPr lang="en-GB" sz="1600"/>
                  <a:t>do so the particles will run for a short period on an average radius which is different from the central orbit (“radial steering”)</a:t>
                </a:r>
              </a:p>
              <a:p>
                <a:pPr lvl="1"/>
                <a:r>
                  <a:rPr lang="en-GB" sz="1600"/>
                  <a:t>Matching of common frequency </a:t>
                </a:r>
                <a:r>
                  <a:rPr lang="en-GB" sz="1600" i="1"/>
                  <a:t>f</a:t>
                </a:r>
                <a:r>
                  <a:rPr lang="en-GB" sz="1600" i="1" baseline="-25000"/>
                  <a:t>c  </a:t>
                </a:r>
                <a:r>
                  <a:rPr lang="en-GB" sz="1600"/>
                  <a:t>with SPS revolution frequency (TDC)</a:t>
                </a:r>
              </a:p>
              <a:p>
                <a:r>
                  <a:rPr lang="en-GB" sz="1800" smtClean="0"/>
                  <a:t>“</a:t>
                </a:r>
                <a:r>
                  <a:rPr lang="en-GB" sz="1800"/>
                  <a:t>Fine” rephasing – phase matching</a:t>
                </a:r>
              </a:p>
              <a:p>
                <a:pPr lvl="1"/>
                <a:r>
                  <a:rPr lang="en-GB" sz="1600"/>
                  <a:t>Correct the position within the bucket</a:t>
                </a:r>
              </a:p>
              <a:p>
                <a:pPr lvl="1"/>
                <a:r>
                  <a:rPr lang="en-GB" sz="1600"/>
                  <a:t>Matching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GB" sz="1600" i="1">
                            <a:latin typeface="Cambria Math"/>
                          </a:rPr>
                          <m:t>𝑓</m:t>
                        </m:r>
                        <m:r>
                          <a:rPr lang="en-GB" sz="1600" i="1" baseline="-25000">
                            <a:latin typeface="Cambria Math"/>
                          </a:rPr>
                          <m:t>𝑅𝐹</m:t>
                        </m:r>
                      </m:e>
                      <m:sub/>
                      <m:sup>
                        <m:r>
                          <a:rPr lang="en-GB" sz="1600" i="1">
                            <a:latin typeface="Cambria Math"/>
                          </a:rPr>
                          <m:t>𝐿𝐻𝐶</m:t>
                        </m:r>
                      </m:sup>
                    </m:sSubSup>
                  </m:oMath>
                </a14:m>
                <a:r>
                  <a:rPr lang="en-GB" sz="160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GB" sz="1600" i="1">
                            <a:latin typeface="Cambria Math"/>
                          </a:rPr>
                          <m:t>𝑓</m:t>
                        </m:r>
                        <m:r>
                          <a:rPr lang="en-GB" sz="1600" i="1" baseline="-25000">
                            <a:latin typeface="Cambria Math"/>
                          </a:rPr>
                          <m:t>𝑅𝐹</m:t>
                        </m:r>
                      </m:e>
                      <m:sub/>
                      <m:sup>
                        <m:r>
                          <a:rPr lang="en-GB" sz="1600" i="1">
                            <a:latin typeface="Cambria Math"/>
                          </a:rPr>
                          <m:t>𝑆𝑃𝑆</m:t>
                        </m:r>
                      </m:sup>
                    </m:sSubSup>
                  </m:oMath>
                </a14:m>
                <a:r>
                  <a:rPr lang="en-GB" sz="1600"/>
                  <a:t> (phase lock loop)</a:t>
                </a:r>
              </a:p>
              <a:p>
                <a:endParaRPr lang="en-GB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6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95" y="4036160"/>
            <a:ext cx="8992210" cy="1825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300" y="6237115"/>
            <a:ext cx="1669690" cy="30777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smtClean="0"/>
              <a:t>Set frequency</a:t>
            </a:r>
            <a:endParaRPr lang="en-GB" sz="1400"/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853145" y="5441546"/>
            <a:ext cx="303580" cy="719676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839780" y="6161222"/>
            <a:ext cx="2200956" cy="30777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smtClean="0"/>
              <a:t>Constant frequency offset</a:t>
            </a:r>
            <a:endParaRPr lang="en-GB" sz="1400"/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2828925" y="4795111"/>
            <a:ext cx="604650" cy="132946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 bwMode="auto">
          <a:xfrm>
            <a:off x="4420210" y="6232920"/>
            <a:ext cx="1669690" cy="38367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Coarse rephasing</a:t>
            </a: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 flipV="1">
            <a:off x="4590300" y="5402270"/>
            <a:ext cx="285281" cy="75895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 bwMode="auto">
          <a:xfrm>
            <a:off x="6241690" y="6026003"/>
            <a:ext cx="1442005" cy="37947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Fine rephasing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 flipV="1">
            <a:off x="5710425" y="4948670"/>
            <a:ext cx="1214321" cy="98575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 bwMode="auto">
          <a:xfrm>
            <a:off x="7835485" y="6183081"/>
            <a:ext cx="1062529" cy="37947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Extraction</a:t>
            </a:r>
          </a:p>
        </p:txBody>
      </p:sp>
      <p:cxnSp>
        <p:nvCxnSpPr>
          <p:cNvPr id="25" name="Straight Arrow Connector 24"/>
          <p:cNvCxnSpPr/>
          <p:nvPr/>
        </p:nvCxnSpPr>
        <p:spPr bwMode="auto">
          <a:xfrm flipV="1">
            <a:off x="8290855" y="4871005"/>
            <a:ext cx="151790" cy="125357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593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6" r="6051" b="9437"/>
          <a:stretch/>
        </p:blipFill>
        <p:spPr bwMode="auto">
          <a:xfrm>
            <a:off x="6089900" y="2745945"/>
            <a:ext cx="1149898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9393" name="TextBox 59392"/>
              <p:cNvSpPr txBox="1"/>
              <p:nvPr/>
            </p:nvSpPr>
            <p:spPr>
              <a:xfrm>
                <a:off x="4951475" y="4036160"/>
                <a:ext cx="3035800" cy="339388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l-GR" sz="1600" smtClean="0"/>
                  <a:t>ΔΦ</a:t>
                </a:r>
                <a:r>
                  <a:rPr lang="en-GB" sz="1600" smtClean="0"/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GB" sz="1600" b="0" i="1" smtClean="0">
                            <a:latin typeface="Cambria Math"/>
                          </a:rPr>
                          <m:t>2·</m:t>
                        </m:r>
                        <m:r>
                          <a:rPr lang="en-GB" sz="1600" i="1">
                            <a:latin typeface="Cambria Math"/>
                          </a:rPr>
                          <m:t>𝑓</m:t>
                        </m:r>
                        <m:r>
                          <a:rPr lang="en-GB" sz="1600" i="1" baseline="-25000">
                            <a:latin typeface="Cambria Math"/>
                          </a:rPr>
                          <m:t>𝑅𝐹</m:t>
                        </m:r>
                      </m:e>
                      <m:sub/>
                      <m:sup>
                        <m:r>
                          <a:rPr lang="en-GB" sz="1600" i="1">
                            <a:latin typeface="Cambria Math"/>
                          </a:rPr>
                          <m:t>𝑆𝑃𝑆</m:t>
                        </m:r>
                      </m:sup>
                    </m:sSubSup>
                  </m:oMath>
                </a14:m>
                <a:r>
                  <a:rPr lang="en-GB" sz="1600" smtClean="0"/>
                  <a:t>,</a:t>
                </a:r>
                <a:r>
                  <a:rPr lang="en-GB" sz="160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GB" sz="1600" i="1">
                            <a:latin typeface="Cambria Math"/>
                          </a:rPr>
                          <m:t>𝑓</m:t>
                        </m:r>
                        <m:r>
                          <a:rPr lang="en-GB" sz="1600" i="1" baseline="-25000">
                            <a:latin typeface="Cambria Math"/>
                          </a:rPr>
                          <m:t>𝑅𝐹</m:t>
                        </m:r>
                      </m:e>
                      <m:sub/>
                      <m:sup>
                        <m:r>
                          <a:rPr lang="en-GB" sz="1600" i="1">
                            <a:latin typeface="Cambria Math"/>
                          </a:rPr>
                          <m:t>𝐿𝐻𝐶</m:t>
                        </m:r>
                      </m:sup>
                    </m:sSubSup>
                  </m:oMath>
                </a14:m>
                <a:r>
                  <a:rPr lang="en-GB" sz="1600" smtClean="0"/>
                  <a:t>) vs turn</a:t>
                </a:r>
                <a:endParaRPr lang="en-GB" sz="1600"/>
              </a:p>
            </p:txBody>
          </p:sp>
        </mc:Choice>
        <mc:Fallback xmlns="">
          <p:sp>
            <p:nvSpPr>
              <p:cNvPr id="59393" name="TextBox 593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1475" y="4036160"/>
                <a:ext cx="3035800" cy="33938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661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Synchronisation </a:t>
            </a:r>
            <a:r>
              <a:rPr lang="en-GB" smtClean="0"/>
              <a:t>III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Triggering the SPS extraction and LHC injection kickers</a:t>
            </a:r>
          </a:p>
          <a:p>
            <a:pPr lvl="1"/>
            <a:r>
              <a:rPr lang="en-GB" smtClean="0"/>
              <a:t>Timing event: has only 1ms resolution; serves as prepulse;</a:t>
            </a:r>
          </a:p>
          <a:p>
            <a:pPr lvl="1"/>
            <a:r>
              <a:rPr lang="en-GB" smtClean="0"/>
              <a:t>With </a:t>
            </a:r>
            <a:r>
              <a:rPr lang="en-GB" i="1" smtClean="0"/>
              <a:t>f</a:t>
            </a:r>
            <a:r>
              <a:rPr lang="en-GB" i="1" baseline="-25000" smtClean="0"/>
              <a:t>c </a:t>
            </a:r>
            <a:r>
              <a:rPr lang="en-GB" smtClean="0"/>
              <a:t>calculate exact timing of kicker pulse for SPS and LHC</a:t>
            </a:r>
            <a:endParaRPr lang="en-GB"/>
          </a:p>
        </p:txBody>
      </p:sp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90" y="2366470"/>
            <a:ext cx="8796395" cy="281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91" y="5249727"/>
            <a:ext cx="8652030" cy="1594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79160" y="2290575"/>
            <a:ext cx="1745585" cy="30777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smtClean="0"/>
              <a:t>Arm counter</a:t>
            </a:r>
            <a:endParaRPr lang="en-GB" sz="1400"/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3888945" y="2518260"/>
            <a:ext cx="1214320" cy="15388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317585" y="2965236"/>
            <a:ext cx="242864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smtClean="0"/>
              <a:t>Generate warning pulse which goes to SPS and LHC</a:t>
            </a:r>
            <a:endParaRPr lang="en-GB" sz="1400"/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4536357" y="3196068"/>
            <a:ext cx="1629438" cy="15388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>
            <a:off x="4363365" y="3816273"/>
            <a:ext cx="0" cy="261995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4922900" y="3798950"/>
            <a:ext cx="0" cy="261995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5027370" y="5296625"/>
            <a:ext cx="3899221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smtClean="0"/>
              <a:t>Calculate RF periods for SPS extraction and LHC injection kicker pulse</a:t>
            </a:r>
            <a:endParaRPr lang="en-GB" sz="1400"/>
          </a:p>
        </p:txBody>
      </p:sp>
      <p:sp>
        <p:nvSpPr>
          <p:cNvPr id="21" name="Right Brace 20"/>
          <p:cNvSpPr/>
          <p:nvPr/>
        </p:nvSpPr>
        <p:spPr bwMode="auto">
          <a:xfrm rot="5400000">
            <a:off x="6350413" y="3537723"/>
            <a:ext cx="303582" cy="3121931"/>
          </a:xfrm>
          <a:prstGeom prst="righ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ight Brace 24"/>
          <p:cNvSpPr/>
          <p:nvPr/>
        </p:nvSpPr>
        <p:spPr bwMode="auto">
          <a:xfrm rot="16200000">
            <a:off x="6344520" y="4508228"/>
            <a:ext cx="335842" cy="3121931"/>
          </a:xfrm>
          <a:prstGeom prst="righ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035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Multi-turn extraction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2263" y="1000125"/>
            <a:ext cx="8467725" cy="4525963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mtClean="0"/>
              <a:t>Some filling schemes require a beam to be injected in several turns to a larger machine…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mtClean="0"/>
              <a:t>And very commonly Fixed Target physics experiments and medical accelerators often need a quasi-continuous flux of particles…</a:t>
            </a:r>
          </a:p>
          <a:p>
            <a:pPr eaLnBrk="1" hangingPunct="1">
              <a:lnSpc>
                <a:spcPct val="80000"/>
              </a:lnSpc>
            </a:pPr>
            <a:endParaRPr lang="en-US" altLang="en-US" smtClean="0"/>
          </a:p>
          <a:p>
            <a:pPr eaLnBrk="1" hangingPunct="1">
              <a:lnSpc>
                <a:spcPct val="80000"/>
              </a:lnSpc>
            </a:pPr>
            <a:r>
              <a:rPr lang="en-US" altLang="en-US" smtClean="0"/>
              <a:t>Multi-turn extraction…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mtClean="0"/>
              <a:t>Non-Resonant multi-turn ejection (few turns) for filling	                                           e.g. PS to SPS at CERN for high intensity proton beams (&gt;2.5 10</a:t>
            </a:r>
            <a:r>
              <a:rPr lang="en-US" altLang="en-US" baseline="30000" smtClean="0"/>
              <a:t>13</a:t>
            </a:r>
            <a:r>
              <a:rPr lang="en-US" altLang="en-US" smtClean="0"/>
              <a:t> protons)	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mtClean="0"/>
              <a:t>Resonant extraction (ms to hours) for experiments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4"/>
          <p:cNvSpPr>
            <a:spLocks noChangeArrowheads="1"/>
          </p:cNvSpPr>
          <p:nvPr/>
        </p:nvSpPr>
        <p:spPr bwMode="auto">
          <a:xfrm>
            <a:off x="931863" y="2593975"/>
            <a:ext cx="301625" cy="23526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8067" name="Text Box 12"/>
          <p:cNvSpPr txBox="1">
            <a:spLocks noChangeArrowheads="1"/>
          </p:cNvSpPr>
          <p:nvPr/>
        </p:nvSpPr>
        <p:spPr bwMode="auto">
          <a:xfrm>
            <a:off x="425292" y="1306513"/>
            <a:ext cx="16544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0000"/>
                </a:solidFill>
                <a:latin typeface="+mj-lt"/>
              </a:rPr>
              <a:t>Extracted beam</a:t>
            </a:r>
          </a:p>
        </p:txBody>
      </p:sp>
      <p:sp>
        <p:nvSpPr>
          <p:cNvPr id="88068" name="Text Box 15"/>
          <p:cNvSpPr txBox="1">
            <a:spLocks noChangeArrowheads="1"/>
          </p:cNvSpPr>
          <p:nvPr/>
        </p:nvSpPr>
        <p:spPr bwMode="auto">
          <a:xfrm rot="1000854">
            <a:off x="3552437" y="3815041"/>
            <a:ext cx="2582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Bumped circulating beam</a:t>
            </a:r>
          </a:p>
        </p:txBody>
      </p:sp>
      <p:sp>
        <p:nvSpPr>
          <p:cNvPr id="88069" name="Text Box 16"/>
          <p:cNvSpPr txBox="1">
            <a:spLocks noChangeArrowheads="1"/>
          </p:cNvSpPr>
          <p:nvPr/>
        </p:nvSpPr>
        <p:spPr bwMode="auto">
          <a:xfrm>
            <a:off x="3850400" y="1646238"/>
            <a:ext cx="909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Septum</a:t>
            </a:r>
          </a:p>
        </p:txBody>
      </p:sp>
      <p:sp>
        <p:nvSpPr>
          <p:cNvPr id="88070" name="Text Box 20"/>
          <p:cNvSpPr txBox="1">
            <a:spLocks noChangeArrowheads="1"/>
          </p:cNvSpPr>
          <p:nvPr/>
        </p:nvSpPr>
        <p:spPr bwMode="auto">
          <a:xfrm>
            <a:off x="896866" y="5705475"/>
            <a:ext cx="7318094" cy="92333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>
                <a:latin typeface="+mj-lt"/>
              </a:rPr>
              <a:t> Fast bumper deflects the whole beam onto the septum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>
                <a:latin typeface="+mj-lt"/>
              </a:rPr>
              <a:t> Beam extracted in a few turns, with the machine tune rotating the beam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>
                <a:latin typeface="+mj-lt"/>
              </a:rPr>
              <a:t> Intrinsically a high-loss process – thin septum essential</a:t>
            </a:r>
          </a:p>
        </p:txBody>
      </p:sp>
      <p:sp>
        <p:nvSpPr>
          <p:cNvPr id="88071" name="Rectangle 2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Non-resonant multi-turn extraction</a:t>
            </a:r>
          </a:p>
        </p:txBody>
      </p:sp>
      <p:sp>
        <p:nvSpPr>
          <p:cNvPr id="88072" name="Freeform 24"/>
          <p:cNvSpPr>
            <a:spLocks/>
          </p:cNvSpPr>
          <p:nvPr/>
        </p:nvSpPr>
        <p:spPr bwMode="auto">
          <a:xfrm>
            <a:off x="409575" y="1419225"/>
            <a:ext cx="8058150" cy="3090863"/>
          </a:xfrm>
          <a:custGeom>
            <a:avLst/>
            <a:gdLst>
              <a:gd name="T0" fmla="*/ 2147483647 w 5076"/>
              <a:gd name="T1" fmla="*/ 2147483647 h 1947"/>
              <a:gd name="T2" fmla="*/ 2147483647 w 5076"/>
              <a:gd name="T3" fmla="*/ 2147483647 h 1947"/>
              <a:gd name="T4" fmla="*/ 2147483647 w 5076"/>
              <a:gd name="T5" fmla="*/ 2147483647 h 1947"/>
              <a:gd name="T6" fmla="*/ 2147483647 w 5076"/>
              <a:gd name="T7" fmla="*/ 166330347 h 1947"/>
              <a:gd name="T8" fmla="*/ 2147483647 w 5076"/>
              <a:gd name="T9" fmla="*/ 60483769 h 1947"/>
              <a:gd name="T10" fmla="*/ 2147483647 w 5076"/>
              <a:gd name="T11" fmla="*/ 0 h 1947"/>
              <a:gd name="T12" fmla="*/ 2147483647 w 5076"/>
              <a:gd name="T13" fmla="*/ 423386411 h 1947"/>
              <a:gd name="T14" fmla="*/ 2147483647 w 5076"/>
              <a:gd name="T15" fmla="*/ 317539758 h 1947"/>
              <a:gd name="T16" fmla="*/ 2147483647 w 5076"/>
              <a:gd name="T17" fmla="*/ 2147483647 h 1947"/>
              <a:gd name="T18" fmla="*/ 2147483647 w 5076"/>
              <a:gd name="T19" fmla="*/ 2147483647 h 1947"/>
              <a:gd name="T20" fmla="*/ 2147483647 w 5076"/>
              <a:gd name="T21" fmla="*/ 2147483647 h 1947"/>
              <a:gd name="T22" fmla="*/ 1043344683 w 5076"/>
              <a:gd name="T23" fmla="*/ 2147483647 h 1947"/>
              <a:gd name="T24" fmla="*/ 544353739 w 5076"/>
              <a:gd name="T25" fmla="*/ 2147483647 h 1947"/>
              <a:gd name="T26" fmla="*/ 544353739 w 5076"/>
              <a:gd name="T27" fmla="*/ 2147483647 h 1947"/>
              <a:gd name="T28" fmla="*/ 0 w 5076"/>
              <a:gd name="T29" fmla="*/ 2147483647 h 1947"/>
              <a:gd name="T30" fmla="*/ 529232807 w 5076"/>
              <a:gd name="T31" fmla="*/ 2147483647 h 1947"/>
              <a:gd name="T32" fmla="*/ 529232807 w 5076"/>
              <a:gd name="T33" fmla="*/ 2147483647 h 1947"/>
              <a:gd name="T34" fmla="*/ 1073586546 w 5076"/>
              <a:gd name="T35" fmla="*/ 2147483647 h 1947"/>
              <a:gd name="T36" fmla="*/ 2147483647 w 5076"/>
              <a:gd name="T37" fmla="*/ 2147483647 h 1947"/>
              <a:gd name="T38" fmla="*/ 2147483647 w 5076"/>
              <a:gd name="T39" fmla="*/ 2147483647 h 1947"/>
              <a:gd name="T40" fmla="*/ 2147483647 w 5076"/>
              <a:gd name="T41" fmla="*/ 2147483647 h 1947"/>
              <a:gd name="T42" fmla="*/ 2147483647 w 5076"/>
              <a:gd name="T43" fmla="*/ 2147483647 h 1947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5076"/>
              <a:gd name="T67" fmla="*/ 0 h 1947"/>
              <a:gd name="T68" fmla="*/ 5076 w 5076"/>
              <a:gd name="T69" fmla="*/ 1947 h 1947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5076" h="1947">
                <a:moveTo>
                  <a:pt x="5072" y="1644"/>
                </a:moveTo>
                <a:lnTo>
                  <a:pt x="4068" y="1644"/>
                </a:lnTo>
                <a:lnTo>
                  <a:pt x="2256" y="1020"/>
                </a:lnTo>
                <a:lnTo>
                  <a:pt x="1260" y="66"/>
                </a:lnTo>
                <a:lnTo>
                  <a:pt x="1302" y="24"/>
                </a:lnTo>
                <a:lnTo>
                  <a:pt x="1128" y="0"/>
                </a:lnTo>
                <a:lnTo>
                  <a:pt x="1146" y="168"/>
                </a:lnTo>
                <a:lnTo>
                  <a:pt x="1200" y="126"/>
                </a:lnTo>
                <a:lnTo>
                  <a:pt x="2232" y="1104"/>
                </a:lnTo>
                <a:lnTo>
                  <a:pt x="2580" y="1242"/>
                </a:lnTo>
                <a:lnTo>
                  <a:pt x="1740" y="954"/>
                </a:lnTo>
                <a:lnTo>
                  <a:pt x="414" y="1662"/>
                </a:lnTo>
                <a:lnTo>
                  <a:pt x="216" y="1662"/>
                </a:lnTo>
                <a:lnTo>
                  <a:pt x="216" y="1584"/>
                </a:lnTo>
                <a:lnTo>
                  <a:pt x="0" y="1776"/>
                </a:lnTo>
                <a:lnTo>
                  <a:pt x="210" y="1947"/>
                </a:lnTo>
                <a:lnTo>
                  <a:pt x="210" y="1860"/>
                </a:lnTo>
                <a:lnTo>
                  <a:pt x="426" y="1860"/>
                </a:lnTo>
                <a:lnTo>
                  <a:pt x="1746" y="1152"/>
                </a:lnTo>
                <a:lnTo>
                  <a:pt x="4062" y="1890"/>
                </a:lnTo>
                <a:lnTo>
                  <a:pt x="5076" y="1886"/>
                </a:lnTo>
                <a:lnTo>
                  <a:pt x="5072" y="1644"/>
                </a:lnTo>
                <a:close/>
              </a:path>
            </a:pathLst>
          </a:custGeom>
          <a:solidFill>
            <a:srgbClr val="FF0000">
              <a:alpha val="14902"/>
            </a:srgbClr>
          </a:solidFill>
          <a:ln w="15875" cap="flat" cmpd="sng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88073" name="Group 25"/>
          <p:cNvGrpSpPr>
            <a:grpSpLocks/>
          </p:cNvGrpSpPr>
          <p:nvPr/>
        </p:nvGrpSpPr>
        <p:grpSpPr bwMode="auto">
          <a:xfrm rot="-841788">
            <a:off x="3302000" y="2268538"/>
            <a:ext cx="1616075" cy="909637"/>
            <a:chOff x="1672" y="1225"/>
            <a:chExt cx="1018" cy="573"/>
          </a:xfrm>
        </p:grpSpPr>
        <p:sp>
          <p:nvSpPr>
            <p:cNvPr id="88079" name="Rectangle 9"/>
            <p:cNvSpPr>
              <a:spLocks noChangeArrowheads="1"/>
            </p:cNvSpPr>
            <p:nvPr/>
          </p:nvSpPr>
          <p:spPr bwMode="auto">
            <a:xfrm rot="2016056">
              <a:off x="1672" y="1771"/>
              <a:ext cx="718" cy="27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8080" name="Rectangle 10"/>
            <p:cNvSpPr>
              <a:spLocks noChangeArrowheads="1"/>
            </p:cNvSpPr>
            <p:nvPr/>
          </p:nvSpPr>
          <p:spPr bwMode="auto">
            <a:xfrm rot="2144111">
              <a:off x="1973" y="1225"/>
              <a:ext cx="717" cy="239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88074" name="Rectangle 26"/>
          <p:cNvSpPr>
            <a:spLocks noChangeArrowheads="1"/>
          </p:cNvSpPr>
          <p:nvPr/>
        </p:nvSpPr>
        <p:spPr bwMode="auto">
          <a:xfrm>
            <a:off x="2978150" y="2593975"/>
            <a:ext cx="301625" cy="23526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8075" name="Rectangle 27"/>
          <p:cNvSpPr>
            <a:spLocks noChangeArrowheads="1"/>
          </p:cNvSpPr>
          <p:nvPr/>
        </p:nvSpPr>
        <p:spPr bwMode="auto">
          <a:xfrm>
            <a:off x="6697663" y="2593975"/>
            <a:ext cx="301625" cy="23526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8076" name="Text Box 28"/>
          <p:cNvSpPr txBox="1">
            <a:spLocks noChangeArrowheads="1"/>
          </p:cNvSpPr>
          <p:nvPr/>
        </p:nvSpPr>
        <p:spPr bwMode="auto">
          <a:xfrm>
            <a:off x="883371" y="5022850"/>
            <a:ext cx="26020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Fast closed orbit bumpers</a:t>
            </a:r>
          </a:p>
        </p:txBody>
      </p:sp>
      <p:sp>
        <p:nvSpPr>
          <p:cNvPr id="88077" name="Line 29"/>
          <p:cNvSpPr>
            <a:spLocks noChangeShapeType="1"/>
          </p:cNvSpPr>
          <p:nvPr/>
        </p:nvSpPr>
        <p:spPr bwMode="auto">
          <a:xfrm>
            <a:off x="219075" y="4225925"/>
            <a:ext cx="8442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8078" name="Rectangle 30"/>
          <p:cNvSpPr>
            <a:spLocks noChangeArrowheads="1"/>
          </p:cNvSpPr>
          <p:nvPr/>
        </p:nvSpPr>
        <p:spPr bwMode="auto">
          <a:xfrm>
            <a:off x="1907280" y="923925"/>
            <a:ext cx="69740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2" eaLnBrk="1" hangingPunct="1">
              <a:spcBef>
                <a:spcPct val="20000"/>
              </a:spcBef>
              <a:spcAft>
                <a:spcPct val="30000"/>
              </a:spcAft>
            </a:pPr>
            <a:r>
              <a:rPr lang="en-US" altLang="en-US">
                <a:latin typeface="+mj-lt"/>
              </a:rPr>
              <a:t>Beam bumped to septum; part of beam ‘shaved’ off each turn.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Non-resonant multi-turn extraction</a:t>
            </a:r>
          </a:p>
        </p:txBody>
      </p:sp>
      <p:sp>
        <p:nvSpPr>
          <p:cNvPr id="89091" name="Rectangle 18"/>
          <p:cNvSpPr>
            <a:spLocks noGrp="1" noChangeArrowheads="1"/>
          </p:cNvSpPr>
          <p:nvPr>
            <p:ph type="body" sz="half" idx="1"/>
          </p:nvPr>
        </p:nvSpPr>
        <p:spPr>
          <a:xfrm>
            <a:off x="549275" y="1000125"/>
            <a:ext cx="7934325" cy="4525963"/>
          </a:xfrm>
          <a:noFill/>
        </p:spPr>
        <p:txBody>
          <a:bodyPr/>
          <a:lstStyle/>
          <a:p>
            <a:pPr eaLnBrk="1" hangingPunct="1"/>
            <a:r>
              <a:rPr lang="en-US" altLang="en-US" smtClean="0"/>
              <a:t>Example system: CERN PS to SPS Fixed-Target ‘continuous transfer’.</a:t>
            </a:r>
          </a:p>
          <a:p>
            <a:pPr lvl="1" eaLnBrk="1" hangingPunct="1"/>
            <a:r>
              <a:rPr lang="en-US" altLang="en-US" smtClean="0"/>
              <a:t>Accelerate beam in PS to 14 GeV/c</a:t>
            </a:r>
          </a:p>
          <a:p>
            <a:pPr lvl="1" eaLnBrk="1" hangingPunct="1"/>
            <a:r>
              <a:rPr lang="en-US" altLang="en-US" smtClean="0"/>
              <a:t>Empty PS machine (2.1 </a:t>
            </a:r>
            <a:r>
              <a:rPr lang="en-US" altLang="en-US" smtClean="0">
                <a:latin typeface="Symbol" pitchFamily="18" charset="2"/>
              </a:rPr>
              <a:t>m</a:t>
            </a:r>
            <a:r>
              <a:rPr lang="en-US" altLang="en-US" smtClean="0"/>
              <a:t>s long) in 5 turns into SPS</a:t>
            </a:r>
          </a:p>
          <a:p>
            <a:pPr lvl="1" eaLnBrk="1" hangingPunct="1"/>
            <a:r>
              <a:rPr lang="en-US" altLang="en-US" smtClean="0"/>
              <a:t>Do it again</a:t>
            </a:r>
          </a:p>
          <a:p>
            <a:pPr lvl="1" eaLnBrk="1" hangingPunct="1"/>
            <a:r>
              <a:rPr lang="en-US" altLang="en-US" smtClean="0"/>
              <a:t>Fill SPS machine (23 </a:t>
            </a:r>
            <a:r>
              <a:rPr lang="en-US" altLang="en-US" smtClean="0">
                <a:latin typeface="Symbol" pitchFamily="18" charset="2"/>
              </a:rPr>
              <a:t>m</a:t>
            </a:r>
            <a:r>
              <a:rPr lang="en-US" altLang="en-US" smtClean="0"/>
              <a:t>s long)</a:t>
            </a:r>
          </a:p>
          <a:p>
            <a:pPr lvl="1" eaLnBrk="1" hangingPunct="1"/>
            <a:r>
              <a:rPr lang="en-US" altLang="en-US" smtClean="0"/>
              <a:t>Quasi-continuous beam in SPS (2 x 1 </a:t>
            </a:r>
            <a:r>
              <a:rPr lang="en-US" altLang="en-US" smtClean="0">
                <a:latin typeface="Symbol" pitchFamily="18" charset="2"/>
              </a:rPr>
              <a:t>m</a:t>
            </a:r>
            <a:r>
              <a:rPr lang="en-US" altLang="en-US" smtClean="0"/>
              <a:t>s gaps)</a:t>
            </a:r>
          </a:p>
          <a:p>
            <a:pPr lvl="1" eaLnBrk="1" hangingPunct="1"/>
            <a:r>
              <a:rPr lang="en-US" altLang="en-US" smtClean="0"/>
              <a:t>Total intensity per PS extraction </a:t>
            </a:r>
            <a:r>
              <a:rPr lang="en-US" altLang="en-US" smtClean="0">
                <a:cs typeface="Arial" charset="0"/>
              </a:rPr>
              <a:t>≈ 3 </a:t>
            </a:r>
            <a:r>
              <a:rPr lang="en-US" altLang="en-US" smtClean="0">
                <a:cs typeface="Arial" charset="0"/>
                <a:sym typeface="Symbol" pitchFamily="18" charset="2"/>
              </a:rPr>
              <a:t></a:t>
            </a:r>
            <a:r>
              <a:rPr lang="en-US" altLang="en-US" smtClean="0">
                <a:cs typeface="Arial" charset="0"/>
              </a:rPr>
              <a:t> 10</a:t>
            </a:r>
            <a:r>
              <a:rPr lang="en-US" altLang="en-US" baseline="30000" smtClean="0">
                <a:cs typeface="Arial" charset="0"/>
              </a:rPr>
              <a:t>13</a:t>
            </a:r>
            <a:r>
              <a:rPr lang="en-US" altLang="en-US" smtClean="0">
                <a:cs typeface="Arial" charset="0"/>
              </a:rPr>
              <a:t> p+</a:t>
            </a:r>
          </a:p>
          <a:p>
            <a:pPr lvl="1" eaLnBrk="1" hangingPunct="1"/>
            <a:r>
              <a:rPr lang="en-US" altLang="en-US" smtClean="0">
                <a:cs typeface="Arial" charset="0"/>
              </a:rPr>
              <a:t>Total intensity in SPS ≈ 5 </a:t>
            </a:r>
            <a:r>
              <a:rPr lang="en-US" altLang="en-US" smtClean="0">
                <a:cs typeface="Arial" charset="0"/>
                <a:sym typeface="Symbol" pitchFamily="18" charset="2"/>
              </a:rPr>
              <a:t></a:t>
            </a:r>
            <a:r>
              <a:rPr lang="en-US" altLang="en-US" smtClean="0">
                <a:cs typeface="Arial" charset="0"/>
              </a:rPr>
              <a:t> 10</a:t>
            </a:r>
            <a:r>
              <a:rPr lang="en-US" altLang="en-US" baseline="30000" smtClean="0">
                <a:cs typeface="Arial" charset="0"/>
              </a:rPr>
              <a:t>13</a:t>
            </a:r>
            <a:r>
              <a:rPr lang="en-US" altLang="en-US" smtClean="0">
                <a:cs typeface="Arial" charset="0"/>
              </a:rPr>
              <a:t> p+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2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Normalised phase space</a:t>
            </a:r>
          </a:p>
        </p:txBody>
      </p:sp>
      <p:graphicFrame>
        <p:nvGraphicFramePr>
          <p:cNvPr id="2050" name="Object 9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897188" y="2876550"/>
          <a:ext cx="4826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7" name="Equation" r:id="rId3" imgW="482400" imgH="444240" progId="Equation.3">
                  <p:embed/>
                </p:oleObj>
              </mc:Choice>
              <mc:Fallback>
                <p:oleObj name="Equation" r:id="rId3" imgW="482400" imgH="444240" progId="Equation.3">
                  <p:embed/>
                  <p:pic>
                    <p:nvPicPr>
                      <p:cNvPr id="0" name="Object 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7188" y="2876550"/>
                        <a:ext cx="4826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97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744788" y="1958975"/>
          <a:ext cx="5969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8" name="Equation" r:id="rId5" imgW="596880" imgH="444240" progId="Equation.3">
                  <p:embed/>
                </p:oleObj>
              </mc:Choice>
              <mc:Fallback>
                <p:oleObj name="Equation" r:id="rId5" imgW="596880" imgH="444240" progId="Equation.3">
                  <p:embed/>
                  <p:pic>
                    <p:nvPicPr>
                      <p:cNvPr id="0" name="Object 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4788" y="1958975"/>
                        <a:ext cx="5969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3" name="Line 98"/>
          <p:cNvSpPr>
            <a:spLocks noChangeShapeType="1"/>
          </p:cNvSpPr>
          <p:nvPr/>
        </p:nvSpPr>
        <p:spPr bwMode="auto">
          <a:xfrm flipV="1">
            <a:off x="2598738" y="2062163"/>
            <a:ext cx="0" cy="276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64" name="Line 99"/>
          <p:cNvSpPr>
            <a:spLocks noChangeShapeType="1"/>
          </p:cNvSpPr>
          <p:nvPr/>
        </p:nvSpPr>
        <p:spPr bwMode="auto">
          <a:xfrm>
            <a:off x="928688" y="3808413"/>
            <a:ext cx="3338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65" name="Oval 100"/>
          <p:cNvSpPr>
            <a:spLocks noChangeArrowheads="1"/>
          </p:cNvSpPr>
          <p:nvPr/>
        </p:nvSpPr>
        <p:spPr bwMode="auto">
          <a:xfrm rot="-2432281">
            <a:off x="1155700" y="3125788"/>
            <a:ext cx="2959100" cy="136525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66" name="Text Box 101"/>
          <p:cNvSpPr txBox="1">
            <a:spLocks noChangeArrowheads="1"/>
          </p:cNvSpPr>
          <p:nvPr/>
        </p:nvSpPr>
        <p:spPr bwMode="auto">
          <a:xfrm>
            <a:off x="4116388" y="3884613"/>
            <a:ext cx="2730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i="1"/>
              <a:t>x</a:t>
            </a:r>
          </a:p>
        </p:txBody>
      </p:sp>
      <p:sp>
        <p:nvSpPr>
          <p:cNvPr id="2067" name="Text Box 102"/>
          <p:cNvSpPr txBox="1">
            <a:spLocks noChangeArrowheads="1"/>
          </p:cNvSpPr>
          <p:nvPr/>
        </p:nvSpPr>
        <p:spPr bwMode="auto">
          <a:xfrm>
            <a:off x="2293938" y="1985963"/>
            <a:ext cx="3127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i="1"/>
              <a:t>x’</a:t>
            </a:r>
          </a:p>
        </p:txBody>
      </p:sp>
      <p:sp>
        <p:nvSpPr>
          <p:cNvPr id="2068" name="Line 103"/>
          <p:cNvSpPr>
            <a:spLocks noChangeShapeType="1"/>
          </p:cNvSpPr>
          <p:nvPr/>
        </p:nvSpPr>
        <p:spPr bwMode="auto">
          <a:xfrm flipH="1">
            <a:off x="985838" y="2717800"/>
            <a:ext cx="24272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69" name="Line 104"/>
          <p:cNvSpPr>
            <a:spLocks noChangeShapeType="1"/>
          </p:cNvSpPr>
          <p:nvPr/>
        </p:nvSpPr>
        <p:spPr bwMode="auto">
          <a:xfrm flipH="1">
            <a:off x="1830388" y="3001963"/>
            <a:ext cx="75723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70" name="Line 105"/>
          <p:cNvSpPr>
            <a:spLocks noChangeShapeType="1"/>
          </p:cNvSpPr>
          <p:nvPr/>
        </p:nvSpPr>
        <p:spPr bwMode="auto">
          <a:xfrm flipH="1">
            <a:off x="3849688" y="3087688"/>
            <a:ext cx="53181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71" name="Line 106"/>
          <p:cNvSpPr>
            <a:spLocks noChangeShapeType="1"/>
          </p:cNvSpPr>
          <p:nvPr/>
        </p:nvSpPr>
        <p:spPr bwMode="auto">
          <a:xfrm flipH="1" flipV="1">
            <a:off x="3849688" y="3097213"/>
            <a:ext cx="0" cy="18192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72" name="Line 107"/>
          <p:cNvSpPr>
            <a:spLocks noChangeShapeType="1"/>
          </p:cNvSpPr>
          <p:nvPr/>
        </p:nvSpPr>
        <p:spPr bwMode="auto">
          <a:xfrm flipH="1" flipV="1">
            <a:off x="3565525" y="3209925"/>
            <a:ext cx="0" cy="608013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73" name="Line 108"/>
          <p:cNvSpPr>
            <a:spLocks noChangeShapeType="1"/>
          </p:cNvSpPr>
          <p:nvPr/>
        </p:nvSpPr>
        <p:spPr bwMode="auto">
          <a:xfrm flipH="1" flipV="1">
            <a:off x="3422650" y="239395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74" name="Line 109"/>
          <p:cNvSpPr>
            <a:spLocks noChangeShapeType="1"/>
          </p:cNvSpPr>
          <p:nvPr/>
        </p:nvSpPr>
        <p:spPr bwMode="auto">
          <a:xfrm>
            <a:off x="2598738" y="4756150"/>
            <a:ext cx="1260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75" name="Line 110"/>
          <p:cNvSpPr>
            <a:spLocks noChangeShapeType="1"/>
          </p:cNvSpPr>
          <p:nvPr/>
        </p:nvSpPr>
        <p:spPr bwMode="auto">
          <a:xfrm>
            <a:off x="2617788" y="2479675"/>
            <a:ext cx="803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76" name="Line 111"/>
          <p:cNvSpPr>
            <a:spLocks noChangeShapeType="1"/>
          </p:cNvSpPr>
          <p:nvPr/>
        </p:nvSpPr>
        <p:spPr bwMode="auto">
          <a:xfrm>
            <a:off x="2627313" y="3384550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77" name="Line 112"/>
          <p:cNvSpPr>
            <a:spLocks noChangeShapeType="1"/>
          </p:cNvSpPr>
          <p:nvPr/>
        </p:nvSpPr>
        <p:spPr bwMode="auto">
          <a:xfrm>
            <a:off x="4040188" y="3078163"/>
            <a:ext cx="0" cy="730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78" name="Line 113"/>
          <p:cNvSpPr>
            <a:spLocks noChangeShapeType="1"/>
          </p:cNvSpPr>
          <p:nvPr/>
        </p:nvSpPr>
        <p:spPr bwMode="auto">
          <a:xfrm>
            <a:off x="2176463" y="3009900"/>
            <a:ext cx="0" cy="796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79" name="Line 114"/>
          <p:cNvSpPr>
            <a:spLocks noChangeShapeType="1"/>
          </p:cNvSpPr>
          <p:nvPr/>
        </p:nvSpPr>
        <p:spPr bwMode="auto">
          <a:xfrm>
            <a:off x="1417638" y="2716213"/>
            <a:ext cx="0" cy="1082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052" name="Object 115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4043363" y="3143250"/>
          <a:ext cx="609600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9" name="Equation" r:id="rId7" imgW="609524" imgH="438095" progId="Equation.3">
                  <p:embed/>
                </p:oleObj>
              </mc:Choice>
              <mc:Fallback>
                <p:oleObj name="Equation" r:id="rId7" imgW="609524" imgH="438095" progId="Equation.3">
                  <p:embed/>
                  <p:pic>
                    <p:nvPicPr>
                      <p:cNvPr id="0" name="Object 1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3363" y="3143250"/>
                        <a:ext cx="609600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 algn="ctr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116"/>
          <p:cNvGraphicFramePr>
            <a:graphicFrameLocks noChangeAspect="1"/>
          </p:cNvGraphicFramePr>
          <p:nvPr/>
        </p:nvGraphicFramePr>
        <p:xfrm>
          <a:off x="1536700" y="3049588"/>
          <a:ext cx="5080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0" name="Equation" r:id="rId9" imgW="507960" imgH="444240" progId="Equation.3">
                  <p:embed/>
                </p:oleObj>
              </mc:Choice>
              <mc:Fallback>
                <p:oleObj name="Equation" r:id="rId9" imgW="507960" imgH="444240" progId="Equation.3">
                  <p:embed/>
                  <p:pic>
                    <p:nvPicPr>
                      <p:cNvPr id="0" name="Object 1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6700" y="3049588"/>
                        <a:ext cx="5080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117"/>
          <p:cNvGraphicFramePr>
            <a:graphicFrameLocks noChangeAspect="1"/>
          </p:cNvGraphicFramePr>
          <p:nvPr/>
        </p:nvGraphicFramePr>
        <p:xfrm>
          <a:off x="506413" y="3124200"/>
          <a:ext cx="8636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1" name="Equation" r:id="rId11" imgW="863280" imgH="253800" progId="Equation.3">
                  <p:embed/>
                </p:oleObj>
              </mc:Choice>
              <mc:Fallback>
                <p:oleObj name="Equation" r:id="rId11" imgW="863280" imgH="253800" progId="Equation.3">
                  <p:embed/>
                  <p:pic>
                    <p:nvPicPr>
                      <p:cNvPr id="0" name="Object 1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413" y="3124200"/>
                        <a:ext cx="863600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118"/>
          <p:cNvGraphicFramePr>
            <a:graphicFrameLocks noChangeAspect="1"/>
          </p:cNvGraphicFramePr>
          <p:nvPr/>
        </p:nvGraphicFramePr>
        <p:xfrm>
          <a:off x="2814638" y="4816475"/>
          <a:ext cx="8763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" name="Equation" r:id="rId13" imgW="876240" imgH="253800" progId="Equation.3">
                  <p:embed/>
                </p:oleObj>
              </mc:Choice>
              <mc:Fallback>
                <p:oleObj name="Equation" r:id="rId13" imgW="876240" imgH="253800" progId="Equation.3">
                  <p:embed/>
                  <p:pic>
                    <p:nvPicPr>
                      <p:cNvPr id="0" name="Object 1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4638" y="4816475"/>
                        <a:ext cx="876300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80" name="Line 119"/>
          <p:cNvSpPr>
            <a:spLocks noChangeShapeType="1"/>
          </p:cNvSpPr>
          <p:nvPr/>
        </p:nvSpPr>
        <p:spPr bwMode="auto">
          <a:xfrm flipV="1">
            <a:off x="6505575" y="2062163"/>
            <a:ext cx="1588" cy="318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81" name="Line 120"/>
          <p:cNvSpPr>
            <a:spLocks noChangeShapeType="1"/>
          </p:cNvSpPr>
          <p:nvPr/>
        </p:nvSpPr>
        <p:spPr bwMode="auto">
          <a:xfrm>
            <a:off x="5292725" y="3808413"/>
            <a:ext cx="2732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82" name="Oval 121"/>
          <p:cNvSpPr>
            <a:spLocks noChangeArrowheads="1"/>
          </p:cNvSpPr>
          <p:nvPr/>
        </p:nvSpPr>
        <p:spPr bwMode="auto">
          <a:xfrm>
            <a:off x="5443538" y="2746375"/>
            <a:ext cx="2125662" cy="2125663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83" name="Text Box 122"/>
          <p:cNvSpPr txBox="1">
            <a:spLocks noChangeArrowheads="1"/>
          </p:cNvSpPr>
          <p:nvPr/>
        </p:nvSpPr>
        <p:spPr bwMode="auto">
          <a:xfrm>
            <a:off x="1492250" y="4186238"/>
            <a:ext cx="8461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200" b="1"/>
              <a:t>Area = </a:t>
            </a:r>
            <a:r>
              <a:rPr lang="en-US" altLang="en-US" sz="1200" b="1">
                <a:latin typeface="Symbol" pitchFamily="18" charset="2"/>
              </a:rPr>
              <a:t>pe</a:t>
            </a:r>
          </a:p>
        </p:txBody>
      </p:sp>
      <p:sp>
        <p:nvSpPr>
          <p:cNvPr id="2084" name="Rectangle 123"/>
          <p:cNvSpPr>
            <a:spLocks noChangeArrowheads="1"/>
          </p:cNvSpPr>
          <p:nvPr/>
        </p:nvSpPr>
        <p:spPr bwMode="auto">
          <a:xfrm>
            <a:off x="473075" y="1524000"/>
            <a:ext cx="812165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056" name="Object 124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6653213" y="5026025"/>
          <a:ext cx="723900" cy="268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" name="Equation" r:id="rId15" imgW="685800" imgH="253800" progId="Equation.3">
                  <p:embed/>
                </p:oleObj>
              </mc:Choice>
              <mc:Fallback>
                <p:oleObj name="Equation" r:id="rId15" imgW="685800" imgH="253800" progId="Equation.3">
                  <p:embed/>
                  <p:pic>
                    <p:nvPicPr>
                      <p:cNvPr id="0" name="Object 1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3213" y="5026025"/>
                        <a:ext cx="723900" cy="268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85" name="Line 125"/>
          <p:cNvSpPr>
            <a:spLocks noChangeShapeType="1"/>
          </p:cNvSpPr>
          <p:nvPr/>
        </p:nvSpPr>
        <p:spPr bwMode="auto">
          <a:xfrm>
            <a:off x="7569200" y="3808413"/>
            <a:ext cx="0" cy="144145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86" name="Line 126"/>
          <p:cNvSpPr>
            <a:spLocks noChangeShapeType="1"/>
          </p:cNvSpPr>
          <p:nvPr/>
        </p:nvSpPr>
        <p:spPr bwMode="auto">
          <a:xfrm>
            <a:off x="6507163" y="5022850"/>
            <a:ext cx="1062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87" name="Line 127"/>
          <p:cNvSpPr>
            <a:spLocks noChangeShapeType="1"/>
          </p:cNvSpPr>
          <p:nvPr/>
        </p:nvSpPr>
        <p:spPr bwMode="auto">
          <a:xfrm>
            <a:off x="6507163" y="2746375"/>
            <a:ext cx="15176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88" name="Line 128"/>
          <p:cNvSpPr>
            <a:spLocks noChangeShapeType="1"/>
          </p:cNvSpPr>
          <p:nvPr/>
        </p:nvSpPr>
        <p:spPr bwMode="auto">
          <a:xfrm>
            <a:off x="7613650" y="2755900"/>
            <a:ext cx="0" cy="1062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057" name="Object 129"/>
          <p:cNvGraphicFramePr>
            <a:graphicFrameLocks noChangeAspect="1"/>
          </p:cNvGraphicFramePr>
          <p:nvPr/>
        </p:nvGraphicFramePr>
        <p:xfrm>
          <a:off x="7759700" y="2811463"/>
          <a:ext cx="698500" cy="25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" name="Equation" r:id="rId17" imgW="698400" imgH="253800" progId="Equation.3">
                  <p:embed/>
                </p:oleObj>
              </mc:Choice>
              <mc:Fallback>
                <p:oleObj name="Equation" r:id="rId17" imgW="698400" imgH="253800" progId="Equation.3">
                  <p:embed/>
                  <p:pic>
                    <p:nvPicPr>
                      <p:cNvPr id="0" name="Object 1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9700" y="2811463"/>
                        <a:ext cx="698500" cy="255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89" name="Text Box 130"/>
          <p:cNvSpPr txBox="1">
            <a:spLocks noChangeArrowheads="1"/>
          </p:cNvSpPr>
          <p:nvPr/>
        </p:nvSpPr>
        <p:spPr bwMode="auto">
          <a:xfrm>
            <a:off x="5594350" y="3960813"/>
            <a:ext cx="8461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200" b="1"/>
              <a:t>Area = </a:t>
            </a:r>
            <a:r>
              <a:rPr lang="en-US" altLang="en-US" sz="1200" b="1">
                <a:latin typeface="Symbol" pitchFamily="18" charset="2"/>
              </a:rPr>
              <a:t>pe</a:t>
            </a:r>
          </a:p>
        </p:txBody>
      </p:sp>
      <p:sp>
        <p:nvSpPr>
          <p:cNvPr id="2090" name="Text Box 131"/>
          <p:cNvSpPr txBox="1">
            <a:spLocks noChangeArrowheads="1"/>
          </p:cNvSpPr>
          <p:nvPr/>
        </p:nvSpPr>
        <p:spPr bwMode="auto">
          <a:xfrm>
            <a:off x="4572000" y="3352800"/>
            <a:ext cx="736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4400" b="1">
                <a:sym typeface="Symbol" pitchFamily="18" charset="2"/>
              </a:rPr>
              <a:t></a:t>
            </a:r>
          </a:p>
        </p:txBody>
      </p:sp>
      <p:graphicFrame>
        <p:nvGraphicFramePr>
          <p:cNvPr id="2058" name="Object 132"/>
          <p:cNvGraphicFramePr>
            <a:graphicFrameLocks noChangeAspect="1"/>
          </p:cNvGraphicFramePr>
          <p:nvPr/>
        </p:nvGraphicFramePr>
        <p:xfrm>
          <a:off x="1192213" y="5507038"/>
          <a:ext cx="2924175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" name="Equation" r:id="rId19" imgW="1663560" imgH="228600" progId="Equation.3">
                  <p:embed/>
                </p:oleObj>
              </mc:Choice>
              <mc:Fallback>
                <p:oleObj name="Equation" r:id="rId19" imgW="1663560" imgH="228600" progId="Equation.3">
                  <p:embed/>
                  <p:pic>
                    <p:nvPicPr>
                      <p:cNvPr id="0" name="Object 1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2213" y="5507038"/>
                        <a:ext cx="2924175" cy="404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9" name="Object 133"/>
          <p:cNvGraphicFramePr>
            <a:graphicFrameLocks noChangeAspect="1"/>
          </p:cNvGraphicFramePr>
          <p:nvPr/>
        </p:nvGraphicFramePr>
        <p:xfrm>
          <a:off x="6086475" y="5573713"/>
          <a:ext cx="1220788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" name="Equation" r:id="rId21" imgW="787320" imgH="203040" progId="Equation.3">
                  <p:embed/>
                </p:oleObj>
              </mc:Choice>
              <mc:Fallback>
                <p:oleObj name="Equation" r:id="rId21" imgW="787320" imgH="203040" progId="Equation.3">
                  <p:embed/>
                  <p:pic>
                    <p:nvPicPr>
                      <p:cNvPr id="0" name="Object 1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6475" y="5573713"/>
                        <a:ext cx="1220788" cy="31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91" name="Text Box 134"/>
          <p:cNvSpPr txBox="1">
            <a:spLocks noChangeArrowheads="1"/>
          </p:cNvSpPr>
          <p:nvPr/>
        </p:nvSpPr>
        <p:spPr bwMode="auto">
          <a:xfrm>
            <a:off x="1650559" y="1608138"/>
            <a:ext cx="17852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Real phase space</a:t>
            </a:r>
          </a:p>
        </p:txBody>
      </p:sp>
      <p:sp>
        <p:nvSpPr>
          <p:cNvPr id="2092" name="Text Box 135"/>
          <p:cNvSpPr txBox="1">
            <a:spLocks noChangeArrowheads="1"/>
          </p:cNvSpPr>
          <p:nvPr/>
        </p:nvSpPr>
        <p:spPr bwMode="auto">
          <a:xfrm>
            <a:off x="5371932" y="1608138"/>
            <a:ext cx="24641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Normalised phase space</a:t>
            </a:r>
          </a:p>
        </p:txBody>
      </p:sp>
      <p:graphicFrame>
        <p:nvGraphicFramePr>
          <p:cNvPr id="2060" name="Object 136"/>
          <p:cNvGraphicFramePr>
            <a:graphicFrameLocks noChangeAspect="1"/>
          </p:cNvGraphicFramePr>
          <p:nvPr/>
        </p:nvGraphicFramePr>
        <p:xfrm>
          <a:off x="7872413" y="3884613"/>
          <a:ext cx="201612" cy="233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" name="Equation" r:id="rId23" imgW="164880" imgH="190440" progId="Equation.3">
                  <p:embed/>
                </p:oleObj>
              </mc:Choice>
              <mc:Fallback>
                <p:oleObj name="Equation" r:id="rId23" imgW="164880" imgH="190440" progId="Equation.3">
                  <p:embed/>
                  <p:pic>
                    <p:nvPicPr>
                      <p:cNvPr id="0" name="Object 1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72413" y="3884613"/>
                        <a:ext cx="201612" cy="233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1" name="Object 137"/>
          <p:cNvGraphicFramePr>
            <a:graphicFrameLocks noChangeAspect="1"/>
          </p:cNvGraphicFramePr>
          <p:nvPr/>
        </p:nvGraphicFramePr>
        <p:xfrm>
          <a:off x="6188075" y="2062163"/>
          <a:ext cx="233363" cy="233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" name="Equation" r:id="rId25" imgW="190440" imgH="190440" progId="Equation.3">
                  <p:embed/>
                </p:oleObj>
              </mc:Choice>
              <mc:Fallback>
                <p:oleObj name="Equation" r:id="rId25" imgW="190440" imgH="190440" progId="Equation.3">
                  <p:embed/>
                  <p:pic>
                    <p:nvPicPr>
                      <p:cNvPr id="0" name="Object 1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8075" y="2062163"/>
                        <a:ext cx="233363" cy="233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Non-resonant multi-turn extraction</a:t>
            </a:r>
          </a:p>
        </p:txBody>
      </p:sp>
      <p:sp>
        <p:nvSpPr>
          <p:cNvPr id="37893" name="Rectangle 3"/>
          <p:cNvSpPr>
            <a:spLocks noChangeArrowheads="1"/>
          </p:cNvSpPr>
          <p:nvPr/>
        </p:nvSpPr>
        <p:spPr bwMode="auto">
          <a:xfrm>
            <a:off x="838200" y="1524000"/>
            <a:ext cx="7453313" cy="4560888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7894" name="Oval 4"/>
          <p:cNvSpPr>
            <a:spLocks noChangeArrowheads="1"/>
          </p:cNvSpPr>
          <p:nvPr/>
        </p:nvSpPr>
        <p:spPr bwMode="auto">
          <a:xfrm>
            <a:off x="2219325" y="1758950"/>
            <a:ext cx="4097338" cy="4097338"/>
          </a:xfrm>
          <a:prstGeom prst="ellipse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7890" name="Object 5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15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5" name="Line 6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896" name="Line 7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7891" name="Object 8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16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7" name="Oval 9"/>
          <p:cNvSpPr>
            <a:spLocks noChangeArrowheads="1"/>
          </p:cNvSpPr>
          <p:nvPr/>
        </p:nvSpPr>
        <p:spPr bwMode="auto">
          <a:xfrm>
            <a:off x="3054350" y="2593975"/>
            <a:ext cx="2428875" cy="2428875"/>
          </a:xfrm>
          <a:prstGeom prst="ellipse">
            <a:avLst/>
          </a:prstGeom>
          <a:solidFill>
            <a:srgbClr val="E3F2F3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833438" y="1136650"/>
            <a:ext cx="42437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  <a:sym typeface="Symbol" pitchFamily="18" charset="2"/>
              </a:rPr>
              <a:t>CERN PS to SPS: 5-turn continuous transfer </a:t>
            </a: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928688" y="1608138"/>
            <a:ext cx="10502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  <a:sym typeface="Symbol" pitchFamily="18" charset="2"/>
              </a:rPr>
              <a:t>Q</a:t>
            </a:r>
            <a:r>
              <a:rPr lang="en-US" altLang="en-US" baseline="-25000">
                <a:latin typeface="+mj-lt"/>
                <a:sym typeface="Symbol" pitchFamily="18" charset="2"/>
              </a:rPr>
              <a:t>h</a:t>
            </a:r>
            <a:r>
              <a:rPr lang="en-US" altLang="en-US">
                <a:latin typeface="+mj-lt"/>
                <a:sym typeface="Symbol" pitchFamily="18" charset="2"/>
              </a:rPr>
              <a:t> = 0.25</a:t>
            </a: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4799013" y="1531938"/>
            <a:ext cx="76200" cy="455295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7901" name="Rectangle 15"/>
          <p:cNvSpPr>
            <a:spLocks noChangeArrowheads="1"/>
          </p:cNvSpPr>
          <p:nvPr/>
        </p:nvSpPr>
        <p:spPr bwMode="auto">
          <a:xfrm>
            <a:off x="6242050" y="4946650"/>
            <a:ext cx="2049463" cy="1138238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7902" name="Freeform 16"/>
          <p:cNvSpPr>
            <a:spLocks/>
          </p:cNvSpPr>
          <p:nvPr/>
        </p:nvSpPr>
        <p:spPr bwMode="auto">
          <a:xfrm>
            <a:off x="6343650" y="5172075"/>
            <a:ext cx="1638300" cy="800100"/>
          </a:xfrm>
          <a:custGeom>
            <a:avLst/>
            <a:gdLst>
              <a:gd name="T0" fmla="*/ 0 w 1032"/>
              <a:gd name="T1" fmla="*/ 1270158839 h 504"/>
              <a:gd name="T2" fmla="*/ 78124038 w 1032"/>
              <a:gd name="T3" fmla="*/ 607358501 h 504"/>
              <a:gd name="T4" fmla="*/ 2011084530 w 1032"/>
              <a:gd name="T5" fmla="*/ 604837552 h 504"/>
              <a:gd name="T6" fmla="*/ 2056447321 w 1032"/>
              <a:gd name="T7" fmla="*/ 0 h 504"/>
              <a:gd name="T8" fmla="*/ 2147483647 w 1032"/>
              <a:gd name="T9" fmla="*/ 0 h 504"/>
              <a:gd name="T10" fmla="*/ 2147483647 w 1032"/>
              <a:gd name="T11" fmla="*/ 1270158839 h 50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32"/>
              <a:gd name="T19" fmla="*/ 0 h 504"/>
              <a:gd name="T20" fmla="*/ 1032 w 1032"/>
              <a:gd name="T21" fmla="*/ 504 h 50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32" h="504">
                <a:moveTo>
                  <a:pt x="0" y="504"/>
                </a:moveTo>
                <a:lnTo>
                  <a:pt x="31" y="241"/>
                </a:lnTo>
                <a:lnTo>
                  <a:pt x="798" y="240"/>
                </a:lnTo>
                <a:lnTo>
                  <a:pt x="816" y="0"/>
                </a:lnTo>
                <a:lnTo>
                  <a:pt x="996" y="0"/>
                </a:lnTo>
                <a:lnTo>
                  <a:pt x="1032" y="50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3" name="Line 17"/>
          <p:cNvSpPr>
            <a:spLocks noChangeShapeType="1"/>
          </p:cNvSpPr>
          <p:nvPr/>
        </p:nvSpPr>
        <p:spPr bwMode="auto">
          <a:xfrm>
            <a:off x="6392863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4" name="Line 18"/>
          <p:cNvSpPr>
            <a:spLocks noChangeShapeType="1"/>
          </p:cNvSpPr>
          <p:nvPr/>
        </p:nvSpPr>
        <p:spPr bwMode="auto">
          <a:xfrm>
            <a:off x="6697663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5" name="Line 19"/>
          <p:cNvSpPr>
            <a:spLocks noChangeShapeType="1"/>
          </p:cNvSpPr>
          <p:nvPr/>
        </p:nvSpPr>
        <p:spPr bwMode="auto">
          <a:xfrm>
            <a:off x="7000875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6" name="Line 20"/>
          <p:cNvSpPr>
            <a:spLocks noChangeShapeType="1"/>
          </p:cNvSpPr>
          <p:nvPr/>
        </p:nvSpPr>
        <p:spPr bwMode="auto">
          <a:xfrm>
            <a:off x="7304088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7" name="Line 21"/>
          <p:cNvSpPr>
            <a:spLocks noChangeShapeType="1"/>
          </p:cNvSpPr>
          <p:nvPr/>
        </p:nvSpPr>
        <p:spPr bwMode="auto">
          <a:xfrm>
            <a:off x="7607300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8" name="Line 22"/>
          <p:cNvSpPr>
            <a:spLocks noChangeShapeType="1"/>
          </p:cNvSpPr>
          <p:nvPr/>
        </p:nvSpPr>
        <p:spPr bwMode="auto">
          <a:xfrm>
            <a:off x="7912100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9" name="Text Box 23"/>
          <p:cNvSpPr txBox="1">
            <a:spLocks noChangeArrowheads="1"/>
          </p:cNvSpPr>
          <p:nvPr/>
        </p:nvSpPr>
        <p:spPr bwMode="auto">
          <a:xfrm>
            <a:off x="6408738" y="5662613"/>
            <a:ext cx="14620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200" b="1"/>
              <a:t>1     2     3     4     5</a:t>
            </a:r>
          </a:p>
        </p:txBody>
      </p:sp>
      <p:sp>
        <p:nvSpPr>
          <p:cNvPr id="37910" name="Text Box 24"/>
          <p:cNvSpPr txBox="1">
            <a:spLocks noChangeArrowheads="1"/>
          </p:cNvSpPr>
          <p:nvPr/>
        </p:nvSpPr>
        <p:spPr bwMode="auto">
          <a:xfrm>
            <a:off x="6318250" y="5022850"/>
            <a:ext cx="1209675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200" b="1"/>
              <a:t>Bump vs. turn</a:t>
            </a:r>
          </a:p>
        </p:txBody>
      </p:sp>
      <p:sp>
        <p:nvSpPr>
          <p:cNvPr id="37911" name="Line 25"/>
          <p:cNvSpPr>
            <a:spLocks noChangeShapeType="1"/>
          </p:cNvSpPr>
          <p:nvPr/>
        </p:nvSpPr>
        <p:spPr bwMode="auto">
          <a:xfrm flipH="1">
            <a:off x="3176588" y="3276600"/>
            <a:ext cx="1622425" cy="0"/>
          </a:xfrm>
          <a:prstGeom prst="line">
            <a:avLst/>
          </a:prstGeom>
          <a:noFill/>
          <a:ln w="5080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12" name="Line 26"/>
          <p:cNvSpPr>
            <a:spLocks noChangeShapeType="1"/>
          </p:cNvSpPr>
          <p:nvPr/>
        </p:nvSpPr>
        <p:spPr bwMode="auto">
          <a:xfrm flipH="1" flipV="1">
            <a:off x="3736975" y="3276600"/>
            <a:ext cx="0" cy="1612900"/>
          </a:xfrm>
          <a:prstGeom prst="line">
            <a:avLst/>
          </a:prstGeom>
          <a:noFill/>
          <a:ln w="5080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13" name="Line 27"/>
          <p:cNvSpPr>
            <a:spLocks noChangeShapeType="1"/>
          </p:cNvSpPr>
          <p:nvPr/>
        </p:nvSpPr>
        <p:spPr bwMode="auto">
          <a:xfrm flipH="1">
            <a:off x="3736975" y="4264025"/>
            <a:ext cx="1062038" cy="0"/>
          </a:xfrm>
          <a:prstGeom prst="line">
            <a:avLst/>
          </a:prstGeom>
          <a:noFill/>
          <a:ln w="5080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14" name="Text Box 29"/>
          <p:cNvSpPr txBox="1">
            <a:spLocks noChangeArrowheads="1"/>
          </p:cNvSpPr>
          <p:nvPr/>
        </p:nvSpPr>
        <p:spPr bwMode="auto">
          <a:xfrm>
            <a:off x="4951413" y="35814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1</a:t>
            </a:r>
          </a:p>
        </p:txBody>
      </p:sp>
      <p:sp>
        <p:nvSpPr>
          <p:cNvPr id="37915" name="Text Box 30"/>
          <p:cNvSpPr txBox="1">
            <a:spLocks noChangeArrowheads="1"/>
          </p:cNvSpPr>
          <p:nvPr/>
        </p:nvSpPr>
        <p:spPr bwMode="auto">
          <a:xfrm>
            <a:off x="4040188" y="274637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2</a:t>
            </a:r>
          </a:p>
        </p:txBody>
      </p:sp>
      <p:sp>
        <p:nvSpPr>
          <p:cNvPr id="37916" name="Text Box 31"/>
          <p:cNvSpPr txBox="1">
            <a:spLocks noChangeArrowheads="1"/>
          </p:cNvSpPr>
          <p:nvPr/>
        </p:nvSpPr>
        <p:spPr bwMode="auto">
          <a:xfrm>
            <a:off x="3281363" y="37322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3</a:t>
            </a:r>
          </a:p>
        </p:txBody>
      </p:sp>
      <p:sp>
        <p:nvSpPr>
          <p:cNvPr id="37917" name="Text Box 32"/>
          <p:cNvSpPr txBox="1">
            <a:spLocks noChangeArrowheads="1"/>
          </p:cNvSpPr>
          <p:nvPr/>
        </p:nvSpPr>
        <p:spPr bwMode="auto">
          <a:xfrm>
            <a:off x="4192588" y="434022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4</a:t>
            </a:r>
          </a:p>
        </p:txBody>
      </p:sp>
      <p:sp>
        <p:nvSpPr>
          <p:cNvPr id="37918" name="Text Box 34"/>
          <p:cNvSpPr txBox="1">
            <a:spLocks noChangeArrowheads="1"/>
          </p:cNvSpPr>
          <p:nvPr/>
        </p:nvSpPr>
        <p:spPr bwMode="auto">
          <a:xfrm>
            <a:off x="4116388" y="35814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5</a:t>
            </a:r>
          </a:p>
        </p:txBody>
      </p:sp>
      <p:sp>
        <p:nvSpPr>
          <p:cNvPr id="37919" name="Text Box 35"/>
          <p:cNvSpPr txBox="1">
            <a:spLocks noChangeArrowheads="1"/>
          </p:cNvSpPr>
          <p:nvPr/>
        </p:nvSpPr>
        <p:spPr bwMode="auto">
          <a:xfrm>
            <a:off x="4895052" y="1531938"/>
            <a:ext cx="8937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septum</a:t>
            </a:r>
          </a:p>
        </p:txBody>
      </p:sp>
      <p:sp>
        <p:nvSpPr>
          <p:cNvPr id="37920" name="Line 38"/>
          <p:cNvSpPr>
            <a:spLocks noChangeShapeType="1"/>
          </p:cNvSpPr>
          <p:nvPr/>
        </p:nvSpPr>
        <p:spPr bwMode="auto">
          <a:xfrm flipV="1">
            <a:off x="5103813" y="2062163"/>
            <a:ext cx="0" cy="144145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30"/>
          <p:cNvSpPr>
            <a:spLocks noChangeArrowheads="1"/>
          </p:cNvSpPr>
          <p:nvPr/>
        </p:nvSpPr>
        <p:spPr bwMode="auto">
          <a:xfrm>
            <a:off x="4875213" y="3276600"/>
            <a:ext cx="1062037" cy="987425"/>
          </a:xfrm>
          <a:prstGeom prst="rect">
            <a:avLst/>
          </a:prstGeom>
          <a:solidFill>
            <a:srgbClr val="E3F2F3"/>
          </a:solidFill>
          <a:ln w="15875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Non-resonant multi-turn extraction</a:t>
            </a:r>
          </a:p>
        </p:txBody>
      </p:sp>
      <p:sp>
        <p:nvSpPr>
          <p:cNvPr id="38918" name="Rectangle 3"/>
          <p:cNvSpPr>
            <a:spLocks noChangeArrowheads="1"/>
          </p:cNvSpPr>
          <p:nvPr/>
        </p:nvSpPr>
        <p:spPr bwMode="auto">
          <a:xfrm>
            <a:off x="838200" y="1524000"/>
            <a:ext cx="7453313" cy="4560888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19" name="Oval 4"/>
          <p:cNvSpPr>
            <a:spLocks noChangeArrowheads="1"/>
          </p:cNvSpPr>
          <p:nvPr/>
        </p:nvSpPr>
        <p:spPr bwMode="auto">
          <a:xfrm>
            <a:off x="3357563" y="1758950"/>
            <a:ext cx="4097337" cy="4097338"/>
          </a:xfrm>
          <a:prstGeom prst="ellipse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8914" name="Object 5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30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0" name="Line 6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921" name="Line 7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8915" name="Object 8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31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833438" y="1136650"/>
            <a:ext cx="51671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  <a:sym typeface="Symbol" pitchFamily="18" charset="2"/>
              </a:rPr>
              <a:t>CERN PS to SPS: 5-turn continuous transfer </a:t>
            </a:r>
            <a:r>
              <a:rPr lang="en-US" altLang="en-US">
                <a:solidFill>
                  <a:srgbClr val="FF0000"/>
                </a:solidFill>
                <a:latin typeface="+mj-lt"/>
                <a:sym typeface="Symbol" pitchFamily="18" charset="2"/>
              </a:rPr>
              <a:t>– 5</a:t>
            </a:r>
            <a:r>
              <a:rPr lang="en-US" altLang="en-US" baseline="30000">
                <a:solidFill>
                  <a:srgbClr val="FF0000"/>
                </a:solidFill>
                <a:latin typeface="+mj-lt"/>
                <a:sym typeface="Symbol" pitchFamily="18" charset="2"/>
              </a:rPr>
              <a:t>th</a:t>
            </a:r>
            <a:r>
              <a:rPr lang="en-US" altLang="en-US">
                <a:solidFill>
                  <a:srgbClr val="FF0000"/>
                </a:solidFill>
                <a:latin typeface="+mj-lt"/>
                <a:sym typeface="Symbol" pitchFamily="18" charset="2"/>
              </a:rPr>
              <a:t> turn</a:t>
            </a:r>
            <a:r>
              <a:rPr lang="en-US" altLang="en-US">
                <a:latin typeface="+mj-lt"/>
                <a:sym typeface="Symbol" pitchFamily="18" charset="2"/>
              </a:rPr>
              <a:t> </a:t>
            </a: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928688" y="1608138"/>
            <a:ext cx="10502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  <a:sym typeface="Symbol" pitchFamily="18" charset="2"/>
              </a:rPr>
              <a:t>Q</a:t>
            </a:r>
            <a:r>
              <a:rPr lang="en-US" altLang="en-US" baseline="-25000">
                <a:latin typeface="+mj-lt"/>
                <a:sym typeface="Symbol" pitchFamily="18" charset="2"/>
              </a:rPr>
              <a:t>h</a:t>
            </a:r>
            <a:r>
              <a:rPr lang="en-US" altLang="en-US">
                <a:latin typeface="+mj-lt"/>
                <a:sym typeface="Symbol" pitchFamily="18" charset="2"/>
              </a:rPr>
              <a:t> = 0.25</a:t>
            </a:r>
          </a:p>
        </p:txBody>
      </p:sp>
      <p:sp>
        <p:nvSpPr>
          <p:cNvPr id="38924" name="Rectangle 13"/>
          <p:cNvSpPr>
            <a:spLocks noChangeArrowheads="1"/>
          </p:cNvSpPr>
          <p:nvPr/>
        </p:nvSpPr>
        <p:spPr bwMode="auto">
          <a:xfrm>
            <a:off x="6242050" y="4946650"/>
            <a:ext cx="2049463" cy="1138238"/>
          </a:xfrm>
          <a:prstGeom prst="rect">
            <a:avLst/>
          </a:prstGeom>
          <a:solidFill>
            <a:schemeClr val="bg1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25" name="Freeform 14"/>
          <p:cNvSpPr>
            <a:spLocks/>
          </p:cNvSpPr>
          <p:nvPr/>
        </p:nvSpPr>
        <p:spPr bwMode="auto">
          <a:xfrm>
            <a:off x="6343650" y="5172075"/>
            <a:ext cx="1638300" cy="800100"/>
          </a:xfrm>
          <a:custGeom>
            <a:avLst/>
            <a:gdLst>
              <a:gd name="T0" fmla="*/ 0 w 1032"/>
              <a:gd name="T1" fmla="*/ 1270158839 h 504"/>
              <a:gd name="T2" fmla="*/ 78124038 w 1032"/>
              <a:gd name="T3" fmla="*/ 607358501 h 504"/>
              <a:gd name="T4" fmla="*/ 2041326390 w 1032"/>
              <a:gd name="T5" fmla="*/ 604837552 h 504"/>
              <a:gd name="T6" fmla="*/ 2056447321 w 1032"/>
              <a:gd name="T7" fmla="*/ 0 h 504"/>
              <a:gd name="T8" fmla="*/ 2147483647 w 1032"/>
              <a:gd name="T9" fmla="*/ 0 h 504"/>
              <a:gd name="T10" fmla="*/ 2147483647 w 1032"/>
              <a:gd name="T11" fmla="*/ 1270158839 h 50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32"/>
              <a:gd name="T19" fmla="*/ 0 h 504"/>
              <a:gd name="T20" fmla="*/ 1032 w 1032"/>
              <a:gd name="T21" fmla="*/ 504 h 50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32" h="504">
                <a:moveTo>
                  <a:pt x="0" y="504"/>
                </a:moveTo>
                <a:lnTo>
                  <a:pt x="31" y="241"/>
                </a:lnTo>
                <a:lnTo>
                  <a:pt x="810" y="240"/>
                </a:lnTo>
                <a:lnTo>
                  <a:pt x="816" y="0"/>
                </a:lnTo>
                <a:lnTo>
                  <a:pt x="996" y="0"/>
                </a:lnTo>
                <a:lnTo>
                  <a:pt x="1032" y="50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926" name="Line 16"/>
          <p:cNvSpPr>
            <a:spLocks noChangeShapeType="1"/>
          </p:cNvSpPr>
          <p:nvPr/>
        </p:nvSpPr>
        <p:spPr bwMode="auto">
          <a:xfrm>
            <a:off x="6697663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927" name="Line 17"/>
          <p:cNvSpPr>
            <a:spLocks noChangeShapeType="1"/>
          </p:cNvSpPr>
          <p:nvPr/>
        </p:nvSpPr>
        <p:spPr bwMode="auto">
          <a:xfrm>
            <a:off x="7000875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928" name="Line 18"/>
          <p:cNvSpPr>
            <a:spLocks noChangeShapeType="1"/>
          </p:cNvSpPr>
          <p:nvPr/>
        </p:nvSpPr>
        <p:spPr bwMode="auto">
          <a:xfrm>
            <a:off x="7304088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929" name="Line 19"/>
          <p:cNvSpPr>
            <a:spLocks noChangeShapeType="1"/>
          </p:cNvSpPr>
          <p:nvPr/>
        </p:nvSpPr>
        <p:spPr bwMode="auto">
          <a:xfrm>
            <a:off x="7607300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930" name="Line 20"/>
          <p:cNvSpPr>
            <a:spLocks noChangeShapeType="1"/>
          </p:cNvSpPr>
          <p:nvPr/>
        </p:nvSpPr>
        <p:spPr bwMode="auto">
          <a:xfrm>
            <a:off x="7912100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931" name="Text Box 21"/>
          <p:cNvSpPr txBox="1">
            <a:spLocks noChangeArrowheads="1"/>
          </p:cNvSpPr>
          <p:nvPr/>
        </p:nvSpPr>
        <p:spPr bwMode="auto">
          <a:xfrm>
            <a:off x="6408738" y="5662613"/>
            <a:ext cx="14620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200" b="1"/>
              <a:t>1     2     3     4     5</a:t>
            </a:r>
          </a:p>
        </p:txBody>
      </p:sp>
      <p:sp>
        <p:nvSpPr>
          <p:cNvPr id="38932" name="Text Box 22"/>
          <p:cNvSpPr txBox="1">
            <a:spLocks noChangeArrowheads="1"/>
          </p:cNvSpPr>
          <p:nvPr/>
        </p:nvSpPr>
        <p:spPr bwMode="auto">
          <a:xfrm>
            <a:off x="6318250" y="5022850"/>
            <a:ext cx="1209675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200" b="1"/>
              <a:t>Bump vs. turn</a:t>
            </a:r>
          </a:p>
        </p:txBody>
      </p:sp>
      <p:sp>
        <p:nvSpPr>
          <p:cNvPr id="38933" name="Text Box 28"/>
          <p:cNvSpPr txBox="1">
            <a:spLocks noChangeArrowheads="1"/>
          </p:cNvSpPr>
          <p:nvPr/>
        </p:nvSpPr>
        <p:spPr bwMode="auto">
          <a:xfrm>
            <a:off x="5254625" y="35814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5</a:t>
            </a:r>
          </a:p>
        </p:txBody>
      </p:sp>
      <p:sp>
        <p:nvSpPr>
          <p:cNvPr id="38934" name="Rectangle 31"/>
          <p:cNvSpPr>
            <a:spLocks noChangeArrowheads="1"/>
          </p:cNvSpPr>
          <p:nvPr/>
        </p:nvSpPr>
        <p:spPr bwMode="auto">
          <a:xfrm>
            <a:off x="4799013" y="1531938"/>
            <a:ext cx="76200" cy="455295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35" name="Line 35"/>
          <p:cNvSpPr>
            <a:spLocks noChangeShapeType="1"/>
          </p:cNvSpPr>
          <p:nvPr/>
        </p:nvSpPr>
        <p:spPr bwMode="auto">
          <a:xfrm flipV="1">
            <a:off x="5407025" y="2062163"/>
            <a:ext cx="0" cy="144145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8" name="Rectangle 128"/>
          <p:cNvSpPr>
            <a:spLocks noChangeArrowheads="1"/>
          </p:cNvSpPr>
          <p:nvPr/>
        </p:nvSpPr>
        <p:spPr bwMode="auto">
          <a:xfrm>
            <a:off x="419100" y="4972050"/>
            <a:ext cx="8224838" cy="1550988"/>
          </a:xfrm>
          <a:prstGeom prst="rect">
            <a:avLst/>
          </a:prstGeom>
          <a:solidFill>
            <a:schemeClr val="accent2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49" name="Rectangle 22"/>
          <p:cNvSpPr>
            <a:spLocks noChangeArrowheads="1"/>
          </p:cNvSpPr>
          <p:nvPr/>
        </p:nvSpPr>
        <p:spPr bwMode="auto">
          <a:xfrm>
            <a:off x="527050" y="5084763"/>
            <a:ext cx="1443038" cy="1306512"/>
          </a:xfrm>
          <a:prstGeom prst="rect">
            <a:avLst/>
          </a:prstGeom>
          <a:solidFill>
            <a:schemeClr val="bg1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50" name="Rectangle 53"/>
          <p:cNvSpPr>
            <a:spLocks noChangeArrowheads="1"/>
          </p:cNvSpPr>
          <p:nvPr/>
        </p:nvSpPr>
        <p:spPr bwMode="auto">
          <a:xfrm>
            <a:off x="2146300" y="5084763"/>
            <a:ext cx="1443038" cy="1306512"/>
          </a:xfrm>
          <a:prstGeom prst="rect">
            <a:avLst/>
          </a:prstGeom>
          <a:solidFill>
            <a:schemeClr val="bg1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51" name="Rectangle 64"/>
          <p:cNvSpPr>
            <a:spLocks noChangeArrowheads="1"/>
          </p:cNvSpPr>
          <p:nvPr/>
        </p:nvSpPr>
        <p:spPr bwMode="auto">
          <a:xfrm>
            <a:off x="3768725" y="5084763"/>
            <a:ext cx="1443038" cy="1306512"/>
          </a:xfrm>
          <a:prstGeom prst="rect">
            <a:avLst/>
          </a:prstGeom>
          <a:solidFill>
            <a:schemeClr val="bg1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52" name="Rectangle 77"/>
          <p:cNvSpPr>
            <a:spLocks noChangeArrowheads="1"/>
          </p:cNvSpPr>
          <p:nvPr/>
        </p:nvSpPr>
        <p:spPr bwMode="auto">
          <a:xfrm>
            <a:off x="5413375" y="5084763"/>
            <a:ext cx="1443038" cy="1306512"/>
          </a:xfrm>
          <a:prstGeom prst="rect">
            <a:avLst/>
          </a:prstGeom>
          <a:solidFill>
            <a:schemeClr val="bg1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53" name="Rectangle 110"/>
          <p:cNvSpPr>
            <a:spLocks noChangeArrowheads="1"/>
          </p:cNvSpPr>
          <p:nvPr/>
        </p:nvSpPr>
        <p:spPr bwMode="auto">
          <a:xfrm>
            <a:off x="7083425" y="5084763"/>
            <a:ext cx="1443038" cy="1306512"/>
          </a:xfrm>
          <a:prstGeom prst="rect">
            <a:avLst/>
          </a:prstGeom>
          <a:solidFill>
            <a:schemeClr val="bg1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54" name="Oval 82"/>
          <p:cNvSpPr>
            <a:spLocks noChangeArrowheads="1"/>
          </p:cNvSpPr>
          <p:nvPr/>
        </p:nvSpPr>
        <p:spPr bwMode="auto">
          <a:xfrm>
            <a:off x="5761038" y="5165725"/>
            <a:ext cx="866775" cy="85248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9955" name="Rectangle 91"/>
          <p:cNvSpPr>
            <a:spLocks noChangeArrowheads="1"/>
          </p:cNvSpPr>
          <p:nvPr/>
        </p:nvSpPr>
        <p:spPr bwMode="auto">
          <a:xfrm>
            <a:off x="5800725" y="5149850"/>
            <a:ext cx="908050" cy="1873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Non-resonant</a:t>
            </a:r>
            <a:r>
              <a:rPr lang="en-US" altLang="en-US" smtClean="0"/>
              <a:t> multi-turn extraction</a:t>
            </a:r>
          </a:p>
        </p:txBody>
      </p:sp>
      <p:sp>
        <p:nvSpPr>
          <p:cNvPr id="39957" name="Rectangle 21"/>
          <p:cNvSpPr>
            <a:spLocks noGrp="1" noChangeArrowheads="1"/>
          </p:cNvSpPr>
          <p:nvPr>
            <p:ph type="body" sz="half" idx="1"/>
          </p:nvPr>
        </p:nvSpPr>
        <p:spPr>
          <a:xfrm>
            <a:off x="473075" y="1228725"/>
            <a:ext cx="8229600" cy="4525963"/>
          </a:xfrm>
          <a:noFill/>
        </p:spPr>
        <p:txBody>
          <a:bodyPr/>
          <a:lstStyle/>
          <a:p>
            <a:pPr eaLnBrk="1" hangingPunct="1"/>
            <a:r>
              <a:rPr lang="en-US" altLang="en-US" smtClean="0"/>
              <a:t>CERN PS to SPS: 5-turn continuous transfer </a:t>
            </a:r>
          </a:p>
          <a:p>
            <a:pPr lvl="1" eaLnBrk="1" hangingPunct="1"/>
            <a:r>
              <a:rPr lang="en-US" altLang="en-US" smtClean="0"/>
              <a:t>Losses impose thin (ES) septum… second septum needed</a:t>
            </a:r>
          </a:p>
          <a:p>
            <a:pPr lvl="1" eaLnBrk="1" hangingPunct="1"/>
            <a:r>
              <a:rPr lang="en-US" altLang="en-US" smtClean="0"/>
              <a:t>Still about 15 % of beam lost in PS-SPS CT</a:t>
            </a:r>
          </a:p>
          <a:p>
            <a:pPr lvl="1" eaLnBrk="1" hangingPunct="1"/>
            <a:r>
              <a:rPr lang="en-US" altLang="en-US" smtClean="0"/>
              <a:t>Difficult to get equal intensities per turn</a:t>
            </a:r>
          </a:p>
          <a:p>
            <a:pPr lvl="1" eaLnBrk="1" hangingPunct="1"/>
            <a:r>
              <a:rPr lang="en-US" altLang="en-US" smtClean="0"/>
              <a:t>Different trajectories for each turn</a:t>
            </a:r>
          </a:p>
          <a:p>
            <a:pPr lvl="1" eaLnBrk="1" hangingPunct="1"/>
            <a:r>
              <a:rPr lang="en-US" altLang="en-US" smtClean="0"/>
              <a:t>Different emittances for each turn</a:t>
            </a:r>
          </a:p>
          <a:p>
            <a:pPr eaLnBrk="1" hangingPunct="1"/>
            <a:endParaRPr lang="en-US" altLang="en-US" smtClean="0"/>
          </a:p>
        </p:txBody>
      </p:sp>
      <p:graphicFrame>
        <p:nvGraphicFramePr>
          <p:cNvPr id="39938" name="Object 24"/>
          <p:cNvGraphicFramePr>
            <a:graphicFrameLocks noChangeAspect="1"/>
          </p:cNvGraphicFramePr>
          <p:nvPr/>
        </p:nvGraphicFramePr>
        <p:xfrm>
          <a:off x="879475" y="6264275"/>
          <a:ext cx="65088" cy="7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74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9475" y="6264275"/>
                        <a:ext cx="65088" cy="79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58" name="Line 25"/>
          <p:cNvSpPr>
            <a:spLocks noChangeShapeType="1"/>
          </p:cNvSpPr>
          <p:nvPr/>
        </p:nvSpPr>
        <p:spPr bwMode="auto">
          <a:xfrm>
            <a:off x="679450" y="6237288"/>
            <a:ext cx="225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59" name="Line 26"/>
          <p:cNvSpPr>
            <a:spLocks noChangeShapeType="1"/>
          </p:cNvSpPr>
          <p:nvPr/>
        </p:nvSpPr>
        <p:spPr bwMode="auto">
          <a:xfrm flipV="1">
            <a:off x="679450" y="5997575"/>
            <a:ext cx="0" cy="239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9939" name="Object 27"/>
          <p:cNvGraphicFramePr>
            <a:graphicFrameLocks noChangeAspect="1"/>
          </p:cNvGraphicFramePr>
          <p:nvPr/>
        </p:nvGraphicFramePr>
        <p:xfrm>
          <a:off x="581025" y="5970588"/>
          <a:ext cx="74613" cy="80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75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025" y="5970588"/>
                        <a:ext cx="74613" cy="80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60" name="Oval 28"/>
          <p:cNvSpPr>
            <a:spLocks noChangeArrowheads="1"/>
          </p:cNvSpPr>
          <p:nvPr/>
        </p:nvSpPr>
        <p:spPr bwMode="auto">
          <a:xfrm>
            <a:off x="874713" y="5172075"/>
            <a:ext cx="866775" cy="85248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9961" name="Rectangle 30"/>
          <p:cNvSpPr>
            <a:spLocks noChangeArrowheads="1"/>
          </p:cNvSpPr>
          <p:nvPr/>
        </p:nvSpPr>
        <p:spPr bwMode="auto">
          <a:xfrm>
            <a:off x="1514475" y="5100638"/>
            <a:ext cx="42863" cy="1293812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62" name="Oval 51"/>
          <p:cNvSpPr>
            <a:spLocks noChangeArrowheads="1"/>
          </p:cNvSpPr>
          <p:nvPr/>
        </p:nvSpPr>
        <p:spPr bwMode="auto">
          <a:xfrm>
            <a:off x="1198563" y="5249863"/>
            <a:ext cx="698500" cy="698500"/>
          </a:xfrm>
          <a:prstGeom prst="ellipse">
            <a:avLst/>
          </a:prstGeom>
          <a:solidFill>
            <a:srgbClr val="FF0000">
              <a:alpha val="5882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63" name="Text Box 52"/>
          <p:cNvSpPr txBox="1">
            <a:spLocks noChangeArrowheads="1"/>
          </p:cNvSpPr>
          <p:nvPr/>
        </p:nvSpPr>
        <p:spPr bwMode="auto">
          <a:xfrm>
            <a:off x="1666875" y="5097463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1</a:t>
            </a:r>
          </a:p>
        </p:txBody>
      </p:sp>
      <p:graphicFrame>
        <p:nvGraphicFramePr>
          <p:cNvPr id="39940" name="Object 54"/>
          <p:cNvGraphicFramePr>
            <a:graphicFrameLocks noChangeAspect="1"/>
          </p:cNvGraphicFramePr>
          <p:nvPr/>
        </p:nvGraphicFramePr>
        <p:xfrm>
          <a:off x="2498725" y="6264275"/>
          <a:ext cx="65088" cy="7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76" name="Equation" r:id="rId7" imgW="164880" imgH="190440" progId="Equation.3">
                  <p:embed/>
                </p:oleObj>
              </mc:Choice>
              <mc:Fallback>
                <p:oleObj name="Equation" r:id="rId7" imgW="164880" imgH="190440" progId="Equation.3">
                  <p:embed/>
                  <p:pic>
                    <p:nvPicPr>
                      <p:cNvPr id="0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8725" y="6264275"/>
                        <a:ext cx="65088" cy="79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64" name="Line 55"/>
          <p:cNvSpPr>
            <a:spLocks noChangeShapeType="1"/>
          </p:cNvSpPr>
          <p:nvPr/>
        </p:nvSpPr>
        <p:spPr bwMode="auto">
          <a:xfrm>
            <a:off x="2298700" y="6237288"/>
            <a:ext cx="225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65" name="Line 56"/>
          <p:cNvSpPr>
            <a:spLocks noChangeShapeType="1"/>
          </p:cNvSpPr>
          <p:nvPr/>
        </p:nvSpPr>
        <p:spPr bwMode="auto">
          <a:xfrm flipV="1">
            <a:off x="2298700" y="5997575"/>
            <a:ext cx="0" cy="239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9941" name="Object 57"/>
          <p:cNvGraphicFramePr>
            <a:graphicFrameLocks noChangeAspect="1"/>
          </p:cNvGraphicFramePr>
          <p:nvPr/>
        </p:nvGraphicFramePr>
        <p:xfrm>
          <a:off x="2200275" y="5970588"/>
          <a:ext cx="74613" cy="80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77" name="Equation" r:id="rId8" imgW="190440" imgH="190440" progId="Equation.3">
                  <p:embed/>
                </p:oleObj>
              </mc:Choice>
              <mc:Fallback>
                <p:oleObj name="Equation" r:id="rId8" imgW="190440" imgH="190440" progId="Equation.3">
                  <p:embed/>
                  <p:pic>
                    <p:nvPicPr>
                      <p:cNvPr id="0" name="Object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0275" y="5970588"/>
                        <a:ext cx="74613" cy="80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66" name="Oval 58"/>
          <p:cNvSpPr>
            <a:spLocks noChangeArrowheads="1"/>
          </p:cNvSpPr>
          <p:nvPr/>
        </p:nvSpPr>
        <p:spPr bwMode="auto">
          <a:xfrm>
            <a:off x="2493963" y="5172075"/>
            <a:ext cx="866775" cy="85248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9967" name="Text Box 61"/>
          <p:cNvSpPr txBox="1">
            <a:spLocks noChangeArrowheads="1"/>
          </p:cNvSpPr>
          <p:nvPr/>
        </p:nvSpPr>
        <p:spPr bwMode="auto">
          <a:xfrm>
            <a:off x="3286125" y="5097463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2</a:t>
            </a:r>
          </a:p>
        </p:txBody>
      </p:sp>
      <p:sp>
        <p:nvSpPr>
          <p:cNvPr id="39968" name="Rectangle 62"/>
          <p:cNvSpPr>
            <a:spLocks noChangeArrowheads="1"/>
          </p:cNvSpPr>
          <p:nvPr/>
        </p:nvSpPr>
        <p:spPr bwMode="auto">
          <a:xfrm>
            <a:off x="2514600" y="5829300"/>
            <a:ext cx="942975" cy="3333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69" name="Rectangle 59"/>
          <p:cNvSpPr>
            <a:spLocks noChangeArrowheads="1"/>
          </p:cNvSpPr>
          <p:nvPr/>
        </p:nvSpPr>
        <p:spPr bwMode="auto">
          <a:xfrm>
            <a:off x="3133725" y="5100638"/>
            <a:ext cx="42863" cy="1293812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70" name="Oval 60"/>
          <p:cNvSpPr>
            <a:spLocks noChangeArrowheads="1"/>
          </p:cNvSpPr>
          <p:nvPr/>
        </p:nvSpPr>
        <p:spPr bwMode="auto">
          <a:xfrm>
            <a:off x="2859088" y="5249863"/>
            <a:ext cx="609600" cy="609600"/>
          </a:xfrm>
          <a:prstGeom prst="ellipse">
            <a:avLst/>
          </a:prstGeom>
          <a:solidFill>
            <a:srgbClr val="FF0000">
              <a:alpha val="5882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71" name="Line 63"/>
          <p:cNvSpPr>
            <a:spLocks noChangeShapeType="1"/>
          </p:cNvSpPr>
          <p:nvPr/>
        </p:nvSpPr>
        <p:spPr bwMode="auto">
          <a:xfrm>
            <a:off x="2559050" y="5826125"/>
            <a:ext cx="7366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9942" name="Object 65"/>
          <p:cNvGraphicFramePr>
            <a:graphicFrameLocks noChangeAspect="1"/>
          </p:cNvGraphicFramePr>
          <p:nvPr/>
        </p:nvGraphicFramePr>
        <p:xfrm>
          <a:off x="4121150" y="6261100"/>
          <a:ext cx="65088" cy="7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78" name="Equation" r:id="rId9" imgW="164880" imgH="190440" progId="Equation.3">
                  <p:embed/>
                </p:oleObj>
              </mc:Choice>
              <mc:Fallback>
                <p:oleObj name="Equation" r:id="rId9" imgW="164880" imgH="19044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1150" y="6261100"/>
                        <a:ext cx="65088" cy="79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72" name="Line 66"/>
          <p:cNvSpPr>
            <a:spLocks noChangeShapeType="1"/>
          </p:cNvSpPr>
          <p:nvPr/>
        </p:nvSpPr>
        <p:spPr bwMode="auto">
          <a:xfrm>
            <a:off x="3921125" y="6234113"/>
            <a:ext cx="225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73" name="Line 67"/>
          <p:cNvSpPr>
            <a:spLocks noChangeShapeType="1"/>
          </p:cNvSpPr>
          <p:nvPr/>
        </p:nvSpPr>
        <p:spPr bwMode="auto">
          <a:xfrm flipV="1">
            <a:off x="3921125" y="5994400"/>
            <a:ext cx="0" cy="239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9943" name="Object 68"/>
          <p:cNvGraphicFramePr>
            <a:graphicFrameLocks noChangeAspect="1"/>
          </p:cNvGraphicFramePr>
          <p:nvPr/>
        </p:nvGraphicFramePr>
        <p:xfrm>
          <a:off x="3822700" y="5967413"/>
          <a:ext cx="74613" cy="80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79" name="Equation" r:id="rId10" imgW="190440" imgH="190440" progId="Equation.3">
                  <p:embed/>
                </p:oleObj>
              </mc:Choice>
              <mc:Fallback>
                <p:oleObj name="Equation" r:id="rId10" imgW="190440" imgH="190440" progId="Equation.3">
                  <p:embed/>
                  <p:pic>
                    <p:nvPicPr>
                      <p:cNvPr id="0" name="Object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2700" y="5967413"/>
                        <a:ext cx="74613" cy="80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74" name="Oval 69"/>
          <p:cNvSpPr>
            <a:spLocks noChangeArrowheads="1"/>
          </p:cNvSpPr>
          <p:nvPr/>
        </p:nvSpPr>
        <p:spPr bwMode="auto">
          <a:xfrm>
            <a:off x="4116388" y="5168900"/>
            <a:ext cx="866775" cy="85248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9975" name="Text Box 70"/>
          <p:cNvSpPr txBox="1">
            <a:spLocks noChangeArrowheads="1"/>
          </p:cNvSpPr>
          <p:nvPr/>
        </p:nvSpPr>
        <p:spPr bwMode="auto">
          <a:xfrm>
            <a:off x="4908550" y="5094288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3</a:t>
            </a:r>
          </a:p>
        </p:txBody>
      </p:sp>
      <p:sp>
        <p:nvSpPr>
          <p:cNvPr id="39976" name="Rectangle 71"/>
          <p:cNvSpPr>
            <a:spLocks noChangeArrowheads="1"/>
          </p:cNvSpPr>
          <p:nvPr/>
        </p:nvSpPr>
        <p:spPr bwMode="auto">
          <a:xfrm>
            <a:off x="4137025" y="5826125"/>
            <a:ext cx="942975" cy="3333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77" name="Rectangle 72"/>
          <p:cNvSpPr>
            <a:spLocks noChangeArrowheads="1"/>
          </p:cNvSpPr>
          <p:nvPr/>
        </p:nvSpPr>
        <p:spPr bwMode="auto">
          <a:xfrm>
            <a:off x="4756150" y="5097463"/>
            <a:ext cx="42863" cy="1293812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78" name="Oval 73"/>
          <p:cNvSpPr>
            <a:spLocks noChangeArrowheads="1"/>
          </p:cNvSpPr>
          <p:nvPr/>
        </p:nvSpPr>
        <p:spPr bwMode="auto">
          <a:xfrm>
            <a:off x="4481513" y="5246688"/>
            <a:ext cx="609600" cy="609600"/>
          </a:xfrm>
          <a:prstGeom prst="ellipse">
            <a:avLst/>
          </a:prstGeom>
          <a:solidFill>
            <a:srgbClr val="FF0000">
              <a:alpha val="5882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79" name="Line 74"/>
          <p:cNvSpPr>
            <a:spLocks noChangeShapeType="1"/>
          </p:cNvSpPr>
          <p:nvPr/>
        </p:nvSpPr>
        <p:spPr bwMode="auto">
          <a:xfrm>
            <a:off x="4181475" y="5822950"/>
            <a:ext cx="7366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80" name="Rectangle 75"/>
          <p:cNvSpPr>
            <a:spLocks noChangeArrowheads="1"/>
          </p:cNvSpPr>
          <p:nvPr/>
        </p:nvSpPr>
        <p:spPr bwMode="auto">
          <a:xfrm>
            <a:off x="3829050" y="5181600"/>
            <a:ext cx="460375" cy="685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81" name="Line 76"/>
          <p:cNvSpPr>
            <a:spLocks noChangeShapeType="1"/>
          </p:cNvSpPr>
          <p:nvPr/>
        </p:nvSpPr>
        <p:spPr bwMode="auto">
          <a:xfrm flipV="1">
            <a:off x="4289425" y="5257800"/>
            <a:ext cx="6350" cy="5651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9944" name="Object 78"/>
          <p:cNvGraphicFramePr>
            <a:graphicFrameLocks noChangeAspect="1"/>
          </p:cNvGraphicFramePr>
          <p:nvPr/>
        </p:nvGraphicFramePr>
        <p:xfrm>
          <a:off x="5765800" y="6257925"/>
          <a:ext cx="65088" cy="7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80" name="Equation" r:id="rId11" imgW="164880" imgH="190440" progId="Equation.3">
                  <p:embed/>
                </p:oleObj>
              </mc:Choice>
              <mc:Fallback>
                <p:oleObj name="Equation" r:id="rId11" imgW="164880" imgH="190440" progId="Equation.3">
                  <p:embed/>
                  <p:pic>
                    <p:nvPicPr>
                      <p:cNvPr id="0" name="Object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5800" y="6257925"/>
                        <a:ext cx="65088" cy="79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82" name="Line 79"/>
          <p:cNvSpPr>
            <a:spLocks noChangeShapeType="1"/>
          </p:cNvSpPr>
          <p:nvPr/>
        </p:nvSpPr>
        <p:spPr bwMode="auto">
          <a:xfrm>
            <a:off x="5565775" y="6230938"/>
            <a:ext cx="225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83" name="Line 80"/>
          <p:cNvSpPr>
            <a:spLocks noChangeShapeType="1"/>
          </p:cNvSpPr>
          <p:nvPr/>
        </p:nvSpPr>
        <p:spPr bwMode="auto">
          <a:xfrm flipV="1">
            <a:off x="5565775" y="5991225"/>
            <a:ext cx="0" cy="239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9945" name="Object 81"/>
          <p:cNvGraphicFramePr>
            <a:graphicFrameLocks noChangeAspect="1"/>
          </p:cNvGraphicFramePr>
          <p:nvPr/>
        </p:nvGraphicFramePr>
        <p:xfrm>
          <a:off x="5467350" y="5964238"/>
          <a:ext cx="74613" cy="80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81" name="Equation" r:id="rId12" imgW="190440" imgH="190440" progId="Equation.3">
                  <p:embed/>
                </p:oleObj>
              </mc:Choice>
              <mc:Fallback>
                <p:oleObj name="Equation" r:id="rId12" imgW="190440" imgH="190440" progId="Equation.3">
                  <p:embed/>
                  <p:pic>
                    <p:nvPicPr>
                      <p:cNvPr id="0" name="Object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7350" y="5964238"/>
                        <a:ext cx="74613" cy="80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84" name="Text Box 83"/>
          <p:cNvSpPr txBox="1">
            <a:spLocks noChangeArrowheads="1"/>
          </p:cNvSpPr>
          <p:nvPr/>
        </p:nvSpPr>
        <p:spPr bwMode="auto">
          <a:xfrm>
            <a:off x="6553200" y="5091113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4</a:t>
            </a:r>
          </a:p>
        </p:txBody>
      </p:sp>
      <p:sp>
        <p:nvSpPr>
          <p:cNvPr id="39985" name="Rectangle 84"/>
          <p:cNvSpPr>
            <a:spLocks noChangeArrowheads="1"/>
          </p:cNvSpPr>
          <p:nvPr/>
        </p:nvSpPr>
        <p:spPr bwMode="auto">
          <a:xfrm>
            <a:off x="5781675" y="5822950"/>
            <a:ext cx="942975" cy="3333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86" name="Rectangle 85"/>
          <p:cNvSpPr>
            <a:spLocks noChangeArrowheads="1"/>
          </p:cNvSpPr>
          <p:nvPr/>
        </p:nvSpPr>
        <p:spPr bwMode="auto">
          <a:xfrm>
            <a:off x="6400800" y="5094288"/>
            <a:ext cx="42863" cy="1293812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87" name="Oval 86"/>
          <p:cNvSpPr>
            <a:spLocks noChangeArrowheads="1"/>
          </p:cNvSpPr>
          <p:nvPr/>
        </p:nvSpPr>
        <p:spPr bwMode="auto">
          <a:xfrm>
            <a:off x="6243638" y="5329238"/>
            <a:ext cx="488950" cy="501650"/>
          </a:xfrm>
          <a:prstGeom prst="ellipse">
            <a:avLst/>
          </a:prstGeom>
          <a:solidFill>
            <a:srgbClr val="FF0000">
              <a:alpha val="5882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88" name="Line 87"/>
          <p:cNvSpPr>
            <a:spLocks noChangeShapeType="1"/>
          </p:cNvSpPr>
          <p:nvPr/>
        </p:nvSpPr>
        <p:spPr bwMode="auto">
          <a:xfrm>
            <a:off x="5826125" y="5819775"/>
            <a:ext cx="7366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89" name="Rectangle 88"/>
          <p:cNvSpPr>
            <a:spLocks noChangeArrowheads="1"/>
          </p:cNvSpPr>
          <p:nvPr/>
        </p:nvSpPr>
        <p:spPr bwMode="auto">
          <a:xfrm>
            <a:off x="5473700" y="5178425"/>
            <a:ext cx="460375" cy="685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90" name="Line 89"/>
          <p:cNvSpPr>
            <a:spLocks noChangeShapeType="1"/>
          </p:cNvSpPr>
          <p:nvPr/>
        </p:nvSpPr>
        <p:spPr bwMode="auto">
          <a:xfrm flipV="1">
            <a:off x="5934075" y="5340350"/>
            <a:ext cx="3175" cy="47942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91" name="Line 92"/>
          <p:cNvSpPr>
            <a:spLocks noChangeShapeType="1"/>
          </p:cNvSpPr>
          <p:nvPr/>
        </p:nvSpPr>
        <p:spPr bwMode="auto">
          <a:xfrm>
            <a:off x="5940425" y="5340350"/>
            <a:ext cx="60325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9946" name="Object 111"/>
          <p:cNvGraphicFramePr>
            <a:graphicFrameLocks noChangeAspect="1"/>
          </p:cNvGraphicFramePr>
          <p:nvPr/>
        </p:nvGraphicFramePr>
        <p:xfrm>
          <a:off x="7435850" y="6261100"/>
          <a:ext cx="65088" cy="7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82" name="Equation" r:id="rId13" imgW="164880" imgH="190440" progId="Equation.3">
                  <p:embed/>
                </p:oleObj>
              </mc:Choice>
              <mc:Fallback>
                <p:oleObj name="Equation" r:id="rId13" imgW="164880" imgH="190440" progId="Equation.3">
                  <p:embed/>
                  <p:pic>
                    <p:nvPicPr>
                      <p:cNvPr id="0" name="Object 1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35850" y="6261100"/>
                        <a:ext cx="65088" cy="79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92" name="Line 112"/>
          <p:cNvSpPr>
            <a:spLocks noChangeShapeType="1"/>
          </p:cNvSpPr>
          <p:nvPr/>
        </p:nvSpPr>
        <p:spPr bwMode="auto">
          <a:xfrm>
            <a:off x="7235825" y="6234113"/>
            <a:ext cx="225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93" name="Line 113"/>
          <p:cNvSpPr>
            <a:spLocks noChangeShapeType="1"/>
          </p:cNvSpPr>
          <p:nvPr/>
        </p:nvSpPr>
        <p:spPr bwMode="auto">
          <a:xfrm flipV="1">
            <a:off x="7235825" y="5994400"/>
            <a:ext cx="0" cy="239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9947" name="Object 114"/>
          <p:cNvGraphicFramePr>
            <a:graphicFrameLocks noChangeAspect="1"/>
          </p:cNvGraphicFramePr>
          <p:nvPr/>
        </p:nvGraphicFramePr>
        <p:xfrm>
          <a:off x="7137400" y="5967413"/>
          <a:ext cx="74613" cy="80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83" name="Equation" r:id="rId14" imgW="190440" imgH="190440" progId="Equation.3">
                  <p:embed/>
                </p:oleObj>
              </mc:Choice>
              <mc:Fallback>
                <p:oleObj name="Equation" r:id="rId14" imgW="190440" imgH="190440" progId="Equation.3">
                  <p:embed/>
                  <p:pic>
                    <p:nvPicPr>
                      <p:cNvPr id="0" name="Object 1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7400" y="5967413"/>
                        <a:ext cx="74613" cy="80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94" name="Text Box 115"/>
          <p:cNvSpPr txBox="1">
            <a:spLocks noChangeArrowheads="1"/>
          </p:cNvSpPr>
          <p:nvPr/>
        </p:nvSpPr>
        <p:spPr bwMode="auto">
          <a:xfrm>
            <a:off x="8261350" y="5078413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5</a:t>
            </a:r>
          </a:p>
        </p:txBody>
      </p:sp>
      <p:sp>
        <p:nvSpPr>
          <p:cNvPr id="39995" name="Rectangle 117"/>
          <p:cNvSpPr>
            <a:spLocks noChangeArrowheads="1"/>
          </p:cNvSpPr>
          <p:nvPr/>
        </p:nvSpPr>
        <p:spPr bwMode="auto">
          <a:xfrm>
            <a:off x="7693025" y="5094288"/>
            <a:ext cx="42863" cy="1293812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96" name="Rectangle 123"/>
          <p:cNvSpPr>
            <a:spLocks noChangeArrowheads="1"/>
          </p:cNvSpPr>
          <p:nvPr/>
        </p:nvSpPr>
        <p:spPr bwMode="auto">
          <a:xfrm>
            <a:off x="7737475" y="5334000"/>
            <a:ext cx="463550" cy="4826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97" name="Oval 118"/>
          <p:cNvSpPr>
            <a:spLocks noChangeArrowheads="1"/>
          </p:cNvSpPr>
          <p:nvPr/>
        </p:nvSpPr>
        <p:spPr bwMode="auto">
          <a:xfrm>
            <a:off x="7631113" y="5232400"/>
            <a:ext cx="666750" cy="684213"/>
          </a:xfrm>
          <a:prstGeom prst="ellipse">
            <a:avLst/>
          </a:prstGeom>
          <a:solidFill>
            <a:srgbClr val="FF0000">
              <a:alpha val="5882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39998" name="Picture 124"/>
          <p:cNvPicPr>
            <a:picLocks noGrp="1" noChangeAspect="1" noChangeArrowheads="1"/>
          </p:cNvPicPr>
          <p:nvPr>
            <p:ph sz="half" idx="2"/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5350" y="3611563"/>
            <a:ext cx="4038600" cy="1149350"/>
          </a:xfrm>
          <a:noFill/>
        </p:spPr>
      </p:pic>
      <p:sp>
        <p:nvSpPr>
          <p:cNvPr id="39999" name="Freeform 126"/>
          <p:cNvSpPr>
            <a:spLocks/>
          </p:cNvSpPr>
          <p:nvPr/>
        </p:nvSpPr>
        <p:spPr bwMode="auto">
          <a:xfrm>
            <a:off x="5786438" y="2670175"/>
            <a:ext cx="1395412" cy="987425"/>
          </a:xfrm>
          <a:custGeom>
            <a:avLst/>
            <a:gdLst>
              <a:gd name="T0" fmla="*/ 0 w 384"/>
              <a:gd name="T1" fmla="*/ 0 h 672"/>
              <a:gd name="T2" fmla="*/ 2147483647 w 384"/>
              <a:gd name="T3" fmla="*/ 0 h 672"/>
              <a:gd name="T4" fmla="*/ 2147483647 w 384"/>
              <a:gd name="T5" fmla="*/ 1450904797 h 672"/>
              <a:gd name="T6" fmla="*/ 0 60000 65536"/>
              <a:gd name="T7" fmla="*/ 0 60000 65536"/>
              <a:gd name="T8" fmla="*/ 0 60000 65536"/>
              <a:gd name="T9" fmla="*/ 0 w 384"/>
              <a:gd name="T10" fmla="*/ 0 h 672"/>
              <a:gd name="T11" fmla="*/ 384 w 384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" h="672">
                <a:moveTo>
                  <a:pt x="0" y="0"/>
                </a:moveTo>
                <a:lnTo>
                  <a:pt x="384" y="0"/>
                </a:lnTo>
                <a:lnTo>
                  <a:pt x="384" y="672"/>
                </a:lnTo>
              </a:path>
            </a:pathLst>
          </a:custGeom>
          <a:noFill/>
          <a:ln w="15875" cap="flat" cmpd="sng">
            <a:solidFill>
              <a:schemeClr val="tx1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000" name="Line 127"/>
          <p:cNvSpPr>
            <a:spLocks noChangeShapeType="1"/>
          </p:cNvSpPr>
          <p:nvPr/>
        </p:nvSpPr>
        <p:spPr bwMode="auto">
          <a:xfrm>
            <a:off x="2446338" y="3656013"/>
            <a:ext cx="0" cy="121443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001" name="Line 130"/>
          <p:cNvSpPr>
            <a:spLocks noChangeShapeType="1"/>
          </p:cNvSpPr>
          <p:nvPr/>
        </p:nvSpPr>
        <p:spPr bwMode="auto">
          <a:xfrm flipV="1">
            <a:off x="4876800" y="3962400"/>
            <a:ext cx="0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002" name="Text Box 131"/>
          <p:cNvSpPr txBox="1">
            <a:spLocks noChangeArrowheads="1"/>
          </p:cNvSpPr>
          <p:nvPr/>
        </p:nvSpPr>
        <p:spPr bwMode="auto">
          <a:xfrm>
            <a:off x="4878388" y="3849688"/>
            <a:ext cx="2428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latin typeface="Times New Roman" pitchFamily="18" charset="0"/>
              </a:rPr>
              <a:t>I</a:t>
            </a:r>
          </a:p>
        </p:txBody>
      </p:sp>
      <p:sp>
        <p:nvSpPr>
          <p:cNvPr id="40003" name="Line 132"/>
          <p:cNvSpPr>
            <a:spLocks noChangeShapeType="1"/>
          </p:cNvSpPr>
          <p:nvPr/>
        </p:nvSpPr>
        <p:spPr bwMode="auto">
          <a:xfrm>
            <a:off x="5276850" y="367665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004" name="Line 133"/>
          <p:cNvSpPr>
            <a:spLocks noChangeShapeType="1"/>
          </p:cNvSpPr>
          <p:nvPr/>
        </p:nvSpPr>
        <p:spPr bwMode="auto">
          <a:xfrm>
            <a:off x="5765800" y="367665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005" name="Line 134"/>
          <p:cNvSpPr>
            <a:spLocks noChangeShapeType="1"/>
          </p:cNvSpPr>
          <p:nvPr/>
        </p:nvSpPr>
        <p:spPr bwMode="auto">
          <a:xfrm>
            <a:off x="6254750" y="367665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006" name="Line 135"/>
          <p:cNvSpPr>
            <a:spLocks noChangeShapeType="1"/>
          </p:cNvSpPr>
          <p:nvPr/>
        </p:nvSpPr>
        <p:spPr bwMode="auto">
          <a:xfrm>
            <a:off x="6745288" y="367665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007" name="Line 136"/>
          <p:cNvSpPr>
            <a:spLocks noChangeShapeType="1"/>
          </p:cNvSpPr>
          <p:nvPr/>
        </p:nvSpPr>
        <p:spPr bwMode="auto">
          <a:xfrm>
            <a:off x="7234238" y="367665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008" name="Line 137"/>
          <p:cNvSpPr>
            <a:spLocks noChangeShapeType="1"/>
          </p:cNvSpPr>
          <p:nvPr/>
        </p:nvSpPr>
        <p:spPr bwMode="auto">
          <a:xfrm>
            <a:off x="7724775" y="367665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009" name="Text Box 138"/>
          <p:cNvSpPr txBox="1">
            <a:spLocks noChangeArrowheads="1"/>
          </p:cNvSpPr>
          <p:nvPr/>
        </p:nvSpPr>
        <p:spPr bwMode="auto">
          <a:xfrm>
            <a:off x="5400675" y="4306888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1</a:t>
            </a:r>
          </a:p>
        </p:txBody>
      </p:sp>
      <p:sp>
        <p:nvSpPr>
          <p:cNvPr id="40010" name="Text Box 139"/>
          <p:cNvSpPr txBox="1">
            <a:spLocks noChangeArrowheads="1"/>
          </p:cNvSpPr>
          <p:nvPr/>
        </p:nvSpPr>
        <p:spPr bwMode="auto">
          <a:xfrm>
            <a:off x="5883275" y="4306888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2</a:t>
            </a:r>
          </a:p>
        </p:txBody>
      </p:sp>
      <p:sp>
        <p:nvSpPr>
          <p:cNvPr id="40011" name="Text Box 140"/>
          <p:cNvSpPr txBox="1">
            <a:spLocks noChangeArrowheads="1"/>
          </p:cNvSpPr>
          <p:nvPr/>
        </p:nvSpPr>
        <p:spPr bwMode="auto">
          <a:xfrm>
            <a:off x="6367463" y="4306888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3</a:t>
            </a:r>
          </a:p>
        </p:txBody>
      </p:sp>
      <p:sp>
        <p:nvSpPr>
          <p:cNvPr id="40012" name="Text Box 141"/>
          <p:cNvSpPr txBox="1">
            <a:spLocks noChangeArrowheads="1"/>
          </p:cNvSpPr>
          <p:nvPr/>
        </p:nvSpPr>
        <p:spPr bwMode="auto">
          <a:xfrm>
            <a:off x="6850063" y="4306888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4</a:t>
            </a:r>
          </a:p>
        </p:txBody>
      </p:sp>
      <p:sp>
        <p:nvSpPr>
          <p:cNvPr id="40013" name="Text Box 142"/>
          <p:cNvSpPr txBox="1">
            <a:spLocks noChangeArrowheads="1"/>
          </p:cNvSpPr>
          <p:nvPr/>
        </p:nvSpPr>
        <p:spPr bwMode="auto">
          <a:xfrm>
            <a:off x="7334250" y="4306888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931863" y="2593975"/>
            <a:ext cx="301625" cy="23526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360363" y="1306513"/>
            <a:ext cx="1784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0000"/>
                </a:solidFill>
              </a:rPr>
              <a:t>Extracted beam</a:t>
            </a: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 rot="965172">
            <a:off x="3382771" y="4095254"/>
            <a:ext cx="270548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Bumped circulating beam -</a:t>
            </a:r>
          </a:p>
          <a:p>
            <a:pPr eaLnBrk="1" hangingPunct="1"/>
            <a:r>
              <a:rPr lang="en-US" altLang="en-US">
                <a:latin typeface="+mj-lt"/>
              </a:rPr>
              <a:t>particles moved across </a:t>
            </a:r>
          </a:p>
          <a:p>
            <a:pPr eaLnBrk="1" hangingPunct="1"/>
            <a:r>
              <a:rPr lang="en-US" altLang="en-US">
                <a:latin typeface="+mj-lt"/>
              </a:rPr>
              <a:t>Septum by resonance</a:t>
            </a: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3850400" y="1646238"/>
            <a:ext cx="909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Septum</a:t>
            </a: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1089819" y="5537685"/>
            <a:ext cx="6754812" cy="120650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smtClean="0">
                <a:latin typeface="+mj-lt"/>
              </a:rPr>
              <a:t>Slow </a:t>
            </a:r>
            <a:r>
              <a:rPr lang="en-US" altLang="en-US">
                <a:latin typeface="+mj-lt"/>
              </a:rPr>
              <a:t>bumpers move the beam near the septum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smtClean="0">
                <a:latin typeface="+mj-lt"/>
              </a:rPr>
              <a:t>Tune </a:t>
            </a:r>
            <a:r>
              <a:rPr lang="en-US" altLang="en-US">
                <a:latin typeface="+mj-lt"/>
              </a:rPr>
              <a:t>adjusted close to n</a:t>
            </a:r>
            <a:r>
              <a:rPr lang="en-US" altLang="en-US" baseline="30000">
                <a:latin typeface="+mj-lt"/>
              </a:rPr>
              <a:t>th</a:t>
            </a:r>
            <a:r>
              <a:rPr lang="en-US" altLang="en-US">
                <a:latin typeface="+mj-lt"/>
              </a:rPr>
              <a:t> order betatron resonance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smtClean="0">
                <a:latin typeface="+mj-lt"/>
              </a:rPr>
              <a:t>Multipole </a:t>
            </a:r>
            <a:r>
              <a:rPr lang="en-US" altLang="en-US">
                <a:latin typeface="+mj-lt"/>
              </a:rPr>
              <a:t>magnets excited to define stable area in </a:t>
            </a:r>
            <a:r>
              <a:rPr lang="en-US" altLang="en-US" smtClean="0">
                <a:latin typeface="+mj-lt"/>
              </a:rPr>
              <a:t>phase space</a:t>
            </a:r>
            <a:r>
              <a:rPr lang="en-US" altLang="en-US">
                <a:latin typeface="+mj-lt"/>
              </a:rPr>
              <a:t>, size depends on </a:t>
            </a:r>
            <a:r>
              <a:rPr lang="el-GR" altLang="en-US" smtClean="0">
                <a:latin typeface="+mj-lt"/>
              </a:rPr>
              <a:t>Δ</a:t>
            </a:r>
            <a:r>
              <a:rPr lang="en-US" altLang="en-US" smtClean="0">
                <a:latin typeface="+mj-lt"/>
              </a:rPr>
              <a:t>Q </a:t>
            </a:r>
            <a:r>
              <a:rPr lang="en-US" altLang="en-US">
                <a:latin typeface="+mj-lt"/>
              </a:rPr>
              <a:t>= Q - Q</a:t>
            </a:r>
            <a:r>
              <a:rPr lang="en-US" altLang="en-US" baseline="-25000">
                <a:latin typeface="+mj-lt"/>
              </a:rPr>
              <a:t>r</a:t>
            </a:r>
            <a:endParaRPr lang="en-US" altLang="en-US">
              <a:latin typeface="+mj-lt"/>
            </a:endParaRPr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Resonant multi-turn extraction</a:t>
            </a:r>
          </a:p>
        </p:txBody>
      </p:sp>
      <p:sp>
        <p:nvSpPr>
          <p:cNvPr id="90120" name="Freeform 8"/>
          <p:cNvSpPr>
            <a:spLocks/>
          </p:cNvSpPr>
          <p:nvPr/>
        </p:nvSpPr>
        <p:spPr bwMode="auto">
          <a:xfrm>
            <a:off x="333375" y="1419225"/>
            <a:ext cx="8134350" cy="3371850"/>
          </a:xfrm>
          <a:custGeom>
            <a:avLst/>
            <a:gdLst>
              <a:gd name="T0" fmla="*/ 2147483647 w 5124"/>
              <a:gd name="T1" fmla="*/ 2147483647 h 2124"/>
              <a:gd name="T2" fmla="*/ 2147483647 w 5124"/>
              <a:gd name="T3" fmla="*/ 2147483647 h 2124"/>
              <a:gd name="T4" fmla="*/ 2147483647 w 5124"/>
              <a:gd name="T5" fmla="*/ 2147483647 h 2124"/>
              <a:gd name="T6" fmla="*/ 2147483647 w 5124"/>
              <a:gd name="T7" fmla="*/ 166330286 h 2124"/>
              <a:gd name="T8" fmla="*/ 2147483647 w 5124"/>
              <a:gd name="T9" fmla="*/ 60483747 h 2124"/>
              <a:gd name="T10" fmla="*/ 2147483647 w 5124"/>
              <a:gd name="T11" fmla="*/ 0 h 2124"/>
              <a:gd name="T12" fmla="*/ 2147483647 w 5124"/>
              <a:gd name="T13" fmla="*/ 423386254 h 2124"/>
              <a:gd name="T14" fmla="*/ 2147483647 w 5124"/>
              <a:gd name="T15" fmla="*/ 317539641 h 2124"/>
              <a:gd name="T16" fmla="*/ 2147483647 w 5124"/>
              <a:gd name="T17" fmla="*/ 2147483647 h 2124"/>
              <a:gd name="T18" fmla="*/ 2147483647 w 5124"/>
              <a:gd name="T19" fmla="*/ 2147483647 h 2124"/>
              <a:gd name="T20" fmla="*/ 2147483647 w 5124"/>
              <a:gd name="T21" fmla="*/ 2147483647 h 2124"/>
              <a:gd name="T22" fmla="*/ 1164312141 w 5124"/>
              <a:gd name="T23" fmla="*/ 2147483647 h 2124"/>
              <a:gd name="T24" fmla="*/ 665321195 w 5124"/>
              <a:gd name="T25" fmla="*/ 2147483647 h 2124"/>
              <a:gd name="T26" fmla="*/ 665321195 w 5124"/>
              <a:gd name="T27" fmla="*/ 2147483647 h 2124"/>
              <a:gd name="T28" fmla="*/ 0 w 5124"/>
              <a:gd name="T29" fmla="*/ 2147483647 h 2124"/>
              <a:gd name="T30" fmla="*/ 675401816 w 5124"/>
              <a:gd name="T31" fmla="*/ 2147483647 h 2124"/>
              <a:gd name="T32" fmla="*/ 675401816 w 5124"/>
              <a:gd name="T33" fmla="*/ 2147483647 h 2124"/>
              <a:gd name="T34" fmla="*/ 1179433072 w 5124"/>
              <a:gd name="T35" fmla="*/ 2147483647 h 2124"/>
              <a:gd name="T36" fmla="*/ 2147483647 w 5124"/>
              <a:gd name="T37" fmla="*/ 2147483647 h 2124"/>
              <a:gd name="T38" fmla="*/ 2147483647 w 5124"/>
              <a:gd name="T39" fmla="*/ 2147483647 h 2124"/>
              <a:gd name="T40" fmla="*/ 2147483647 w 5124"/>
              <a:gd name="T41" fmla="*/ 2147483647 h 2124"/>
              <a:gd name="T42" fmla="*/ 2147483647 w 5124"/>
              <a:gd name="T43" fmla="*/ 2147483647 h 212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5124"/>
              <a:gd name="T67" fmla="*/ 0 h 2124"/>
              <a:gd name="T68" fmla="*/ 5124 w 5124"/>
              <a:gd name="T69" fmla="*/ 2124 h 2124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5124" h="2124">
                <a:moveTo>
                  <a:pt x="5120" y="1644"/>
                </a:moveTo>
                <a:lnTo>
                  <a:pt x="4116" y="1644"/>
                </a:lnTo>
                <a:lnTo>
                  <a:pt x="2304" y="1020"/>
                </a:lnTo>
                <a:lnTo>
                  <a:pt x="1308" y="66"/>
                </a:lnTo>
                <a:lnTo>
                  <a:pt x="1350" y="24"/>
                </a:lnTo>
                <a:lnTo>
                  <a:pt x="1176" y="0"/>
                </a:lnTo>
                <a:lnTo>
                  <a:pt x="1194" y="168"/>
                </a:lnTo>
                <a:lnTo>
                  <a:pt x="1248" y="126"/>
                </a:lnTo>
                <a:lnTo>
                  <a:pt x="2280" y="1104"/>
                </a:lnTo>
                <a:lnTo>
                  <a:pt x="2628" y="1242"/>
                </a:lnTo>
                <a:lnTo>
                  <a:pt x="1788" y="954"/>
                </a:lnTo>
                <a:lnTo>
                  <a:pt x="462" y="1662"/>
                </a:lnTo>
                <a:lnTo>
                  <a:pt x="264" y="1662"/>
                </a:lnTo>
                <a:lnTo>
                  <a:pt x="264" y="1584"/>
                </a:lnTo>
                <a:lnTo>
                  <a:pt x="0" y="1848"/>
                </a:lnTo>
                <a:lnTo>
                  <a:pt x="268" y="2124"/>
                </a:lnTo>
                <a:lnTo>
                  <a:pt x="268" y="2052"/>
                </a:lnTo>
                <a:lnTo>
                  <a:pt x="468" y="2052"/>
                </a:lnTo>
                <a:lnTo>
                  <a:pt x="1782" y="1386"/>
                </a:lnTo>
                <a:lnTo>
                  <a:pt x="4116" y="2058"/>
                </a:lnTo>
                <a:lnTo>
                  <a:pt x="5124" y="2058"/>
                </a:lnTo>
                <a:lnTo>
                  <a:pt x="5120" y="1644"/>
                </a:lnTo>
                <a:close/>
              </a:path>
            </a:pathLst>
          </a:custGeom>
          <a:solidFill>
            <a:srgbClr val="FF0000">
              <a:alpha val="14902"/>
            </a:srgbClr>
          </a:solidFill>
          <a:ln w="15875" cap="flat" cmpd="sng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90121" name="Group 9"/>
          <p:cNvGrpSpPr>
            <a:grpSpLocks/>
          </p:cNvGrpSpPr>
          <p:nvPr/>
        </p:nvGrpSpPr>
        <p:grpSpPr bwMode="auto">
          <a:xfrm rot="-841788">
            <a:off x="3302000" y="2268538"/>
            <a:ext cx="1616075" cy="909637"/>
            <a:chOff x="1672" y="1225"/>
            <a:chExt cx="1018" cy="573"/>
          </a:xfrm>
        </p:grpSpPr>
        <p:sp>
          <p:nvSpPr>
            <p:cNvPr id="90127" name="Rectangle 10"/>
            <p:cNvSpPr>
              <a:spLocks noChangeArrowheads="1"/>
            </p:cNvSpPr>
            <p:nvPr/>
          </p:nvSpPr>
          <p:spPr bwMode="auto">
            <a:xfrm rot="2016056">
              <a:off x="1672" y="1771"/>
              <a:ext cx="718" cy="27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0128" name="Rectangle 11"/>
            <p:cNvSpPr>
              <a:spLocks noChangeArrowheads="1"/>
            </p:cNvSpPr>
            <p:nvPr/>
          </p:nvSpPr>
          <p:spPr bwMode="auto">
            <a:xfrm rot="2144111">
              <a:off x="1973" y="1225"/>
              <a:ext cx="717" cy="239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90122" name="Rectangle 12"/>
          <p:cNvSpPr>
            <a:spLocks noChangeArrowheads="1"/>
          </p:cNvSpPr>
          <p:nvPr/>
        </p:nvSpPr>
        <p:spPr bwMode="auto">
          <a:xfrm>
            <a:off x="2978150" y="2593975"/>
            <a:ext cx="301625" cy="23526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0123" name="Rectangle 13"/>
          <p:cNvSpPr>
            <a:spLocks noChangeArrowheads="1"/>
          </p:cNvSpPr>
          <p:nvPr/>
        </p:nvSpPr>
        <p:spPr bwMode="auto">
          <a:xfrm>
            <a:off x="6697663" y="2593975"/>
            <a:ext cx="301625" cy="23526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0124" name="Text Box 14"/>
          <p:cNvSpPr txBox="1">
            <a:spLocks noChangeArrowheads="1"/>
          </p:cNvSpPr>
          <p:nvPr/>
        </p:nvSpPr>
        <p:spPr bwMode="auto">
          <a:xfrm>
            <a:off x="2144613" y="5022850"/>
            <a:ext cx="22004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Closed orbit bumpers</a:t>
            </a:r>
          </a:p>
        </p:txBody>
      </p:sp>
      <p:sp>
        <p:nvSpPr>
          <p:cNvPr id="90125" name="Line 15"/>
          <p:cNvSpPr>
            <a:spLocks noChangeShapeType="1"/>
          </p:cNvSpPr>
          <p:nvPr/>
        </p:nvSpPr>
        <p:spPr bwMode="auto">
          <a:xfrm>
            <a:off x="246063" y="4340225"/>
            <a:ext cx="8442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0126" name="Rectangle 16"/>
          <p:cNvSpPr>
            <a:spLocks noChangeArrowheads="1"/>
          </p:cNvSpPr>
          <p:nvPr/>
        </p:nvSpPr>
        <p:spPr bwMode="auto">
          <a:xfrm>
            <a:off x="3748829" y="817563"/>
            <a:ext cx="5040418" cy="610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2" eaLnBrk="1" hangingPunct="1">
              <a:lnSpc>
                <a:spcPct val="80000"/>
              </a:lnSpc>
              <a:spcBef>
                <a:spcPct val="20000"/>
              </a:spcBef>
              <a:spcAft>
                <a:spcPct val="5000"/>
              </a:spcAft>
            </a:pPr>
            <a:r>
              <a:rPr lang="en-US" altLang="en-US">
                <a:latin typeface="+mj-lt"/>
              </a:rPr>
              <a:t>Non-linear fields excite resonances which </a:t>
            </a:r>
          </a:p>
          <a:p>
            <a:pPr lvl="2" eaLnBrk="1" hangingPunct="1">
              <a:lnSpc>
                <a:spcPct val="80000"/>
              </a:lnSpc>
              <a:spcBef>
                <a:spcPct val="20000"/>
              </a:spcBef>
              <a:spcAft>
                <a:spcPct val="5000"/>
              </a:spcAft>
            </a:pPr>
            <a:r>
              <a:rPr lang="en-US" altLang="en-US">
                <a:latin typeface="+mj-lt"/>
              </a:rPr>
              <a:t>drive the beam slowly across the </a:t>
            </a:r>
            <a:r>
              <a:rPr lang="en-US" altLang="en-US" smtClean="0">
                <a:latin typeface="+mj-lt"/>
              </a:rPr>
              <a:t>septum</a:t>
            </a:r>
            <a:endParaRPr lang="en-US" alt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Resonant multi-turn extraction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3075" y="923925"/>
            <a:ext cx="7985125" cy="5183188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mtClean="0"/>
              <a:t>3</a:t>
            </a:r>
            <a:r>
              <a:rPr lang="en-US" altLang="en-US" baseline="30000" smtClean="0"/>
              <a:t>rd</a:t>
            </a:r>
            <a:r>
              <a:rPr lang="en-US" altLang="en-US" smtClean="0"/>
              <a:t> order resonances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mtClean="0"/>
              <a:t>Sextupole fields distort the circular normalised phase space particle trajectories.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mtClean="0"/>
              <a:t>Stable area defined, delimited by unstable Fixed Points.</a:t>
            </a:r>
          </a:p>
          <a:p>
            <a:pPr lvl="1" eaLnBrk="1" hangingPunct="1">
              <a:lnSpc>
                <a:spcPct val="80000"/>
              </a:lnSpc>
            </a:pPr>
            <a:endParaRPr lang="en-US" altLang="en-US" smtClean="0"/>
          </a:p>
          <a:p>
            <a:pPr lvl="1" eaLnBrk="1" hangingPunct="1">
              <a:lnSpc>
                <a:spcPct val="80000"/>
              </a:lnSpc>
            </a:pPr>
            <a:endParaRPr lang="en-US" altLang="en-US" smtClean="0"/>
          </a:p>
          <a:p>
            <a:pPr lvl="1" eaLnBrk="1" hangingPunct="1">
              <a:lnSpc>
                <a:spcPct val="80000"/>
              </a:lnSpc>
            </a:pPr>
            <a:endParaRPr lang="en-US" altLang="en-US" smtClean="0"/>
          </a:p>
          <a:p>
            <a:pPr lvl="1" eaLnBrk="1" hangingPunct="1">
              <a:lnSpc>
                <a:spcPct val="80000"/>
              </a:lnSpc>
            </a:pPr>
            <a:endParaRPr lang="en-US" altLang="en-US" smtClean="0"/>
          </a:p>
          <a:p>
            <a:pPr lvl="1" eaLnBrk="1" hangingPunct="1">
              <a:lnSpc>
                <a:spcPct val="80000"/>
              </a:lnSpc>
            </a:pPr>
            <a:endParaRPr lang="en-US" altLang="en-US" smtClean="0"/>
          </a:p>
          <a:p>
            <a:pPr lvl="1" eaLnBrk="1" hangingPunct="1">
              <a:lnSpc>
                <a:spcPct val="80000"/>
              </a:lnSpc>
            </a:pPr>
            <a:endParaRPr lang="en-US" altLang="en-US" smtClean="0"/>
          </a:p>
          <a:p>
            <a:pPr lvl="1" eaLnBrk="1" hangingPunct="1">
              <a:lnSpc>
                <a:spcPct val="80000"/>
              </a:lnSpc>
            </a:pPr>
            <a:endParaRPr lang="en-US" altLang="en-US" smtClean="0"/>
          </a:p>
          <a:p>
            <a:pPr lvl="1" eaLnBrk="1" hangingPunct="1">
              <a:lnSpc>
                <a:spcPct val="80000"/>
              </a:lnSpc>
            </a:pPr>
            <a:r>
              <a:rPr lang="en-US" altLang="en-US" smtClean="0"/>
              <a:t>Sextupoles families arranged to produce suitable phase space orientation of the stable triangle at thin electrostatic septum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mtClean="0"/>
              <a:t>Stable area can be reduced by increasing the sextupole strength, or (easier) by approaching machine tune Q</a:t>
            </a:r>
            <a:r>
              <a:rPr lang="en-US" altLang="en-US" baseline="-25000" smtClean="0"/>
              <a:t>h</a:t>
            </a:r>
            <a:r>
              <a:rPr lang="en-US" altLang="en-US" smtClean="0"/>
              <a:t> to resonant 1/3 integer tune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mtClean="0"/>
              <a:t>Reducing </a:t>
            </a:r>
            <a:r>
              <a:rPr lang="en-US" altLang="en-US" smtClean="0">
                <a:latin typeface="Symbol" pitchFamily="18" charset="2"/>
              </a:rPr>
              <a:t>D</a:t>
            </a:r>
            <a:r>
              <a:rPr lang="en-US" altLang="en-US" smtClean="0"/>
              <a:t>Q with main machine quadrupoles can be augmented with a ‘servo’ quadrupole, which can modulate </a:t>
            </a:r>
            <a:r>
              <a:rPr lang="en-US" altLang="en-US" smtClean="0">
                <a:latin typeface="Symbol" pitchFamily="18" charset="2"/>
              </a:rPr>
              <a:t>D</a:t>
            </a:r>
            <a:r>
              <a:rPr lang="en-US" altLang="en-US" smtClean="0"/>
              <a:t>Q in a servo loop, acting on a measurement of the spill intensity</a:t>
            </a:r>
          </a:p>
          <a:p>
            <a:pPr lvl="1" eaLnBrk="1" hangingPunct="1">
              <a:lnSpc>
                <a:spcPct val="80000"/>
              </a:lnSpc>
            </a:pPr>
            <a:endParaRPr lang="en-US" altLang="en-US" smtClean="0"/>
          </a:p>
          <a:p>
            <a:pPr eaLnBrk="1" hangingPunct="1">
              <a:lnSpc>
                <a:spcPct val="80000"/>
              </a:lnSpc>
            </a:pPr>
            <a:endParaRPr lang="en-US" altLang="en-US" smtClean="0"/>
          </a:p>
        </p:txBody>
      </p:sp>
      <p:graphicFrame>
        <p:nvGraphicFramePr>
          <p:cNvPr id="40962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600200" y="2911475"/>
          <a:ext cx="1906588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8" name="Equation" r:id="rId3" imgW="990360" imgH="431640" progId="Equation.3">
                  <p:embed/>
                </p:oleObj>
              </mc:Choice>
              <mc:Fallback>
                <p:oleObj name="Equation" r:id="rId3" imgW="990360" imgH="431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2911475"/>
                        <a:ext cx="1906588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0965" name="Group 40"/>
          <p:cNvGrpSpPr>
            <a:grpSpLocks/>
          </p:cNvGrpSpPr>
          <p:nvPr/>
        </p:nvGrpSpPr>
        <p:grpSpPr bwMode="auto">
          <a:xfrm>
            <a:off x="4198938" y="2057400"/>
            <a:ext cx="3030537" cy="2432050"/>
            <a:chOff x="2645" y="1296"/>
            <a:chExt cx="1909" cy="1532"/>
          </a:xfrm>
        </p:grpSpPr>
        <p:pic>
          <p:nvPicPr>
            <p:cNvPr id="40966" name="Picture 3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5" y="1296"/>
              <a:ext cx="1909" cy="1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67" name="Line 35"/>
            <p:cNvSpPr>
              <a:spLocks noChangeShapeType="1"/>
            </p:cNvSpPr>
            <p:nvPr/>
          </p:nvSpPr>
          <p:spPr bwMode="auto">
            <a:xfrm flipV="1">
              <a:off x="3860" y="1584"/>
              <a:ext cx="221" cy="37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968" name="Text Box 36"/>
            <p:cNvSpPr txBox="1">
              <a:spLocks noChangeArrowheads="1"/>
            </p:cNvSpPr>
            <p:nvPr/>
          </p:nvSpPr>
          <p:spPr bwMode="auto">
            <a:xfrm>
              <a:off x="4019" y="1584"/>
              <a:ext cx="27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R</a:t>
              </a:r>
              <a:r>
                <a:rPr lang="en-US" altLang="en-US" i="1" baseline="-250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fp</a:t>
              </a:r>
              <a:endParaRPr lang="en-GB" altLang="en-US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969" name="Oval 37"/>
            <p:cNvSpPr>
              <a:spLocks noChangeArrowheads="1"/>
            </p:cNvSpPr>
            <p:nvPr/>
          </p:nvSpPr>
          <p:spPr bwMode="auto">
            <a:xfrm>
              <a:off x="4067" y="1569"/>
              <a:ext cx="32" cy="32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0970" name="Oval 38"/>
            <p:cNvSpPr>
              <a:spLocks noChangeArrowheads="1"/>
            </p:cNvSpPr>
            <p:nvPr/>
          </p:nvSpPr>
          <p:spPr bwMode="auto">
            <a:xfrm>
              <a:off x="3383" y="1942"/>
              <a:ext cx="32" cy="32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0971" name="Oval 39"/>
            <p:cNvSpPr>
              <a:spLocks noChangeArrowheads="1"/>
            </p:cNvSpPr>
            <p:nvPr/>
          </p:nvSpPr>
          <p:spPr bwMode="auto">
            <a:xfrm>
              <a:off x="4045" y="2247"/>
              <a:ext cx="32" cy="32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Third-order resonant extraction</a:t>
            </a:r>
          </a:p>
        </p:txBody>
      </p:sp>
      <p:sp>
        <p:nvSpPr>
          <p:cNvPr id="41989" name="Text Box 3"/>
          <p:cNvSpPr txBox="1">
            <a:spLocks noChangeArrowheads="1"/>
          </p:cNvSpPr>
          <p:nvPr/>
        </p:nvSpPr>
        <p:spPr bwMode="auto">
          <a:xfrm>
            <a:off x="2295150" y="5934075"/>
            <a:ext cx="4857280" cy="646331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smtClean="0">
                <a:latin typeface="+mj-lt"/>
              </a:rPr>
              <a:t> Particles distributed on emittance contours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smtClean="0">
                <a:latin typeface="+mj-lt"/>
              </a:rPr>
              <a:t> </a:t>
            </a:r>
            <a:r>
              <a:rPr lang="el-GR" altLang="en-US" smtClean="0">
                <a:latin typeface="+mj-lt"/>
              </a:rPr>
              <a:t>Δ</a:t>
            </a:r>
            <a:r>
              <a:rPr lang="en-US" altLang="en-US" smtClean="0">
                <a:latin typeface="+mj-lt"/>
              </a:rPr>
              <a:t>Q large – no phase space distortion</a:t>
            </a:r>
            <a:endParaRPr lang="en-US" altLang="en-US">
              <a:latin typeface="+mj-lt"/>
            </a:endParaRPr>
          </a:p>
        </p:txBody>
      </p:sp>
      <p:sp>
        <p:nvSpPr>
          <p:cNvPr id="41990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1986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90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1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2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1987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91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993" name="Picture 21" descr="a01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87888" cy="4525963"/>
          </a:xfrm>
          <a:noFill/>
        </p:spPr>
      </p:pic>
      <p:sp>
        <p:nvSpPr>
          <p:cNvPr id="41994" name="Line 23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5" name="Text Box 24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Third-order resonant extraction</a:t>
            </a:r>
          </a:p>
        </p:txBody>
      </p:sp>
      <p:sp>
        <p:nvSpPr>
          <p:cNvPr id="43013" name="Text Box 3"/>
          <p:cNvSpPr txBox="1">
            <a:spLocks noChangeArrowheads="1"/>
          </p:cNvSpPr>
          <p:nvPr/>
        </p:nvSpPr>
        <p:spPr bwMode="auto">
          <a:xfrm>
            <a:off x="322263" y="5934075"/>
            <a:ext cx="8415337" cy="65722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285750" indent="-285750" algn="l" eaLnBrk="1" hangingPunct="1">
              <a:buFont typeface="Arial" panose="020B0604020202020204" pitchFamily="34" charset="0"/>
              <a:buChar char="•"/>
              <a:defRPr>
                <a:latin typeface="+mj-lt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en-US"/>
              <a:t> Dedicated sextupole magnets produce a triangular stable area in phase space</a:t>
            </a:r>
          </a:p>
          <a:p>
            <a:r>
              <a:rPr lang="en-US" altLang="en-US"/>
              <a:t> </a:t>
            </a:r>
            <a:r>
              <a:rPr lang="el-GR" altLang="en-US" smtClean="0"/>
              <a:t>Δ</a:t>
            </a:r>
            <a:r>
              <a:rPr lang="en-US" altLang="en-US" smtClean="0"/>
              <a:t>Q </a:t>
            </a:r>
            <a:r>
              <a:rPr lang="en-US" altLang="en-US"/>
              <a:t>decreasing – phase space distortion for largest amplitudes</a:t>
            </a:r>
          </a:p>
        </p:txBody>
      </p:sp>
      <p:sp>
        <p:nvSpPr>
          <p:cNvPr id="43014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3010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14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5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016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3011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15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3017" name="Picture 20" descr="a0085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95825" cy="4525963"/>
          </a:xfrm>
          <a:noFill/>
        </p:spPr>
      </p:pic>
      <p:sp>
        <p:nvSpPr>
          <p:cNvPr id="43018" name="Line 22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019" name="Text Box 23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Third-order resonant extraction</a:t>
            </a:r>
          </a:p>
        </p:txBody>
      </p:sp>
      <p:sp>
        <p:nvSpPr>
          <p:cNvPr id="44037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4034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5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8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4035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6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4040" name="Picture 14" descr="a005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97413" cy="4525963"/>
          </a:xfrm>
          <a:noFill/>
        </p:spPr>
      </p:pic>
      <p:sp>
        <p:nvSpPr>
          <p:cNvPr id="44041" name="Line 16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2" name="Text Box 17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Third-order resonant extraction</a:t>
            </a:r>
          </a:p>
        </p:txBody>
      </p:sp>
      <p:sp>
        <p:nvSpPr>
          <p:cNvPr id="45061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5058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59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2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5063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5059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60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5064" name="Picture 14" descr="a003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87888" cy="4525963"/>
          </a:xfrm>
          <a:noFill/>
        </p:spPr>
      </p:pic>
      <p:sp>
        <p:nvSpPr>
          <p:cNvPr id="45065" name="Line 16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5066" name="Text Box 17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Third-order resonant extraction</a:t>
            </a:r>
          </a:p>
        </p:txBody>
      </p:sp>
      <p:sp>
        <p:nvSpPr>
          <p:cNvPr id="46085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6082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83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6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6087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6083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84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6088" name="Picture 14" descr="a0025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87888" cy="4525963"/>
          </a:xfrm>
          <a:noFill/>
        </p:spPr>
      </p:pic>
      <p:sp>
        <p:nvSpPr>
          <p:cNvPr id="46089" name="Line 16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6090" name="Text Box 17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Normalised phase space</a:t>
            </a:r>
          </a:p>
        </p:txBody>
      </p:sp>
      <p:sp>
        <p:nvSpPr>
          <p:cNvPr id="1029" name="Rectangle 1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14400"/>
            <a:ext cx="8045450" cy="1593850"/>
          </a:xfrm>
          <a:noFill/>
        </p:spPr>
        <p:txBody>
          <a:bodyPr/>
          <a:lstStyle/>
          <a:p>
            <a:pPr eaLnBrk="1" hangingPunct="1"/>
            <a:r>
              <a:rPr lang="en-US" altLang="en-US" sz="1800" smtClean="0"/>
              <a:t>Transform real transverse coordinates </a:t>
            </a:r>
            <a:r>
              <a:rPr lang="en-US" altLang="en-US" sz="1800" i="1" smtClean="0"/>
              <a:t>x</a:t>
            </a:r>
            <a:r>
              <a:rPr lang="en-US" altLang="en-US" sz="1800" smtClean="0"/>
              <a:t>, </a:t>
            </a:r>
            <a:r>
              <a:rPr lang="en-US" altLang="en-US" sz="1800" i="1" smtClean="0"/>
              <a:t>x’</a:t>
            </a:r>
            <a:r>
              <a:rPr lang="en-US" altLang="en-US" sz="1800" smtClean="0"/>
              <a:t> by</a:t>
            </a:r>
          </a:p>
          <a:p>
            <a:pPr eaLnBrk="1" hangingPunct="1">
              <a:buFontTx/>
              <a:buNone/>
            </a:pPr>
            <a:endParaRPr lang="en-US" altLang="en-US" smtClean="0"/>
          </a:p>
        </p:txBody>
      </p:sp>
      <p:graphicFrame>
        <p:nvGraphicFramePr>
          <p:cNvPr id="1026" name="Object 1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514600" y="3276600"/>
          <a:ext cx="2541588" cy="207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3" name="Equation" r:id="rId3" imgW="1460160" imgH="1193760" progId="Equation.3">
                  <p:embed/>
                </p:oleObj>
              </mc:Choice>
              <mc:Fallback>
                <p:oleObj name="Equation" r:id="rId3" imgW="1460160" imgH="119376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276600"/>
                        <a:ext cx="2541588" cy="2078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1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38400" y="2209800"/>
          <a:ext cx="41656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" name="Equation" r:id="rId5" imgW="2361960" imgH="482400" progId="Equation.3">
                  <p:embed/>
                </p:oleObj>
              </mc:Choice>
              <mc:Fallback>
                <p:oleObj name="Equation" r:id="rId5" imgW="2361960" imgH="4824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209800"/>
                        <a:ext cx="4165600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Rectangle 17"/>
          <p:cNvSpPr>
            <a:spLocks noChangeArrowheads="1"/>
          </p:cNvSpPr>
          <p:nvPr/>
        </p:nvSpPr>
        <p:spPr bwMode="auto">
          <a:xfrm>
            <a:off x="1905000" y="2057400"/>
            <a:ext cx="5008563" cy="403225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Third-order resonant extraction</a:t>
            </a:r>
          </a:p>
        </p:txBody>
      </p:sp>
      <p:sp>
        <p:nvSpPr>
          <p:cNvPr id="47109" name="Text Box 3"/>
          <p:cNvSpPr txBox="1">
            <a:spLocks noChangeArrowheads="1"/>
          </p:cNvSpPr>
          <p:nvPr/>
        </p:nvSpPr>
        <p:spPr bwMode="auto">
          <a:xfrm>
            <a:off x="322263" y="5934075"/>
            <a:ext cx="8415337" cy="65722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285750" indent="-285750" algn="l" eaLnBrk="1" hangingPunct="1">
              <a:buFont typeface="Arial" panose="020B0604020202020204" pitchFamily="34" charset="0"/>
              <a:buChar char="•"/>
              <a:defRPr>
                <a:solidFill>
                  <a:schemeClr val="dk1"/>
                </a:solidFill>
                <a:latin typeface="+mj-lt"/>
              </a:defRPr>
            </a:lvl1pPr>
            <a:lvl2pPr marL="742950" indent="-285750" eaLnBrk="0" hangingPunct="0">
              <a:defRPr>
                <a:solidFill>
                  <a:schemeClr val="dk1"/>
                </a:solidFill>
                <a:latin typeface="+mn-lt"/>
              </a:defRPr>
            </a:lvl2pPr>
            <a:lvl3pPr marL="1143000" indent="-228600" eaLnBrk="0" hangingPunct="0">
              <a:defRPr>
                <a:solidFill>
                  <a:schemeClr val="dk1"/>
                </a:solidFill>
                <a:latin typeface="+mn-lt"/>
              </a:defRPr>
            </a:lvl3pPr>
            <a:lvl4pPr marL="1600200" indent="-228600" eaLnBrk="0" hangingPunct="0">
              <a:defRPr>
                <a:solidFill>
                  <a:schemeClr val="dk1"/>
                </a:solidFill>
                <a:latin typeface="+mn-lt"/>
              </a:defRPr>
            </a:lvl4pPr>
            <a:lvl5pPr marL="2057400" indent="-228600" eaLnBrk="0" hangingPunct="0">
              <a:defRPr>
                <a:solidFill>
                  <a:schemeClr val="dk1"/>
                </a:solidFill>
                <a:latin typeface="+mn-lt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altLang="en-US"/>
              <a:t> DQ small enough that largest amplitude particles are close to the separatrices</a:t>
            </a:r>
          </a:p>
          <a:p>
            <a:r>
              <a:rPr lang="en-US" altLang="en-US"/>
              <a:t> Fixed points locations discernable at extremities of phase space triangle</a:t>
            </a:r>
          </a:p>
        </p:txBody>
      </p:sp>
      <p:sp>
        <p:nvSpPr>
          <p:cNvPr id="47110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7106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10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1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7112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7107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11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7113" name="Picture 17" descr="a002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87888" cy="4525963"/>
          </a:xfrm>
          <a:noFill/>
        </p:spPr>
      </p:pic>
      <p:sp>
        <p:nvSpPr>
          <p:cNvPr id="47114" name="Line 19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7115" name="Text Box 20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Third-order resonant extraction</a:t>
            </a:r>
          </a:p>
        </p:txBody>
      </p:sp>
      <p:sp>
        <p:nvSpPr>
          <p:cNvPr id="48133" name="Text Box 3"/>
          <p:cNvSpPr txBox="1">
            <a:spLocks noChangeArrowheads="1"/>
          </p:cNvSpPr>
          <p:nvPr/>
        </p:nvSpPr>
        <p:spPr bwMode="auto">
          <a:xfrm>
            <a:off x="322263" y="5934075"/>
            <a:ext cx="8415337" cy="65722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285750" indent="-285750" algn="l" eaLnBrk="1" hangingPunct="1">
              <a:buFont typeface="Arial" panose="020B0604020202020204" pitchFamily="34" charset="0"/>
              <a:buChar char="•"/>
              <a:defRPr>
                <a:solidFill>
                  <a:schemeClr val="dk1"/>
                </a:solidFill>
                <a:latin typeface="+mj-lt"/>
              </a:defRPr>
            </a:lvl1pPr>
            <a:lvl2pPr marL="742950" indent="-285750" eaLnBrk="0" hangingPunct="0">
              <a:defRPr>
                <a:solidFill>
                  <a:schemeClr val="dk1"/>
                </a:solidFill>
                <a:latin typeface="+mn-lt"/>
              </a:defRPr>
            </a:lvl2pPr>
            <a:lvl3pPr marL="1143000" indent="-228600" eaLnBrk="0" hangingPunct="0">
              <a:defRPr>
                <a:solidFill>
                  <a:schemeClr val="dk1"/>
                </a:solidFill>
                <a:latin typeface="+mn-lt"/>
              </a:defRPr>
            </a:lvl3pPr>
            <a:lvl4pPr marL="1600200" indent="-228600" eaLnBrk="0" hangingPunct="0">
              <a:defRPr>
                <a:solidFill>
                  <a:schemeClr val="dk1"/>
                </a:solidFill>
                <a:latin typeface="+mn-lt"/>
              </a:defRPr>
            </a:lvl4pPr>
            <a:lvl5pPr marL="2057400" indent="-228600" eaLnBrk="0" hangingPunct="0">
              <a:defRPr>
                <a:solidFill>
                  <a:schemeClr val="dk1"/>
                </a:solidFill>
                <a:latin typeface="+mn-lt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altLang="en-US"/>
              <a:t> </a:t>
            </a:r>
            <a:r>
              <a:rPr lang="el-GR" altLang="en-US" smtClean="0"/>
              <a:t>Δ</a:t>
            </a:r>
            <a:r>
              <a:rPr lang="en-US" altLang="en-US" smtClean="0"/>
              <a:t>Q </a:t>
            </a:r>
            <a:r>
              <a:rPr lang="en-US" altLang="en-US"/>
              <a:t>now small enough that largest amplitude particles are unstable</a:t>
            </a:r>
          </a:p>
          <a:p>
            <a:r>
              <a:rPr lang="en-US" altLang="en-US"/>
              <a:t> Unstable particles follow separatrix branches as they increase in amplitude</a:t>
            </a:r>
          </a:p>
        </p:txBody>
      </p:sp>
      <p:sp>
        <p:nvSpPr>
          <p:cNvPr id="48134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8130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36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5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8136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8131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37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8137" name="Picture 17" descr="a00175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87888" cy="4525963"/>
          </a:xfrm>
          <a:noFill/>
        </p:spPr>
      </p:pic>
      <p:sp>
        <p:nvSpPr>
          <p:cNvPr id="48138" name="Line 19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8139" name="Text Box 20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Third-order resonant extraction</a:t>
            </a:r>
          </a:p>
        </p:txBody>
      </p:sp>
      <p:sp>
        <p:nvSpPr>
          <p:cNvPr id="49157" name="Text Box 3"/>
          <p:cNvSpPr txBox="1">
            <a:spLocks noChangeArrowheads="1"/>
          </p:cNvSpPr>
          <p:nvPr/>
        </p:nvSpPr>
        <p:spPr bwMode="auto">
          <a:xfrm>
            <a:off x="2295150" y="5934075"/>
            <a:ext cx="4857280" cy="382588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285750" indent="-285750" algn="l" eaLnBrk="1" hangingPunct="1">
              <a:buFont typeface="Arial" panose="020B0604020202020204" pitchFamily="34" charset="0"/>
              <a:buChar char="•"/>
              <a:defRPr>
                <a:solidFill>
                  <a:schemeClr val="dk1"/>
                </a:solidFill>
                <a:latin typeface="+mj-lt"/>
              </a:defRPr>
            </a:lvl1pPr>
            <a:lvl2pPr marL="742950" indent="-285750" eaLnBrk="0" hangingPunct="0">
              <a:defRPr>
                <a:solidFill>
                  <a:schemeClr val="dk1"/>
                </a:solidFill>
                <a:latin typeface="+mn-lt"/>
              </a:defRPr>
            </a:lvl2pPr>
            <a:lvl3pPr marL="1143000" indent="-228600" eaLnBrk="0" hangingPunct="0">
              <a:defRPr>
                <a:solidFill>
                  <a:schemeClr val="dk1"/>
                </a:solidFill>
                <a:latin typeface="+mn-lt"/>
              </a:defRPr>
            </a:lvl3pPr>
            <a:lvl4pPr marL="1600200" indent="-228600" eaLnBrk="0" hangingPunct="0">
              <a:defRPr>
                <a:solidFill>
                  <a:schemeClr val="dk1"/>
                </a:solidFill>
                <a:latin typeface="+mn-lt"/>
              </a:defRPr>
            </a:lvl4pPr>
            <a:lvl5pPr marL="2057400" indent="-228600" eaLnBrk="0" hangingPunct="0">
              <a:defRPr>
                <a:solidFill>
                  <a:schemeClr val="dk1"/>
                </a:solidFill>
                <a:latin typeface="+mn-lt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altLang="en-US"/>
              <a:t> Stable phase area shrinks as </a:t>
            </a:r>
            <a:r>
              <a:rPr lang="el-GR" altLang="en-US" smtClean="0"/>
              <a:t>Δ</a:t>
            </a:r>
            <a:r>
              <a:rPr lang="en-US" altLang="en-US" smtClean="0"/>
              <a:t>Q </a:t>
            </a:r>
            <a:r>
              <a:rPr lang="en-US" altLang="en-US"/>
              <a:t>gets smaller</a:t>
            </a:r>
          </a:p>
        </p:txBody>
      </p:sp>
      <p:sp>
        <p:nvSpPr>
          <p:cNvPr id="49158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9154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58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9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9160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9155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59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9161" name="Picture 12" descr="a0015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97413" cy="4525963"/>
          </a:xfrm>
          <a:noFill/>
        </p:spPr>
      </p:pic>
      <p:sp>
        <p:nvSpPr>
          <p:cNvPr id="49162" name="Line 14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9163" name="Text Box 15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Third-order resonant extraction</a:t>
            </a:r>
          </a:p>
        </p:txBody>
      </p:sp>
      <p:sp>
        <p:nvSpPr>
          <p:cNvPr id="50181" name="Text Box 3"/>
          <p:cNvSpPr txBox="1">
            <a:spLocks noChangeArrowheads="1"/>
          </p:cNvSpPr>
          <p:nvPr/>
        </p:nvSpPr>
        <p:spPr bwMode="auto">
          <a:xfrm>
            <a:off x="1231900" y="5934075"/>
            <a:ext cx="6831270" cy="382588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285750" indent="-285750" algn="l" eaLnBrk="1" hangingPunct="1">
              <a:buFont typeface="Arial" panose="020B0604020202020204" pitchFamily="34" charset="0"/>
              <a:buChar char="•"/>
              <a:defRPr>
                <a:solidFill>
                  <a:schemeClr val="dk1"/>
                </a:solidFill>
                <a:latin typeface="+mj-lt"/>
              </a:defRPr>
            </a:lvl1pPr>
            <a:lvl2pPr marL="742950" indent="-285750" eaLnBrk="0" hangingPunct="0">
              <a:defRPr>
                <a:solidFill>
                  <a:schemeClr val="dk1"/>
                </a:solidFill>
                <a:latin typeface="+mn-lt"/>
              </a:defRPr>
            </a:lvl2pPr>
            <a:lvl3pPr marL="1143000" indent="-228600" eaLnBrk="0" hangingPunct="0">
              <a:defRPr>
                <a:solidFill>
                  <a:schemeClr val="dk1"/>
                </a:solidFill>
                <a:latin typeface="+mn-lt"/>
              </a:defRPr>
            </a:lvl3pPr>
            <a:lvl4pPr marL="1600200" indent="-228600" eaLnBrk="0" hangingPunct="0">
              <a:defRPr>
                <a:solidFill>
                  <a:schemeClr val="dk1"/>
                </a:solidFill>
                <a:latin typeface="+mn-lt"/>
              </a:defRPr>
            </a:lvl4pPr>
            <a:lvl5pPr marL="2057400" indent="-228600" eaLnBrk="0" hangingPunct="0">
              <a:defRPr>
                <a:solidFill>
                  <a:schemeClr val="dk1"/>
                </a:solidFill>
                <a:latin typeface="+mn-lt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altLang="en-US"/>
              <a:t> Separatrix position in phase space shifts as the stable area shrinks</a:t>
            </a:r>
          </a:p>
        </p:txBody>
      </p:sp>
      <p:sp>
        <p:nvSpPr>
          <p:cNvPr id="50182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0178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82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3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0184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0179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83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0185" name="Picture 12" descr="a001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87888" cy="4525963"/>
          </a:xfrm>
          <a:noFill/>
        </p:spPr>
      </p:pic>
      <p:sp>
        <p:nvSpPr>
          <p:cNvPr id="50186" name="Line 14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0187" name="Text Box 15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Third-order resonant extraction</a:t>
            </a:r>
          </a:p>
        </p:txBody>
      </p:sp>
      <p:sp>
        <p:nvSpPr>
          <p:cNvPr id="51205" name="Text Box 3"/>
          <p:cNvSpPr txBox="1">
            <a:spLocks noChangeArrowheads="1"/>
          </p:cNvSpPr>
          <p:nvPr/>
        </p:nvSpPr>
        <p:spPr bwMode="auto">
          <a:xfrm>
            <a:off x="1384410" y="5934075"/>
            <a:ext cx="6223390" cy="65722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285750" indent="-285750" algn="l" eaLnBrk="1" hangingPunct="1">
              <a:buFont typeface="Arial" panose="020B0604020202020204" pitchFamily="34" charset="0"/>
              <a:buChar char="•"/>
              <a:defRPr>
                <a:solidFill>
                  <a:schemeClr val="dk1"/>
                </a:solidFill>
                <a:latin typeface="+mj-lt"/>
              </a:defRPr>
            </a:lvl1pPr>
            <a:lvl2pPr marL="742950" indent="-285750" eaLnBrk="0" hangingPunct="0">
              <a:defRPr>
                <a:solidFill>
                  <a:schemeClr val="dk1"/>
                </a:solidFill>
                <a:latin typeface="+mn-lt"/>
              </a:defRPr>
            </a:lvl2pPr>
            <a:lvl3pPr marL="1143000" indent="-228600" eaLnBrk="0" hangingPunct="0">
              <a:defRPr>
                <a:solidFill>
                  <a:schemeClr val="dk1"/>
                </a:solidFill>
                <a:latin typeface="+mn-lt"/>
              </a:defRPr>
            </a:lvl3pPr>
            <a:lvl4pPr marL="1600200" indent="-228600" eaLnBrk="0" hangingPunct="0">
              <a:defRPr>
                <a:solidFill>
                  <a:schemeClr val="dk1"/>
                </a:solidFill>
                <a:latin typeface="+mn-lt"/>
              </a:defRPr>
            </a:lvl4pPr>
            <a:lvl5pPr marL="2057400" indent="-228600" eaLnBrk="0" hangingPunct="0">
              <a:defRPr>
                <a:solidFill>
                  <a:schemeClr val="dk1"/>
                </a:solidFill>
                <a:latin typeface="+mn-lt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altLang="en-US" smtClean="0"/>
              <a:t>As </a:t>
            </a:r>
            <a:r>
              <a:rPr lang="en-US" altLang="en-US"/>
              <a:t>the stable area shrinks, the beam intensity drops since particles are </a:t>
            </a:r>
            <a:r>
              <a:rPr lang="en-US" altLang="en-US" smtClean="0"/>
              <a:t>being continuously </a:t>
            </a:r>
            <a:r>
              <a:rPr lang="en-US" altLang="en-US"/>
              <a:t>extracted </a:t>
            </a:r>
          </a:p>
        </p:txBody>
      </p:sp>
      <p:sp>
        <p:nvSpPr>
          <p:cNvPr id="51206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1202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6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07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08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1203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7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09" name="Picture 12" descr="a00075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87888" cy="4525963"/>
          </a:xfrm>
          <a:noFill/>
        </p:spPr>
      </p:pic>
      <p:sp>
        <p:nvSpPr>
          <p:cNvPr id="51210" name="Line 14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11" name="Text Box 15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Third-order resonant extraction</a:t>
            </a:r>
          </a:p>
        </p:txBody>
      </p:sp>
      <p:sp>
        <p:nvSpPr>
          <p:cNvPr id="52229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2226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27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30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231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2227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28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2232" name="Picture 12" descr="a00050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87888" cy="4525963"/>
          </a:xfrm>
          <a:noFill/>
        </p:spPr>
      </p:pic>
      <p:sp>
        <p:nvSpPr>
          <p:cNvPr id="52233" name="Line 14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234" name="Text Box 15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Third-order resonant extraction</a:t>
            </a:r>
          </a:p>
        </p:txBody>
      </p:sp>
      <p:sp>
        <p:nvSpPr>
          <p:cNvPr id="53253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3250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51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4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55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3251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52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3256" name="Picture 11" descr="a00035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87888" cy="4525963"/>
          </a:xfrm>
          <a:noFill/>
        </p:spPr>
      </p:pic>
      <p:sp>
        <p:nvSpPr>
          <p:cNvPr id="53257" name="Line 13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58" name="Text Box 14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Third-order resonant extraction</a:t>
            </a:r>
          </a:p>
        </p:txBody>
      </p:sp>
      <p:sp>
        <p:nvSpPr>
          <p:cNvPr id="54277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4274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75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8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4279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4275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76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4280" name="Picture 11" descr="a0002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87888" cy="4525963"/>
          </a:xfrm>
          <a:noFill/>
        </p:spPr>
      </p:pic>
      <p:sp>
        <p:nvSpPr>
          <p:cNvPr id="54281" name="Line 15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4282" name="Text Box 16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Third-order resonant extraction</a:t>
            </a:r>
          </a:p>
        </p:txBody>
      </p:sp>
      <p:sp>
        <p:nvSpPr>
          <p:cNvPr id="55301" name="Text Box 3"/>
          <p:cNvSpPr txBox="1">
            <a:spLocks noChangeArrowheads="1"/>
          </p:cNvSpPr>
          <p:nvPr/>
        </p:nvSpPr>
        <p:spPr bwMode="auto">
          <a:xfrm>
            <a:off x="777250" y="5934075"/>
            <a:ext cx="7589500" cy="382588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indent="0" algn="l" eaLnBrk="1" hangingPunct="1">
              <a:buFont typeface="Arial" panose="020B0604020202020204" pitchFamily="34" charset="0"/>
              <a:buNone/>
              <a:defRPr>
                <a:solidFill>
                  <a:schemeClr val="dk1"/>
                </a:solidFill>
                <a:latin typeface="+mj-lt"/>
              </a:defRPr>
            </a:lvl1pPr>
            <a:lvl2pPr marL="742950" indent="-285750" eaLnBrk="0" hangingPunct="0">
              <a:defRPr>
                <a:solidFill>
                  <a:schemeClr val="dk1"/>
                </a:solidFill>
                <a:latin typeface="+mn-lt"/>
              </a:defRPr>
            </a:lvl2pPr>
            <a:lvl3pPr marL="1143000" indent="-228600" eaLnBrk="0" hangingPunct="0">
              <a:defRPr>
                <a:solidFill>
                  <a:schemeClr val="dk1"/>
                </a:solidFill>
                <a:latin typeface="+mn-lt"/>
              </a:defRPr>
            </a:lvl3pPr>
            <a:lvl4pPr marL="1600200" indent="-228600" eaLnBrk="0" hangingPunct="0">
              <a:defRPr>
                <a:solidFill>
                  <a:schemeClr val="dk1"/>
                </a:solidFill>
                <a:latin typeface="+mn-lt"/>
              </a:defRPr>
            </a:lvl4pPr>
            <a:lvl5pPr marL="2057400" indent="-228600" eaLnBrk="0" hangingPunct="0">
              <a:defRPr>
                <a:solidFill>
                  <a:schemeClr val="dk1"/>
                </a:solidFill>
                <a:latin typeface="+mn-lt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altLang="en-US"/>
              <a:t> As </a:t>
            </a:r>
            <a:r>
              <a:rPr lang="el-GR" altLang="en-US" smtClean="0"/>
              <a:t>Δ</a:t>
            </a:r>
            <a:r>
              <a:rPr lang="en-US" altLang="en-US" smtClean="0"/>
              <a:t>Q </a:t>
            </a:r>
            <a:r>
              <a:rPr lang="en-US" altLang="en-US"/>
              <a:t>approaches zero, the particles with very small amplitude are </a:t>
            </a:r>
            <a:r>
              <a:rPr lang="en-US" altLang="en-US" smtClean="0"/>
              <a:t>extracted</a:t>
            </a:r>
            <a:endParaRPr lang="en-US" altLang="en-US"/>
          </a:p>
        </p:txBody>
      </p:sp>
      <p:sp>
        <p:nvSpPr>
          <p:cNvPr id="55302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5298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02"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03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304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5299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03"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5305" name="Picture 11" descr="a0001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87888" cy="4525963"/>
          </a:xfrm>
          <a:noFill/>
        </p:spPr>
      </p:pic>
      <p:sp>
        <p:nvSpPr>
          <p:cNvPr id="55306" name="Line 13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307" name="Text Box 14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Third-order resonant extraction</a:t>
            </a:r>
          </a:p>
        </p:txBody>
      </p:sp>
      <p:sp>
        <p:nvSpPr>
          <p:cNvPr id="91139" name="Text Box 15"/>
          <p:cNvSpPr txBox="1">
            <a:spLocks noChangeArrowheads="1"/>
          </p:cNvSpPr>
          <p:nvPr/>
        </p:nvSpPr>
        <p:spPr bwMode="auto">
          <a:xfrm>
            <a:off x="1004888" y="823913"/>
            <a:ext cx="686072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000">
                <a:latin typeface="+mj-lt"/>
                <a:sym typeface="Symbol" pitchFamily="18" charset="2"/>
              </a:rPr>
              <a:t>Example – SPS slow extraction at 450 GeV/c.</a:t>
            </a:r>
          </a:p>
          <a:p>
            <a:pPr algn="l" eaLnBrk="1" hangingPunct="1"/>
            <a:r>
              <a:rPr lang="en-US" altLang="en-US" sz="2000">
                <a:latin typeface="+mj-lt"/>
                <a:sym typeface="Symbol" pitchFamily="18" charset="2"/>
              </a:rPr>
              <a:t>~3 x 10</a:t>
            </a:r>
            <a:r>
              <a:rPr lang="en-US" altLang="en-US" sz="2000" baseline="30000">
                <a:latin typeface="+mj-lt"/>
                <a:sym typeface="Symbol" pitchFamily="18" charset="2"/>
              </a:rPr>
              <a:t>13</a:t>
            </a:r>
            <a:r>
              <a:rPr lang="en-US" altLang="en-US" sz="2000">
                <a:latin typeface="+mj-lt"/>
                <a:sym typeface="Symbol" pitchFamily="18" charset="2"/>
              </a:rPr>
              <a:t> p+ extracted in a 2-4 second long spill (~200,000 turns)</a:t>
            </a:r>
          </a:p>
          <a:p>
            <a:pPr algn="l" eaLnBrk="1" hangingPunct="1"/>
            <a:endParaRPr lang="en-US" altLang="en-US" sz="2000">
              <a:latin typeface="+mj-lt"/>
              <a:sym typeface="Symbol" pitchFamily="18" charset="2"/>
            </a:endParaRPr>
          </a:p>
        </p:txBody>
      </p:sp>
      <p:pic>
        <p:nvPicPr>
          <p:cNvPr id="91140" name="Picture 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288" y="1987550"/>
            <a:ext cx="6242050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1" name="Rectangle 36"/>
          <p:cNvSpPr>
            <a:spLocks noChangeArrowheads="1"/>
          </p:cNvSpPr>
          <p:nvPr/>
        </p:nvSpPr>
        <p:spPr bwMode="auto">
          <a:xfrm>
            <a:off x="5196530" y="5211309"/>
            <a:ext cx="26641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  <a:sym typeface="Symbol" pitchFamily="18" charset="2"/>
              </a:rPr>
              <a:t>Intensity vs time:</a:t>
            </a:r>
          </a:p>
          <a:p>
            <a:pPr eaLnBrk="1" hangingPunct="1"/>
            <a:r>
              <a:rPr lang="en-US" altLang="en-US">
                <a:latin typeface="+mj-lt"/>
                <a:sym typeface="Symbol" pitchFamily="18" charset="2"/>
              </a:rPr>
              <a:t>~10</a:t>
            </a:r>
            <a:r>
              <a:rPr lang="en-US" altLang="en-US" baseline="30000">
                <a:latin typeface="+mj-lt"/>
                <a:sym typeface="Symbol" pitchFamily="18" charset="2"/>
              </a:rPr>
              <a:t>8</a:t>
            </a:r>
            <a:r>
              <a:rPr lang="en-US" altLang="en-US">
                <a:latin typeface="+mj-lt"/>
                <a:sym typeface="Symbol" pitchFamily="18" charset="2"/>
              </a:rPr>
              <a:t> p+ extracted per turn</a:t>
            </a:r>
            <a:endParaRPr lang="en-GB" altLang="en-US">
              <a:latin typeface="+mj-lt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13277</TotalTime>
  <Words>3200</Words>
  <Application>Microsoft Office PowerPoint</Application>
  <PresentationFormat>On-screen Show (4:3)</PresentationFormat>
  <Paragraphs>613</Paragraphs>
  <Slides>104</Slides>
  <Notes>1</Notes>
  <HiddenSlides>9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104</vt:i4>
      </vt:variant>
    </vt:vector>
  </HeadingPairs>
  <TitlesOfParts>
    <vt:vector size="108" baseType="lpstr">
      <vt:lpstr>Default Design</vt:lpstr>
      <vt:lpstr>Office Theme</vt:lpstr>
      <vt:lpstr>Equation</vt:lpstr>
      <vt:lpstr>Bitmap Image</vt:lpstr>
      <vt:lpstr>Injection and extraction</vt:lpstr>
      <vt:lpstr>Injection, extraction and transfer</vt:lpstr>
      <vt:lpstr>PowerPoint Presentation</vt:lpstr>
      <vt:lpstr>Injection, extraction and transfer</vt:lpstr>
      <vt:lpstr>Kicker magnet</vt:lpstr>
      <vt:lpstr>Magnetic septum</vt:lpstr>
      <vt:lpstr>Electrostatic septum</vt:lpstr>
      <vt:lpstr>Normalised phase space</vt:lpstr>
      <vt:lpstr>Normalised phase space</vt:lpstr>
      <vt:lpstr>Single-turn injection – same plane</vt:lpstr>
      <vt:lpstr>Single-turn injection</vt:lpstr>
      <vt:lpstr>Single-turn injection</vt:lpstr>
      <vt:lpstr>Single-turn injection</vt:lpstr>
      <vt:lpstr>Injection oscillations</vt:lpstr>
      <vt:lpstr>Injection oscillations</vt:lpstr>
      <vt:lpstr>Injection oscillations</vt:lpstr>
      <vt:lpstr>Injection oscillations</vt:lpstr>
      <vt:lpstr>Injection oscillations</vt:lpstr>
      <vt:lpstr>Injection errors</vt:lpstr>
      <vt:lpstr>Filamentation</vt:lpstr>
      <vt:lpstr>Filamentation</vt:lpstr>
      <vt:lpstr>Filamentation</vt:lpstr>
      <vt:lpstr>Filamentation</vt:lpstr>
      <vt:lpstr>Filamentation</vt:lpstr>
      <vt:lpstr>Filamentation</vt:lpstr>
      <vt:lpstr>Filamentation</vt:lpstr>
      <vt:lpstr>Filamentation</vt:lpstr>
      <vt:lpstr>Filamentation</vt:lpstr>
      <vt:lpstr>Filamentation</vt:lpstr>
      <vt:lpstr>Filamentation</vt:lpstr>
      <vt:lpstr>Damping of injection oscillations</vt:lpstr>
      <vt:lpstr>Optical Mismatch at Injection</vt:lpstr>
      <vt:lpstr>Optical Mismatch at Injection</vt:lpstr>
      <vt:lpstr>Multi-turn injection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Injection mismatch</vt:lpstr>
      <vt:lpstr>Charge exchange H- injection</vt:lpstr>
      <vt:lpstr>Charge exchange H- injection</vt:lpstr>
      <vt:lpstr>Charge exchange H- injection</vt:lpstr>
      <vt:lpstr>Charge exchange H- injection</vt:lpstr>
      <vt:lpstr>“Overinjection”</vt:lpstr>
      <vt:lpstr>H- injection - painting</vt:lpstr>
      <vt:lpstr>Problems with foils</vt:lpstr>
      <vt:lpstr>Problems with foils</vt:lpstr>
      <vt:lpstr>H- injection with laser stripping</vt:lpstr>
      <vt:lpstr>Laser stripping concept: H- to H0</vt:lpstr>
      <vt:lpstr>Lorentz stripping</vt:lpstr>
      <vt:lpstr>H0 --&gt; p+ stripping  divergent laser beam</vt:lpstr>
      <vt:lpstr>Lepton injection</vt:lpstr>
      <vt:lpstr>Betatron lepton injection</vt:lpstr>
      <vt:lpstr>Betatron lepton injection</vt:lpstr>
      <vt:lpstr>Synchrotron lepton injection</vt:lpstr>
      <vt:lpstr>Synchrotron lepton injection</vt:lpstr>
      <vt:lpstr>Synchrotron lepton injection in LEP</vt:lpstr>
      <vt:lpstr>Injection - summary</vt:lpstr>
      <vt:lpstr>Extraction</vt:lpstr>
      <vt:lpstr>Fast single turn extraction</vt:lpstr>
      <vt:lpstr>Fast single turn extraction</vt:lpstr>
      <vt:lpstr>Synchronisation I</vt:lpstr>
      <vt:lpstr>Synchronisation II</vt:lpstr>
      <vt:lpstr>Synchronisation III</vt:lpstr>
      <vt:lpstr>Multi-turn extraction</vt:lpstr>
      <vt:lpstr>Non-resonant multi-turn extraction</vt:lpstr>
      <vt:lpstr>Non-resonant multi-turn extraction</vt:lpstr>
      <vt:lpstr>Non-resonant multi-turn extraction</vt:lpstr>
      <vt:lpstr>Non-resonant multi-turn extraction</vt:lpstr>
      <vt:lpstr>Non-resonant multi-turn extraction</vt:lpstr>
      <vt:lpstr>Resonant multi-turn extraction</vt:lpstr>
      <vt:lpstr>Resonant multi-turn extraction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Second-order resonant extraction</vt:lpstr>
      <vt:lpstr>Resonant extraction separatrices</vt:lpstr>
      <vt:lpstr>Resonant low-loss multi-turn extraction</vt:lpstr>
      <vt:lpstr>Resonant low-loss multi-turn extraction</vt:lpstr>
      <vt:lpstr>Extraction - 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Injection and Extraction</dc:title>
  <dc:creator>goddard</dc:creator>
  <cp:lastModifiedBy>wb</cp:lastModifiedBy>
  <cp:revision>195</cp:revision>
  <cp:lastPrinted>2014-08-26T16:25:33Z</cp:lastPrinted>
  <dcterms:created xsi:type="dcterms:W3CDTF">2004-08-23T13:54:02Z</dcterms:created>
  <dcterms:modified xsi:type="dcterms:W3CDTF">2014-09-03T16:00:55Z</dcterms:modified>
</cp:coreProperties>
</file>